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media/image3.svg" ContentType="image/svg+xml"/>
  <Override PartName="/ppt/media/image30.svg" ContentType="image/svg+xml"/>
  <Override PartName="/ppt/media/image32.svg" ContentType="image/svg+xml"/>
  <Override PartName="/ppt/media/image34.svg" ContentType="image/svg+xml"/>
  <Override PartName="/ppt/media/image5.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54" r:id="rId4"/>
    <p:sldMasterId id="2147483656" r:id="rId5"/>
    <p:sldMasterId id="2147483658" r:id="rId6"/>
    <p:sldMasterId id="2147483660" r:id="rId7"/>
    <p:sldMasterId id="2147483680" r:id="rId8"/>
  </p:sldMasterIdLst>
  <p:notesMasterIdLst>
    <p:notesMasterId r:id="rId65"/>
  </p:notesMasterIdLst>
  <p:handoutMasterIdLst>
    <p:handoutMasterId r:id="rId66"/>
  </p:handoutMasterIdLst>
  <p:sldIdLst>
    <p:sldId id="462" r:id="rId9"/>
    <p:sldId id="848" r:id="rId10"/>
    <p:sldId id="531" r:id="rId11"/>
    <p:sldId id="532" r:id="rId12"/>
    <p:sldId id="889" r:id="rId13"/>
    <p:sldId id="533" r:id="rId14"/>
    <p:sldId id="553" r:id="rId15"/>
    <p:sldId id="554" r:id="rId16"/>
    <p:sldId id="732" r:id="rId17"/>
    <p:sldId id="733" r:id="rId18"/>
    <p:sldId id="734" r:id="rId19"/>
    <p:sldId id="735" r:id="rId20"/>
    <p:sldId id="736" r:id="rId21"/>
    <p:sldId id="737" r:id="rId22"/>
    <p:sldId id="738" r:id="rId23"/>
    <p:sldId id="739" r:id="rId24"/>
    <p:sldId id="740" r:id="rId25"/>
    <p:sldId id="741" r:id="rId26"/>
    <p:sldId id="891" r:id="rId27"/>
    <p:sldId id="892" r:id="rId28"/>
    <p:sldId id="555" r:id="rId29"/>
    <p:sldId id="556" r:id="rId30"/>
    <p:sldId id="742" r:id="rId31"/>
    <p:sldId id="743" r:id="rId32"/>
    <p:sldId id="893" r:id="rId33"/>
    <p:sldId id="894" r:id="rId34"/>
    <p:sldId id="744" r:id="rId35"/>
    <p:sldId id="745" r:id="rId36"/>
    <p:sldId id="746" r:id="rId37"/>
    <p:sldId id="747" r:id="rId38"/>
    <p:sldId id="748" r:id="rId39"/>
    <p:sldId id="749" r:id="rId40"/>
    <p:sldId id="895" r:id="rId41"/>
    <p:sldId id="750" r:id="rId42"/>
    <p:sldId id="751" r:id="rId43"/>
    <p:sldId id="752" r:id="rId44"/>
    <p:sldId id="896" r:id="rId45"/>
    <p:sldId id="753" r:id="rId46"/>
    <p:sldId id="754" r:id="rId47"/>
    <p:sldId id="755" r:id="rId48"/>
    <p:sldId id="756" r:id="rId49"/>
    <p:sldId id="757" r:id="rId50"/>
    <p:sldId id="758" r:id="rId51"/>
    <p:sldId id="759" r:id="rId52"/>
    <p:sldId id="760" r:id="rId53"/>
    <p:sldId id="761" r:id="rId54"/>
    <p:sldId id="762" r:id="rId55"/>
    <p:sldId id="763" r:id="rId56"/>
    <p:sldId id="764" r:id="rId57"/>
    <p:sldId id="766" r:id="rId58"/>
    <p:sldId id="765" r:id="rId59"/>
    <p:sldId id="767" r:id="rId60"/>
    <p:sldId id="768" r:id="rId61"/>
    <p:sldId id="534" r:id="rId62"/>
    <p:sldId id="890" r:id="rId63"/>
    <p:sldId id="264" r:id="rId64"/>
  </p:sldIdLst>
  <p:sldSz cx="12192000" cy="6858000"/>
  <p:notesSz cx="6858000" cy="9144000"/>
  <p:custDataLst>
    <p:tags r:id="rId7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FFC000"/>
    <a:srgbClr val="92D050"/>
    <a:srgbClr val="628EE3"/>
    <a:srgbClr val="47B6E7"/>
    <a:srgbClr val="FFFFE4"/>
    <a:srgbClr val="49504F"/>
    <a:srgbClr val="B70006"/>
    <a:srgbClr val="91919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4" autoAdjust="0"/>
    <p:restoredTop sz="95330" autoAdjust="0"/>
  </p:normalViewPr>
  <p:slideViewPr>
    <p:cSldViewPr snapToGrid="0">
      <p:cViewPr varScale="1">
        <p:scale>
          <a:sx n="79" d="100"/>
          <a:sy n="79" d="100"/>
        </p:scale>
        <p:origin x="624" y="43"/>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0" Type="http://schemas.openxmlformats.org/officeDocument/2006/relationships/tags" Target="tags/tag1.xml"/><Relationship Id="rId7" Type="http://schemas.openxmlformats.org/officeDocument/2006/relationships/slideMaster" Target="slideMasters/slideMaster6.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notesMaster" Target="notesMasters/notesMaster1.xml"/><Relationship Id="rId64" Type="http://schemas.openxmlformats.org/officeDocument/2006/relationships/slide" Target="slides/slide56.xml"/><Relationship Id="rId63" Type="http://schemas.openxmlformats.org/officeDocument/2006/relationships/slide" Target="slides/slide55.xml"/><Relationship Id="rId62" Type="http://schemas.openxmlformats.org/officeDocument/2006/relationships/slide" Target="slides/slide54.xml"/><Relationship Id="rId61" Type="http://schemas.openxmlformats.org/officeDocument/2006/relationships/slide" Target="slides/slide53.xml"/><Relationship Id="rId60" Type="http://schemas.openxmlformats.org/officeDocument/2006/relationships/slide" Target="slides/slide52.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2F37184-158C-45A3-AC41-D54330840F5F}" type="doc">
      <dgm:prSet loTypeId="urn:microsoft.com/office/officeart/2005/8/layout/hierarchy1#2" loCatId="hierarchy" qsTypeId="urn:microsoft.com/office/officeart/2005/8/quickstyle/simple1#3" qsCatId="simple" csTypeId="urn:microsoft.com/office/officeart/2005/8/colors/accent1_2#3" csCatId="accent1"/>
      <dgm:spPr/>
      <dgm:t>
        <a:bodyPr/>
        <a:lstStyle/>
        <a:p>
          <a:endParaRPr lang="en-US"/>
        </a:p>
      </dgm:t>
    </dgm:pt>
    <dgm:pt modelId="{BA776900-DEA7-47F9-BB91-D2FD6ABF0AA2}">
      <dgm:prSet/>
      <dgm:spPr/>
      <dgm:t>
        <a:bodyPr/>
        <a:lstStyle/>
        <a:p>
          <a:r>
            <a:rPr lang="zh-CN"/>
            <a:t>异常点检测应用非常广泛</a:t>
          </a:r>
          <a:endParaRPr lang="en-US"/>
        </a:p>
      </dgm:t>
    </dgm:pt>
    <dgm:pt modelId="{6EC5A3F8-B0BD-45E8-ABBD-2071F9439B2F}" cxnId="{E821A7C3-6F6D-4F05-8622-103DA9FE1737}" type="parTrans">
      <dgm:prSet/>
      <dgm:spPr/>
      <dgm:t>
        <a:bodyPr/>
        <a:lstStyle/>
        <a:p>
          <a:endParaRPr lang="en-US"/>
        </a:p>
      </dgm:t>
    </dgm:pt>
    <dgm:pt modelId="{7AF42832-2FBA-4AB6-91DB-A0D3EEB33C27}" cxnId="{E821A7C3-6F6D-4F05-8622-103DA9FE1737}" type="sibTrans">
      <dgm:prSet/>
      <dgm:spPr/>
      <dgm:t>
        <a:bodyPr/>
        <a:lstStyle/>
        <a:p>
          <a:endParaRPr lang="en-US"/>
        </a:p>
      </dgm:t>
    </dgm:pt>
    <dgm:pt modelId="{6508324A-B37E-44C1-B626-7CBBBE3DA107}">
      <dgm:prSet/>
      <dgm:spPr/>
      <dgm:t>
        <a:bodyPr/>
        <a:lstStyle/>
        <a:p>
          <a:r>
            <a:rPr lang="zh-CN"/>
            <a:t>信用卡反欺诈</a:t>
          </a:r>
          <a:endParaRPr lang="en-US"/>
        </a:p>
      </dgm:t>
    </dgm:pt>
    <dgm:pt modelId="{B8765454-1ADF-4EA0-90FA-E3D12CB15F1C}" cxnId="{124A71F7-2BC9-43B0-8B4B-72C66F7DAE8C}" type="parTrans">
      <dgm:prSet/>
      <dgm:spPr/>
      <dgm:t>
        <a:bodyPr/>
        <a:lstStyle/>
        <a:p>
          <a:endParaRPr lang="en-US"/>
        </a:p>
      </dgm:t>
    </dgm:pt>
    <dgm:pt modelId="{C8EB4D3D-4691-4389-8DE9-078253D45EE8}" cxnId="{124A71F7-2BC9-43B0-8B4B-72C66F7DAE8C}" type="sibTrans">
      <dgm:prSet/>
      <dgm:spPr/>
      <dgm:t>
        <a:bodyPr/>
        <a:lstStyle/>
        <a:p>
          <a:endParaRPr lang="en-US"/>
        </a:p>
      </dgm:t>
    </dgm:pt>
    <dgm:pt modelId="{8B93A6A7-1DD5-40FE-9089-3AC39807758B}">
      <dgm:prSet/>
      <dgm:spPr/>
      <dgm:t>
        <a:bodyPr/>
        <a:lstStyle/>
        <a:p>
          <a:r>
            <a:rPr lang="zh-CN"/>
            <a:t>工业损毁检测</a:t>
          </a:r>
          <a:endParaRPr lang="en-US"/>
        </a:p>
      </dgm:t>
    </dgm:pt>
    <dgm:pt modelId="{764FC464-6481-4F81-A742-BEF3981A577C}" cxnId="{371B453A-2EAA-490E-BB67-8B561FD9C213}" type="parTrans">
      <dgm:prSet/>
      <dgm:spPr/>
      <dgm:t>
        <a:bodyPr/>
        <a:lstStyle/>
        <a:p>
          <a:endParaRPr lang="en-US"/>
        </a:p>
      </dgm:t>
    </dgm:pt>
    <dgm:pt modelId="{25FEDB02-1033-4042-843F-F56B2BE6D841}" cxnId="{371B453A-2EAA-490E-BB67-8B561FD9C213}" type="sibTrans">
      <dgm:prSet/>
      <dgm:spPr/>
      <dgm:t>
        <a:bodyPr/>
        <a:lstStyle/>
        <a:p>
          <a:endParaRPr lang="en-US"/>
        </a:p>
      </dgm:t>
    </dgm:pt>
    <dgm:pt modelId="{A4E9232B-5FEB-40B8-B9BB-3F0C93931E7F}">
      <dgm:prSet/>
      <dgm:spPr/>
      <dgm:t>
        <a:bodyPr/>
        <a:lstStyle/>
        <a:p>
          <a:r>
            <a:rPr lang="zh-CN"/>
            <a:t>广告点击反作弊</a:t>
          </a:r>
          <a:endParaRPr lang="en-US"/>
        </a:p>
      </dgm:t>
    </dgm:pt>
    <dgm:pt modelId="{05FC6B61-C26A-48E0-B43A-175FA962EBDA}" cxnId="{36CCACC8-EAAD-4881-ADE6-A523FEC4B2A2}" type="parTrans">
      <dgm:prSet/>
      <dgm:spPr/>
      <dgm:t>
        <a:bodyPr/>
        <a:lstStyle/>
        <a:p>
          <a:endParaRPr lang="en-US"/>
        </a:p>
      </dgm:t>
    </dgm:pt>
    <dgm:pt modelId="{FC3F0ECB-5F91-4C52-AD0E-0A986F28D4A4}" cxnId="{36CCACC8-EAAD-4881-ADE6-A523FEC4B2A2}" type="sibTrans">
      <dgm:prSet/>
      <dgm:spPr/>
      <dgm:t>
        <a:bodyPr/>
        <a:lstStyle/>
        <a:p>
          <a:endParaRPr lang="en-US"/>
        </a:p>
      </dgm:t>
    </dgm:pt>
    <dgm:pt modelId="{0F22F97E-1A48-4DEC-8265-E4030476473B}">
      <dgm:prSet/>
      <dgm:spPr/>
      <dgm:t>
        <a:bodyPr/>
        <a:lstStyle/>
        <a:p>
          <a:r>
            <a:rPr lang="zh-CN"/>
            <a:t>刷好评，刷单检测</a:t>
          </a:r>
          <a:endParaRPr lang="en-US"/>
        </a:p>
      </dgm:t>
    </dgm:pt>
    <dgm:pt modelId="{46B52CE1-D0D5-46BE-94EE-AD2C393FDDF4}" cxnId="{29DB7F6D-13D4-4A08-B6B5-2A2FD446F065}" type="parTrans">
      <dgm:prSet/>
      <dgm:spPr/>
      <dgm:t>
        <a:bodyPr/>
        <a:lstStyle/>
        <a:p>
          <a:endParaRPr lang="en-US"/>
        </a:p>
      </dgm:t>
    </dgm:pt>
    <dgm:pt modelId="{DA779C03-113F-46C7-909E-F494CE970676}" cxnId="{29DB7F6D-13D4-4A08-B6B5-2A2FD446F065}" type="sibTrans">
      <dgm:prSet/>
      <dgm:spPr/>
      <dgm:t>
        <a:bodyPr/>
        <a:lstStyle/>
        <a:p>
          <a:endParaRPr lang="en-US"/>
        </a:p>
      </dgm:t>
    </dgm:pt>
    <dgm:pt modelId="{453C1DB7-75DB-4CE8-9BC2-F02C0FC2B7F8}">
      <dgm:prSet/>
      <dgm:spPr/>
      <dgm:t>
        <a:bodyPr/>
        <a:lstStyle/>
        <a:p>
          <a:r>
            <a:rPr lang="zh-CN"/>
            <a:t>羊毛党检测</a:t>
          </a:r>
          <a:endParaRPr lang="en-US"/>
        </a:p>
      </dgm:t>
    </dgm:pt>
    <dgm:pt modelId="{2C188E60-E352-4DE1-93A0-9E53AB1F2105}" cxnId="{6B53FA53-5D9B-46F9-A1BB-61F92BFED090}" type="parTrans">
      <dgm:prSet/>
      <dgm:spPr/>
      <dgm:t>
        <a:bodyPr/>
        <a:lstStyle/>
        <a:p>
          <a:endParaRPr lang="en-US"/>
        </a:p>
      </dgm:t>
    </dgm:pt>
    <dgm:pt modelId="{3BB24A61-9258-48BA-9262-A14DE29CC43A}" cxnId="{6B53FA53-5D9B-46F9-A1BB-61F92BFED090}" type="sibTrans">
      <dgm:prSet/>
      <dgm:spPr/>
      <dgm:t>
        <a:bodyPr/>
        <a:lstStyle/>
        <a:p>
          <a:endParaRPr lang="en-US"/>
        </a:p>
      </dgm:t>
    </dgm:pt>
    <dgm:pt modelId="{CCCA04AF-34A0-4F39-89EE-61C84DBECE06}" type="pres">
      <dgm:prSet presAssocID="{62F37184-158C-45A3-AC41-D54330840F5F}" presName="hierChild1" presStyleCnt="0">
        <dgm:presLayoutVars>
          <dgm:chPref val="1"/>
          <dgm:dir/>
          <dgm:animOne val="branch"/>
          <dgm:animLvl val="lvl"/>
          <dgm:resizeHandles/>
        </dgm:presLayoutVars>
      </dgm:prSet>
      <dgm:spPr/>
    </dgm:pt>
    <dgm:pt modelId="{C0EBBCFA-D62E-4713-80E6-CF1218FEEAF8}" type="pres">
      <dgm:prSet presAssocID="{BA776900-DEA7-47F9-BB91-D2FD6ABF0AA2}" presName="hierRoot1" presStyleCnt="0"/>
      <dgm:spPr/>
    </dgm:pt>
    <dgm:pt modelId="{F118A207-3901-47F3-B9B9-D7F319036C46}" type="pres">
      <dgm:prSet presAssocID="{BA776900-DEA7-47F9-BB91-D2FD6ABF0AA2}" presName="composite" presStyleCnt="0"/>
      <dgm:spPr/>
    </dgm:pt>
    <dgm:pt modelId="{524C1770-075E-49AF-8237-6062023D146F}" type="pres">
      <dgm:prSet presAssocID="{BA776900-DEA7-47F9-BB91-D2FD6ABF0AA2}" presName="background" presStyleLbl="node0" presStyleIdx="0" presStyleCnt="1"/>
      <dgm:spPr/>
    </dgm:pt>
    <dgm:pt modelId="{E67C8CE5-B0BC-4D55-AE91-1D682F97A0FB}" type="pres">
      <dgm:prSet presAssocID="{BA776900-DEA7-47F9-BB91-D2FD6ABF0AA2}" presName="text" presStyleLbl="fgAcc0" presStyleIdx="0" presStyleCnt="1">
        <dgm:presLayoutVars>
          <dgm:chPref val="3"/>
        </dgm:presLayoutVars>
      </dgm:prSet>
      <dgm:spPr/>
    </dgm:pt>
    <dgm:pt modelId="{D6627FE6-F12E-4161-B51A-518131C1E31F}" type="pres">
      <dgm:prSet presAssocID="{BA776900-DEA7-47F9-BB91-D2FD6ABF0AA2}" presName="hierChild2" presStyleCnt="0"/>
      <dgm:spPr/>
    </dgm:pt>
    <dgm:pt modelId="{037516D5-F413-408B-AEEC-2240D18510F2}" type="pres">
      <dgm:prSet presAssocID="{B8765454-1ADF-4EA0-90FA-E3D12CB15F1C}" presName="Name10" presStyleLbl="parChTrans1D2" presStyleIdx="0" presStyleCnt="5"/>
      <dgm:spPr/>
    </dgm:pt>
    <dgm:pt modelId="{20C0F19D-A5DA-462C-BF8D-EF05CB5ABACB}" type="pres">
      <dgm:prSet presAssocID="{6508324A-B37E-44C1-B626-7CBBBE3DA107}" presName="hierRoot2" presStyleCnt="0"/>
      <dgm:spPr/>
    </dgm:pt>
    <dgm:pt modelId="{42AA1A71-2FA3-451C-83A0-26B0F8959A2D}" type="pres">
      <dgm:prSet presAssocID="{6508324A-B37E-44C1-B626-7CBBBE3DA107}" presName="composite2" presStyleCnt="0"/>
      <dgm:spPr/>
    </dgm:pt>
    <dgm:pt modelId="{03870B3D-FFF7-4C42-A03F-BAFC8BE69C71}" type="pres">
      <dgm:prSet presAssocID="{6508324A-B37E-44C1-B626-7CBBBE3DA107}" presName="background2" presStyleLbl="node2" presStyleIdx="0" presStyleCnt="5"/>
      <dgm:spPr/>
    </dgm:pt>
    <dgm:pt modelId="{018DCDC2-BA61-4EC7-A4C0-417C36E4D530}" type="pres">
      <dgm:prSet presAssocID="{6508324A-B37E-44C1-B626-7CBBBE3DA107}" presName="text2" presStyleLbl="fgAcc2" presStyleIdx="0" presStyleCnt="5">
        <dgm:presLayoutVars>
          <dgm:chPref val="3"/>
        </dgm:presLayoutVars>
      </dgm:prSet>
      <dgm:spPr/>
    </dgm:pt>
    <dgm:pt modelId="{1E6D230C-60AC-4329-AD14-70B805468596}" type="pres">
      <dgm:prSet presAssocID="{6508324A-B37E-44C1-B626-7CBBBE3DA107}" presName="hierChild3" presStyleCnt="0"/>
      <dgm:spPr/>
    </dgm:pt>
    <dgm:pt modelId="{48409BD5-9811-42DF-AC98-05922FB6CB1E}" type="pres">
      <dgm:prSet presAssocID="{764FC464-6481-4F81-A742-BEF3981A577C}" presName="Name10" presStyleLbl="parChTrans1D2" presStyleIdx="1" presStyleCnt="5"/>
      <dgm:spPr/>
    </dgm:pt>
    <dgm:pt modelId="{13A098E3-D9A7-4716-84F0-2A3CE9C00B7D}" type="pres">
      <dgm:prSet presAssocID="{8B93A6A7-1DD5-40FE-9089-3AC39807758B}" presName="hierRoot2" presStyleCnt="0"/>
      <dgm:spPr/>
    </dgm:pt>
    <dgm:pt modelId="{F7CCBDA1-F110-42F2-9DBC-007CB9DE0045}" type="pres">
      <dgm:prSet presAssocID="{8B93A6A7-1DD5-40FE-9089-3AC39807758B}" presName="composite2" presStyleCnt="0"/>
      <dgm:spPr/>
    </dgm:pt>
    <dgm:pt modelId="{F007900C-7406-4187-8A8C-995A4BD75605}" type="pres">
      <dgm:prSet presAssocID="{8B93A6A7-1DD5-40FE-9089-3AC39807758B}" presName="background2" presStyleLbl="node2" presStyleIdx="1" presStyleCnt="5"/>
      <dgm:spPr/>
    </dgm:pt>
    <dgm:pt modelId="{65E884B6-B653-42E5-B281-01941F8C970B}" type="pres">
      <dgm:prSet presAssocID="{8B93A6A7-1DD5-40FE-9089-3AC39807758B}" presName="text2" presStyleLbl="fgAcc2" presStyleIdx="1" presStyleCnt="5">
        <dgm:presLayoutVars>
          <dgm:chPref val="3"/>
        </dgm:presLayoutVars>
      </dgm:prSet>
      <dgm:spPr/>
    </dgm:pt>
    <dgm:pt modelId="{ED912097-4181-456C-8713-7A83555CDE4A}" type="pres">
      <dgm:prSet presAssocID="{8B93A6A7-1DD5-40FE-9089-3AC39807758B}" presName="hierChild3" presStyleCnt="0"/>
      <dgm:spPr/>
    </dgm:pt>
    <dgm:pt modelId="{E9B8A806-15F0-455B-899D-50EE1CD25CE3}" type="pres">
      <dgm:prSet presAssocID="{05FC6B61-C26A-48E0-B43A-175FA962EBDA}" presName="Name10" presStyleLbl="parChTrans1D2" presStyleIdx="2" presStyleCnt="5"/>
      <dgm:spPr/>
    </dgm:pt>
    <dgm:pt modelId="{682F378D-3D20-4E7A-9443-CFEDEB1E1E8A}" type="pres">
      <dgm:prSet presAssocID="{A4E9232B-5FEB-40B8-B9BB-3F0C93931E7F}" presName="hierRoot2" presStyleCnt="0"/>
      <dgm:spPr/>
    </dgm:pt>
    <dgm:pt modelId="{4CAD38D2-F7B2-4DAD-8AF6-B25E6902ED0A}" type="pres">
      <dgm:prSet presAssocID="{A4E9232B-5FEB-40B8-B9BB-3F0C93931E7F}" presName="composite2" presStyleCnt="0"/>
      <dgm:spPr/>
    </dgm:pt>
    <dgm:pt modelId="{FABC106A-9D15-4CE1-B3B2-6B6DD4261ECD}" type="pres">
      <dgm:prSet presAssocID="{A4E9232B-5FEB-40B8-B9BB-3F0C93931E7F}" presName="background2" presStyleLbl="node2" presStyleIdx="2" presStyleCnt="5"/>
      <dgm:spPr/>
    </dgm:pt>
    <dgm:pt modelId="{75147B50-738A-4632-997B-A578A4D89A0E}" type="pres">
      <dgm:prSet presAssocID="{A4E9232B-5FEB-40B8-B9BB-3F0C93931E7F}" presName="text2" presStyleLbl="fgAcc2" presStyleIdx="2" presStyleCnt="5">
        <dgm:presLayoutVars>
          <dgm:chPref val="3"/>
        </dgm:presLayoutVars>
      </dgm:prSet>
      <dgm:spPr/>
    </dgm:pt>
    <dgm:pt modelId="{22688FC4-C641-4E92-A661-26B1CD255322}" type="pres">
      <dgm:prSet presAssocID="{A4E9232B-5FEB-40B8-B9BB-3F0C93931E7F}" presName="hierChild3" presStyleCnt="0"/>
      <dgm:spPr/>
    </dgm:pt>
    <dgm:pt modelId="{8C15B63D-3E0E-4AC2-A417-2E284E8E7A0B}" type="pres">
      <dgm:prSet presAssocID="{46B52CE1-D0D5-46BE-94EE-AD2C393FDDF4}" presName="Name10" presStyleLbl="parChTrans1D2" presStyleIdx="3" presStyleCnt="5"/>
      <dgm:spPr/>
    </dgm:pt>
    <dgm:pt modelId="{BABD3FB5-9617-42C5-9227-CE8BD2A2FEB5}" type="pres">
      <dgm:prSet presAssocID="{0F22F97E-1A48-4DEC-8265-E4030476473B}" presName="hierRoot2" presStyleCnt="0"/>
      <dgm:spPr/>
    </dgm:pt>
    <dgm:pt modelId="{A3481DD1-C3ED-49F0-AD05-15EC4838A410}" type="pres">
      <dgm:prSet presAssocID="{0F22F97E-1A48-4DEC-8265-E4030476473B}" presName="composite2" presStyleCnt="0"/>
      <dgm:spPr/>
    </dgm:pt>
    <dgm:pt modelId="{372A5CF5-E296-4E5F-A5EC-7C1605CA4B72}" type="pres">
      <dgm:prSet presAssocID="{0F22F97E-1A48-4DEC-8265-E4030476473B}" presName="background2" presStyleLbl="node2" presStyleIdx="3" presStyleCnt="5"/>
      <dgm:spPr/>
    </dgm:pt>
    <dgm:pt modelId="{8E0C3E7B-3AC1-4B88-8098-D8CB985F73D4}" type="pres">
      <dgm:prSet presAssocID="{0F22F97E-1A48-4DEC-8265-E4030476473B}" presName="text2" presStyleLbl="fgAcc2" presStyleIdx="3" presStyleCnt="5">
        <dgm:presLayoutVars>
          <dgm:chPref val="3"/>
        </dgm:presLayoutVars>
      </dgm:prSet>
      <dgm:spPr/>
    </dgm:pt>
    <dgm:pt modelId="{E6E7625D-10D6-47A4-BACD-44F30F695A62}" type="pres">
      <dgm:prSet presAssocID="{0F22F97E-1A48-4DEC-8265-E4030476473B}" presName="hierChild3" presStyleCnt="0"/>
      <dgm:spPr/>
    </dgm:pt>
    <dgm:pt modelId="{EFD0ECD0-C207-446A-B337-298568F46203}" type="pres">
      <dgm:prSet presAssocID="{2C188E60-E352-4DE1-93A0-9E53AB1F2105}" presName="Name10" presStyleLbl="parChTrans1D2" presStyleIdx="4" presStyleCnt="5"/>
      <dgm:spPr/>
    </dgm:pt>
    <dgm:pt modelId="{2969A375-F789-4F7A-9889-4A34E9073E04}" type="pres">
      <dgm:prSet presAssocID="{453C1DB7-75DB-4CE8-9BC2-F02C0FC2B7F8}" presName="hierRoot2" presStyleCnt="0"/>
      <dgm:spPr/>
    </dgm:pt>
    <dgm:pt modelId="{D2512E1F-A735-41FD-B457-EB22A722E5AF}" type="pres">
      <dgm:prSet presAssocID="{453C1DB7-75DB-4CE8-9BC2-F02C0FC2B7F8}" presName="composite2" presStyleCnt="0"/>
      <dgm:spPr/>
    </dgm:pt>
    <dgm:pt modelId="{1D953774-CD0A-42C0-8D0D-A2EAE15DD436}" type="pres">
      <dgm:prSet presAssocID="{453C1DB7-75DB-4CE8-9BC2-F02C0FC2B7F8}" presName="background2" presStyleLbl="node2" presStyleIdx="4" presStyleCnt="5"/>
      <dgm:spPr/>
    </dgm:pt>
    <dgm:pt modelId="{AC75CA76-1958-4039-BCF1-64F81016B477}" type="pres">
      <dgm:prSet presAssocID="{453C1DB7-75DB-4CE8-9BC2-F02C0FC2B7F8}" presName="text2" presStyleLbl="fgAcc2" presStyleIdx="4" presStyleCnt="5">
        <dgm:presLayoutVars>
          <dgm:chPref val="3"/>
        </dgm:presLayoutVars>
      </dgm:prSet>
      <dgm:spPr/>
    </dgm:pt>
    <dgm:pt modelId="{E30FA15D-8C9E-499D-9D1F-86714E055EED}" type="pres">
      <dgm:prSet presAssocID="{453C1DB7-75DB-4CE8-9BC2-F02C0FC2B7F8}" presName="hierChild3" presStyleCnt="0"/>
      <dgm:spPr/>
    </dgm:pt>
  </dgm:ptLst>
  <dgm:cxnLst>
    <dgm:cxn modelId="{B4897B00-C1B6-4EF1-82C0-EF0F220B8204}" type="presOf" srcId="{6508324A-B37E-44C1-B626-7CBBBE3DA107}" destId="{018DCDC2-BA61-4EC7-A4C0-417C36E4D530}" srcOrd="0" destOrd="0" presId="urn:microsoft.com/office/officeart/2005/8/layout/hierarchy1#2"/>
    <dgm:cxn modelId="{E32F680A-E17D-4EA9-9346-B62ABF922FFF}" type="presOf" srcId="{62F37184-158C-45A3-AC41-D54330840F5F}" destId="{CCCA04AF-34A0-4F39-89EE-61C84DBECE06}" srcOrd="0" destOrd="0" presId="urn:microsoft.com/office/officeart/2005/8/layout/hierarchy1#2"/>
    <dgm:cxn modelId="{1801C231-C9AD-46B3-9E32-E06FB2E017E8}" type="presOf" srcId="{764FC464-6481-4F81-A742-BEF3981A577C}" destId="{48409BD5-9811-42DF-AC98-05922FB6CB1E}" srcOrd="0" destOrd="0" presId="urn:microsoft.com/office/officeart/2005/8/layout/hierarchy1#2"/>
    <dgm:cxn modelId="{371B453A-2EAA-490E-BB67-8B561FD9C213}" srcId="{BA776900-DEA7-47F9-BB91-D2FD6ABF0AA2}" destId="{8B93A6A7-1DD5-40FE-9089-3AC39807758B}" srcOrd="1" destOrd="0" parTransId="{764FC464-6481-4F81-A742-BEF3981A577C}" sibTransId="{25FEDB02-1033-4042-843F-F56B2BE6D841}"/>
    <dgm:cxn modelId="{6EB1483E-922B-4414-9762-DFBB602A11E5}" type="presOf" srcId="{8B93A6A7-1DD5-40FE-9089-3AC39807758B}" destId="{65E884B6-B653-42E5-B281-01941F8C970B}" srcOrd="0" destOrd="0" presId="urn:microsoft.com/office/officeart/2005/8/layout/hierarchy1#2"/>
    <dgm:cxn modelId="{CA068941-2AD0-420B-904C-57846E6BFF6E}" type="presOf" srcId="{453C1DB7-75DB-4CE8-9BC2-F02C0FC2B7F8}" destId="{AC75CA76-1958-4039-BCF1-64F81016B477}" srcOrd="0" destOrd="0" presId="urn:microsoft.com/office/officeart/2005/8/layout/hierarchy1#2"/>
    <dgm:cxn modelId="{D7E9C541-429E-43F0-932D-69B9391FB941}" type="presOf" srcId="{B8765454-1ADF-4EA0-90FA-E3D12CB15F1C}" destId="{037516D5-F413-408B-AEEC-2240D18510F2}" srcOrd="0" destOrd="0" presId="urn:microsoft.com/office/officeart/2005/8/layout/hierarchy1#2"/>
    <dgm:cxn modelId="{7128AB67-0E64-4E97-A477-868E26D8272B}" type="presOf" srcId="{46B52CE1-D0D5-46BE-94EE-AD2C393FDDF4}" destId="{8C15B63D-3E0E-4AC2-A417-2E284E8E7A0B}" srcOrd="0" destOrd="0" presId="urn:microsoft.com/office/officeart/2005/8/layout/hierarchy1#2"/>
    <dgm:cxn modelId="{29DB7F6D-13D4-4A08-B6B5-2A2FD446F065}" srcId="{BA776900-DEA7-47F9-BB91-D2FD6ABF0AA2}" destId="{0F22F97E-1A48-4DEC-8265-E4030476473B}" srcOrd="3" destOrd="0" parTransId="{46B52CE1-D0D5-46BE-94EE-AD2C393FDDF4}" sibTransId="{DA779C03-113F-46C7-909E-F494CE970676}"/>
    <dgm:cxn modelId="{6B53FA53-5D9B-46F9-A1BB-61F92BFED090}" srcId="{BA776900-DEA7-47F9-BB91-D2FD6ABF0AA2}" destId="{453C1DB7-75DB-4CE8-9BC2-F02C0FC2B7F8}" srcOrd="4" destOrd="0" parTransId="{2C188E60-E352-4DE1-93A0-9E53AB1F2105}" sibTransId="{3BB24A61-9258-48BA-9262-A14DE29CC43A}"/>
    <dgm:cxn modelId="{EF822275-6131-49D5-88E7-0F4A3FF9DE81}" type="presOf" srcId="{0F22F97E-1A48-4DEC-8265-E4030476473B}" destId="{8E0C3E7B-3AC1-4B88-8098-D8CB985F73D4}" srcOrd="0" destOrd="0" presId="urn:microsoft.com/office/officeart/2005/8/layout/hierarchy1#2"/>
    <dgm:cxn modelId="{0EB8247B-531E-4019-B6EE-D2C4D7F53AB9}" type="presOf" srcId="{A4E9232B-5FEB-40B8-B9BB-3F0C93931E7F}" destId="{75147B50-738A-4632-997B-A578A4D89A0E}" srcOrd="0" destOrd="0" presId="urn:microsoft.com/office/officeart/2005/8/layout/hierarchy1#2"/>
    <dgm:cxn modelId="{18455CB4-528F-4624-8545-69355225223C}" type="presOf" srcId="{2C188E60-E352-4DE1-93A0-9E53AB1F2105}" destId="{EFD0ECD0-C207-446A-B337-298568F46203}" srcOrd="0" destOrd="0" presId="urn:microsoft.com/office/officeart/2005/8/layout/hierarchy1#2"/>
    <dgm:cxn modelId="{E821A7C3-6F6D-4F05-8622-103DA9FE1737}" srcId="{62F37184-158C-45A3-AC41-D54330840F5F}" destId="{BA776900-DEA7-47F9-BB91-D2FD6ABF0AA2}" srcOrd="0" destOrd="0" parTransId="{6EC5A3F8-B0BD-45E8-ABBD-2071F9439B2F}" sibTransId="{7AF42832-2FBA-4AB6-91DB-A0D3EEB33C27}"/>
    <dgm:cxn modelId="{36CCACC8-EAAD-4881-ADE6-A523FEC4B2A2}" srcId="{BA776900-DEA7-47F9-BB91-D2FD6ABF0AA2}" destId="{A4E9232B-5FEB-40B8-B9BB-3F0C93931E7F}" srcOrd="2" destOrd="0" parTransId="{05FC6B61-C26A-48E0-B43A-175FA962EBDA}" sibTransId="{FC3F0ECB-5F91-4C52-AD0E-0A986F28D4A4}"/>
    <dgm:cxn modelId="{9000D3E6-E0E2-48E2-B3F9-C94229D1A009}" type="presOf" srcId="{BA776900-DEA7-47F9-BB91-D2FD6ABF0AA2}" destId="{E67C8CE5-B0BC-4D55-AE91-1D682F97A0FB}" srcOrd="0" destOrd="0" presId="urn:microsoft.com/office/officeart/2005/8/layout/hierarchy1#2"/>
    <dgm:cxn modelId="{97E0E6F1-9A8A-4A93-9AE8-C97414274AB6}" type="presOf" srcId="{05FC6B61-C26A-48E0-B43A-175FA962EBDA}" destId="{E9B8A806-15F0-455B-899D-50EE1CD25CE3}" srcOrd="0" destOrd="0" presId="urn:microsoft.com/office/officeart/2005/8/layout/hierarchy1#2"/>
    <dgm:cxn modelId="{124A71F7-2BC9-43B0-8B4B-72C66F7DAE8C}" srcId="{BA776900-DEA7-47F9-BB91-D2FD6ABF0AA2}" destId="{6508324A-B37E-44C1-B626-7CBBBE3DA107}" srcOrd="0" destOrd="0" parTransId="{B8765454-1ADF-4EA0-90FA-E3D12CB15F1C}" sibTransId="{C8EB4D3D-4691-4389-8DE9-078253D45EE8}"/>
    <dgm:cxn modelId="{CCB0E650-A793-467D-8D57-4D4A53E13FE6}" type="presParOf" srcId="{CCCA04AF-34A0-4F39-89EE-61C84DBECE06}" destId="{C0EBBCFA-D62E-4713-80E6-CF1218FEEAF8}" srcOrd="0" destOrd="0" presId="urn:microsoft.com/office/officeart/2005/8/layout/hierarchy1#2"/>
    <dgm:cxn modelId="{52B598DF-C258-4985-8D48-01621656313B}" type="presParOf" srcId="{C0EBBCFA-D62E-4713-80E6-CF1218FEEAF8}" destId="{F118A207-3901-47F3-B9B9-D7F319036C46}" srcOrd="0" destOrd="0" presId="urn:microsoft.com/office/officeart/2005/8/layout/hierarchy1#2"/>
    <dgm:cxn modelId="{B5962CA4-F3FD-46DD-B95D-C399F00A7C01}" type="presParOf" srcId="{F118A207-3901-47F3-B9B9-D7F319036C46}" destId="{524C1770-075E-49AF-8237-6062023D146F}" srcOrd="0" destOrd="0" presId="urn:microsoft.com/office/officeart/2005/8/layout/hierarchy1#2"/>
    <dgm:cxn modelId="{8E9D2417-2EA6-40ED-B358-FC247B6696BC}" type="presParOf" srcId="{F118A207-3901-47F3-B9B9-D7F319036C46}" destId="{E67C8CE5-B0BC-4D55-AE91-1D682F97A0FB}" srcOrd="1" destOrd="0" presId="urn:microsoft.com/office/officeart/2005/8/layout/hierarchy1#2"/>
    <dgm:cxn modelId="{3FAA8A18-752B-4CBC-AEAE-81CC6E87401C}" type="presParOf" srcId="{C0EBBCFA-D62E-4713-80E6-CF1218FEEAF8}" destId="{D6627FE6-F12E-4161-B51A-518131C1E31F}" srcOrd="1" destOrd="0" presId="urn:microsoft.com/office/officeart/2005/8/layout/hierarchy1#2"/>
    <dgm:cxn modelId="{D9A6044B-5658-4A30-BE9E-401A39D146C2}" type="presParOf" srcId="{D6627FE6-F12E-4161-B51A-518131C1E31F}" destId="{037516D5-F413-408B-AEEC-2240D18510F2}" srcOrd="0" destOrd="0" presId="urn:microsoft.com/office/officeart/2005/8/layout/hierarchy1#2"/>
    <dgm:cxn modelId="{58EEF5F9-893F-4EC6-8C20-4A0090E7B25F}" type="presParOf" srcId="{D6627FE6-F12E-4161-B51A-518131C1E31F}" destId="{20C0F19D-A5DA-462C-BF8D-EF05CB5ABACB}" srcOrd="1" destOrd="0" presId="urn:microsoft.com/office/officeart/2005/8/layout/hierarchy1#2"/>
    <dgm:cxn modelId="{AA753F09-745B-4630-A70B-152D23CA8303}" type="presParOf" srcId="{20C0F19D-A5DA-462C-BF8D-EF05CB5ABACB}" destId="{42AA1A71-2FA3-451C-83A0-26B0F8959A2D}" srcOrd="0" destOrd="0" presId="urn:microsoft.com/office/officeart/2005/8/layout/hierarchy1#2"/>
    <dgm:cxn modelId="{18B3B890-1B18-4E41-9ADE-F37916BB23D4}" type="presParOf" srcId="{42AA1A71-2FA3-451C-83A0-26B0F8959A2D}" destId="{03870B3D-FFF7-4C42-A03F-BAFC8BE69C71}" srcOrd="0" destOrd="0" presId="urn:microsoft.com/office/officeart/2005/8/layout/hierarchy1#2"/>
    <dgm:cxn modelId="{0438230F-D1E9-4378-A910-AC15FA476C16}" type="presParOf" srcId="{42AA1A71-2FA3-451C-83A0-26B0F8959A2D}" destId="{018DCDC2-BA61-4EC7-A4C0-417C36E4D530}" srcOrd="1" destOrd="0" presId="urn:microsoft.com/office/officeart/2005/8/layout/hierarchy1#2"/>
    <dgm:cxn modelId="{066F11E2-55DE-440E-B529-D37790DF77FB}" type="presParOf" srcId="{20C0F19D-A5DA-462C-BF8D-EF05CB5ABACB}" destId="{1E6D230C-60AC-4329-AD14-70B805468596}" srcOrd="1" destOrd="0" presId="urn:microsoft.com/office/officeart/2005/8/layout/hierarchy1#2"/>
    <dgm:cxn modelId="{2E42B1FE-1BAE-4F0A-B96B-8DE5BCE181C0}" type="presParOf" srcId="{D6627FE6-F12E-4161-B51A-518131C1E31F}" destId="{48409BD5-9811-42DF-AC98-05922FB6CB1E}" srcOrd="2" destOrd="0" presId="urn:microsoft.com/office/officeart/2005/8/layout/hierarchy1#2"/>
    <dgm:cxn modelId="{A6457B78-5DA6-4935-AF78-945EA59539E1}" type="presParOf" srcId="{D6627FE6-F12E-4161-B51A-518131C1E31F}" destId="{13A098E3-D9A7-4716-84F0-2A3CE9C00B7D}" srcOrd="3" destOrd="0" presId="urn:microsoft.com/office/officeart/2005/8/layout/hierarchy1#2"/>
    <dgm:cxn modelId="{02770B96-4152-466C-A60F-A7508283136F}" type="presParOf" srcId="{13A098E3-D9A7-4716-84F0-2A3CE9C00B7D}" destId="{F7CCBDA1-F110-42F2-9DBC-007CB9DE0045}" srcOrd="0" destOrd="0" presId="urn:microsoft.com/office/officeart/2005/8/layout/hierarchy1#2"/>
    <dgm:cxn modelId="{24D2D54C-3DD2-4556-8A66-892C19025A8E}" type="presParOf" srcId="{F7CCBDA1-F110-42F2-9DBC-007CB9DE0045}" destId="{F007900C-7406-4187-8A8C-995A4BD75605}" srcOrd="0" destOrd="0" presId="urn:microsoft.com/office/officeart/2005/8/layout/hierarchy1#2"/>
    <dgm:cxn modelId="{481F6366-6271-44AA-AA05-1E1BEFEE6098}" type="presParOf" srcId="{F7CCBDA1-F110-42F2-9DBC-007CB9DE0045}" destId="{65E884B6-B653-42E5-B281-01941F8C970B}" srcOrd="1" destOrd="0" presId="urn:microsoft.com/office/officeart/2005/8/layout/hierarchy1#2"/>
    <dgm:cxn modelId="{81D91135-D6D1-4FFC-93C3-D873A354D79C}" type="presParOf" srcId="{13A098E3-D9A7-4716-84F0-2A3CE9C00B7D}" destId="{ED912097-4181-456C-8713-7A83555CDE4A}" srcOrd="1" destOrd="0" presId="urn:microsoft.com/office/officeart/2005/8/layout/hierarchy1#2"/>
    <dgm:cxn modelId="{BEF37D3B-96BC-468D-892F-13BA546E48F5}" type="presParOf" srcId="{D6627FE6-F12E-4161-B51A-518131C1E31F}" destId="{E9B8A806-15F0-455B-899D-50EE1CD25CE3}" srcOrd="4" destOrd="0" presId="urn:microsoft.com/office/officeart/2005/8/layout/hierarchy1#2"/>
    <dgm:cxn modelId="{015DB2CE-4000-484D-AD71-8A76546D336C}" type="presParOf" srcId="{D6627FE6-F12E-4161-B51A-518131C1E31F}" destId="{682F378D-3D20-4E7A-9443-CFEDEB1E1E8A}" srcOrd="5" destOrd="0" presId="urn:microsoft.com/office/officeart/2005/8/layout/hierarchy1#2"/>
    <dgm:cxn modelId="{EA321791-B048-4E4D-BA75-AA05B39C45A5}" type="presParOf" srcId="{682F378D-3D20-4E7A-9443-CFEDEB1E1E8A}" destId="{4CAD38D2-F7B2-4DAD-8AF6-B25E6902ED0A}" srcOrd="0" destOrd="0" presId="urn:microsoft.com/office/officeart/2005/8/layout/hierarchy1#2"/>
    <dgm:cxn modelId="{DEBAE014-77AA-42DB-AD0C-DF8C89A2CD3E}" type="presParOf" srcId="{4CAD38D2-F7B2-4DAD-8AF6-B25E6902ED0A}" destId="{FABC106A-9D15-4CE1-B3B2-6B6DD4261ECD}" srcOrd="0" destOrd="0" presId="urn:microsoft.com/office/officeart/2005/8/layout/hierarchy1#2"/>
    <dgm:cxn modelId="{CBE5AE7A-677A-44C2-A7DB-8146A10D1A96}" type="presParOf" srcId="{4CAD38D2-F7B2-4DAD-8AF6-B25E6902ED0A}" destId="{75147B50-738A-4632-997B-A578A4D89A0E}" srcOrd="1" destOrd="0" presId="urn:microsoft.com/office/officeart/2005/8/layout/hierarchy1#2"/>
    <dgm:cxn modelId="{E40EA5DA-B74C-4292-9259-1A171ECA87C4}" type="presParOf" srcId="{682F378D-3D20-4E7A-9443-CFEDEB1E1E8A}" destId="{22688FC4-C641-4E92-A661-26B1CD255322}" srcOrd="1" destOrd="0" presId="urn:microsoft.com/office/officeart/2005/8/layout/hierarchy1#2"/>
    <dgm:cxn modelId="{40EF1F6F-1D87-4743-955E-A379D6108986}" type="presParOf" srcId="{D6627FE6-F12E-4161-B51A-518131C1E31F}" destId="{8C15B63D-3E0E-4AC2-A417-2E284E8E7A0B}" srcOrd="6" destOrd="0" presId="urn:microsoft.com/office/officeart/2005/8/layout/hierarchy1#2"/>
    <dgm:cxn modelId="{13564CCF-FB86-4AA9-BFE9-8C1673A16690}" type="presParOf" srcId="{D6627FE6-F12E-4161-B51A-518131C1E31F}" destId="{BABD3FB5-9617-42C5-9227-CE8BD2A2FEB5}" srcOrd="7" destOrd="0" presId="urn:microsoft.com/office/officeart/2005/8/layout/hierarchy1#2"/>
    <dgm:cxn modelId="{CD25830E-92A6-484A-B21E-A77CC253A54C}" type="presParOf" srcId="{BABD3FB5-9617-42C5-9227-CE8BD2A2FEB5}" destId="{A3481DD1-C3ED-49F0-AD05-15EC4838A410}" srcOrd="0" destOrd="0" presId="urn:microsoft.com/office/officeart/2005/8/layout/hierarchy1#2"/>
    <dgm:cxn modelId="{D66EFD12-E2B3-4D5F-B069-2815EE1CDE51}" type="presParOf" srcId="{A3481DD1-C3ED-49F0-AD05-15EC4838A410}" destId="{372A5CF5-E296-4E5F-A5EC-7C1605CA4B72}" srcOrd="0" destOrd="0" presId="urn:microsoft.com/office/officeart/2005/8/layout/hierarchy1#2"/>
    <dgm:cxn modelId="{1EAEF01C-C6CB-4AEC-8C2C-AD13BD937F45}" type="presParOf" srcId="{A3481DD1-C3ED-49F0-AD05-15EC4838A410}" destId="{8E0C3E7B-3AC1-4B88-8098-D8CB985F73D4}" srcOrd="1" destOrd="0" presId="urn:microsoft.com/office/officeart/2005/8/layout/hierarchy1#2"/>
    <dgm:cxn modelId="{363B50AE-0BEE-4F4A-BC2F-B39B72B3743A}" type="presParOf" srcId="{BABD3FB5-9617-42C5-9227-CE8BD2A2FEB5}" destId="{E6E7625D-10D6-47A4-BACD-44F30F695A62}" srcOrd="1" destOrd="0" presId="urn:microsoft.com/office/officeart/2005/8/layout/hierarchy1#2"/>
    <dgm:cxn modelId="{F023CB56-F1F0-4FDB-BEA2-F9BC4F370FE6}" type="presParOf" srcId="{D6627FE6-F12E-4161-B51A-518131C1E31F}" destId="{EFD0ECD0-C207-446A-B337-298568F46203}" srcOrd="8" destOrd="0" presId="urn:microsoft.com/office/officeart/2005/8/layout/hierarchy1#2"/>
    <dgm:cxn modelId="{A5A183D9-2FA5-4DAC-8198-12CE194EE1A9}" type="presParOf" srcId="{D6627FE6-F12E-4161-B51A-518131C1E31F}" destId="{2969A375-F789-4F7A-9889-4A34E9073E04}" srcOrd="9" destOrd="0" presId="urn:microsoft.com/office/officeart/2005/8/layout/hierarchy1#2"/>
    <dgm:cxn modelId="{956811B6-C426-4D51-B82B-A33A865515BE}" type="presParOf" srcId="{2969A375-F789-4F7A-9889-4A34E9073E04}" destId="{D2512E1F-A735-41FD-B457-EB22A722E5AF}" srcOrd="0" destOrd="0" presId="urn:microsoft.com/office/officeart/2005/8/layout/hierarchy1#2"/>
    <dgm:cxn modelId="{D47445A6-0C58-4FC7-BFCD-076C1F6D9423}" type="presParOf" srcId="{D2512E1F-A735-41FD-B457-EB22A722E5AF}" destId="{1D953774-CD0A-42C0-8D0D-A2EAE15DD436}" srcOrd="0" destOrd="0" presId="urn:microsoft.com/office/officeart/2005/8/layout/hierarchy1#2"/>
    <dgm:cxn modelId="{37B17E7A-4EBB-4D8F-8E81-4BA0E57733D4}" type="presParOf" srcId="{D2512E1F-A735-41FD-B457-EB22A722E5AF}" destId="{AC75CA76-1958-4039-BCF1-64F81016B477}" srcOrd="1" destOrd="0" presId="urn:microsoft.com/office/officeart/2005/8/layout/hierarchy1#2"/>
    <dgm:cxn modelId="{CD902F9E-BDBC-4679-850A-319CFDFDCBAF}" type="presParOf" srcId="{2969A375-F789-4F7A-9889-4A34E9073E04}" destId="{E30FA15D-8C9E-499D-9D1F-86714E055EED}" srcOrd="1" destOrd="0" presId="urn:microsoft.com/office/officeart/2005/8/layout/hierarchy1#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B5EE05-0B6E-482E-92C3-119B41C119CD}" type="doc">
      <dgm:prSet loTypeId="urn:microsoft.com/office/officeart/2018/2/layout/IconCircleList" loCatId="icon" qsTypeId="urn:microsoft.com/office/officeart/2005/8/quickstyle/simple1#4" qsCatId="simple" csTypeId="urn:microsoft.com/office/officeart/2005/8/colors/accent1_2#4" csCatId="accent1" phldr="1"/>
      <dgm:spPr/>
      <dgm:t>
        <a:bodyPr/>
        <a:lstStyle/>
        <a:p>
          <a:endParaRPr lang="en-US"/>
        </a:p>
      </dgm:t>
    </dgm:pt>
    <dgm:pt modelId="{3265075C-2097-4E3A-A09B-309EC3EC4156}">
      <dgm:prSet/>
      <dgm:spPr/>
      <dgm:t>
        <a:bodyPr/>
        <a:lstStyle/>
        <a:p>
          <a:pPr>
            <a:lnSpc>
              <a:spcPct val="100000"/>
            </a:lnSpc>
          </a:pPr>
          <a:r>
            <a:rPr lang="en-US" dirty="0"/>
            <a:t>Z-score</a:t>
          </a:r>
          <a:r>
            <a:rPr lang="zh-CN" dirty="0"/>
            <a:t>检验</a:t>
          </a:r>
          <a:endParaRPr lang="en-US" dirty="0"/>
        </a:p>
      </dgm:t>
    </dgm:pt>
    <dgm:pt modelId="{E8F6A267-5806-4AC8-BE8C-87F397377F57}" cxnId="{4743E8FA-07B5-4883-875C-C00FC4D234C9}" type="parTrans">
      <dgm:prSet/>
      <dgm:spPr/>
      <dgm:t>
        <a:bodyPr/>
        <a:lstStyle/>
        <a:p>
          <a:endParaRPr lang="en-US"/>
        </a:p>
      </dgm:t>
    </dgm:pt>
    <dgm:pt modelId="{1DD4E72C-E406-46A6-8270-B25CE9F546FC}" cxnId="{4743E8FA-07B5-4883-875C-C00FC4D234C9}" type="sibTrans">
      <dgm:prSet/>
      <dgm:spPr/>
      <dgm:t>
        <a:bodyPr/>
        <a:lstStyle/>
        <a:p>
          <a:pPr>
            <a:lnSpc>
              <a:spcPct val="100000"/>
            </a:lnSpc>
          </a:pPr>
          <a:endParaRPr lang="en-US"/>
        </a:p>
      </dgm:t>
    </dgm:pt>
    <dgm:pt modelId="{047E0E89-AF8B-4239-8400-53D990C75E12}">
      <dgm:prSet/>
      <dgm:spPr/>
      <dgm:t>
        <a:bodyPr/>
        <a:lstStyle/>
        <a:p>
          <a:pPr>
            <a:lnSpc>
              <a:spcPct val="100000"/>
            </a:lnSpc>
          </a:pPr>
          <a:r>
            <a:rPr lang="en-US"/>
            <a:t>Local Outlier Factor</a:t>
          </a:r>
        </a:p>
      </dgm:t>
    </dgm:pt>
    <dgm:pt modelId="{2550B8D0-D2CB-4AE8-A58F-4A0E103BF993}" cxnId="{96176B27-181F-40EF-A286-62E214E251D1}" type="parTrans">
      <dgm:prSet/>
      <dgm:spPr/>
      <dgm:t>
        <a:bodyPr/>
        <a:lstStyle/>
        <a:p>
          <a:endParaRPr lang="en-US"/>
        </a:p>
      </dgm:t>
    </dgm:pt>
    <dgm:pt modelId="{FD052612-552D-4B9A-971B-F3591C8F38D6}" cxnId="{96176B27-181F-40EF-A286-62E214E251D1}" type="sibTrans">
      <dgm:prSet/>
      <dgm:spPr/>
      <dgm:t>
        <a:bodyPr/>
        <a:lstStyle/>
        <a:p>
          <a:pPr>
            <a:lnSpc>
              <a:spcPct val="100000"/>
            </a:lnSpc>
          </a:pPr>
          <a:endParaRPr lang="en-US"/>
        </a:p>
      </dgm:t>
    </dgm:pt>
    <dgm:pt modelId="{4777D9B6-156B-4535-AD29-4C856E63EEBE}">
      <dgm:prSet/>
      <dgm:spPr/>
      <dgm:t>
        <a:bodyPr/>
        <a:lstStyle/>
        <a:p>
          <a:pPr>
            <a:lnSpc>
              <a:spcPct val="100000"/>
            </a:lnSpc>
          </a:pPr>
          <a:r>
            <a:rPr lang="zh-CN"/>
            <a:t>孤立森林</a:t>
          </a:r>
          <a:endParaRPr lang="en-US"/>
        </a:p>
      </dgm:t>
    </dgm:pt>
    <dgm:pt modelId="{D25E207D-C2DB-4275-991F-CFCFCAC46337}" cxnId="{40302BD9-57E3-45FB-8B8D-DBF003CF5459}" type="parTrans">
      <dgm:prSet/>
      <dgm:spPr/>
      <dgm:t>
        <a:bodyPr/>
        <a:lstStyle/>
        <a:p>
          <a:endParaRPr lang="en-US"/>
        </a:p>
      </dgm:t>
    </dgm:pt>
    <dgm:pt modelId="{321C2EC9-3C2A-4EEA-9CAB-2B899179D0D7}" cxnId="{40302BD9-57E3-45FB-8B8D-DBF003CF5459}" type="sibTrans">
      <dgm:prSet/>
      <dgm:spPr/>
      <dgm:t>
        <a:bodyPr/>
        <a:lstStyle/>
        <a:p>
          <a:endParaRPr lang="en-US"/>
        </a:p>
      </dgm:t>
    </dgm:pt>
    <dgm:pt modelId="{3AA9F675-CF6A-43C3-8C34-DD74341C9EDD}" type="pres">
      <dgm:prSet presAssocID="{88B5EE05-0B6E-482E-92C3-119B41C119CD}" presName="root" presStyleCnt="0">
        <dgm:presLayoutVars>
          <dgm:dir/>
          <dgm:resizeHandles val="exact"/>
        </dgm:presLayoutVars>
      </dgm:prSet>
      <dgm:spPr/>
    </dgm:pt>
    <dgm:pt modelId="{F38BE39B-3FF5-4630-9A17-2DC745E7DC28}" type="pres">
      <dgm:prSet presAssocID="{88B5EE05-0B6E-482E-92C3-119B41C119CD}" presName="container" presStyleCnt="0">
        <dgm:presLayoutVars>
          <dgm:dir/>
          <dgm:resizeHandles val="exact"/>
        </dgm:presLayoutVars>
      </dgm:prSet>
      <dgm:spPr/>
    </dgm:pt>
    <dgm:pt modelId="{7FA1A82A-B75F-43C0-9F28-584E5B6FB2D7}" type="pres">
      <dgm:prSet presAssocID="{3265075C-2097-4E3A-A09B-309EC3EC4156}" presName="compNode" presStyleCnt="0"/>
      <dgm:spPr/>
    </dgm:pt>
    <dgm:pt modelId="{BAFA3589-4327-4ABE-8D97-8C8CEEACCB89}" type="pres">
      <dgm:prSet presAssocID="{3265075C-2097-4E3A-A09B-309EC3EC4156}" presName="iconBgRect" presStyleLbl="bgShp" presStyleIdx="0" presStyleCnt="3"/>
      <dgm:spPr/>
    </dgm:pt>
    <dgm:pt modelId="{89772469-9BD6-4803-9CDD-BB133C957FBC}" type="pres">
      <dgm:prSet presAssocID="{3265075C-2097-4E3A-A09B-309EC3EC41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79F42ECA-CD69-4B12-9148-08BC4BC68D27}" type="pres">
      <dgm:prSet presAssocID="{3265075C-2097-4E3A-A09B-309EC3EC4156}" presName="spaceRect" presStyleCnt="0"/>
      <dgm:spPr/>
    </dgm:pt>
    <dgm:pt modelId="{0EA675E2-0607-4B2A-A9BB-50E780303220}" type="pres">
      <dgm:prSet presAssocID="{3265075C-2097-4E3A-A09B-309EC3EC4156}" presName="textRect" presStyleLbl="revTx" presStyleIdx="0" presStyleCnt="3">
        <dgm:presLayoutVars>
          <dgm:chMax val="1"/>
          <dgm:chPref val="1"/>
        </dgm:presLayoutVars>
      </dgm:prSet>
      <dgm:spPr/>
    </dgm:pt>
    <dgm:pt modelId="{2A32579B-4AE3-4651-8C40-CF378BD16897}" type="pres">
      <dgm:prSet presAssocID="{1DD4E72C-E406-46A6-8270-B25CE9F546FC}" presName="sibTrans" presStyleLbl="sibTrans2D1" presStyleIdx="0" presStyleCnt="0"/>
      <dgm:spPr/>
    </dgm:pt>
    <dgm:pt modelId="{62387D82-36CA-4388-9DBD-9F444AD9C261}" type="pres">
      <dgm:prSet presAssocID="{047E0E89-AF8B-4239-8400-53D990C75E12}" presName="compNode" presStyleCnt="0"/>
      <dgm:spPr/>
    </dgm:pt>
    <dgm:pt modelId="{2449AE36-9848-4BF6-952F-69FF6971850D}" type="pres">
      <dgm:prSet presAssocID="{047E0E89-AF8B-4239-8400-53D990C75E12}" presName="iconBgRect" presStyleLbl="bgShp" presStyleIdx="1" presStyleCnt="3"/>
      <dgm:spPr/>
    </dgm:pt>
    <dgm:pt modelId="{FA9CB158-BA7F-4D13-B8E5-6945B478E536}" type="pres">
      <dgm:prSet presAssocID="{047E0E89-AF8B-4239-8400-53D990C75E1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4B692D7C-975E-400D-B7E0-BB306B06FCC5}" type="pres">
      <dgm:prSet presAssocID="{047E0E89-AF8B-4239-8400-53D990C75E12}" presName="spaceRect" presStyleCnt="0"/>
      <dgm:spPr/>
    </dgm:pt>
    <dgm:pt modelId="{8FF8E4F4-3C55-4E5C-8C0A-26C0CE644F77}" type="pres">
      <dgm:prSet presAssocID="{047E0E89-AF8B-4239-8400-53D990C75E12}" presName="textRect" presStyleLbl="revTx" presStyleIdx="1" presStyleCnt="3">
        <dgm:presLayoutVars>
          <dgm:chMax val="1"/>
          <dgm:chPref val="1"/>
        </dgm:presLayoutVars>
      </dgm:prSet>
      <dgm:spPr/>
    </dgm:pt>
    <dgm:pt modelId="{1F627C17-4B69-4226-A66D-4D2C73CF2BE7}" type="pres">
      <dgm:prSet presAssocID="{FD052612-552D-4B9A-971B-F3591C8F38D6}" presName="sibTrans" presStyleLbl="sibTrans2D1" presStyleIdx="0" presStyleCnt="0"/>
      <dgm:spPr/>
    </dgm:pt>
    <dgm:pt modelId="{E96F1EAA-77A1-4530-BFDD-4141463C5E3E}" type="pres">
      <dgm:prSet presAssocID="{4777D9B6-156B-4535-AD29-4C856E63EEBE}" presName="compNode" presStyleCnt="0"/>
      <dgm:spPr/>
    </dgm:pt>
    <dgm:pt modelId="{3F688564-9660-47CD-B913-4DEFE39A5CA0}" type="pres">
      <dgm:prSet presAssocID="{4777D9B6-156B-4535-AD29-4C856E63EEBE}" presName="iconBgRect" presStyleLbl="bgShp" presStyleIdx="2" presStyleCnt="3"/>
      <dgm:spPr/>
    </dgm:pt>
    <dgm:pt modelId="{A5FC0527-EBB5-4B01-AC54-4F40436B5122}" type="pres">
      <dgm:prSet presAssocID="{4777D9B6-156B-4535-AD29-4C856E63EE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094FD56B-87AA-4B31-AE7A-13557FD817F6}" type="pres">
      <dgm:prSet presAssocID="{4777D9B6-156B-4535-AD29-4C856E63EEBE}" presName="spaceRect" presStyleCnt="0"/>
      <dgm:spPr/>
    </dgm:pt>
    <dgm:pt modelId="{7704FDD9-AE46-4859-BCB5-9D9BDF629266}" type="pres">
      <dgm:prSet presAssocID="{4777D9B6-156B-4535-AD29-4C856E63EEBE}" presName="textRect" presStyleLbl="revTx" presStyleIdx="2" presStyleCnt="3">
        <dgm:presLayoutVars>
          <dgm:chMax val="1"/>
          <dgm:chPref val="1"/>
        </dgm:presLayoutVars>
      </dgm:prSet>
      <dgm:spPr/>
    </dgm:pt>
  </dgm:ptLst>
  <dgm:cxnLst>
    <dgm:cxn modelId="{B6FC5308-135B-41A4-9FAA-D7B5D7AC4E0A}" type="presOf" srcId="{4777D9B6-156B-4535-AD29-4C856E63EEBE}" destId="{7704FDD9-AE46-4859-BCB5-9D9BDF629266}" srcOrd="0" destOrd="0" presId="urn:microsoft.com/office/officeart/2018/2/layout/IconCircleList"/>
    <dgm:cxn modelId="{F8DAA018-F2C3-469B-9E82-AA861DA6F82E}" type="presOf" srcId="{FD052612-552D-4B9A-971B-F3591C8F38D6}" destId="{1F627C17-4B69-4226-A66D-4D2C73CF2BE7}" srcOrd="0" destOrd="0" presId="urn:microsoft.com/office/officeart/2018/2/layout/IconCircleList"/>
    <dgm:cxn modelId="{96176B27-181F-40EF-A286-62E214E251D1}" srcId="{88B5EE05-0B6E-482E-92C3-119B41C119CD}" destId="{047E0E89-AF8B-4239-8400-53D990C75E12}" srcOrd="1" destOrd="0" parTransId="{2550B8D0-D2CB-4AE8-A58F-4A0E103BF993}" sibTransId="{FD052612-552D-4B9A-971B-F3591C8F38D6}"/>
    <dgm:cxn modelId="{FF2D4265-67D9-42D8-BACE-1E8C506EF3D1}" type="presOf" srcId="{3265075C-2097-4E3A-A09B-309EC3EC4156}" destId="{0EA675E2-0607-4B2A-A9BB-50E780303220}" srcOrd="0" destOrd="0" presId="urn:microsoft.com/office/officeart/2018/2/layout/IconCircleList"/>
    <dgm:cxn modelId="{2B68AB71-CBF3-4A96-969E-15BA3BC31A86}" type="presOf" srcId="{88B5EE05-0B6E-482E-92C3-119B41C119CD}" destId="{3AA9F675-CF6A-43C3-8C34-DD74341C9EDD}" srcOrd="0" destOrd="0" presId="urn:microsoft.com/office/officeart/2018/2/layout/IconCircleList"/>
    <dgm:cxn modelId="{2EB44297-B9F6-44FD-9F7E-ABF40902A1A4}" type="presOf" srcId="{047E0E89-AF8B-4239-8400-53D990C75E12}" destId="{8FF8E4F4-3C55-4E5C-8C0A-26C0CE644F77}" srcOrd="0" destOrd="0" presId="urn:microsoft.com/office/officeart/2018/2/layout/IconCircleList"/>
    <dgm:cxn modelId="{6929E0D3-D1DA-4FF2-B9E2-57F731CDD449}" type="presOf" srcId="{1DD4E72C-E406-46A6-8270-B25CE9F546FC}" destId="{2A32579B-4AE3-4651-8C40-CF378BD16897}" srcOrd="0" destOrd="0" presId="urn:microsoft.com/office/officeart/2018/2/layout/IconCircleList"/>
    <dgm:cxn modelId="{40302BD9-57E3-45FB-8B8D-DBF003CF5459}" srcId="{88B5EE05-0B6E-482E-92C3-119B41C119CD}" destId="{4777D9B6-156B-4535-AD29-4C856E63EEBE}" srcOrd="2" destOrd="0" parTransId="{D25E207D-C2DB-4275-991F-CFCFCAC46337}" sibTransId="{321C2EC9-3C2A-4EEA-9CAB-2B899179D0D7}"/>
    <dgm:cxn modelId="{4743E8FA-07B5-4883-875C-C00FC4D234C9}" srcId="{88B5EE05-0B6E-482E-92C3-119B41C119CD}" destId="{3265075C-2097-4E3A-A09B-309EC3EC4156}" srcOrd="0" destOrd="0" parTransId="{E8F6A267-5806-4AC8-BE8C-87F397377F57}" sibTransId="{1DD4E72C-E406-46A6-8270-B25CE9F546FC}"/>
    <dgm:cxn modelId="{EA673F92-1A07-4342-B059-D6D481DA83F9}" type="presParOf" srcId="{3AA9F675-CF6A-43C3-8C34-DD74341C9EDD}" destId="{F38BE39B-3FF5-4630-9A17-2DC745E7DC28}" srcOrd="0" destOrd="0" presId="urn:microsoft.com/office/officeart/2018/2/layout/IconCircleList"/>
    <dgm:cxn modelId="{5F1ECB2F-E26E-4D99-8D41-76F45D0B8B93}" type="presParOf" srcId="{F38BE39B-3FF5-4630-9A17-2DC745E7DC28}" destId="{7FA1A82A-B75F-43C0-9F28-584E5B6FB2D7}" srcOrd="0" destOrd="0" presId="urn:microsoft.com/office/officeart/2018/2/layout/IconCircleList"/>
    <dgm:cxn modelId="{FBBAB68D-960E-4ACB-BC8E-EF85CFC75D7B}" type="presParOf" srcId="{7FA1A82A-B75F-43C0-9F28-584E5B6FB2D7}" destId="{BAFA3589-4327-4ABE-8D97-8C8CEEACCB89}" srcOrd="0" destOrd="0" presId="urn:microsoft.com/office/officeart/2018/2/layout/IconCircleList"/>
    <dgm:cxn modelId="{8CB6A02D-F3C4-4F37-A6FD-03F729F56F81}" type="presParOf" srcId="{7FA1A82A-B75F-43C0-9F28-584E5B6FB2D7}" destId="{89772469-9BD6-4803-9CDD-BB133C957FBC}" srcOrd="1" destOrd="0" presId="urn:microsoft.com/office/officeart/2018/2/layout/IconCircleList"/>
    <dgm:cxn modelId="{775B6C68-6DC1-4834-B5A8-2EB2EA181C73}" type="presParOf" srcId="{7FA1A82A-B75F-43C0-9F28-584E5B6FB2D7}" destId="{79F42ECA-CD69-4B12-9148-08BC4BC68D27}" srcOrd="2" destOrd="0" presId="urn:microsoft.com/office/officeart/2018/2/layout/IconCircleList"/>
    <dgm:cxn modelId="{1D95A28B-DD55-4667-ACA8-E40BFCFC9B5F}" type="presParOf" srcId="{7FA1A82A-B75F-43C0-9F28-584E5B6FB2D7}" destId="{0EA675E2-0607-4B2A-A9BB-50E780303220}" srcOrd="3" destOrd="0" presId="urn:microsoft.com/office/officeart/2018/2/layout/IconCircleList"/>
    <dgm:cxn modelId="{F2FADD11-87F8-43A4-A1DD-76762D025857}" type="presParOf" srcId="{F38BE39B-3FF5-4630-9A17-2DC745E7DC28}" destId="{2A32579B-4AE3-4651-8C40-CF378BD16897}" srcOrd="1" destOrd="0" presId="urn:microsoft.com/office/officeart/2018/2/layout/IconCircleList"/>
    <dgm:cxn modelId="{19912FA9-7A7D-4246-82AF-2B042817FC50}" type="presParOf" srcId="{F38BE39B-3FF5-4630-9A17-2DC745E7DC28}" destId="{62387D82-36CA-4388-9DBD-9F444AD9C261}" srcOrd="2" destOrd="0" presId="urn:microsoft.com/office/officeart/2018/2/layout/IconCircleList"/>
    <dgm:cxn modelId="{5C9F202B-1DBC-4AFC-9AED-509CA4A63FE3}" type="presParOf" srcId="{62387D82-36CA-4388-9DBD-9F444AD9C261}" destId="{2449AE36-9848-4BF6-952F-69FF6971850D}" srcOrd="0" destOrd="0" presId="urn:microsoft.com/office/officeart/2018/2/layout/IconCircleList"/>
    <dgm:cxn modelId="{DF711BE7-56B5-4496-A3E7-545943B97654}" type="presParOf" srcId="{62387D82-36CA-4388-9DBD-9F444AD9C261}" destId="{FA9CB158-BA7F-4D13-B8E5-6945B478E536}" srcOrd="1" destOrd="0" presId="urn:microsoft.com/office/officeart/2018/2/layout/IconCircleList"/>
    <dgm:cxn modelId="{E38AC0F6-523C-4F20-B10A-B18120B22B1D}" type="presParOf" srcId="{62387D82-36CA-4388-9DBD-9F444AD9C261}" destId="{4B692D7C-975E-400D-B7E0-BB306B06FCC5}" srcOrd="2" destOrd="0" presId="urn:microsoft.com/office/officeart/2018/2/layout/IconCircleList"/>
    <dgm:cxn modelId="{C0E7555D-CCFA-46DC-892F-38D2DD133823}" type="presParOf" srcId="{62387D82-36CA-4388-9DBD-9F444AD9C261}" destId="{8FF8E4F4-3C55-4E5C-8C0A-26C0CE644F77}" srcOrd="3" destOrd="0" presId="urn:microsoft.com/office/officeart/2018/2/layout/IconCircleList"/>
    <dgm:cxn modelId="{52E4FD73-8F01-4462-AE9E-264FC378F230}" type="presParOf" srcId="{F38BE39B-3FF5-4630-9A17-2DC745E7DC28}" destId="{1F627C17-4B69-4226-A66D-4D2C73CF2BE7}" srcOrd="3" destOrd="0" presId="urn:microsoft.com/office/officeart/2018/2/layout/IconCircleList"/>
    <dgm:cxn modelId="{3A85182C-865C-4CCA-A0F5-CE6DBB6B6940}" type="presParOf" srcId="{F38BE39B-3FF5-4630-9A17-2DC745E7DC28}" destId="{E96F1EAA-77A1-4530-BFDD-4141463C5E3E}" srcOrd="4" destOrd="0" presId="urn:microsoft.com/office/officeart/2018/2/layout/IconCircleList"/>
    <dgm:cxn modelId="{6E094A79-E2D3-47F1-BF52-9C2321BBD20C}" type="presParOf" srcId="{E96F1EAA-77A1-4530-BFDD-4141463C5E3E}" destId="{3F688564-9660-47CD-B913-4DEFE39A5CA0}" srcOrd="0" destOrd="0" presId="urn:microsoft.com/office/officeart/2018/2/layout/IconCircleList"/>
    <dgm:cxn modelId="{A0CD3A9D-8E92-4E41-931A-49EFD3232B68}" type="presParOf" srcId="{E96F1EAA-77A1-4530-BFDD-4141463C5E3E}" destId="{A5FC0527-EBB5-4B01-AC54-4F40436B5122}" srcOrd="1" destOrd="0" presId="urn:microsoft.com/office/officeart/2018/2/layout/IconCircleList"/>
    <dgm:cxn modelId="{ADE8CF88-B247-4157-A9BD-03EC7B0027EF}" type="presParOf" srcId="{E96F1EAA-77A1-4530-BFDD-4141463C5E3E}" destId="{094FD56B-87AA-4B31-AE7A-13557FD817F6}" srcOrd="2" destOrd="0" presId="urn:microsoft.com/office/officeart/2018/2/layout/IconCircleList"/>
    <dgm:cxn modelId="{648438C1-85D3-4071-9E20-38C4B61BC580}" type="presParOf" srcId="{E96F1EAA-77A1-4530-BFDD-4141463C5E3E}" destId="{7704FDD9-AE46-4859-BCB5-9D9BDF629266}" srcOrd="3" destOrd="0" presId="urn:microsoft.com/office/officeart/2018/2/layout/IconCircl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70463" cy="3208571"/>
        <a:chOff x="0" y="0"/>
        <a:chExt cx="10570463" cy="3208571"/>
      </a:xfrm>
    </dsp:grpSpPr>
    <dsp:sp modelId="{037516D5-F413-408B-AEEC-2240D18510F2}">
      <dsp:nvSpPr>
        <dsp:cNvPr id="5" name="任意多边形 4"/>
        <dsp:cNvSpPr/>
      </dsp:nvSpPr>
      <dsp:spPr bwMode="white">
        <a:xfrm>
          <a:off x="880872" y="1254628"/>
          <a:ext cx="4306485" cy="513353"/>
        </a:xfrm>
        <a:custGeom>
          <a:avLst/>
          <a:gdLst/>
          <a:ahLst/>
          <a:cxnLst/>
          <a:pathLst>
            <a:path w="6782" h="808">
              <a:moveTo>
                <a:pt x="6782" y="0"/>
              </a:moveTo>
              <a:lnTo>
                <a:pt x="6782" y="654"/>
              </a:lnTo>
              <a:lnTo>
                <a:pt x="0" y="654"/>
              </a:lnTo>
              <a:lnTo>
                <a:pt x="0" y="808"/>
              </a:lnTo>
            </a:path>
          </a:pathLst>
        </a:custGeom>
      </dsp:spPr>
      <dsp:style>
        <a:lnRef idx="2">
          <a:schemeClr val="accent1">
            <a:shade val="60000"/>
          </a:schemeClr>
        </a:lnRef>
        <a:fillRef idx="0">
          <a:schemeClr val="accent1"/>
        </a:fillRef>
        <a:effectRef idx="0">
          <a:scrgbClr r="0" g="0" b="0"/>
        </a:effectRef>
        <a:fontRef idx="minor"/>
      </dsp:style>
      <dsp:txXfrm>
        <a:off x="880872" y="1254628"/>
        <a:ext cx="4306485" cy="513353"/>
      </dsp:txXfrm>
    </dsp:sp>
    <dsp:sp modelId="{48409BD5-9811-42DF-AC98-05922FB6CB1E}">
      <dsp:nvSpPr>
        <dsp:cNvPr id="8" name="任意多边形 7"/>
        <dsp:cNvSpPr/>
      </dsp:nvSpPr>
      <dsp:spPr bwMode="white">
        <a:xfrm>
          <a:off x="3034114" y="1254628"/>
          <a:ext cx="2153242" cy="513353"/>
        </a:xfrm>
        <a:custGeom>
          <a:avLst/>
          <a:gdLst/>
          <a:ahLst/>
          <a:cxnLst/>
          <a:pathLst>
            <a:path w="3391" h="808">
              <a:moveTo>
                <a:pt x="3391" y="0"/>
              </a:moveTo>
              <a:lnTo>
                <a:pt x="3391" y="654"/>
              </a:lnTo>
              <a:lnTo>
                <a:pt x="0" y="654"/>
              </a:lnTo>
              <a:lnTo>
                <a:pt x="0" y="808"/>
              </a:lnTo>
            </a:path>
          </a:pathLst>
        </a:custGeom>
      </dsp:spPr>
      <dsp:style>
        <a:lnRef idx="2">
          <a:schemeClr val="accent1">
            <a:shade val="60000"/>
          </a:schemeClr>
        </a:lnRef>
        <a:fillRef idx="0">
          <a:schemeClr val="accent1"/>
        </a:fillRef>
        <a:effectRef idx="0">
          <a:scrgbClr r="0" g="0" b="0"/>
        </a:effectRef>
        <a:fontRef idx="minor"/>
      </dsp:style>
      <dsp:txXfrm>
        <a:off x="3034114" y="1254628"/>
        <a:ext cx="2153242" cy="513353"/>
      </dsp:txXfrm>
    </dsp:sp>
    <dsp:sp modelId="{E9B8A806-15F0-455B-899D-50EE1CD25CE3}">
      <dsp:nvSpPr>
        <dsp:cNvPr id="11" name="任意多边形 10"/>
        <dsp:cNvSpPr/>
      </dsp:nvSpPr>
      <dsp:spPr bwMode="white">
        <a:xfrm>
          <a:off x="5187357" y="1254628"/>
          <a:ext cx="0" cy="513353"/>
        </a:xfrm>
        <a:custGeom>
          <a:avLst/>
          <a:gdLst/>
          <a:ahLst/>
          <a:cxnLst/>
          <a:pathLst>
            <a:path h="808">
              <a:moveTo>
                <a:pt x="0" y="0"/>
              </a:moveTo>
              <a:lnTo>
                <a:pt x="0" y="808"/>
              </a:lnTo>
            </a:path>
          </a:pathLst>
        </a:custGeom>
      </dsp:spPr>
      <dsp:style>
        <a:lnRef idx="2">
          <a:schemeClr val="accent1">
            <a:shade val="60000"/>
          </a:schemeClr>
        </a:lnRef>
        <a:fillRef idx="0">
          <a:schemeClr val="accent1"/>
        </a:fillRef>
        <a:effectRef idx="0">
          <a:scrgbClr r="0" g="0" b="0"/>
        </a:effectRef>
        <a:fontRef idx="minor"/>
      </dsp:style>
      <dsp:txXfrm>
        <a:off x="5187357" y="1254628"/>
        <a:ext cx="0" cy="513353"/>
      </dsp:txXfrm>
    </dsp:sp>
    <dsp:sp modelId="{8C15B63D-3E0E-4AC2-A417-2E284E8E7A0B}">
      <dsp:nvSpPr>
        <dsp:cNvPr id="14" name="任意多边形 13"/>
        <dsp:cNvSpPr/>
      </dsp:nvSpPr>
      <dsp:spPr bwMode="white">
        <a:xfrm>
          <a:off x="5187357" y="1254628"/>
          <a:ext cx="2153242" cy="513353"/>
        </a:xfrm>
        <a:custGeom>
          <a:avLst/>
          <a:gdLst/>
          <a:ahLst/>
          <a:cxnLst/>
          <a:pathLst>
            <a:path w="3391" h="808">
              <a:moveTo>
                <a:pt x="0" y="0"/>
              </a:moveTo>
              <a:lnTo>
                <a:pt x="0" y="654"/>
              </a:lnTo>
              <a:lnTo>
                <a:pt x="3391" y="654"/>
              </a:lnTo>
              <a:lnTo>
                <a:pt x="3391" y="808"/>
              </a:lnTo>
            </a:path>
          </a:pathLst>
        </a:custGeom>
      </dsp:spPr>
      <dsp:style>
        <a:lnRef idx="2">
          <a:schemeClr val="accent1">
            <a:shade val="60000"/>
          </a:schemeClr>
        </a:lnRef>
        <a:fillRef idx="0">
          <a:schemeClr val="accent1"/>
        </a:fillRef>
        <a:effectRef idx="0">
          <a:scrgbClr r="0" g="0" b="0"/>
        </a:effectRef>
        <a:fontRef idx="minor"/>
      </dsp:style>
      <dsp:txXfrm>
        <a:off x="5187357" y="1254628"/>
        <a:ext cx="2153242" cy="513353"/>
      </dsp:txXfrm>
    </dsp:sp>
    <dsp:sp modelId="{EFD0ECD0-C207-446A-B337-298568F46203}">
      <dsp:nvSpPr>
        <dsp:cNvPr id="17" name="任意多边形 16"/>
        <dsp:cNvSpPr/>
      </dsp:nvSpPr>
      <dsp:spPr bwMode="white">
        <a:xfrm>
          <a:off x="5187357" y="1254628"/>
          <a:ext cx="4306485" cy="513353"/>
        </a:xfrm>
        <a:custGeom>
          <a:avLst/>
          <a:gdLst/>
          <a:ahLst/>
          <a:cxnLst/>
          <a:pathLst>
            <a:path w="6782" h="808">
              <a:moveTo>
                <a:pt x="0" y="0"/>
              </a:moveTo>
              <a:lnTo>
                <a:pt x="0" y="654"/>
              </a:lnTo>
              <a:lnTo>
                <a:pt x="6782" y="654"/>
              </a:lnTo>
              <a:lnTo>
                <a:pt x="6782" y="808"/>
              </a:lnTo>
            </a:path>
          </a:pathLst>
        </a:custGeom>
      </dsp:spPr>
      <dsp:style>
        <a:lnRef idx="2">
          <a:schemeClr val="accent1">
            <a:shade val="60000"/>
          </a:schemeClr>
        </a:lnRef>
        <a:fillRef idx="0">
          <a:schemeClr val="accent1"/>
        </a:fillRef>
        <a:effectRef idx="0">
          <a:scrgbClr r="0" g="0" b="0"/>
        </a:effectRef>
        <a:fontRef idx="minor"/>
      </dsp:style>
      <dsp:txXfrm>
        <a:off x="5187357" y="1254628"/>
        <a:ext cx="4306485" cy="513353"/>
      </dsp:txXfrm>
    </dsp:sp>
    <dsp:sp modelId="{524C1770-075E-49AF-8237-6062023D146F}">
      <dsp:nvSpPr>
        <dsp:cNvPr id="3" name="圆角矩形 2"/>
        <dsp:cNvSpPr/>
      </dsp:nvSpPr>
      <dsp:spPr bwMode="white">
        <a:xfrm>
          <a:off x="4306485" y="135921"/>
          <a:ext cx="1761744" cy="111870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4306485" y="135921"/>
        <a:ext cx="1761744" cy="1118707"/>
      </dsp:txXfrm>
    </dsp:sp>
    <dsp:sp modelId="{E67C8CE5-B0BC-4D55-AE91-1D682F97A0FB}">
      <dsp:nvSpPr>
        <dsp:cNvPr id="4" name="圆角矩形 3"/>
        <dsp:cNvSpPr/>
      </dsp:nvSpPr>
      <dsp:spPr bwMode="white">
        <a:xfrm>
          <a:off x="4502234" y="321883"/>
          <a:ext cx="1761744" cy="111870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solidFill>
                <a:schemeClr val="dk1"/>
              </a:solidFill>
            </a:rPr>
            <a:t>异常点检测应用非常广泛</a:t>
          </a:r>
          <a:endParaRPr lang="en-US">
            <a:solidFill>
              <a:schemeClr val="dk1"/>
            </a:solidFill>
          </a:endParaRPr>
        </a:p>
      </dsp:txBody>
      <dsp:txXfrm>
        <a:off x="4502234" y="321883"/>
        <a:ext cx="1761744" cy="1118707"/>
      </dsp:txXfrm>
    </dsp:sp>
    <dsp:sp modelId="{03870B3D-FFF7-4C42-A03F-BAFC8BE69C71}">
      <dsp:nvSpPr>
        <dsp:cNvPr id="6" name="圆角矩形 5"/>
        <dsp:cNvSpPr/>
      </dsp:nvSpPr>
      <dsp:spPr bwMode="white">
        <a:xfrm>
          <a:off x="0" y="1767981"/>
          <a:ext cx="1761744" cy="111870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0" y="1767981"/>
        <a:ext cx="1761744" cy="1118707"/>
      </dsp:txXfrm>
    </dsp:sp>
    <dsp:sp modelId="{018DCDC2-BA61-4EC7-A4C0-417C36E4D530}">
      <dsp:nvSpPr>
        <dsp:cNvPr id="7" name="圆角矩形 6"/>
        <dsp:cNvSpPr/>
      </dsp:nvSpPr>
      <dsp:spPr bwMode="white">
        <a:xfrm>
          <a:off x="195749" y="1953943"/>
          <a:ext cx="1761744" cy="111870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solidFill>
                <a:schemeClr val="dk1"/>
              </a:solidFill>
            </a:rPr>
            <a:t>信用卡反欺诈</a:t>
          </a:r>
          <a:endParaRPr lang="en-US">
            <a:solidFill>
              <a:schemeClr val="dk1"/>
            </a:solidFill>
          </a:endParaRPr>
        </a:p>
      </dsp:txBody>
      <dsp:txXfrm>
        <a:off x="195749" y="1953943"/>
        <a:ext cx="1761744" cy="1118707"/>
      </dsp:txXfrm>
    </dsp:sp>
    <dsp:sp modelId="{F007900C-7406-4187-8A8C-995A4BD75605}">
      <dsp:nvSpPr>
        <dsp:cNvPr id="9" name="圆角矩形 8"/>
        <dsp:cNvSpPr/>
      </dsp:nvSpPr>
      <dsp:spPr bwMode="white">
        <a:xfrm>
          <a:off x="2153242" y="1767981"/>
          <a:ext cx="1761744" cy="111870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2153242" y="1767981"/>
        <a:ext cx="1761744" cy="1118707"/>
      </dsp:txXfrm>
    </dsp:sp>
    <dsp:sp modelId="{65E884B6-B653-42E5-B281-01941F8C970B}">
      <dsp:nvSpPr>
        <dsp:cNvPr id="10" name="圆角矩形 9"/>
        <dsp:cNvSpPr/>
      </dsp:nvSpPr>
      <dsp:spPr bwMode="white">
        <a:xfrm>
          <a:off x="2348992" y="1953943"/>
          <a:ext cx="1761744" cy="111870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solidFill>
                <a:schemeClr val="dk1"/>
              </a:solidFill>
            </a:rPr>
            <a:t>工业损毁检测</a:t>
          </a:r>
          <a:endParaRPr lang="en-US">
            <a:solidFill>
              <a:schemeClr val="dk1"/>
            </a:solidFill>
          </a:endParaRPr>
        </a:p>
      </dsp:txBody>
      <dsp:txXfrm>
        <a:off x="2348992" y="1953943"/>
        <a:ext cx="1761744" cy="1118707"/>
      </dsp:txXfrm>
    </dsp:sp>
    <dsp:sp modelId="{FABC106A-9D15-4CE1-B3B2-6B6DD4261ECD}">
      <dsp:nvSpPr>
        <dsp:cNvPr id="12" name="圆角矩形 11"/>
        <dsp:cNvSpPr/>
      </dsp:nvSpPr>
      <dsp:spPr bwMode="white">
        <a:xfrm>
          <a:off x="4306485" y="1767981"/>
          <a:ext cx="1761744" cy="111870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4306485" y="1767981"/>
        <a:ext cx="1761744" cy="1118707"/>
      </dsp:txXfrm>
    </dsp:sp>
    <dsp:sp modelId="{75147B50-738A-4632-997B-A578A4D89A0E}">
      <dsp:nvSpPr>
        <dsp:cNvPr id="13" name="圆角矩形 12"/>
        <dsp:cNvSpPr/>
      </dsp:nvSpPr>
      <dsp:spPr bwMode="white">
        <a:xfrm>
          <a:off x="4502234" y="1953943"/>
          <a:ext cx="1761744" cy="111870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solidFill>
                <a:schemeClr val="dk1"/>
              </a:solidFill>
            </a:rPr>
            <a:t>广告点击反作弊</a:t>
          </a:r>
          <a:endParaRPr lang="en-US">
            <a:solidFill>
              <a:schemeClr val="dk1"/>
            </a:solidFill>
          </a:endParaRPr>
        </a:p>
      </dsp:txBody>
      <dsp:txXfrm>
        <a:off x="4502234" y="1953943"/>
        <a:ext cx="1761744" cy="1118707"/>
      </dsp:txXfrm>
    </dsp:sp>
    <dsp:sp modelId="{372A5CF5-E296-4E5F-A5EC-7C1605CA4B72}">
      <dsp:nvSpPr>
        <dsp:cNvPr id="15" name="圆角矩形 14"/>
        <dsp:cNvSpPr/>
      </dsp:nvSpPr>
      <dsp:spPr bwMode="white">
        <a:xfrm>
          <a:off x="6459727" y="1767981"/>
          <a:ext cx="1761744" cy="111870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6459727" y="1767981"/>
        <a:ext cx="1761744" cy="1118707"/>
      </dsp:txXfrm>
    </dsp:sp>
    <dsp:sp modelId="{8E0C3E7B-3AC1-4B88-8098-D8CB985F73D4}">
      <dsp:nvSpPr>
        <dsp:cNvPr id="16" name="圆角矩形 15"/>
        <dsp:cNvSpPr/>
      </dsp:nvSpPr>
      <dsp:spPr bwMode="white">
        <a:xfrm>
          <a:off x="6655477" y="1953943"/>
          <a:ext cx="1761744" cy="111870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solidFill>
                <a:schemeClr val="dk1"/>
              </a:solidFill>
            </a:rPr>
            <a:t>刷好评，刷单检测</a:t>
          </a:r>
          <a:endParaRPr lang="en-US">
            <a:solidFill>
              <a:schemeClr val="dk1"/>
            </a:solidFill>
          </a:endParaRPr>
        </a:p>
      </dsp:txBody>
      <dsp:txXfrm>
        <a:off x="6655477" y="1953943"/>
        <a:ext cx="1761744" cy="1118707"/>
      </dsp:txXfrm>
    </dsp:sp>
    <dsp:sp modelId="{1D953774-CD0A-42C0-8D0D-A2EAE15DD436}">
      <dsp:nvSpPr>
        <dsp:cNvPr id="18" name="圆角矩形 17"/>
        <dsp:cNvSpPr/>
      </dsp:nvSpPr>
      <dsp:spPr bwMode="white">
        <a:xfrm>
          <a:off x="8612970" y="1767981"/>
          <a:ext cx="1761744" cy="111870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8612970" y="1767981"/>
        <a:ext cx="1761744" cy="1118707"/>
      </dsp:txXfrm>
    </dsp:sp>
    <dsp:sp modelId="{AC75CA76-1958-4039-BCF1-64F81016B477}">
      <dsp:nvSpPr>
        <dsp:cNvPr id="19" name="圆角矩形 18"/>
        <dsp:cNvSpPr/>
      </dsp:nvSpPr>
      <dsp:spPr bwMode="white">
        <a:xfrm>
          <a:off x="8808719" y="1953943"/>
          <a:ext cx="1761744" cy="111870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solidFill>
                <a:schemeClr val="dk1"/>
              </a:solidFill>
            </a:rPr>
            <a:t>羊毛党检测</a:t>
          </a:r>
          <a:endParaRPr lang="en-US">
            <a:solidFill>
              <a:schemeClr val="dk1"/>
            </a:solidFill>
          </a:endParaRPr>
        </a:p>
      </dsp:txBody>
      <dsp:txXfrm>
        <a:off x="8808719" y="1953943"/>
        <a:ext cx="1761744" cy="111870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70463" cy="1977464"/>
        <a:chOff x="0" y="0"/>
        <a:chExt cx="10570463" cy="1977464"/>
      </a:xfrm>
    </dsp:grpSpPr>
    <dsp:sp modelId="{BAFA3589-4327-4ABE-8D97-8C8CEEACCB89}">
      <dsp:nvSpPr>
        <dsp:cNvPr id="3" name="椭圆 2"/>
        <dsp:cNvSpPr/>
      </dsp:nvSpPr>
      <dsp:spPr bwMode="white">
        <a:xfrm>
          <a:off x="1759275" y="1322"/>
          <a:ext cx="935032" cy="935032"/>
        </a:xfrm>
        <a:prstGeom prst="ellipse">
          <a:avLst/>
        </a:prstGeom>
      </dsp:spPr>
      <dsp:style>
        <a:lnRef idx="0">
          <a:schemeClr val="accent1"/>
        </a:lnRef>
        <a:fillRef idx="1">
          <a:schemeClr val="accent1">
            <a:tint val="40000"/>
          </a:schemeClr>
        </a:fillRef>
        <a:effectRef idx="0">
          <a:scrgbClr r="0" g="0" b="0"/>
        </a:effectRef>
        <a:fontRef idx="minor"/>
      </dsp:style>
      <dsp:txXfrm>
        <a:off x="1759275" y="1322"/>
        <a:ext cx="935032" cy="935032"/>
      </dsp:txXfrm>
    </dsp:sp>
    <dsp:sp modelId="{89772469-9BD6-4803-9CDD-BB133C957FBC}">
      <dsp:nvSpPr>
        <dsp:cNvPr id="4" name="矩形 3"/>
        <dsp:cNvSpPr/>
      </dsp:nvSpPr>
      <dsp:spPr bwMode="white">
        <a:xfrm>
          <a:off x="1955632" y="197679"/>
          <a:ext cx="542318" cy="542318"/>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1955632" y="197679"/>
        <a:ext cx="542318" cy="542318"/>
      </dsp:txXfrm>
    </dsp:sp>
    <dsp:sp modelId="{0EA675E2-0607-4B2A-A9BB-50E780303220}">
      <dsp:nvSpPr>
        <dsp:cNvPr id="5" name="矩形 4"/>
        <dsp:cNvSpPr/>
      </dsp:nvSpPr>
      <dsp:spPr bwMode="white">
        <a:xfrm>
          <a:off x="2894671" y="1322"/>
          <a:ext cx="2204003" cy="93503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en-US" dirty="0">
              <a:solidFill>
                <a:schemeClr val="tx1"/>
              </a:solidFill>
            </a:rPr>
            <a:t>Z-score</a:t>
          </a:r>
          <a:r>
            <a:rPr lang="zh-CN" dirty="0">
              <a:solidFill>
                <a:schemeClr val="tx1"/>
              </a:solidFill>
            </a:rPr>
            <a:t>检验</a:t>
          </a:r>
          <a:endParaRPr lang="en-US" dirty="0">
            <a:solidFill>
              <a:schemeClr val="tx1"/>
            </a:solidFill>
          </a:endParaRPr>
        </a:p>
      </dsp:txBody>
      <dsp:txXfrm>
        <a:off x="2894671" y="1322"/>
        <a:ext cx="2204003" cy="935032"/>
      </dsp:txXfrm>
    </dsp:sp>
    <dsp:sp modelId="{2449AE36-9848-4BF6-952F-69FF6971850D}">
      <dsp:nvSpPr>
        <dsp:cNvPr id="6" name="椭圆 5"/>
        <dsp:cNvSpPr/>
      </dsp:nvSpPr>
      <dsp:spPr bwMode="white">
        <a:xfrm>
          <a:off x="5482705" y="1322"/>
          <a:ext cx="935032" cy="935032"/>
        </a:xfrm>
        <a:prstGeom prst="ellipse">
          <a:avLst/>
        </a:prstGeom>
      </dsp:spPr>
      <dsp:style>
        <a:lnRef idx="0">
          <a:schemeClr val="accent1"/>
        </a:lnRef>
        <a:fillRef idx="1">
          <a:schemeClr val="accent1">
            <a:tint val="40000"/>
          </a:schemeClr>
        </a:fillRef>
        <a:effectRef idx="0">
          <a:scrgbClr r="0" g="0" b="0"/>
        </a:effectRef>
        <a:fontRef idx="minor"/>
      </dsp:style>
      <dsp:txXfrm>
        <a:off x="5482705" y="1322"/>
        <a:ext cx="935032" cy="935032"/>
      </dsp:txXfrm>
    </dsp:sp>
    <dsp:sp modelId="{FA9CB158-BA7F-4D13-B8E5-6945B478E536}">
      <dsp:nvSpPr>
        <dsp:cNvPr id="7" name="矩形 6"/>
        <dsp:cNvSpPr/>
      </dsp:nvSpPr>
      <dsp:spPr bwMode="white">
        <a:xfrm>
          <a:off x="5679062" y="197679"/>
          <a:ext cx="542318" cy="54231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sp:spPr>
      <dsp:style>
        <a:lnRef idx="2">
          <a:schemeClr val="lt1"/>
        </a:lnRef>
        <a:fillRef idx="1">
          <a:schemeClr val="accent1"/>
        </a:fillRef>
        <a:effectRef idx="0">
          <a:scrgbClr r="0" g="0" b="0"/>
        </a:effectRef>
        <a:fontRef idx="minor">
          <a:schemeClr val="lt1"/>
        </a:fontRef>
      </dsp:style>
      <dsp:txXfrm>
        <a:off x="5679062" y="197679"/>
        <a:ext cx="542318" cy="542318"/>
      </dsp:txXfrm>
    </dsp:sp>
    <dsp:sp modelId="{8FF8E4F4-3C55-4E5C-8C0A-26C0CE644F77}">
      <dsp:nvSpPr>
        <dsp:cNvPr id="8" name="矩形 7"/>
        <dsp:cNvSpPr/>
      </dsp:nvSpPr>
      <dsp:spPr bwMode="white">
        <a:xfrm>
          <a:off x="6618101" y="1322"/>
          <a:ext cx="2204003" cy="93503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en-US">
              <a:solidFill>
                <a:schemeClr val="tx1"/>
              </a:solidFill>
            </a:rPr>
            <a:t>Local Outlier Factor</a:t>
          </a:r>
          <a:endParaRPr>
            <a:solidFill>
              <a:schemeClr val="tx1"/>
            </a:solidFill>
          </a:endParaRPr>
        </a:p>
      </dsp:txBody>
      <dsp:txXfrm>
        <a:off x="6618101" y="1322"/>
        <a:ext cx="2204003" cy="935032"/>
      </dsp:txXfrm>
    </dsp:sp>
    <dsp:sp modelId="{3F688564-9660-47CD-B913-4DEFE39A5CA0}">
      <dsp:nvSpPr>
        <dsp:cNvPr id="9" name="椭圆 8"/>
        <dsp:cNvSpPr/>
      </dsp:nvSpPr>
      <dsp:spPr bwMode="white">
        <a:xfrm>
          <a:off x="1759275" y="1041110"/>
          <a:ext cx="935032" cy="935032"/>
        </a:xfrm>
        <a:prstGeom prst="ellipse">
          <a:avLst/>
        </a:prstGeom>
      </dsp:spPr>
      <dsp:style>
        <a:lnRef idx="0">
          <a:schemeClr val="accent1"/>
        </a:lnRef>
        <a:fillRef idx="1">
          <a:schemeClr val="accent1">
            <a:tint val="40000"/>
          </a:schemeClr>
        </a:fillRef>
        <a:effectRef idx="0">
          <a:scrgbClr r="0" g="0" b="0"/>
        </a:effectRef>
        <a:fontRef idx="minor"/>
      </dsp:style>
      <dsp:txXfrm>
        <a:off x="1759275" y="1041110"/>
        <a:ext cx="935032" cy="935032"/>
      </dsp:txXfrm>
    </dsp:sp>
    <dsp:sp modelId="{A5FC0527-EBB5-4B01-AC54-4F40436B5122}">
      <dsp:nvSpPr>
        <dsp:cNvPr id="10" name="矩形 9"/>
        <dsp:cNvSpPr/>
      </dsp:nvSpPr>
      <dsp:spPr bwMode="white">
        <a:xfrm>
          <a:off x="1955632" y="1237467"/>
          <a:ext cx="542318" cy="54231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sp:spPr>
      <dsp:style>
        <a:lnRef idx="2">
          <a:schemeClr val="lt1"/>
        </a:lnRef>
        <a:fillRef idx="1">
          <a:schemeClr val="accent1"/>
        </a:fillRef>
        <a:effectRef idx="0">
          <a:scrgbClr r="0" g="0" b="0"/>
        </a:effectRef>
        <a:fontRef idx="minor">
          <a:schemeClr val="lt1"/>
        </a:fontRef>
      </dsp:style>
      <dsp:txXfrm>
        <a:off x="1955632" y="1237467"/>
        <a:ext cx="542318" cy="542318"/>
      </dsp:txXfrm>
    </dsp:sp>
    <dsp:sp modelId="{7704FDD9-AE46-4859-BCB5-9D9BDF629266}">
      <dsp:nvSpPr>
        <dsp:cNvPr id="11" name="矩形 10"/>
        <dsp:cNvSpPr/>
      </dsp:nvSpPr>
      <dsp:spPr bwMode="white">
        <a:xfrm>
          <a:off x="2894671" y="1041110"/>
          <a:ext cx="2204003" cy="93503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zh-CN">
              <a:solidFill>
                <a:schemeClr val="tx1"/>
              </a:solidFill>
            </a:rPr>
            <a:t>孤立森林</a:t>
          </a:r>
          <a:endParaRPr lang="en-US">
            <a:solidFill>
              <a:schemeClr val="tx1"/>
            </a:solidFill>
          </a:endParaRPr>
        </a:p>
      </dsp:txBody>
      <dsp:txXfrm>
        <a:off x="2894671" y="1041110"/>
        <a:ext cx="2204003" cy="9350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2">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contDir" val="sameDir"/>
            <dgm:param type="grDir" val="tL"/>
            <dgm:param type="flowDir" val="row"/>
          </dgm:alg>
        </dgm:if>
        <dgm:else name="Name5">
          <dgm:alg type="snake">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parTxLTRAlign" val="l"/>
                  <dgm:param type="parTxRTLAlign" val="l"/>
                  <dgm:param type="shpTxLTRAlignCh" val="l"/>
                  <dgm:param type="shpTxRTLAlignCh" val="l"/>
                  <dgm:param type="txAnchorVert" val="mid"/>
                </dgm:alg>
              </dgm:if>
              <dgm:else name="Name9">
                <dgm:alg type="tx">
                  <dgm:param type="parTxLTRAlign" val="r"/>
                  <dgm:param type="parTxRTLAlign" val="r"/>
                  <dgm:param type="shpTxLTRAlignCh" val="r"/>
                  <dgm:param type="shpTxRTLAlignCh" val="r"/>
                  <dgm:param type="txAnchorVert" val="mid"/>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案例</a:t>
              </a:r>
              <a:endPar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步骤</a:t>
              </a:r>
              <a:endPar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练习</a:t>
              </a:r>
              <a:endPar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练习">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53085"/>
            <a:chOff x="852891" y="1026849"/>
            <a:chExt cx="1228476" cy="553085"/>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互动</a:t>
              </a:r>
              <a:endPar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练习">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53085"/>
            <a:chOff x="852891" y="1026849"/>
            <a:chExt cx="1228476" cy="553085"/>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拓展</a:t>
              </a:r>
              <a:endPar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719455" indent="-358775">
              <a:lnSpc>
                <a:spcPct val="150000"/>
              </a:lnSpc>
              <a:buFont typeface="Wingdings" panose="05000000000000000000" pitchFamily="2" charset="2"/>
              <a:buChar char="l"/>
              <a:defRPr lang="en-US" altLang="zh-CN" sz="1400" b="0" i="0" dirty="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1" Type="http://schemas.openxmlformats.org/officeDocument/2006/relationships/theme" Target="../theme/theme6.xml"/><Relationship Id="rId20" Type="http://schemas.openxmlformats.org/officeDocument/2006/relationships/image" Target="../media/image6.png"/><Relationship Id="rId2" Type="http://schemas.openxmlformats.org/officeDocument/2006/relationships/slideLayout" Target="../slideLayouts/slideLayout9.xml"/><Relationship Id="rId19" Type="http://schemas.openxmlformats.org/officeDocument/2006/relationships/slideLayout" Target="../slideLayouts/slideLayout26.xml"/><Relationship Id="rId18" Type="http://schemas.openxmlformats.org/officeDocument/2006/relationships/slideLayout" Target="../slideLayouts/slideLayout25.xml"/><Relationship Id="rId17" Type="http://schemas.openxmlformats.org/officeDocument/2006/relationships/slideLayout" Target="../slideLayouts/slideLayout24.xml"/><Relationship Id="rId16" Type="http://schemas.openxmlformats.org/officeDocument/2006/relationships/slideLayout" Target="../slideLayouts/slideLayout23.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7.png"/><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0" name="矩形 9"/>
          <p:cNvSpPr/>
          <p:nvPr userDrawn="1"/>
        </p:nvSpPr>
        <p:spPr>
          <a:xfrm>
            <a:off x="4504267" y="260138"/>
            <a:ext cx="7687727" cy="414020"/>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阿里巴巴普惠体" panose="00020600040101010101" pitchFamily="18" charset="-122"/>
              </a:rPr>
              <a:t>多一句没有，少一句不行，用更短时间，教会更实用的技术！</a:t>
            </a:r>
            <a:endParaRPr lang="zh-CN" altLang="en-US" sz="2100" dirty="0">
              <a:solidFill>
                <a:srgbClr val="49504F"/>
              </a:solidFill>
              <a:latin typeface="华文楷体" panose="02010600040101010101" pitchFamily="2" charset="-122"/>
              <a:ea typeface="华文楷体" panose="02010600040101010101" pitchFamily="2" charset="-122"/>
              <a:cs typeface="阿里巴巴普惠体" panose="00020600040101010101" pitchFamily="18" charset="-122"/>
            </a:endParaRPr>
          </a:p>
        </p:txBody>
      </p:sp>
      <p:sp>
        <p:nvSpPr>
          <p:cNvPr id="15" name="矩形 14"/>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任意形状 21"/>
          <p:cNvSpPr/>
          <p:nvPr userDrawn="1"/>
        </p:nvSpPr>
        <p:spPr>
          <a:xfrm>
            <a:off x="94982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4" name="矩形 14"/>
          <p:cNvSpPr/>
          <p:nvPr userDrawn="1"/>
        </p:nvSpPr>
        <p:spPr bwMode="auto">
          <a:xfrm>
            <a:off x="9697720" y="6582410"/>
            <a:ext cx="2494280" cy="307975"/>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1" fmla="*/ 0 w 2202525"/>
              <a:gd name="connsiteY0-2" fmla="*/ 0 h 275631"/>
              <a:gd name="connsiteX1-3" fmla="*/ 2202525 w 2202525"/>
              <a:gd name="connsiteY1-4" fmla="*/ 0 h 275631"/>
              <a:gd name="connsiteX2-5" fmla="*/ 2202525 w 2202525"/>
              <a:gd name="connsiteY2-6" fmla="*/ 275631 h 275631"/>
              <a:gd name="connsiteX3-7" fmla="*/ 104775 w 2202525"/>
              <a:gd name="connsiteY3-8" fmla="*/ 272456 h 275631"/>
              <a:gd name="connsiteX4-9" fmla="*/ 0 w 2202525"/>
              <a:gd name="connsiteY4-10" fmla="*/ 0 h 2756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5" name="矩形 24"/>
          <p:cNvSpPr/>
          <p:nvPr userDrawn="1"/>
        </p:nvSpPr>
        <p:spPr>
          <a:xfrm>
            <a:off x="9755505" y="6555105"/>
            <a:ext cx="2436495" cy="337185"/>
          </a:xfrm>
          <a:prstGeom prst="rect">
            <a:avLst/>
          </a:prstGeom>
        </p:spPr>
        <p:txBody>
          <a:bodyPr wrap="square">
            <a:spAutoFit/>
          </a:bodyPr>
          <a:lstStyle/>
          <a:p>
            <a:r>
              <a:rPr lang="zh-CN" altLang="en-US" sz="1600" dirty="0">
                <a:solidFill>
                  <a:schemeClr val="bg1"/>
                </a:solidFill>
                <a:latin typeface="华文楷体" panose="02010600040101010101" pitchFamily="2" charset="-122"/>
                <a:ea typeface="华文楷体" panose="02010600040101010101" pitchFamily="2" charset="-122"/>
                <a:cs typeface="阿里巴巴普惠体" panose="00020600040101010101" pitchFamily="18" charset="-122"/>
              </a:rPr>
              <a:t>高级数字化人才培训专家</a:t>
            </a:r>
            <a:endParaRPr lang="zh-CN" altLang="en-US" sz="1600" dirty="0">
              <a:solidFill>
                <a:schemeClr val="bg1"/>
              </a:solidFill>
              <a:latin typeface="华文楷体" panose="02010600040101010101" pitchFamily="2" charset="-122"/>
              <a:ea typeface="华文楷体" panose="02010600040101010101" pitchFamily="2" charset="-122"/>
              <a:cs typeface="阿里巴巴普惠体" panose="00020600040101010101" pitchFamily="18"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5.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8.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10.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1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1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1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17.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26.xml"/><Relationship Id="rId6" Type="http://schemas.openxmlformats.org/officeDocument/2006/relationships/themeOverride" Target="../theme/themeOverride18.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19.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20.xml"/></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26.xml"/><Relationship Id="rId6" Type="http://schemas.openxmlformats.org/officeDocument/2006/relationships/themeOverride" Target="../theme/themeOverride21.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themeOverride" Target="../theme/themeOverride22.xml"/><Relationship Id="rId2" Type="http://schemas.openxmlformats.org/officeDocument/2006/relationships/image" Target="../media/image14.png"/><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23.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2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25.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26.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27.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28.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29.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30.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31.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3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33.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3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35.xml"/><Relationship Id="rId1"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36.xml"/><Relationship Id="rId1"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3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38.xml"/><Relationship Id="rId1"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39.xml"/><Relationship Id="rId1"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40.xml"/><Relationship Id="rId1"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41.xml"/><Relationship Id="rId1"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42.xml"/><Relationship Id="rId1"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43.xml"/><Relationship Id="rId1" Type="http://schemas.openxmlformats.org/officeDocument/2006/relationships/image" Target="../media/image27.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44.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hemeOverride" Target="../theme/themeOverride45.xml"/><Relationship Id="rId1" Type="http://schemas.openxmlformats.org/officeDocument/2006/relationships/image" Target="../media/image28.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hemeOverride" Target="../theme/themeOverride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金融风控</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代价敏感</a:t>
            </a:r>
            <a:endParaRPr lang="zh-CN" altLang="en-US" dirty="0"/>
          </a:p>
        </p:txBody>
      </p:sp>
      <p:sp>
        <p:nvSpPr>
          <p:cNvPr id="6" name="文本框 5"/>
          <p:cNvSpPr txBox="1"/>
          <p:nvPr/>
        </p:nvSpPr>
        <p:spPr>
          <a:xfrm>
            <a:off x="890016" y="1524542"/>
            <a:ext cx="6263253" cy="338554"/>
          </a:xfrm>
          <a:prstGeom prst="rect">
            <a:avLst/>
          </a:prstGeom>
          <a:noFill/>
        </p:spPr>
        <p:txBody>
          <a:bodyPr wrap="non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查看正负样本比例发现 </a:t>
            </a:r>
            <a:r>
              <a:rPr lang="en-GB" altLang="zh-CN" sz="1600" dirty="0">
                <a:latin typeface="Alibaba PuHuiTi R" pitchFamily="18" charset="-122"/>
                <a:ea typeface="Alibaba PuHuiTi R" pitchFamily="18" charset="-122"/>
                <a:cs typeface="Alibaba PuHuiTi R" pitchFamily="18" charset="-122"/>
              </a:rPr>
              <a:t>y = 1</a:t>
            </a:r>
            <a:r>
              <a:rPr lang="zh-CN" altLang="en-US" sz="1600" dirty="0">
                <a:latin typeface="Alibaba PuHuiTi R" pitchFamily="18" charset="-122"/>
                <a:ea typeface="Alibaba PuHuiTi R" pitchFamily="18" charset="-122"/>
                <a:cs typeface="Alibaba PuHuiTi R" pitchFamily="18" charset="-122"/>
              </a:rPr>
              <a:t>样本 和</a:t>
            </a:r>
            <a:r>
              <a:rPr lang="en-GB" altLang="zh-CN" sz="1600" dirty="0">
                <a:latin typeface="Alibaba PuHuiTi R" pitchFamily="18" charset="-122"/>
                <a:ea typeface="Alibaba PuHuiTi R" pitchFamily="18" charset="-122"/>
                <a:cs typeface="Alibaba PuHuiTi R" pitchFamily="18" charset="-122"/>
              </a:rPr>
              <a:t>y=0 </a:t>
            </a:r>
            <a:r>
              <a:rPr lang="zh-CN" altLang="en-US" sz="1600" dirty="0">
                <a:latin typeface="Alibaba PuHuiTi R" pitchFamily="18" charset="-122"/>
                <a:ea typeface="Alibaba PuHuiTi R" pitchFamily="18" charset="-122"/>
                <a:cs typeface="Alibaba PuHuiTi R" pitchFamily="18" charset="-122"/>
              </a:rPr>
              <a:t>样本比例约为 </a:t>
            </a:r>
            <a:r>
              <a:rPr lang="en-US" altLang="zh-CN" sz="1600" dirty="0">
                <a:latin typeface="Alibaba PuHuiTi R" pitchFamily="18" charset="-122"/>
                <a:ea typeface="Alibaba PuHuiTi R" pitchFamily="18" charset="-122"/>
                <a:cs typeface="Alibaba PuHuiTi R" pitchFamily="18" charset="-122"/>
              </a:rPr>
              <a:t>100:2</a:t>
            </a:r>
            <a:r>
              <a:rPr lang="zh-CN" altLang="en-US" sz="1600" dirty="0">
                <a:latin typeface="Alibaba PuHuiTi R" pitchFamily="18" charset="-122"/>
                <a:ea typeface="Alibaba PuHuiTi R" pitchFamily="18" charset="-122"/>
                <a:cs typeface="Alibaba PuHuiTi R" pitchFamily="18" charset="-122"/>
              </a:rPr>
              <a:t>左右</a:t>
            </a:r>
            <a:endParaRPr lang="zh-CN" altLang="en-US" sz="1600" dirty="0">
              <a:latin typeface="Alibaba PuHuiTi R" pitchFamily="18" charset="-122"/>
              <a:ea typeface="Alibaba PuHuiTi R" pitchFamily="18" charset="-122"/>
              <a:cs typeface="Alibaba PuHuiTi R" pitchFamily="18" charset="-122"/>
            </a:endParaRPr>
          </a:p>
        </p:txBody>
      </p:sp>
      <p:sp>
        <p:nvSpPr>
          <p:cNvPr id="7" name="矩形 6"/>
          <p:cNvSpPr/>
          <p:nvPr/>
        </p:nvSpPr>
        <p:spPr>
          <a:xfrm>
            <a:off x="973642" y="1930367"/>
            <a:ext cx="6096000" cy="523220"/>
          </a:xfrm>
          <a:prstGeom prst="rect">
            <a:avLst/>
          </a:prstGeom>
          <a:solidFill>
            <a:srgbClr val="FFFFE4"/>
          </a:solidFill>
          <a:ln>
            <a:solidFill>
              <a:schemeClr val="tx1"/>
            </a:solidFill>
          </a:ln>
        </p:spPr>
        <p:txBody>
          <a:bodyPr>
            <a:spAutoFit/>
          </a:bodyPr>
          <a:lstStyle/>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zh-CN" altLang="en-US" sz="1400" dirty="0">
                <a:solidFill>
                  <a:srgbClr val="A31515"/>
                </a:solidFill>
                <a:latin typeface="Alibaba PuHuiTi R" pitchFamily="18" charset="-122"/>
                <a:ea typeface="Alibaba PuHuiTi R" pitchFamily="18" charset="-122"/>
                <a:cs typeface="Alibaba PuHuiTi R" pitchFamily="18" charset="-122"/>
              </a:rPr>
              <a:t>训练集：</a:t>
            </a:r>
            <a:r>
              <a:rPr lang="en-US"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n'</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y.value_counts</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zh-CN" altLang="en-US" sz="1400" dirty="0">
                <a:solidFill>
                  <a:srgbClr val="A31515"/>
                </a:solidFill>
                <a:latin typeface="Alibaba PuHuiTi R" pitchFamily="18" charset="-122"/>
                <a:ea typeface="Alibaba PuHuiTi R" pitchFamily="18" charset="-122"/>
                <a:cs typeface="Alibaba PuHuiTi R" pitchFamily="18" charset="-122"/>
              </a:rPr>
              <a:t>跨时间验证集：</a:t>
            </a:r>
            <a:r>
              <a:rPr lang="en-US"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n'</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val_y.value_counts</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effectLst/>
              <a:latin typeface="Alibaba PuHuiTi R" pitchFamily="18" charset="-122"/>
              <a:ea typeface="Alibaba PuHuiTi R" pitchFamily="18" charset="-122"/>
              <a:cs typeface="Alibaba PuHuiTi R" pitchFamily="18" charset="-122"/>
            </a:endParaRPr>
          </a:p>
        </p:txBody>
      </p:sp>
      <p:pic>
        <p:nvPicPr>
          <p:cNvPr id="8" name="图片 7"/>
          <p:cNvPicPr>
            <a:picLocks noChangeAspect="1"/>
          </p:cNvPicPr>
          <p:nvPr/>
        </p:nvPicPr>
        <p:blipFill>
          <a:blip r:embed="rId1"/>
          <a:stretch>
            <a:fillRect/>
          </a:stretch>
        </p:blipFill>
        <p:spPr>
          <a:xfrm>
            <a:off x="973642" y="2575614"/>
            <a:ext cx="3098800" cy="1828800"/>
          </a:xfrm>
          <a:prstGeom prst="rect">
            <a:avLst/>
          </a:prstGeom>
          <a:ln>
            <a:solidFill>
              <a:schemeClr val="tx1"/>
            </a:solidFill>
          </a:ln>
        </p:spPr>
      </p:pic>
      <p:sp>
        <p:nvSpPr>
          <p:cNvPr id="9" name="矩形 8"/>
          <p:cNvSpPr/>
          <p:nvPr/>
        </p:nvSpPr>
        <p:spPr>
          <a:xfrm>
            <a:off x="973642" y="4594794"/>
            <a:ext cx="6096000" cy="738664"/>
          </a:xfrm>
          <a:prstGeom prst="rect">
            <a:avLst/>
          </a:prstGeom>
          <a:solidFill>
            <a:srgbClr val="FFFFE4"/>
          </a:solidFill>
          <a:ln>
            <a:solidFill>
              <a:schemeClr val="tx1"/>
            </a:solidFill>
          </a:ln>
        </p:spPr>
        <p:txBody>
          <a:bodyPr>
            <a:spAutoFit/>
          </a:bodyPr>
          <a:lstStyle/>
          <a:p>
            <a:r>
              <a:rPr lang="en-GB" altLang="zh-CN" sz="1400" dirty="0">
                <a:solidFill>
                  <a:srgbClr val="0000FF"/>
                </a:solidFill>
                <a:latin typeface="Alibaba PuHuiTi R" pitchFamily="18" charset="-122"/>
                <a:ea typeface="Alibaba PuHuiTi R" pitchFamily="18" charset="-122"/>
                <a:cs typeface="Alibaba PuHuiTi R" pitchFamily="18" charset="-122"/>
              </a:rPr>
              <a:t>import</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numpy</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00FF"/>
                </a:solidFill>
                <a:latin typeface="Alibaba PuHuiTi R" pitchFamily="18" charset="-122"/>
                <a:ea typeface="Alibaba PuHuiTi R" pitchFamily="18" charset="-122"/>
                <a:cs typeface="Alibaba PuHuiTi R" pitchFamily="18" charset="-122"/>
              </a:rPr>
              <a:t>as</a:t>
            </a:r>
            <a:r>
              <a:rPr lang="en-GB" altLang="zh-CN" sz="1400" dirty="0">
                <a:solidFill>
                  <a:srgbClr val="000000"/>
                </a:solidFill>
                <a:latin typeface="Alibaba PuHuiTi R" pitchFamily="18" charset="-122"/>
                <a:ea typeface="Alibaba PuHuiTi R" pitchFamily="18" charset="-122"/>
                <a:cs typeface="Alibaba PuHuiTi R" pitchFamily="18" charset="-122"/>
              </a:rPr>
              <a:t> np</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err="1">
                <a:solidFill>
                  <a:srgbClr val="000000"/>
                </a:solidFill>
                <a:latin typeface="Alibaba PuHuiTi R" pitchFamily="18" charset="-122"/>
                <a:ea typeface="Alibaba PuHuiTi R" pitchFamily="18" charset="-122"/>
                <a:cs typeface="Alibaba PuHuiTi R" pitchFamily="18" charset="-122"/>
              </a:rPr>
              <a:t>np.bincount</a:t>
            </a:r>
            <a:r>
              <a:rPr lang="en-GB" altLang="zh-CN" sz="1400" dirty="0">
                <a:solidFill>
                  <a:srgbClr val="000000"/>
                </a:solidFill>
                <a:latin typeface="Alibaba PuHuiTi R" pitchFamily="18" charset="-122"/>
                <a:ea typeface="Alibaba PuHuiTi R" pitchFamily="18" charset="-122"/>
                <a:cs typeface="Alibaba PuHuiTi R" pitchFamily="18" charset="-122"/>
              </a:rPr>
              <a:t>(y)[</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np.bincount</a:t>
            </a:r>
            <a:r>
              <a:rPr lang="en-GB" altLang="zh-CN" sz="1400" dirty="0">
                <a:solidFill>
                  <a:srgbClr val="000000"/>
                </a:solidFill>
                <a:latin typeface="Alibaba PuHuiTi R" pitchFamily="18" charset="-122"/>
                <a:ea typeface="Alibaba PuHuiTi R" pitchFamily="18" charset="-122"/>
                <a:cs typeface="Alibaba PuHuiTi R" pitchFamily="18" charset="-122"/>
              </a:rPr>
              <a:t>(y)[</a:t>
            </a:r>
            <a:r>
              <a:rPr lang="en-GB" altLang="zh-CN" sz="1400" dirty="0">
                <a:solidFill>
                  <a:srgbClr val="098658"/>
                </a:solidFill>
                <a:latin typeface="Alibaba PuHuiTi R" pitchFamily="18" charset="-122"/>
                <a:ea typeface="Alibaba PuHuiTi R" pitchFamily="18" charset="-122"/>
                <a:cs typeface="Alibaba PuHuiTi R" pitchFamily="18" charset="-122"/>
              </a:rPr>
              <a:t>0</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err="1">
                <a:solidFill>
                  <a:srgbClr val="000000"/>
                </a:solidFill>
                <a:latin typeface="Alibaba PuHuiTi R" pitchFamily="18" charset="-122"/>
                <a:ea typeface="Alibaba PuHuiTi R" pitchFamily="18" charset="-122"/>
                <a:cs typeface="Alibaba PuHuiTi R" pitchFamily="18" charset="-122"/>
              </a:rPr>
              <a:t>np.bincount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val_y</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np.bincount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val_y</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0</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effectLst/>
              <a:latin typeface="Alibaba PuHuiTi R" pitchFamily="18" charset="-122"/>
              <a:ea typeface="Alibaba PuHuiTi R" pitchFamily="18" charset="-122"/>
              <a:cs typeface="Alibaba PuHuiTi R" pitchFamily="18" charset="-122"/>
            </a:endParaRPr>
          </a:p>
        </p:txBody>
      </p:sp>
      <p:sp>
        <p:nvSpPr>
          <p:cNvPr id="10" name="矩形 9"/>
          <p:cNvSpPr/>
          <p:nvPr/>
        </p:nvSpPr>
        <p:spPr>
          <a:xfrm>
            <a:off x="973642" y="5523838"/>
            <a:ext cx="2648482" cy="646331"/>
          </a:xfrm>
          <a:prstGeom prst="rect">
            <a:avLst/>
          </a:prstGeom>
        </p:spPr>
        <p:txBody>
          <a:bodyPr wrap="none">
            <a:spAutoFit/>
          </a:bodyPr>
          <a:lstStyle/>
          <a:p>
            <a:r>
              <a:rPr lang="en-US" altLang="zh-CN" dirty="0">
                <a:latin typeface="Alibaba PuHuiTi R" pitchFamily="18" charset="-122"/>
                <a:ea typeface="Alibaba PuHuiTi R" pitchFamily="18" charset="-122"/>
                <a:cs typeface="Alibaba PuHuiTi R" pitchFamily="18" charset="-122"/>
              </a:rPr>
              <a:t>0.01875933181046694</a:t>
            </a:r>
            <a:endParaRPr lang="en-US" altLang="zh-CN" dirty="0">
              <a:latin typeface="Alibaba PuHuiTi R" pitchFamily="18" charset="-122"/>
              <a:ea typeface="Alibaba PuHuiTi R" pitchFamily="18" charset="-122"/>
              <a:cs typeface="Alibaba PuHuiTi R" pitchFamily="18" charset="-122"/>
            </a:endParaRPr>
          </a:p>
          <a:p>
            <a:r>
              <a:rPr lang="en-US" altLang="zh-CN" dirty="0">
                <a:latin typeface="Alibaba PuHuiTi R" pitchFamily="18" charset="-122"/>
                <a:ea typeface="Alibaba PuHuiTi R" pitchFamily="18" charset="-122"/>
                <a:cs typeface="Alibaba PuHuiTi R" pitchFamily="18" charset="-122"/>
              </a:rPr>
              <a:t>0.02096248482137151</a:t>
            </a:r>
            <a:endParaRPr lang="zh-CN" altLang="en-US" dirty="0">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代价敏感</a:t>
            </a:r>
            <a:endParaRPr lang="zh-CN" altLang="en-US" dirty="0"/>
          </a:p>
        </p:txBody>
      </p:sp>
      <p:sp>
        <p:nvSpPr>
          <p:cNvPr id="6" name="文本框 5"/>
          <p:cNvSpPr txBox="1"/>
          <p:nvPr/>
        </p:nvSpPr>
        <p:spPr>
          <a:xfrm>
            <a:off x="890016" y="1524542"/>
            <a:ext cx="6803466" cy="338554"/>
          </a:xfrm>
          <a:prstGeom prst="rect">
            <a:avLst/>
          </a:prstGeom>
          <a:noFill/>
        </p:spPr>
        <p:txBody>
          <a:bodyPr wrap="non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使用相同的特征和数据，添加逻辑回归参数</a:t>
            </a:r>
            <a:r>
              <a:rPr lang="en-GB" altLang="zh-CN" sz="1600" dirty="0" err="1">
                <a:latin typeface="Alibaba PuHuiTi R" pitchFamily="18" charset="-122"/>
                <a:ea typeface="Alibaba PuHuiTi R" pitchFamily="18" charset="-122"/>
                <a:cs typeface="Alibaba PuHuiTi R" pitchFamily="18" charset="-122"/>
              </a:rPr>
              <a:t>class_weight</a:t>
            </a:r>
            <a:r>
              <a:rPr lang="en-GB" altLang="zh-CN" sz="1600" dirty="0">
                <a:latin typeface="Alibaba PuHuiTi R" pitchFamily="18" charset="-122"/>
                <a:ea typeface="Alibaba PuHuiTi R" pitchFamily="18" charset="-122"/>
                <a:cs typeface="Alibaba PuHuiTi R" pitchFamily="18" charset="-122"/>
              </a:rPr>
              <a:t> = 'balanced'</a:t>
            </a:r>
            <a:endParaRPr lang="en-GB" altLang="zh-CN" sz="1600" dirty="0">
              <a:latin typeface="Alibaba PuHuiTi R" pitchFamily="18" charset="-122"/>
              <a:ea typeface="Alibaba PuHuiTi R" pitchFamily="18" charset="-122"/>
              <a:cs typeface="Alibaba PuHuiTi R" pitchFamily="18" charset="-122"/>
            </a:endParaRPr>
          </a:p>
        </p:txBody>
      </p:sp>
      <p:sp>
        <p:nvSpPr>
          <p:cNvPr id="2" name="矩形 1"/>
          <p:cNvSpPr/>
          <p:nvPr/>
        </p:nvSpPr>
        <p:spPr>
          <a:xfrm>
            <a:off x="1160206" y="1930367"/>
            <a:ext cx="6096000" cy="2462213"/>
          </a:xfrm>
          <a:prstGeom prst="rect">
            <a:avLst/>
          </a:prstGeom>
          <a:solidFill>
            <a:srgbClr val="FFFFE4"/>
          </a:solidFill>
          <a:ln>
            <a:solidFill>
              <a:schemeClr val="tx1"/>
            </a:solidFill>
          </a:ln>
        </p:spPr>
        <p:txBody>
          <a:bodyPr>
            <a:spAutoFit/>
          </a:bodyPr>
          <a:lstStyle/>
          <a:p>
            <a:r>
              <a:rPr lang="en-GB" altLang="zh-CN" sz="1400" dirty="0" err="1">
                <a:solidFill>
                  <a:srgbClr val="000000"/>
                </a:solidFill>
                <a:latin typeface="Alibaba PuHuiTi R" pitchFamily="18" charset="-122"/>
                <a:ea typeface="Alibaba PuHuiTi R" pitchFamily="18" charset="-122"/>
                <a:cs typeface="Alibaba PuHuiTi R" pitchFamily="18" charset="-122"/>
              </a:rPr>
              <a:t>lr_model</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LogisticRegression</a:t>
            </a:r>
            <a:r>
              <a:rPr lang="en-GB" altLang="zh-CN" sz="1400" dirty="0">
                <a:solidFill>
                  <a:srgbClr val="000000"/>
                </a:solidFill>
                <a:latin typeface="Alibaba PuHuiTi R" pitchFamily="18" charset="-122"/>
                <a:ea typeface="Alibaba PuHuiTi R" pitchFamily="18" charset="-122"/>
                <a:cs typeface="Alibaba PuHuiTi R" pitchFamily="18" charset="-122"/>
              </a:rPr>
              <a:t>(C=</a:t>
            </a:r>
            <a:r>
              <a:rPr lang="en-GB" altLang="zh-CN" sz="1400" dirty="0">
                <a:solidFill>
                  <a:srgbClr val="098658"/>
                </a:solidFill>
                <a:latin typeface="Alibaba PuHuiTi R" pitchFamily="18" charset="-122"/>
                <a:ea typeface="Alibaba PuHuiTi R" pitchFamily="18" charset="-122"/>
                <a:cs typeface="Alibaba PuHuiTi R" pitchFamily="18" charset="-122"/>
              </a:rPr>
              <a:t>0.1</a:t>
            </a:r>
            <a:r>
              <a:rPr lang="en-GB" altLang="zh-CN" sz="1400" dirty="0">
                <a:solidFill>
                  <a:srgbClr val="000000"/>
                </a:solidFill>
                <a:latin typeface="Alibaba PuHuiTi R" pitchFamily="18" charset="-122"/>
                <a:ea typeface="Alibaba PuHuiTi R" pitchFamily="18" charset="-122"/>
                <a:cs typeface="Alibaba PuHuiTi R" pitchFamily="18" charset="-122"/>
              </a:rPr>
              <a:t>,class_weight = </a:t>
            </a:r>
            <a:r>
              <a:rPr lang="en-GB" altLang="zh-CN" sz="1400" dirty="0">
                <a:solidFill>
                  <a:srgbClr val="A31515"/>
                </a:solidFill>
                <a:latin typeface="Alibaba PuHuiTi R" pitchFamily="18" charset="-122"/>
                <a:ea typeface="Alibaba PuHuiTi R" pitchFamily="18" charset="-122"/>
                <a:cs typeface="Alibaba PuHuiTi R" pitchFamily="18" charset="-122"/>
              </a:rPr>
              <a:t>'balanced'</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lr_model.fit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x,y</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y_pred</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lr_model.predict_proba</a:t>
            </a:r>
            <a:r>
              <a:rPr lang="en-GB" altLang="zh-CN" sz="1400" dirty="0">
                <a:solidFill>
                  <a:srgbClr val="000000"/>
                </a:solidFill>
                <a:latin typeface="Alibaba PuHuiTi R" pitchFamily="18" charset="-122"/>
                <a:ea typeface="Alibaba PuHuiTi R" pitchFamily="18" charset="-122"/>
                <a:cs typeface="Alibaba PuHuiTi R" pitchFamily="18" charset="-122"/>
              </a:rPr>
              <a:t>(x)[:,</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取出训练集预测值</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fpr_lr_train,tpr_lr_train</a:t>
            </a:r>
            <a:r>
              <a:rPr lang="en-GB" altLang="zh-CN" sz="1400" dirty="0">
                <a:solidFill>
                  <a:srgbClr val="000000"/>
                </a:solidFill>
                <a:latin typeface="Alibaba PuHuiTi R" pitchFamily="18" charset="-122"/>
                <a:ea typeface="Alibaba PuHuiTi R" pitchFamily="18" charset="-122"/>
                <a:cs typeface="Alibaba PuHuiTi R" pitchFamily="18" charset="-122"/>
              </a:rPr>
              <a:t>,_ = </a:t>
            </a:r>
            <a:r>
              <a:rPr lang="en-GB" altLang="zh-CN" sz="1400" dirty="0" err="1">
                <a:solidFill>
                  <a:srgbClr val="000000"/>
                </a:solidFill>
                <a:latin typeface="Alibaba PuHuiTi R" pitchFamily="18" charset="-122"/>
                <a:ea typeface="Alibaba PuHuiTi R" pitchFamily="18" charset="-122"/>
                <a:cs typeface="Alibaba PuHuiTi R" pitchFamily="18" charset="-122"/>
              </a:rPr>
              <a:t>roc_curve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y,y_pred</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计算</a:t>
            </a:r>
            <a:r>
              <a:rPr lang="en-GB" altLang="zh-CN" sz="1400" dirty="0">
                <a:solidFill>
                  <a:srgbClr val="008000"/>
                </a:solidFill>
                <a:latin typeface="Alibaba PuHuiTi R" pitchFamily="18" charset="-122"/>
                <a:ea typeface="Alibaba PuHuiTi R" pitchFamily="18" charset="-122"/>
                <a:cs typeface="Alibaba PuHuiTi R" pitchFamily="18" charset="-122"/>
              </a:rPr>
              <a:t>TPR</a:t>
            </a:r>
            <a:r>
              <a:rPr lang="zh-CN" altLang="en-US" sz="1400" dirty="0">
                <a:solidFill>
                  <a:srgbClr val="008000"/>
                </a:solidFill>
                <a:latin typeface="Alibaba PuHuiTi R" pitchFamily="18" charset="-122"/>
                <a:ea typeface="Alibaba PuHuiTi R" pitchFamily="18" charset="-122"/>
                <a:cs typeface="Alibaba PuHuiTi R" pitchFamily="18" charset="-122"/>
              </a:rPr>
              <a:t>和</a:t>
            </a:r>
            <a:r>
              <a:rPr lang="en-GB" altLang="zh-CN" sz="1400" dirty="0">
                <a:solidFill>
                  <a:srgbClr val="008000"/>
                </a:solidFill>
                <a:latin typeface="Alibaba PuHuiTi R" pitchFamily="18" charset="-122"/>
                <a:ea typeface="Alibaba PuHuiTi R" pitchFamily="18" charset="-122"/>
                <a:cs typeface="Alibaba PuHuiTi R" pitchFamily="18" charset="-122"/>
              </a:rPr>
              <a:t>FPR</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train_ks</a:t>
            </a:r>
            <a:r>
              <a:rPr lang="en-GB" altLang="zh-CN" sz="1400" dirty="0">
                <a:solidFill>
                  <a:srgbClr val="000000"/>
                </a:solidFill>
                <a:latin typeface="Alibaba PuHuiTi R" pitchFamily="18" charset="-122"/>
                <a:ea typeface="Alibaba PuHuiTi R" pitchFamily="18" charset="-122"/>
                <a:cs typeface="Alibaba PuHuiTi R" pitchFamily="18" charset="-122"/>
              </a:rPr>
              <a:t> = abs(</a:t>
            </a:r>
            <a:r>
              <a:rPr lang="en-GB" altLang="zh-CN" sz="1400" dirty="0" err="1">
                <a:solidFill>
                  <a:srgbClr val="000000"/>
                </a:solidFill>
                <a:latin typeface="Alibaba PuHuiTi R" pitchFamily="18" charset="-122"/>
                <a:ea typeface="Alibaba PuHuiTi R" pitchFamily="18" charset="-122"/>
                <a:cs typeface="Alibaba PuHuiTi R" pitchFamily="18" charset="-122"/>
              </a:rPr>
              <a:t>fpr_lr_train</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tpr_lr_train</a:t>
            </a:r>
            <a:r>
              <a:rPr lang="en-GB" altLang="zh-CN" sz="1400" dirty="0">
                <a:solidFill>
                  <a:srgbClr val="000000"/>
                </a:solidFill>
                <a:latin typeface="Alibaba PuHuiTi R" pitchFamily="18" charset="-122"/>
                <a:ea typeface="Alibaba PuHuiTi R" pitchFamily="18" charset="-122"/>
                <a:cs typeface="Alibaba PuHuiTi R" pitchFamily="18" charset="-122"/>
              </a:rPr>
              <a:t>).max()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计算训练集</a:t>
            </a:r>
            <a:r>
              <a:rPr lang="en-GB" altLang="zh-CN" sz="1400" dirty="0">
                <a:solidFill>
                  <a:srgbClr val="008000"/>
                </a:solidFill>
                <a:latin typeface="Alibaba PuHuiTi R" pitchFamily="18" charset="-122"/>
                <a:ea typeface="Alibaba PuHuiTi R" pitchFamily="18" charset="-122"/>
                <a:cs typeface="Alibaba PuHuiTi R" pitchFamily="18" charset="-122"/>
              </a:rPr>
              <a:t>KS</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train_ks</a:t>
            </a:r>
            <a:r>
              <a:rPr lang="en-GB" altLang="zh-CN" sz="1400" dirty="0">
                <a:solidFill>
                  <a:srgbClr val="A31515"/>
                </a:solidFill>
                <a:latin typeface="Alibaba PuHuiTi R" pitchFamily="18" charset="-122"/>
                <a:ea typeface="Alibaba PuHuiTi R" pitchFamily="18" charset="-122"/>
                <a:cs typeface="Alibaba PuHuiTi R" pitchFamily="18" charset="-122"/>
              </a:rPr>
              <a:t> : '</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train_ks</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br>
              <a:rPr lang="en-GB" altLang="zh-CN" sz="1400" dirty="0">
                <a:solidFill>
                  <a:srgbClr val="000000"/>
                </a:solidFill>
                <a:latin typeface="Alibaba PuHuiTi R" pitchFamily="18" charset="-122"/>
                <a:ea typeface="Alibaba PuHuiTi R" pitchFamily="18" charset="-122"/>
                <a:cs typeface="Alibaba PuHuiTi R" pitchFamily="18" charset="-122"/>
              </a:rPr>
            </a:br>
            <a:r>
              <a:rPr lang="en-GB" altLang="zh-CN" sz="1400" dirty="0" err="1">
                <a:solidFill>
                  <a:srgbClr val="000000"/>
                </a:solidFill>
                <a:latin typeface="Alibaba PuHuiTi R" pitchFamily="18" charset="-122"/>
                <a:ea typeface="Alibaba PuHuiTi R" pitchFamily="18" charset="-122"/>
                <a:cs typeface="Alibaba PuHuiTi R" pitchFamily="18" charset="-122"/>
              </a:rPr>
              <a:t>y_pred</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lr_model.predict_proba</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val_x</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计算验证集预测值</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fpr_lr,tpr_lr</a:t>
            </a:r>
            <a:r>
              <a:rPr lang="en-GB" altLang="zh-CN" sz="1400" dirty="0">
                <a:solidFill>
                  <a:srgbClr val="000000"/>
                </a:solidFill>
                <a:latin typeface="Alibaba PuHuiTi R" pitchFamily="18" charset="-122"/>
                <a:ea typeface="Alibaba PuHuiTi R" pitchFamily="18" charset="-122"/>
                <a:cs typeface="Alibaba PuHuiTi R" pitchFamily="18" charset="-122"/>
              </a:rPr>
              <a:t>,_ = </a:t>
            </a:r>
            <a:r>
              <a:rPr lang="en-GB" altLang="zh-CN" sz="1400" dirty="0" err="1">
                <a:solidFill>
                  <a:srgbClr val="000000"/>
                </a:solidFill>
                <a:latin typeface="Alibaba PuHuiTi R" pitchFamily="18" charset="-122"/>
                <a:ea typeface="Alibaba PuHuiTi R" pitchFamily="18" charset="-122"/>
                <a:cs typeface="Alibaba PuHuiTi R" pitchFamily="18" charset="-122"/>
              </a:rPr>
              <a:t>roc_curve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val_y,y_pred</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计算验证集预测值</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val_ks</a:t>
            </a:r>
            <a:r>
              <a:rPr lang="en-GB" altLang="zh-CN" sz="1400" dirty="0">
                <a:solidFill>
                  <a:srgbClr val="000000"/>
                </a:solidFill>
                <a:latin typeface="Alibaba PuHuiTi R" pitchFamily="18" charset="-122"/>
                <a:ea typeface="Alibaba PuHuiTi R" pitchFamily="18" charset="-122"/>
                <a:cs typeface="Alibaba PuHuiTi R" pitchFamily="18" charset="-122"/>
              </a:rPr>
              <a:t> = abs(</a:t>
            </a:r>
            <a:r>
              <a:rPr lang="en-GB" altLang="zh-CN" sz="1400" dirty="0" err="1">
                <a:solidFill>
                  <a:srgbClr val="000000"/>
                </a:solidFill>
                <a:latin typeface="Alibaba PuHuiTi R" pitchFamily="18" charset="-122"/>
                <a:ea typeface="Alibaba PuHuiTi R" pitchFamily="18" charset="-122"/>
                <a:cs typeface="Alibaba PuHuiTi R" pitchFamily="18" charset="-122"/>
              </a:rPr>
              <a:t>fpr_lr</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tpr_lr</a:t>
            </a:r>
            <a:r>
              <a:rPr lang="en-GB" altLang="zh-CN" sz="1400" dirty="0">
                <a:solidFill>
                  <a:srgbClr val="000000"/>
                </a:solidFill>
                <a:latin typeface="Alibaba PuHuiTi R" pitchFamily="18" charset="-122"/>
                <a:ea typeface="Alibaba PuHuiTi R" pitchFamily="18" charset="-122"/>
                <a:cs typeface="Alibaba PuHuiTi R" pitchFamily="18" charset="-122"/>
              </a:rPr>
              <a:t>).max()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计算验证集</a:t>
            </a:r>
            <a:r>
              <a:rPr lang="en-GB" altLang="zh-CN" sz="1400" dirty="0">
                <a:solidFill>
                  <a:srgbClr val="008000"/>
                </a:solidFill>
                <a:latin typeface="Alibaba PuHuiTi R" pitchFamily="18" charset="-122"/>
                <a:ea typeface="Alibaba PuHuiTi R" pitchFamily="18" charset="-122"/>
                <a:cs typeface="Alibaba PuHuiTi R" pitchFamily="18" charset="-122"/>
              </a:rPr>
              <a:t>KS</a:t>
            </a:r>
            <a:r>
              <a:rPr lang="zh-CN" altLang="en-US" sz="1400" dirty="0">
                <a:solidFill>
                  <a:srgbClr val="008000"/>
                </a:solidFill>
                <a:latin typeface="Alibaba PuHuiTi R" pitchFamily="18" charset="-122"/>
                <a:ea typeface="Alibaba PuHuiTi R" pitchFamily="18" charset="-122"/>
                <a:cs typeface="Alibaba PuHuiTi R" pitchFamily="18" charset="-122"/>
              </a:rPr>
              <a:t>值</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val_ks</a:t>
            </a:r>
            <a:r>
              <a:rPr lang="en-GB" altLang="zh-CN" sz="1400" dirty="0">
                <a:solidFill>
                  <a:srgbClr val="A31515"/>
                </a:solidFill>
                <a:latin typeface="Alibaba PuHuiTi R" pitchFamily="18" charset="-122"/>
                <a:ea typeface="Alibaba PuHuiTi R" pitchFamily="18" charset="-122"/>
                <a:cs typeface="Alibaba PuHuiTi R" pitchFamily="18" charset="-122"/>
              </a:rPr>
              <a:t> : '</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val_ks</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effectLst/>
              <a:latin typeface="Alibaba PuHuiTi R" pitchFamily="18" charset="-122"/>
              <a:ea typeface="Alibaba PuHuiTi R" pitchFamily="18" charset="-122"/>
              <a:cs typeface="Alibaba PuHuiTi R" pitchFamily="18" charset="-122"/>
            </a:endParaRPr>
          </a:p>
        </p:txBody>
      </p:sp>
      <p:sp>
        <p:nvSpPr>
          <p:cNvPr id="5" name="矩形 4"/>
          <p:cNvSpPr/>
          <p:nvPr/>
        </p:nvSpPr>
        <p:spPr>
          <a:xfrm>
            <a:off x="1160206" y="4459851"/>
            <a:ext cx="3259226" cy="584775"/>
          </a:xfrm>
          <a:prstGeom prst="rect">
            <a:avLst/>
          </a:prstGeom>
        </p:spPr>
        <p:txBody>
          <a:bodyPr wrap="none">
            <a:spAutoFit/>
          </a:bodyPr>
          <a:lstStyle/>
          <a:p>
            <a:r>
              <a:rPr lang="en-GB" altLang="zh-CN" sz="1600" dirty="0" err="1">
                <a:latin typeface="Alibaba PuHuiTi R" pitchFamily="18" charset="-122"/>
                <a:ea typeface="Alibaba PuHuiTi R" pitchFamily="18" charset="-122"/>
                <a:cs typeface="Alibaba PuHuiTi R" pitchFamily="18" charset="-122"/>
              </a:rPr>
              <a:t>train_ks</a:t>
            </a:r>
            <a:r>
              <a:rPr lang="en-GB" altLang="zh-CN" sz="1600" dirty="0">
                <a:latin typeface="Alibaba PuHuiTi R" pitchFamily="18" charset="-122"/>
                <a:ea typeface="Alibaba PuHuiTi R" pitchFamily="18" charset="-122"/>
                <a:cs typeface="Alibaba PuHuiTi R" pitchFamily="18" charset="-122"/>
              </a:rPr>
              <a:t> : 0.4482325608488951 </a:t>
            </a:r>
            <a:endParaRPr lang="en-GB" altLang="zh-CN" sz="1600" dirty="0">
              <a:latin typeface="Alibaba PuHuiTi R" pitchFamily="18" charset="-122"/>
              <a:ea typeface="Alibaba PuHuiTi R" pitchFamily="18" charset="-122"/>
              <a:cs typeface="Alibaba PuHuiTi R" pitchFamily="18" charset="-122"/>
            </a:endParaRPr>
          </a:p>
          <a:p>
            <a:r>
              <a:rPr lang="en-GB" altLang="zh-CN" sz="1600" dirty="0" err="1">
                <a:latin typeface="Alibaba PuHuiTi R" pitchFamily="18" charset="-122"/>
                <a:ea typeface="Alibaba PuHuiTi R" pitchFamily="18" charset="-122"/>
                <a:cs typeface="Alibaba PuHuiTi R" pitchFamily="18" charset="-122"/>
              </a:rPr>
              <a:t>val_ks</a:t>
            </a:r>
            <a:r>
              <a:rPr lang="en-GB" altLang="zh-CN" sz="1600" dirty="0">
                <a:latin typeface="Alibaba PuHuiTi R" pitchFamily="18" charset="-122"/>
                <a:ea typeface="Alibaba PuHuiTi R" pitchFamily="18" charset="-122"/>
                <a:cs typeface="Alibaba PuHuiTi R" pitchFamily="18" charset="-122"/>
              </a:rPr>
              <a:t> : 0.4198642457760936</a:t>
            </a:r>
            <a:endParaRPr lang="zh-CN" altLang="en-US" sz="1600" dirty="0">
              <a:latin typeface="Alibaba PuHuiTi R" pitchFamily="18" charset="-122"/>
              <a:ea typeface="Alibaba PuHuiTi R" pitchFamily="18" charset="-122"/>
              <a:cs typeface="Alibaba PuHuiTi R" pitchFamily="18" charset="-122"/>
            </a:endParaRPr>
          </a:p>
        </p:txBody>
      </p:sp>
      <p:sp>
        <p:nvSpPr>
          <p:cNvPr id="11" name="矩形 10"/>
          <p:cNvSpPr/>
          <p:nvPr/>
        </p:nvSpPr>
        <p:spPr>
          <a:xfrm>
            <a:off x="890016" y="4994589"/>
            <a:ext cx="9610836" cy="584775"/>
          </a:xfrm>
          <a:prstGeom prst="rect">
            <a:avLst/>
          </a:prstGeom>
        </p:spPr>
        <p:txBody>
          <a:bodyPr wrap="square">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从结果中看出，调整了</a:t>
            </a:r>
            <a:r>
              <a:rPr lang="en-GB" altLang="zh-CN" sz="1600" dirty="0" err="1">
                <a:latin typeface="Alibaba PuHuiTi R" pitchFamily="18" charset="-122"/>
                <a:ea typeface="Alibaba PuHuiTi R" pitchFamily="18" charset="-122"/>
                <a:cs typeface="Alibaba PuHuiTi R" pitchFamily="18" charset="-122"/>
              </a:rPr>
              <a:t>class_weight</a:t>
            </a:r>
            <a:r>
              <a:rPr lang="en-GB" altLang="zh-CN" sz="1600" dirty="0">
                <a:latin typeface="Alibaba PuHuiTi R" pitchFamily="18" charset="-122"/>
                <a:ea typeface="Alibaba PuHuiTi R" pitchFamily="18" charset="-122"/>
                <a:cs typeface="Alibaba PuHuiTi R" pitchFamily="18" charset="-122"/>
              </a:rPr>
              <a:t>='balanced' </a:t>
            </a:r>
            <a:r>
              <a:rPr lang="zh-CN" altLang="en-US" sz="1600" dirty="0">
                <a:latin typeface="Alibaba PuHuiTi R" pitchFamily="18" charset="-122"/>
                <a:ea typeface="Alibaba PuHuiTi R" pitchFamily="18" charset="-122"/>
                <a:cs typeface="Alibaba PuHuiTi R" pitchFamily="18" charset="-122"/>
              </a:rPr>
              <a:t>提高了 </a:t>
            </a:r>
            <a:r>
              <a:rPr lang="en-GB" altLang="zh-CN" sz="1600" dirty="0">
                <a:latin typeface="Alibaba PuHuiTi R" pitchFamily="18" charset="-122"/>
                <a:ea typeface="Alibaba PuHuiTi R" pitchFamily="18" charset="-122"/>
                <a:cs typeface="Alibaba PuHuiTi R" pitchFamily="18" charset="-122"/>
              </a:rPr>
              <a:t>y=1 </a:t>
            </a:r>
            <a:r>
              <a:rPr lang="zh-CN" altLang="en-US" sz="1600" dirty="0">
                <a:latin typeface="Alibaba PuHuiTi R" pitchFamily="18" charset="-122"/>
                <a:ea typeface="Alibaba PuHuiTi R" pitchFamily="18" charset="-122"/>
                <a:cs typeface="Alibaba PuHuiTi R" pitchFamily="18" charset="-122"/>
              </a:rPr>
              <a:t>样本的权重，可以看出模型在训练集和跨时间验证集上</a:t>
            </a:r>
            <a:r>
              <a:rPr lang="en-GB" altLang="zh-CN" sz="1600" dirty="0">
                <a:latin typeface="Alibaba PuHuiTi R" pitchFamily="18" charset="-122"/>
                <a:ea typeface="Alibaba PuHuiTi R" pitchFamily="18" charset="-122"/>
                <a:cs typeface="Alibaba PuHuiTi R" pitchFamily="18" charset="-122"/>
              </a:rPr>
              <a:t>KS</a:t>
            </a:r>
            <a:r>
              <a:rPr lang="zh-CN" altLang="en-US" sz="1600" dirty="0">
                <a:latin typeface="Alibaba PuHuiTi R" pitchFamily="18" charset="-122"/>
                <a:ea typeface="Alibaba PuHuiTi R" pitchFamily="18" charset="-122"/>
                <a:cs typeface="Alibaba PuHuiTi R" pitchFamily="18" charset="-122"/>
              </a:rPr>
              <a:t>值都有</a:t>
            </a:r>
            <a:r>
              <a:rPr lang="en-US" altLang="zh-CN" sz="1600" dirty="0">
                <a:latin typeface="Alibaba PuHuiTi R" pitchFamily="18" charset="-122"/>
                <a:ea typeface="Alibaba PuHuiTi R" pitchFamily="18" charset="-122"/>
                <a:cs typeface="Alibaba PuHuiTi R" pitchFamily="18" charset="-122"/>
              </a:rPr>
              <a:t>5%</a:t>
            </a:r>
            <a:r>
              <a:rPr lang="zh-CN" altLang="en-US" sz="1600" dirty="0">
                <a:latin typeface="Alibaba PuHuiTi R" pitchFamily="18" charset="-122"/>
                <a:ea typeface="Alibaba PuHuiTi R" pitchFamily="18" charset="-122"/>
                <a:cs typeface="Alibaba PuHuiTi R" pitchFamily="18" charset="-122"/>
              </a:rPr>
              <a:t>左右的提升</a:t>
            </a:r>
            <a:endParaRPr lang="zh-CN" altLang="en-US" sz="1600" dirty="0">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过采样</a:t>
            </a:r>
            <a:endParaRPr lang="zh-CN" altLang="en-US" dirty="0"/>
          </a:p>
        </p:txBody>
      </p:sp>
      <p:sp>
        <p:nvSpPr>
          <p:cNvPr id="6" name="文本框 5"/>
          <p:cNvSpPr txBox="1"/>
          <p:nvPr/>
        </p:nvSpPr>
        <p:spPr>
          <a:xfrm>
            <a:off x="890016" y="1524542"/>
            <a:ext cx="9360255" cy="1077218"/>
          </a:xfrm>
          <a:prstGeom prst="rect">
            <a:avLst/>
          </a:prstGeom>
          <a:noFill/>
        </p:spPr>
        <p:txBody>
          <a:bodyPr wrap="non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代价敏感加权对不均衡问题有一定帮助，但如果想达到更好的效果，仍需为模型引入更多的负样本。</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过采样是常见的一种样本不均衡的解决方案，常用的过采样方法</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随机过采样：将现有样本复制，但训练得到的模型泛化能力通常较差</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en-GB" altLang="zh-CN" sz="1600" dirty="0">
                <a:latin typeface="Alibaba PuHuiTi R" pitchFamily="18" charset="-122"/>
                <a:ea typeface="Alibaba PuHuiTi R" pitchFamily="18" charset="-122"/>
                <a:cs typeface="Alibaba PuHuiTi R" pitchFamily="18" charset="-122"/>
              </a:rPr>
              <a:t>SMOTE-</a:t>
            </a:r>
            <a:r>
              <a:rPr lang="zh-CN" altLang="en-US" sz="1600" dirty="0">
                <a:latin typeface="Alibaba PuHuiTi R" pitchFamily="18" charset="-122"/>
                <a:ea typeface="Alibaba PuHuiTi R" pitchFamily="18" charset="-122"/>
                <a:cs typeface="Alibaba PuHuiTi R" pitchFamily="18" charset="-122"/>
              </a:rPr>
              <a:t>少数类别过采样技术（</a:t>
            </a:r>
            <a:r>
              <a:rPr lang="en-GB" altLang="zh-CN" sz="1600" dirty="0">
                <a:latin typeface="Alibaba PuHuiTi R" pitchFamily="18" charset="-122"/>
                <a:ea typeface="Alibaba PuHuiTi R" pitchFamily="18" charset="-122"/>
                <a:cs typeface="Alibaba PuHuiTi R" pitchFamily="18" charset="-122"/>
              </a:rPr>
              <a:t>Synthetic Minority Oversampling Technique</a:t>
            </a:r>
            <a:r>
              <a:rPr lang="zh-CN" altLang="en-GB" sz="1600" dirty="0">
                <a:latin typeface="Alibaba PuHuiTi R" pitchFamily="18" charset="-122"/>
                <a:ea typeface="Alibaba PuHuiTi R" pitchFamily="18" charset="-122"/>
                <a:cs typeface="Alibaba PuHuiTi R" pitchFamily="18" charset="-122"/>
              </a:rPr>
              <a:t>）</a:t>
            </a:r>
            <a:endParaRPr lang="zh-CN" altLang="en-GB" sz="1600" dirty="0">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SMOTE</a:t>
            </a:r>
            <a:r>
              <a:rPr lang="zh-CN" altLang="en-US" dirty="0"/>
              <a:t>算法</a:t>
            </a:r>
            <a:endParaRPr lang="zh-CN" altLang="en-US" dirty="0"/>
          </a:p>
        </p:txBody>
      </p:sp>
      <p:sp>
        <p:nvSpPr>
          <p:cNvPr id="6" name="文本框 5"/>
          <p:cNvSpPr txBox="1"/>
          <p:nvPr/>
        </p:nvSpPr>
        <p:spPr>
          <a:xfrm>
            <a:off x="890016" y="1524542"/>
            <a:ext cx="10259765" cy="2554545"/>
          </a:xfrm>
          <a:prstGeom prst="rect">
            <a:avLst/>
          </a:prstGeom>
          <a:noFill/>
        </p:spPr>
        <p:txBody>
          <a:bodyPr wrap="square" rtlCol="0">
            <a:spAutoFit/>
          </a:bodyPr>
          <a:lstStyle/>
          <a:p>
            <a:pPr marL="285750" indent="-285750">
              <a:buFont typeface="Wingdings" panose="05000000000000000000" pitchFamily="2" charset="2"/>
              <a:buChar char="l"/>
            </a:pPr>
            <a:r>
              <a:rPr lang="en-GB" altLang="zh-CN" sz="1600" dirty="0">
                <a:latin typeface="Alibaba PuHuiTi R" pitchFamily="18" charset="-122"/>
                <a:ea typeface="Alibaba PuHuiTi R" pitchFamily="18" charset="-122"/>
                <a:cs typeface="Alibaba PuHuiTi R" pitchFamily="18" charset="-122"/>
              </a:rPr>
              <a:t>SMOTE</a:t>
            </a:r>
            <a:r>
              <a:rPr lang="zh-CN" altLang="en-US" sz="1600" dirty="0">
                <a:latin typeface="Alibaba PuHuiTi R" pitchFamily="18" charset="-122"/>
                <a:ea typeface="Alibaba PuHuiTi R" pitchFamily="18" charset="-122"/>
                <a:cs typeface="Alibaba PuHuiTi R" pitchFamily="18" charset="-122"/>
              </a:rPr>
              <a:t>算法是一种用于合成少数类样本的过采样技术</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其基本思想是对少数类样本进行分析，然后在现有少数类样本之间进行插值，人工合成新样本，并将新样本添加到数据集中进行训练</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该技术是目前处理非平衡数据的常用手段，并受到学术界和工业界的一致认同</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en-GB" altLang="zh-CN" sz="1600" dirty="0">
                <a:latin typeface="Alibaba PuHuiTi R" pitchFamily="18" charset="-122"/>
                <a:ea typeface="Alibaba PuHuiTi R" pitchFamily="18" charset="-122"/>
                <a:cs typeface="Alibaba PuHuiTi R" pitchFamily="18" charset="-122"/>
              </a:rPr>
              <a:t>SMOTE</a:t>
            </a:r>
            <a:r>
              <a:rPr lang="zh-CN" altLang="en-US" sz="1600" dirty="0">
                <a:latin typeface="Alibaba PuHuiTi R" pitchFamily="18" charset="-122"/>
                <a:ea typeface="Alibaba PuHuiTi R" pitchFamily="18" charset="-122"/>
                <a:cs typeface="Alibaba PuHuiTi R" pitchFamily="18" charset="-122"/>
              </a:rPr>
              <a:t>算法基本步骤如下：</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采样最邻近算法，计算出每个少数类样本的</a:t>
            </a:r>
            <a:r>
              <a:rPr lang="en-GB" altLang="zh-CN" sz="1600" dirty="0">
                <a:latin typeface="Alibaba PuHuiTi R" pitchFamily="18" charset="-122"/>
                <a:ea typeface="Alibaba PuHuiTi R" pitchFamily="18" charset="-122"/>
                <a:cs typeface="Alibaba PuHuiTi R" pitchFamily="18" charset="-122"/>
              </a:rPr>
              <a:t>K</a:t>
            </a:r>
            <a:r>
              <a:rPr lang="zh-CN" altLang="en-US" sz="1600" dirty="0">
                <a:latin typeface="Alibaba PuHuiTi R" pitchFamily="18" charset="-122"/>
                <a:ea typeface="Alibaba PuHuiTi R" pitchFamily="18" charset="-122"/>
                <a:cs typeface="Alibaba PuHuiTi R" pitchFamily="18" charset="-122"/>
              </a:rPr>
              <a:t>个近邻</a:t>
            </a:r>
            <a:r>
              <a:rPr lang="en-US" altLang="zh-CN" sz="1600" dirty="0">
                <a:latin typeface="Alibaba PuHuiTi R" pitchFamily="18" charset="-122"/>
                <a:ea typeface="Alibaba PuHuiTi R" pitchFamily="18" charset="-122"/>
                <a:cs typeface="Alibaba PuHuiTi R" pitchFamily="18" charset="-122"/>
              </a:rPr>
              <a:t>;</a:t>
            </a:r>
            <a:endParaRPr lang="en-US"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从</a:t>
            </a:r>
            <a:r>
              <a:rPr lang="en-GB" altLang="zh-CN" sz="1600" dirty="0">
                <a:latin typeface="Alibaba PuHuiTi R" pitchFamily="18" charset="-122"/>
                <a:ea typeface="Alibaba PuHuiTi R" pitchFamily="18" charset="-122"/>
                <a:cs typeface="Alibaba PuHuiTi R" pitchFamily="18" charset="-122"/>
              </a:rPr>
              <a:t>K</a:t>
            </a:r>
            <a:r>
              <a:rPr lang="zh-CN" altLang="en-US" sz="1600" dirty="0">
                <a:latin typeface="Alibaba PuHuiTi R" pitchFamily="18" charset="-122"/>
                <a:ea typeface="Alibaba PuHuiTi R" pitchFamily="18" charset="-122"/>
                <a:cs typeface="Alibaba PuHuiTi R" pitchFamily="18" charset="-122"/>
              </a:rPr>
              <a:t>个近邻中随机挑选</a:t>
            </a:r>
            <a:r>
              <a:rPr lang="en-GB" altLang="zh-CN" sz="1600" dirty="0">
                <a:latin typeface="Alibaba PuHuiTi R" pitchFamily="18" charset="-122"/>
                <a:ea typeface="Alibaba PuHuiTi R" pitchFamily="18" charset="-122"/>
                <a:cs typeface="Alibaba PuHuiTi R" pitchFamily="18" charset="-122"/>
              </a:rPr>
              <a:t>N</a:t>
            </a:r>
            <a:r>
              <a:rPr lang="zh-CN" altLang="en-US" sz="1600" dirty="0">
                <a:latin typeface="Alibaba PuHuiTi R" pitchFamily="18" charset="-122"/>
                <a:ea typeface="Alibaba PuHuiTi R" pitchFamily="18" charset="-122"/>
                <a:cs typeface="Alibaba PuHuiTi R" pitchFamily="18" charset="-122"/>
              </a:rPr>
              <a:t>个样本进行随机线性插值</a:t>
            </a:r>
            <a:r>
              <a:rPr lang="en-US" altLang="zh-CN" sz="1600" dirty="0">
                <a:latin typeface="Alibaba PuHuiTi R" pitchFamily="18" charset="-122"/>
                <a:ea typeface="Alibaba PuHuiTi R" pitchFamily="18" charset="-122"/>
                <a:cs typeface="Alibaba PuHuiTi R" pitchFamily="18" charset="-122"/>
              </a:rPr>
              <a:t>;</a:t>
            </a:r>
            <a:endParaRPr lang="en-US"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构造新的少数类样本</a:t>
            </a:r>
            <a:r>
              <a:rPr lang="en-US" altLang="zh-CN" sz="1600" dirty="0">
                <a:latin typeface="Alibaba PuHuiTi R" pitchFamily="18" charset="-122"/>
                <a:ea typeface="Alibaba PuHuiTi R" pitchFamily="18" charset="-122"/>
                <a:cs typeface="Alibaba PuHuiTi R" pitchFamily="18" charset="-122"/>
              </a:rPr>
              <a:t>;</a:t>
            </a:r>
            <a:endParaRPr lang="en-US"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将新样本与原数据合成，产生新的训练集</a:t>
            </a:r>
            <a:r>
              <a:rPr lang="en-US" altLang="zh-CN" sz="1600" dirty="0">
                <a:latin typeface="Alibaba PuHuiTi R" pitchFamily="18" charset="-122"/>
                <a:ea typeface="Alibaba PuHuiTi R" pitchFamily="18" charset="-122"/>
                <a:cs typeface="Alibaba PuHuiTi R" pitchFamily="18" charset="-122"/>
              </a:rPr>
              <a:t>;</a:t>
            </a:r>
            <a:endParaRPr lang="en-US" altLang="zh-CN"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lang="zh-CN" altLang="en-GB" sz="1600" dirty="0">
              <a:latin typeface="Alibaba PuHuiTi R" pitchFamily="18" charset="-122"/>
              <a:ea typeface="Alibaba PuHuiTi R" pitchFamily="18" charset="-122"/>
              <a:cs typeface="Alibaba PuHuiTi R" pitchFamily="18" charset="-122"/>
            </a:endParaRPr>
          </a:p>
        </p:txBody>
      </p:sp>
      <p:pic>
        <p:nvPicPr>
          <p:cNvPr id="5" name="图片 4" descr="图表, 图示, 气泡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92776" y="3087081"/>
            <a:ext cx="5373857" cy="3372713"/>
          </a:xfrm>
          <a:prstGeom prst="rect">
            <a:avLst/>
          </a:prstGeom>
          <a:ln>
            <a:solidFill>
              <a:schemeClr val="tx1"/>
            </a:solidFill>
          </a:ln>
        </p:spPr>
      </p:pic>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SMOTE</a:t>
            </a:r>
            <a:r>
              <a:rPr lang="zh-CN" altLang="en-US" dirty="0"/>
              <a:t>案例</a:t>
            </a:r>
            <a:endParaRPr lang="zh-CN" altLang="en-US" dirty="0"/>
          </a:p>
        </p:txBody>
      </p:sp>
      <p:sp>
        <p:nvSpPr>
          <p:cNvPr id="6" name="文本框 5"/>
          <p:cNvSpPr txBox="1"/>
          <p:nvPr/>
        </p:nvSpPr>
        <p:spPr>
          <a:xfrm>
            <a:off x="890016" y="1524542"/>
            <a:ext cx="10259765" cy="1323439"/>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接下来通过引入</a:t>
            </a:r>
            <a:r>
              <a:rPr lang="en-GB" altLang="zh-CN" sz="1600" dirty="0">
                <a:latin typeface="Alibaba PuHuiTi R" pitchFamily="18" charset="-122"/>
                <a:ea typeface="Alibaba PuHuiTi R" pitchFamily="18" charset="-122"/>
                <a:cs typeface="Alibaba PuHuiTi R" pitchFamily="18" charset="-122"/>
              </a:rPr>
              <a:t>SMOTE</a:t>
            </a:r>
            <a:r>
              <a:rPr lang="zh-CN" altLang="en-US" sz="1600" dirty="0">
                <a:latin typeface="Alibaba PuHuiTi R" pitchFamily="18" charset="-122"/>
                <a:ea typeface="Alibaba PuHuiTi R" pitchFamily="18" charset="-122"/>
                <a:cs typeface="Alibaba PuHuiTi R" pitchFamily="18" charset="-122"/>
              </a:rPr>
              <a:t>算法使该模型得到更好的模型效果。由于</a:t>
            </a:r>
            <a:r>
              <a:rPr lang="en-GB" altLang="zh-CN" sz="1600" dirty="0">
                <a:latin typeface="Alibaba PuHuiTi R" pitchFamily="18" charset="-122"/>
                <a:ea typeface="Alibaba PuHuiTi R" pitchFamily="18" charset="-122"/>
                <a:cs typeface="Alibaba PuHuiTi R" pitchFamily="18" charset="-122"/>
              </a:rPr>
              <a:t>SMOTE</a:t>
            </a:r>
            <a:r>
              <a:rPr lang="zh-CN" altLang="en-US" sz="1600" dirty="0">
                <a:latin typeface="Alibaba PuHuiTi R" pitchFamily="18" charset="-122"/>
                <a:ea typeface="Alibaba PuHuiTi R" pitchFamily="18" charset="-122"/>
                <a:cs typeface="Alibaba PuHuiTi R" pitchFamily="18" charset="-122"/>
              </a:rPr>
              <a:t>算法是基于样本空间进行插值的，会放大数据集中的噪声和异常，因此要对训练样本进行清洗。这里使用</a:t>
            </a:r>
            <a:r>
              <a:rPr lang="en-GB" altLang="zh-CN" sz="1600" dirty="0" err="1">
                <a:latin typeface="Alibaba PuHuiTi R" pitchFamily="18" charset="-122"/>
                <a:ea typeface="Alibaba PuHuiTi R" pitchFamily="18" charset="-122"/>
                <a:cs typeface="Alibaba PuHuiTi R" pitchFamily="18" charset="-122"/>
              </a:rPr>
              <a:t>LightGBM</a:t>
            </a:r>
            <a:r>
              <a:rPr lang="zh-CN" altLang="en-US" sz="1600" dirty="0">
                <a:latin typeface="Alibaba PuHuiTi R" pitchFamily="18" charset="-122"/>
                <a:ea typeface="Alibaba PuHuiTi R" pitchFamily="18" charset="-122"/>
                <a:cs typeface="Alibaba PuHuiTi R" pitchFamily="18" charset="-122"/>
              </a:rPr>
              <a:t>算法对数据进行拟合，将预测结果较差的样本权重降低不参与</a:t>
            </a:r>
            <a:r>
              <a:rPr lang="en-GB" altLang="zh-CN" sz="1600" dirty="0">
                <a:latin typeface="Alibaba PuHuiTi R" pitchFamily="18" charset="-122"/>
                <a:ea typeface="Alibaba PuHuiTi R" pitchFamily="18" charset="-122"/>
                <a:cs typeface="Alibaba PuHuiTi R" pitchFamily="18" charset="-122"/>
              </a:rPr>
              <a:t>SMOTE</a:t>
            </a:r>
            <a:r>
              <a:rPr lang="zh-CN" altLang="en-US" sz="1600" dirty="0">
                <a:latin typeface="Alibaba PuHuiTi R" pitchFamily="18" charset="-122"/>
                <a:ea typeface="Alibaba PuHuiTi R" pitchFamily="18" charset="-122"/>
                <a:cs typeface="Alibaba PuHuiTi R" pitchFamily="18" charset="-122"/>
              </a:rPr>
              <a:t>算法的插值过程</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创建</a:t>
            </a:r>
            <a:r>
              <a:rPr lang="en-GB" altLang="zh-CN" sz="1600" dirty="0" err="1">
                <a:latin typeface="Alibaba PuHuiTi R" pitchFamily="18" charset="-122"/>
                <a:ea typeface="Alibaba PuHuiTi R" pitchFamily="18" charset="-122"/>
                <a:cs typeface="Alibaba PuHuiTi R" pitchFamily="18" charset="-122"/>
              </a:rPr>
              <a:t>lightGBM</a:t>
            </a:r>
            <a:r>
              <a:rPr lang="zh-CN" altLang="en-US" sz="1600" dirty="0">
                <a:latin typeface="Alibaba PuHuiTi R" pitchFamily="18" charset="-122"/>
                <a:ea typeface="Alibaba PuHuiTi R" pitchFamily="18" charset="-122"/>
                <a:cs typeface="Alibaba PuHuiTi R" pitchFamily="18" charset="-122"/>
              </a:rPr>
              <a:t>方法，返回</a:t>
            </a:r>
            <a:r>
              <a:rPr lang="en-GB" altLang="zh-CN" sz="1600" dirty="0">
                <a:latin typeface="Alibaba PuHuiTi R" pitchFamily="18" charset="-122"/>
                <a:ea typeface="Alibaba PuHuiTi R" pitchFamily="18" charset="-122"/>
                <a:cs typeface="Alibaba PuHuiTi R" pitchFamily="18" charset="-122"/>
              </a:rPr>
              <a:t>AUC</a:t>
            </a:r>
            <a:endParaRPr lang="en-GB" altLang="zh-CN" sz="1600" dirty="0">
              <a:latin typeface="Alibaba PuHuiTi R" pitchFamily="18" charset="-122"/>
              <a:ea typeface="Alibaba PuHuiTi R" pitchFamily="18" charset="-122"/>
              <a:cs typeface="Alibaba PuHuiTi R" pitchFamily="18" charset="-122"/>
            </a:endParaRPr>
          </a:p>
          <a:p>
            <a:endParaRPr lang="zh-CN" altLang="en-GB" sz="1600" dirty="0">
              <a:latin typeface="Alibaba PuHuiTi R" pitchFamily="18" charset="-122"/>
              <a:ea typeface="Alibaba PuHuiTi R" pitchFamily="18" charset="-122"/>
              <a:cs typeface="Alibaba PuHuiTi R" pitchFamily="18" charset="-122"/>
            </a:endParaRPr>
          </a:p>
        </p:txBody>
      </p:sp>
      <p:sp>
        <p:nvSpPr>
          <p:cNvPr id="2" name="矩形 1"/>
          <p:cNvSpPr/>
          <p:nvPr/>
        </p:nvSpPr>
        <p:spPr>
          <a:xfrm>
            <a:off x="1356851" y="2643493"/>
            <a:ext cx="8278761" cy="3754874"/>
          </a:xfrm>
          <a:prstGeom prst="rect">
            <a:avLst/>
          </a:prstGeom>
          <a:solidFill>
            <a:srgbClr val="FFFFE4"/>
          </a:solidFill>
          <a:ln>
            <a:solidFill>
              <a:schemeClr val="tx1"/>
            </a:solidFill>
          </a:ln>
        </p:spPr>
        <p:txBody>
          <a:bodyPr wrap="square">
            <a:spAutoFit/>
          </a:bodyPr>
          <a:lstStyle/>
          <a:p>
            <a:r>
              <a:rPr lang="en-GB" altLang="zh-CN" sz="1400" dirty="0">
                <a:solidFill>
                  <a:srgbClr val="0000FF"/>
                </a:solidFill>
                <a:latin typeface="Alibaba PuHuiTi R" pitchFamily="18" charset="-122"/>
                <a:ea typeface="Alibaba PuHuiTi R" pitchFamily="18" charset="-122"/>
                <a:cs typeface="Alibaba PuHuiTi R" pitchFamily="18" charset="-122"/>
              </a:rPr>
              <a:t>def</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lgb_test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train_x,train_y,test_x,test_y</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1"/>
            <a:r>
              <a:rPr lang="en-GB" altLang="zh-CN" sz="1400" dirty="0">
                <a:solidFill>
                  <a:srgbClr val="0000FF"/>
                </a:solidFill>
                <a:latin typeface="Alibaba PuHuiTi R" pitchFamily="18" charset="-122"/>
                <a:ea typeface="Alibaba PuHuiTi R" pitchFamily="18" charset="-122"/>
                <a:cs typeface="Alibaba PuHuiTi R" pitchFamily="18" charset="-122"/>
              </a:rPr>
              <a:t>import</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lightgbm</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00FF"/>
                </a:solidFill>
                <a:latin typeface="Alibaba PuHuiTi R" pitchFamily="18" charset="-122"/>
                <a:ea typeface="Alibaba PuHuiTi R" pitchFamily="18" charset="-122"/>
                <a:cs typeface="Alibaba PuHuiTi R" pitchFamily="18" charset="-122"/>
              </a:rPr>
              <a:t>as</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lgb</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1"/>
            <a:r>
              <a:rPr lang="en-GB" altLang="zh-CN" sz="1400" dirty="0" err="1">
                <a:solidFill>
                  <a:srgbClr val="000000"/>
                </a:solidFill>
                <a:latin typeface="Alibaba PuHuiTi R" pitchFamily="18" charset="-122"/>
                <a:ea typeface="Alibaba PuHuiTi R" pitchFamily="18" charset="-122"/>
                <a:cs typeface="Alibaba PuHuiTi R" pitchFamily="18" charset="-122"/>
              </a:rPr>
              <a:t>clf</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lgb.LGBMClassifier</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boosting_type</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gbdt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6"/>
            <a:r>
              <a:rPr lang="en-GB" altLang="zh-CN" sz="1400" dirty="0">
                <a:solidFill>
                  <a:srgbClr val="000000"/>
                </a:solidFill>
                <a:latin typeface="Alibaba PuHuiTi R" pitchFamily="18" charset="-122"/>
                <a:ea typeface="Alibaba PuHuiTi R" pitchFamily="18" charset="-122"/>
                <a:cs typeface="Alibaba PuHuiTi R" pitchFamily="18" charset="-122"/>
              </a:rPr>
              <a:t>objective = </a:t>
            </a:r>
            <a:r>
              <a:rPr lang="en-GB" altLang="zh-CN" sz="1400" dirty="0">
                <a:solidFill>
                  <a:srgbClr val="A31515"/>
                </a:solidFill>
                <a:latin typeface="Alibaba PuHuiTi R" pitchFamily="18" charset="-122"/>
                <a:ea typeface="Alibaba PuHuiTi R" pitchFamily="18" charset="-122"/>
                <a:cs typeface="Alibaba PuHuiTi R" pitchFamily="18" charset="-122"/>
              </a:rPr>
              <a:t>'binary'</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6"/>
            <a:r>
              <a:rPr lang="en-GB" altLang="zh-CN" sz="1400" dirty="0">
                <a:solidFill>
                  <a:srgbClr val="000000"/>
                </a:solidFill>
                <a:latin typeface="Alibaba PuHuiTi R" pitchFamily="18" charset="-122"/>
                <a:ea typeface="Alibaba PuHuiTi R" pitchFamily="18" charset="-122"/>
                <a:cs typeface="Alibaba PuHuiTi R" pitchFamily="18" charset="-122"/>
              </a:rPr>
              <a:t>metric = </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auc</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6"/>
            <a:r>
              <a:rPr lang="en-GB" altLang="zh-CN" sz="1400" dirty="0" err="1">
                <a:solidFill>
                  <a:srgbClr val="000000"/>
                </a:solidFill>
                <a:latin typeface="Alibaba PuHuiTi R" pitchFamily="18" charset="-122"/>
                <a:ea typeface="Alibaba PuHuiTi R" pitchFamily="18" charset="-122"/>
                <a:cs typeface="Alibaba PuHuiTi R" pitchFamily="18" charset="-122"/>
              </a:rPr>
              <a:t>learning_rate</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098658"/>
                </a:solidFill>
                <a:latin typeface="Alibaba PuHuiTi R" pitchFamily="18" charset="-122"/>
                <a:ea typeface="Alibaba PuHuiTi R" pitchFamily="18" charset="-122"/>
                <a:cs typeface="Alibaba PuHuiTi R" pitchFamily="18" charset="-122"/>
              </a:rPr>
              <a:t>0.1</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6"/>
            <a:r>
              <a:rPr lang="en-GB" altLang="zh-CN" sz="1400" dirty="0" err="1">
                <a:solidFill>
                  <a:srgbClr val="000000"/>
                </a:solidFill>
                <a:latin typeface="Alibaba PuHuiTi R" pitchFamily="18" charset="-122"/>
                <a:ea typeface="Alibaba PuHuiTi R" pitchFamily="18" charset="-122"/>
                <a:cs typeface="Alibaba PuHuiTi R" pitchFamily="18" charset="-122"/>
              </a:rPr>
              <a:t>n_estimators</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098658"/>
                </a:solidFill>
                <a:latin typeface="Alibaba PuHuiTi R" pitchFamily="18" charset="-122"/>
                <a:ea typeface="Alibaba PuHuiTi R" pitchFamily="18" charset="-122"/>
                <a:cs typeface="Alibaba PuHuiTi R" pitchFamily="18" charset="-122"/>
              </a:rPr>
              <a:t>24</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6"/>
            <a:r>
              <a:rPr lang="en-GB" altLang="zh-CN" sz="1400" dirty="0" err="1">
                <a:solidFill>
                  <a:srgbClr val="000000"/>
                </a:solidFill>
                <a:latin typeface="Alibaba PuHuiTi R" pitchFamily="18" charset="-122"/>
                <a:ea typeface="Alibaba PuHuiTi R" pitchFamily="18" charset="-122"/>
                <a:cs typeface="Alibaba PuHuiTi R" pitchFamily="18" charset="-122"/>
              </a:rPr>
              <a:t>max_depth</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098658"/>
                </a:solidFill>
                <a:latin typeface="Alibaba PuHuiTi R" pitchFamily="18" charset="-122"/>
                <a:ea typeface="Alibaba PuHuiTi R" pitchFamily="18" charset="-122"/>
                <a:cs typeface="Alibaba PuHuiTi R" pitchFamily="18" charset="-122"/>
              </a:rPr>
              <a:t>4</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6"/>
            <a:r>
              <a:rPr lang="en-GB" altLang="zh-CN" sz="1400" dirty="0" err="1">
                <a:solidFill>
                  <a:srgbClr val="000000"/>
                </a:solidFill>
                <a:latin typeface="Alibaba PuHuiTi R" pitchFamily="18" charset="-122"/>
                <a:ea typeface="Alibaba PuHuiTi R" pitchFamily="18" charset="-122"/>
                <a:cs typeface="Alibaba PuHuiTi R" pitchFamily="18" charset="-122"/>
              </a:rPr>
              <a:t>num_leaves</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098658"/>
                </a:solidFill>
                <a:latin typeface="Alibaba PuHuiTi R" pitchFamily="18" charset="-122"/>
                <a:ea typeface="Alibaba PuHuiTi R" pitchFamily="18" charset="-122"/>
                <a:cs typeface="Alibaba PuHuiTi R" pitchFamily="18" charset="-122"/>
              </a:rPr>
              <a:t>25</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6"/>
            <a:r>
              <a:rPr lang="en-GB" altLang="zh-CN" sz="1400" dirty="0" err="1">
                <a:solidFill>
                  <a:srgbClr val="000000"/>
                </a:solidFill>
                <a:latin typeface="Alibaba PuHuiTi R" pitchFamily="18" charset="-122"/>
                <a:ea typeface="Alibaba PuHuiTi R" pitchFamily="18" charset="-122"/>
                <a:cs typeface="Alibaba PuHuiTi R" pitchFamily="18" charset="-122"/>
              </a:rPr>
              <a:t>max_bin</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098658"/>
                </a:solidFill>
                <a:latin typeface="Alibaba PuHuiTi R" pitchFamily="18" charset="-122"/>
                <a:ea typeface="Alibaba PuHuiTi R" pitchFamily="18" charset="-122"/>
                <a:cs typeface="Alibaba PuHuiTi R" pitchFamily="18" charset="-122"/>
              </a:rPr>
              <a:t>40</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6"/>
            <a:r>
              <a:rPr lang="en-GB" altLang="zh-CN" sz="1400" dirty="0" err="1">
                <a:solidFill>
                  <a:srgbClr val="000000"/>
                </a:solidFill>
                <a:latin typeface="Alibaba PuHuiTi R" pitchFamily="18" charset="-122"/>
                <a:ea typeface="Alibaba PuHuiTi R" pitchFamily="18" charset="-122"/>
                <a:cs typeface="Alibaba PuHuiTi R" pitchFamily="18" charset="-122"/>
              </a:rPr>
              <a:t>min_data_in_leaf</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098658"/>
                </a:solidFill>
                <a:latin typeface="Alibaba PuHuiTi R" pitchFamily="18" charset="-122"/>
                <a:ea typeface="Alibaba PuHuiTi R" pitchFamily="18" charset="-122"/>
                <a:cs typeface="Alibaba PuHuiTi R" pitchFamily="18" charset="-122"/>
              </a:rPr>
              <a:t>5</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6"/>
            <a:r>
              <a:rPr lang="en-GB" altLang="zh-CN" sz="1400" dirty="0" err="1">
                <a:solidFill>
                  <a:srgbClr val="000000"/>
                </a:solidFill>
                <a:latin typeface="Alibaba PuHuiTi R" pitchFamily="18" charset="-122"/>
                <a:ea typeface="Alibaba PuHuiTi R" pitchFamily="18" charset="-122"/>
                <a:cs typeface="Alibaba PuHuiTi R" pitchFamily="18" charset="-122"/>
              </a:rPr>
              <a:t>bagging_fraction</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098658"/>
                </a:solidFill>
                <a:latin typeface="Alibaba PuHuiTi R" pitchFamily="18" charset="-122"/>
                <a:ea typeface="Alibaba PuHuiTi R" pitchFamily="18" charset="-122"/>
                <a:cs typeface="Alibaba PuHuiTi R" pitchFamily="18" charset="-122"/>
              </a:rPr>
              <a:t>0.6</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6"/>
            <a:r>
              <a:rPr lang="en-GB" altLang="zh-CN" sz="1400" dirty="0" err="1">
                <a:solidFill>
                  <a:srgbClr val="000000"/>
                </a:solidFill>
                <a:latin typeface="Alibaba PuHuiTi R" pitchFamily="18" charset="-122"/>
                <a:ea typeface="Alibaba PuHuiTi R" pitchFamily="18" charset="-122"/>
                <a:cs typeface="Alibaba PuHuiTi R" pitchFamily="18" charset="-122"/>
              </a:rPr>
              <a:t>bagging_freq</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098658"/>
                </a:solidFill>
                <a:latin typeface="Alibaba PuHuiTi R" pitchFamily="18" charset="-122"/>
                <a:ea typeface="Alibaba PuHuiTi R" pitchFamily="18" charset="-122"/>
                <a:cs typeface="Alibaba PuHuiTi R" pitchFamily="18" charset="-122"/>
              </a:rPr>
              <a:t>0</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6"/>
            <a:r>
              <a:rPr lang="en-GB" altLang="zh-CN" sz="1400" dirty="0" err="1">
                <a:solidFill>
                  <a:srgbClr val="000000"/>
                </a:solidFill>
                <a:latin typeface="Alibaba PuHuiTi R" pitchFamily="18" charset="-122"/>
                <a:ea typeface="Alibaba PuHuiTi R" pitchFamily="18" charset="-122"/>
                <a:cs typeface="Alibaba PuHuiTi R" pitchFamily="18" charset="-122"/>
              </a:rPr>
              <a:t>feature_fraction</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098658"/>
                </a:solidFill>
                <a:latin typeface="Alibaba PuHuiTi R" pitchFamily="18" charset="-122"/>
                <a:ea typeface="Alibaba PuHuiTi R" pitchFamily="18" charset="-122"/>
                <a:cs typeface="Alibaba PuHuiTi R" pitchFamily="18" charset="-122"/>
              </a:rPr>
              <a:t>0.8</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6"/>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1"/>
            <a:r>
              <a:rPr lang="en-GB" altLang="zh-CN" sz="1400" dirty="0" err="1">
                <a:solidFill>
                  <a:srgbClr val="000000"/>
                </a:solidFill>
                <a:latin typeface="Alibaba PuHuiTi R" pitchFamily="18" charset="-122"/>
                <a:ea typeface="Alibaba PuHuiTi R" pitchFamily="18" charset="-122"/>
                <a:cs typeface="Alibaba PuHuiTi R" pitchFamily="18" charset="-122"/>
              </a:rPr>
              <a:t>clf.fit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train_x,train_y,eval_set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train_x,train_y</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test_x,test_y</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eval_metric</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auc</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1"/>
            <a:r>
              <a:rPr lang="en-GB" altLang="zh-CN" sz="1400" dirty="0">
                <a:solidFill>
                  <a:srgbClr val="0000FF"/>
                </a:solidFill>
                <a:latin typeface="Alibaba PuHuiTi R" pitchFamily="18" charset="-122"/>
                <a:ea typeface="Alibaba PuHuiTi R" pitchFamily="18" charset="-122"/>
                <a:cs typeface="Alibaba PuHuiTi R" pitchFamily="18" charset="-122"/>
              </a:rPr>
              <a:t>return</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clf,clf.best_score</a:t>
            </a:r>
            <a:r>
              <a:rPr lang="en-GB" altLang="zh-CN" sz="1400" dirty="0">
                <a:solidFill>
                  <a:srgbClr val="000000"/>
                </a:solidFill>
                <a:latin typeface="Alibaba PuHuiTi R" pitchFamily="18" charset="-122"/>
                <a:ea typeface="Alibaba PuHuiTi R" pitchFamily="18" charset="-122"/>
                <a:cs typeface="Alibaba PuHuiTi R" pitchFamily="18" charset="-122"/>
              </a:rPr>
              <a:t>_[</a:t>
            </a:r>
            <a:r>
              <a:rPr lang="en-GB" altLang="zh-CN" sz="1400" dirty="0">
                <a:solidFill>
                  <a:srgbClr val="A31515"/>
                </a:solidFill>
                <a:latin typeface="Alibaba PuHuiTi R" pitchFamily="18" charset="-122"/>
                <a:ea typeface="Alibaba PuHuiTi R" pitchFamily="18" charset="-122"/>
                <a:cs typeface="Alibaba PuHuiTi R" pitchFamily="18" charset="-122"/>
              </a:rPr>
              <a:t>'valid_1'</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auc</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effectLst/>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SMOTE</a:t>
            </a:r>
            <a:r>
              <a:rPr lang="zh-CN" altLang="en-US" dirty="0"/>
              <a:t>案例</a:t>
            </a:r>
            <a:endParaRPr lang="zh-CN" altLang="en-US" dirty="0"/>
          </a:p>
        </p:txBody>
      </p:sp>
      <p:sp>
        <p:nvSpPr>
          <p:cNvPr id="6" name="文本框 5"/>
          <p:cNvSpPr txBox="1"/>
          <p:nvPr/>
        </p:nvSpPr>
        <p:spPr>
          <a:xfrm>
            <a:off x="890016" y="1524542"/>
            <a:ext cx="10259765" cy="3385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去掉</a:t>
            </a:r>
            <a:r>
              <a:rPr lang="en-GB" altLang="zh-CN" sz="1600" dirty="0" err="1">
                <a:latin typeface="Alibaba PuHuiTi R" pitchFamily="18" charset="-122"/>
                <a:ea typeface="Alibaba PuHuiTi R" pitchFamily="18" charset="-122"/>
                <a:cs typeface="Alibaba PuHuiTi R" pitchFamily="18" charset="-122"/>
              </a:rPr>
              <a:t>lightGBM</a:t>
            </a:r>
            <a:r>
              <a:rPr lang="zh-CN" altLang="en-US" sz="1600" dirty="0">
                <a:latin typeface="Alibaba PuHuiTi R" pitchFamily="18" charset="-122"/>
                <a:ea typeface="Alibaba PuHuiTi R" pitchFamily="18" charset="-122"/>
                <a:cs typeface="Alibaba PuHuiTi R" pitchFamily="18" charset="-122"/>
              </a:rPr>
              <a:t>拟合效果不好的数据</a:t>
            </a:r>
            <a:r>
              <a:rPr lang="en-US" altLang="zh-CN" sz="1600" dirty="0">
                <a:latin typeface="Alibaba PuHuiTi R" pitchFamily="18" charset="-122"/>
                <a:ea typeface="Alibaba PuHuiTi R" pitchFamily="18" charset="-122"/>
                <a:cs typeface="Alibaba PuHuiTi R" pitchFamily="18" charset="-122"/>
              </a:rPr>
              <a:t>, </a:t>
            </a:r>
            <a:r>
              <a:rPr lang="zh-CN" altLang="en-US" sz="1600" dirty="0">
                <a:latin typeface="Alibaba PuHuiTi R" pitchFamily="18" charset="-122"/>
                <a:ea typeface="Alibaba PuHuiTi R" pitchFamily="18" charset="-122"/>
                <a:cs typeface="Alibaba PuHuiTi R" pitchFamily="18" charset="-122"/>
              </a:rPr>
              <a:t>不使用这些数据进行过采样</a:t>
            </a:r>
            <a:endParaRPr lang="zh-CN" altLang="en-US" sz="1600" dirty="0">
              <a:latin typeface="Alibaba PuHuiTi R" pitchFamily="18" charset="-122"/>
              <a:ea typeface="Alibaba PuHuiTi R" pitchFamily="18" charset="-122"/>
              <a:cs typeface="Alibaba PuHuiTi R" pitchFamily="18" charset="-122"/>
            </a:endParaRPr>
          </a:p>
        </p:txBody>
      </p:sp>
      <p:sp>
        <p:nvSpPr>
          <p:cNvPr id="5" name="矩形 4"/>
          <p:cNvSpPr/>
          <p:nvPr/>
        </p:nvSpPr>
        <p:spPr>
          <a:xfrm>
            <a:off x="1057165" y="1982450"/>
            <a:ext cx="5707429" cy="2893100"/>
          </a:xfrm>
          <a:prstGeom prst="rect">
            <a:avLst/>
          </a:prstGeom>
          <a:solidFill>
            <a:srgbClr val="FFFFE4"/>
          </a:solidFill>
          <a:ln>
            <a:solidFill>
              <a:schemeClr val="tx1"/>
            </a:solidFill>
          </a:ln>
        </p:spPr>
        <p:txBody>
          <a:bodyPr wrap="square">
            <a:spAutoFit/>
          </a:bodyPr>
          <a:lstStyle/>
          <a:p>
            <a:r>
              <a:rPr lang="en-GB" altLang="zh-CN" sz="1400" dirty="0" err="1">
                <a:solidFill>
                  <a:srgbClr val="000000"/>
                </a:solidFill>
                <a:latin typeface="Alibaba PuHuiTi R" pitchFamily="18" charset="-122"/>
                <a:ea typeface="Alibaba PuHuiTi R" pitchFamily="18" charset="-122"/>
                <a:cs typeface="Alibaba PuHuiTi R" pitchFamily="18" charset="-122"/>
              </a:rPr>
              <a:t>feature_lst</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A31515"/>
                </a:solidFill>
                <a:latin typeface="Alibaba PuHuiTi R" pitchFamily="18" charset="-122"/>
                <a:ea typeface="Alibaba PuHuiTi R" pitchFamily="18" charset="-122"/>
                <a:cs typeface="Alibaba PuHuiTi R" pitchFamily="18" charset="-122"/>
              </a:rPr>
              <a:t>'person_info'</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'finance_info'</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'credit_info'</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act_info</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train_x</a:t>
            </a:r>
            <a:r>
              <a:rPr lang="en-GB" altLang="zh-CN" sz="1400" dirty="0">
                <a:solidFill>
                  <a:srgbClr val="000000"/>
                </a:solidFill>
                <a:latin typeface="Alibaba PuHuiTi R" pitchFamily="18" charset="-122"/>
                <a:ea typeface="Alibaba PuHuiTi R" pitchFamily="18" charset="-122"/>
                <a:cs typeface="Alibaba PuHuiTi R" pitchFamily="18" charset="-122"/>
              </a:rPr>
              <a:t> = train[</a:t>
            </a:r>
            <a:r>
              <a:rPr lang="en-GB" altLang="zh-CN" sz="1400" dirty="0" err="1">
                <a:solidFill>
                  <a:srgbClr val="000000"/>
                </a:solidFill>
                <a:latin typeface="Alibaba PuHuiTi R" pitchFamily="18" charset="-122"/>
                <a:ea typeface="Alibaba PuHuiTi R" pitchFamily="18" charset="-122"/>
                <a:cs typeface="Alibaba PuHuiTi R" pitchFamily="18" charset="-122"/>
              </a:rPr>
              <a:t>feature_lst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train_y</a:t>
            </a:r>
            <a:r>
              <a:rPr lang="en-GB" altLang="zh-CN" sz="1400" dirty="0">
                <a:solidFill>
                  <a:srgbClr val="000000"/>
                </a:solidFill>
                <a:latin typeface="Alibaba PuHuiTi R" pitchFamily="18" charset="-122"/>
                <a:ea typeface="Alibaba PuHuiTi R" pitchFamily="18" charset="-122"/>
                <a:cs typeface="Alibaba PuHuiTi R" pitchFamily="18" charset="-122"/>
              </a:rPr>
              <a:t> = train[</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bad_ind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test_x</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val</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feature_lst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test_y</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val</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bad_ind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lgb_model,lgb_auc</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lgb_test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train_x,train_y,test_x,test_y</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sample = </a:t>
            </a:r>
            <a:r>
              <a:rPr lang="en-GB" altLang="zh-CN" sz="1400" dirty="0" err="1">
                <a:solidFill>
                  <a:srgbClr val="000000"/>
                </a:solidFill>
                <a:latin typeface="Alibaba PuHuiTi R" pitchFamily="18" charset="-122"/>
                <a:ea typeface="Alibaba PuHuiTi R" pitchFamily="18" charset="-122"/>
                <a:cs typeface="Alibaba PuHuiTi R" pitchFamily="18" charset="-122"/>
              </a:rPr>
              <a:t>train_x.copy</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sample[</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bad_ind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train_y</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sample[</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pred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lgb_model.predict_proba</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train_x</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sample = </a:t>
            </a:r>
            <a:r>
              <a:rPr lang="en-GB" altLang="zh-CN" sz="1400" dirty="0" err="1">
                <a:solidFill>
                  <a:srgbClr val="000000"/>
                </a:solidFill>
                <a:latin typeface="Alibaba PuHuiTi R" pitchFamily="18" charset="-122"/>
                <a:ea typeface="Alibaba PuHuiTi R" pitchFamily="18" charset="-122"/>
                <a:cs typeface="Alibaba PuHuiTi R" pitchFamily="18" charset="-122"/>
              </a:rPr>
              <a:t>sample.sort_values</a:t>
            </a:r>
            <a:r>
              <a:rPr lang="en-GB" altLang="zh-CN" sz="1400" dirty="0">
                <a:solidFill>
                  <a:srgbClr val="000000"/>
                </a:solidFill>
                <a:latin typeface="Alibaba PuHuiTi R" pitchFamily="18" charset="-122"/>
                <a:ea typeface="Alibaba PuHuiTi R" pitchFamily="18" charset="-122"/>
                <a:cs typeface="Alibaba PuHuiTi R" pitchFamily="18" charset="-122"/>
              </a:rPr>
              <a:t>(by=[</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pred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],ascending=</a:t>
            </a:r>
            <a:r>
              <a:rPr lang="en-GB" altLang="zh-CN" sz="1400" dirty="0">
                <a:solidFill>
                  <a:srgbClr val="0000FF"/>
                </a:solidFill>
                <a:latin typeface="Alibaba PuHuiTi R" pitchFamily="18" charset="-122"/>
                <a:ea typeface="Alibaba PuHuiTi R" pitchFamily="18" charset="-122"/>
                <a:cs typeface="Alibaba PuHuiTi R" pitchFamily="18" charset="-122"/>
              </a:rPr>
              <a:t>False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reset_index</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sample[</a:t>
            </a:r>
            <a:r>
              <a:rPr lang="en-GB" altLang="zh-CN" sz="1400" dirty="0">
                <a:solidFill>
                  <a:srgbClr val="A31515"/>
                </a:solidFill>
                <a:latin typeface="Alibaba PuHuiTi R" pitchFamily="18" charset="-122"/>
                <a:ea typeface="Alibaba PuHuiTi R" pitchFamily="18" charset="-122"/>
                <a:cs typeface="Alibaba PuHuiTi R" pitchFamily="18" charset="-122"/>
              </a:rPr>
              <a:t>'rank'</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np.array</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sample.index</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len</a:t>
            </a:r>
            <a:r>
              <a:rPr lang="en-GB" altLang="zh-CN" sz="1400" dirty="0">
                <a:solidFill>
                  <a:srgbClr val="000000"/>
                </a:solidFill>
                <a:latin typeface="Alibaba PuHuiTi R" pitchFamily="18" charset="-122"/>
                <a:ea typeface="Alibaba PuHuiTi R" pitchFamily="18" charset="-122"/>
                <a:cs typeface="Alibaba PuHuiTi R" pitchFamily="18" charset="-122"/>
              </a:rPr>
              <a:t>(sample)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sample</a:t>
            </a:r>
            <a:endParaRPr lang="en-GB" altLang="zh-CN" sz="1400" dirty="0">
              <a:solidFill>
                <a:srgbClr val="000000"/>
              </a:solidFill>
              <a:effectLst/>
              <a:latin typeface="Alibaba PuHuiTi R" pitchFamily="18" charset="-122"/>
              <a:ea typeface="Alibaba PuHuiTi R" pitchFamily="18" charset="-122"/>
              <a:cs typeface="Alibaba PuHuiTi R" pitchFamily="18" charset="-122"/>
            </a:endParaRPr>
          </a:p>
        </p:txBody>
      </p:sp>
      <p:pic>
        <p:nvPicPr>
          <p:cNvPr id="7" name="图片 6"/>
          <p:cNvPicPr>
            <a:picLocks noChangeAspect="1"/>
          </p:cNvPicPr>
          <p:nvPr/>
        </p:nvPicPr>
        <p:blipFill>
          <a:blip r:embed="rId1"/>
          <a:stretch>
            <a:fillRect/>
          </a:stretch>
        </p:blipFill>
        <p:spPr>
          <a:xfrm>
            <a:off x="6932330" y="1999958"/>
            <a:ext cx="4855318" cy="2994947"/>
          </a:xfrm>
          <a:prstGeom prst="rect">
            <a:avLst/>
          </a:prstGeom>
          <a:ln>
            <a:solidFill>
              <a:schemeClr val="tx1"/>
            </a:solidFill>
          </a:ln>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SMOTE</a:t>
            </a:r>
            <a:r>
              <a:rPr lang="zh-CN" altLang="en-US" dirty="0"/>
              <a:t>案例</a:t>
            </a:r>
            <a:endParaRPr lang="zh-CN" altLang="en-US" dirty="0"/>
          </a:p>
        </p:txBody>
      </p:sp>
      <p:sp>
        <p:nvSpPr>
          <p:cNvPr id="6" name="文本框 5"/>
          <p:cNvSpPr txBox="1"/>
          <p:nvPr/>
        </p:nvSpPr>
        <p:spPr>
          <a:xfrm>
            <a:off x="890016" y="1524542"/>
            <a:ext cx="10259765" cy="3385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定义函数去掉预测值与实际值不符的部分</a:t>
            </a:r>
            <a:endParaRPr lang="zh-CN" altLang="en-US" sz="1600" dirty="0">
              <a:latin typeface="Alibaba PuHuiTi R" pitchFamily="18" charset="-122"/>
              <a:ea typeface="Alibaba PuHuiTi R" pitchFamily="18" charset="-122"/>
              <a:cs typeface="Alibaba PuHuiTi R" pitchFamily="18" charset="-122"/>
            </a:endParaRPr>
          </a:p>
        </p:txBody>
      </p:sp>
      <p:sp>
        <p:nvSpPr>
          <p:cNvPr id="2" name="矩形 1"/>
          <p:cNvSpPr/>
          <p:nvPr/>
        </p:nvSpPr>
        <p:spPr>
          <a:xfrm>
            <a:off x="963561" y="2044985"/>
            <a:ext cx="4493342" cy="3108543"/>
          </a:xfrm>
          <a:prstGeom prst="rect">
            <a:avLst/>
          </a:prstGeom>
          <a:solidFill>
            <a:srgbClr val="FFFFE4"/>
          </a:solidFill>
          <a:ln>
            <a:solidFill>
              <a:schemeClr val="tx1"/>
            </a:solidFill>
          </a:ln>
        </p:spPr>
        <p:txBody>
          <a:bodyPr wrap="square">
            <a:spAutoFit/>
          </a:bodyPr>
          <a:lstStyle/>
          <a:p>
            <a:r>
              <a:rPr lang="en-GB" altLang="zh-CN" sz="1400" dirty="0">
                <a:solidFill>
                  <a:srgbClr val="0000FF"/>
                </a:solidFill>
                <a:latin typeface="Alibaba PuHuiTi R" pitchFamily="18" charset="-122"/>
                <a:ea typeface="Alibaba PuHuiTi R" pitchFamily="18" charset="-122"/>
                <a:cs typeface="Alibaba PuHuiTi R" pitchFamily="18" charset="-122"/>
              </a:rPr>
              <a:t>def</a:t>
            </a:r>
            <a:r>
              <a:rPr lang="en-GB" altLang="zh-CN" sz="1400" dirty="0">
                <a:solidFill>
                  <a:srgbClr val="000000"/>
                </a:solidFill>
                <a:latin typeface="Alibaba PuHuiTi R" pitchFamily="18" charset="-122"/>
                <a:ea typeface="Alibaba PuHuiTi R" pitchFamily="18" charset="-122"/>
                <a:cs typeface="Alibaba PuHuiTi R" pitchFamily="18" charset="-122"/>
              </a:rPr>
              <a:t> weight(x, y):</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1"/>
            <a:r>
              <a:rPr lang="en-GB" altLang="zh-CN" sz="1400" dirty="0">
                <a:solidFill>
                  <a:srgbClr val="0000FF"/>
                </a:solidFill>
                <a:latin typeface="Alibaba PuHuiTi R" pitchFamily="18" charset="-122"/>
                <a:ea typeface="Alibaba PuHuiTi R" pitchFamily="18" charset="-122"/>
                <a:cs typeface="Alibaba PuHuiTi R" pitchFamily="18" charset="-122"/>
              </a:rPr>
              <a:t>if</a:t>
            </a:r>
            <a:r>
              <a:rPr lang="en-GB" altLang="zh-CN" sz="1400" dirty="0">
                <a:solidFill>
                  <a:srgbClr val="000000"/>
                </a:solidFill>
                <a:latin typeface="Alibaba PuHuiTi R" pitchFamily="18" charset="-122"/>
                <a:ea typeface="Alibaba PuHuiTi R" pitchFamily="18" charset="-122"/>
                <a:cs typeface="Alibaba PuHuiTi R" pitchFamily="18" charset="-122"/>
              </a:rPr>
              <a:t> x == </a:t>
            </a:r>
            <a:r>
              <a:rPr lang="en-GB" altLang="zh-CN" sz="1400" dirty="0">
                <a:solidFill>
                  <a:srgbClr val="098658"/>
                </a:solidFill>
                <a:latin typeface="Alibaba PuHuiTi R" pitchFamily="18" charset="-122"/>
                <a:ea typeface="Alibaba PuHuiTi R" pitchFamily="18" charset="-122"/>
                <a:cs typeface="Alibaba PuHuiTi R" pitchFamily="18" charset="-122"/>
              </a:rPr>
              <a:t>0</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00FF"/>
                </a:solidFill>
                <a:latin typeface="Alibaba PuHuiTi R" pitchFamily="18" charset="-122"/>
                <a:ea typeface="Alibaba PuHuiTi R" pitchFamily="18" charset="-122"/>
                <a:cs typeface="Alibaba PuHuiTi R" pitchFamily="18" charset="-122"/>
              </a:rPr>
              <a:t>and</a:t>
            </a:r>
            <a:r>
              <a:rPr lang="en-GB" altLang="zh-CN" sz="1400" dirty="0">
                <a:solidFill>
                  <a:srgbClr val="000000"/>
                </a:solidFill>
                <a:latin typeface="Alibaba PuHuiTi R" pitchFamily="18" charset="-122"/>
                <a:ea typeface="Alibaba PuHuiTi R" pitchFamily="18" charset="-122"/>
                <a:cs typeface="Alibaba PuHuiTi R" pitchFamily="18" charset="-122"/>
              </a:rPr>
              <a:t> y &lt; </a:t>
            </a:r>
            <a:r>
              <a:rPr lang="en-GB" altLang="zh-CN" sz="1400" dirty="0">
                <a:solidFill>
                  <a:srgbClr val="098658"/>
                </a:solidFill>
                <a:latin typeface="Alibaba PuHuiTi R" pitchFamily="18" charset="-122"/>
                <a:ea typeface="Alibaba PuHuiTi R" pitchFamily="18" charset="-122"/>
                <a:cs typeface="Alibaba PuHuiTi R" pitchFamily="18" charset="-122"/>
              </a:rPr>
              <a:t>0.1</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1"/>
            <a:r>
              <a:rPr lang="en-GB" altLang="zh-CN" sz="1400" dirty="0">
                <a:solidFill>
                  <a:srgbClr val="0000FF"/>
                </a:solidFill>
                <a:latin typeface="Alibaba PuHuiTi R" pitchFamily="18" charset="-122"/>
                <a:ea typeface="Alibaba PuHuiTi R" pitchFamily="18" charset="-122"/>
                <a:cs typeface="Alibaba PuHuiTi R" pitchFamily="18" charset="-122"/>
              </a:rPr>
              <a:t>	return</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98658"/>
                </a:solidFill>
                <a:latin typeface="Alibaba PuHuiTi R" pitchFamily="18" charset="-122"/>
                <a:ea typeface="Alibaba PuHuiTi R" pitchFamily="18" charset="-122"/>
                <a:cs typeface="Alibaba PuHuiTi R" pitchFamily="18" charset="-122"/>
              </a:rPr>
              <a:t>0.1</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1"/>
            <a:r>
              <a:rPr lang="en-GB" altLang="zh-CN" sz="1400" dirty="0" err="1">
                <a:solidFill>
                  <a:srgbClr val="0000FF"/>
                </a:solidFill>
                <a:latin typeface="Alibaba PuHuiTi R" pitchFamily="18" charset="-122"/>
                <a:ea typeface="Alibaba PuHuiTi R" pitchFamily="18" charset="-122"/>
                <a:cs typeface="Alibaba PuHuiTi R" pitchFamily="18" charset="-122"/>
              </a:rPr>
              <a:t>elif</a:t>
            </a:r>
            <a:r>
              <a:rPr lang="en-GB" altLang="zh-CN" sz="1400" dirty="0">
                <a:solidFill>
                  <a:srgbClr val="000000"/>
                </a:solidFill>
                <a:latin typeface="Alibaba PuHuiTi R" pitchFamily="18" charset="-122"/>
                <a:ea typeface="Alibaba PuHuiTi R" pitchFamily="18" charset="-122"/>
                <a:cs typeface="Alibaba PuHuiTi R" pitchFamily="18" charset="-122"/>
              </a:rPr>
              <a:t> x == </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00FF"/>
                </a:solidFill>
                <a:latin typeface="Alibaba PuHuiTi R" pitchFamily="18" charset="-122"/>
                <a:ea typeface="Alibaba PuHuiTi R" pitchFamily="18" charset="-122"/>
                <a:cs typeface="Alibaba PuHuiTi R" pitchFamily="18" charset="-122"/>
              </a:rPr>
              <a:t>and</a:t>
            </a:r>
            <a:r>
              <a:rPr lang="en-GB" altLang="zh-CN" sz="1400" dirty="0">
                <a:solidFill>
                  <a:srgbClr val="000000"/>
                </a:solidFill>
                <a:latin typeface="Alibaba PuHuiTi R" pitchFamily="18" charset="-122"/>
                <a:ea typeface="Alibaba PuHuiTi R" pitchFamily="18" charset="-122"/>
                <a:cs typeface="Alibaba PuHuiTi R" pitchFamily="18" charset="-122"/>
              </a:rPr>
              <a:t> y &gt; </a:t>
            </a:r>
            <a:r>
              <a:rPr lang="en-GB" altLang="zh-CN" sz="1400" dirty="0">
                <a:solidFill>
                  <a:srgbClr val="098658"/>
                </a:solidFill>
                <a:latin typeface="Alibaba PuHuiTi R" pitchFamily="18" charset="-122"/>
                <a:ea typeface="Alibaba PuHuiTi R" pitchFamily="18" charset="-122"/>
                <a:cs typeface="Alibaba PuHuiTi R" pitchFamily="18" charset="-122"/>
              </a:rPr>
              <a:t>0.7</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1"/>
            <a:r>
              <a:rPr lang="en-GB" altLang="zh-CN" sz="1400" dirty="0">
                <a:solidFill>
                  <a:srgbClr val="0000FF"/>
                </a:solidFill>
                <a:latin typeface="Alibaba PuHuiTi R" pitchFamily="18" charset="-122"/>
                <a:ea typeface="Alibaba PuHuiTi R" pitchFamily="18" charset="-122"/>
                <a:cs typeface="Alibaba PuHuiTi R" pitchFamily="18" charset="-122"/>
              </a:rPr>
              <a:t>	return</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98658"/>
                </a:solidFill>
                <a:latin typeface="Alibaba PuHuiTi R" pitchFamily="18" charset="-122"/>
                <a:ea typeface="Alibaba PuHuiTi R" pitchFamily="18" charset="-122"/>
                <a:cs typeface="Alibaba PuHuiTi R" pitchFamily="18" charset="-122"/>
              </a:rPr>
              <a:t>0.1</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1"/>
            <a:r>
              <a:rPr lang="en-GB" altLang="zh-CN" sz="1400" dirty="0">
                <a:solidFill>
                  <a:srgbClr val="0000FF"/>
                </a:solidFill>
                <a:latin typeface="Alibaba PuHuiTi R" pitchFamily="18" charset="-122"/>
                <a:ea typeface="Alibaba PuHuiTi R" pitchFamily="18" charset="-122"/>
                <a:cs typeface="Alibaba PuHuiTi R" pitchFamily="18" charset="-122"/>
              </a:rPr>
              <a:t>else</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1"/>
            <a:r>
              <a:rPr lang="en-GB" altLang="zh-CN" sz="1400" dirty="0">
                <a:solidFill>
                  <a:srgbClr val="0000FF"/>
                </a:solidFill>
                <a:latin typeface="Alibaba PuHuiTi R" pitchFamily="18" charset="-122"/>
                <a:ea typeface="Alibaba PuHuiTi R" pitchFamily="18" charset="-122"/>
                <a:cs typeface="Alibaba PuHuiTi R" pitchFamily="18" charset="-122"/>
              </a:rPr>
              <a:t>	return</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98658"/>
                </a:solidFill>
                <a:latin typeface="Alibaba PuHuiTi R" pitchFamily="18" charset="-122"/>
                <a:ea typeface="Alibaba PuHuiTi R" pitchFamily="18" charset="-122"/>
                <a:cs typeface="Alibaba PuHuiTi R" pitchFamily="18" charset="-122"/>
              </a:rPr>
              <a:t>1</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sample[</a:t>
            </a:r>
            <a:r>
              <a:rPr lang="en-GB" altLang="zh-CN" sz="1400" dirty="0">
                <a:solidFill>
                  <a:srgbClr val="A31515"/>
                </a:solidFill>
                <a:latin typeface="Alibaba PuHuiTi R" pitchFamily="18" charset="-122"/>
                <a:ea typeface="Alibaba PuHuiTi R" pitchFamily="18" charset="-122"/>
                <a:cs typeface="Alibaba PuHuiTi R" pitchFamily="18" charset="-122"/>
              </a:rPr>
              <a:t>'weight'</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sample.apply</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000FF"/>
                </a:solidFill>
                <a:latin typeface="Alibaba PuHuiTi R" pitchFamily="18" charset="-122"/>
                <a:ea typeface="Alibaba PuHuiTi R" pitchFamily="18" charset="-122"/>
                <a:cs typeface="Alibaba PuHuiTi R" pitchFamily="18" charset="-122"/>
              </a:rPr>
              <a:t>lambda</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x:weight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x.bad_ind,x</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'rank'</a:t>
            </a:r>
            <a:r>
              <a:rPr lang="en-GB" altLang="zh-CN" sz="1400" dirty="0">
                <a:solidFill>
                  <a:srgbClr val="000000"/>
                </a:solidFill>
                <a:latin typeface="Alibaba PuHuiTi R" pitchFamily="18" charset="-122"/>
                <a:ea typeface="Alibaba PuHuiTi R" pitchFamily="18" charset="-122"/>
                <a:cs typeface="Alibaba PuHuiTi R" pitchFamily="18" charset="-122"/>
              </a:rPr>
              <a:t>]),axis = </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smote_sample</a:t>
            </a:r>
            <a:r>
              <a:rPr lang="en-GB" altLang="zh-CN" sz="1400" dirty="0">
                <a:solidFill>
                  <a:srgbClr val="000000"/>
                </a:solidFill>
                <a:latin typeface="Alibaba PuHuiTi R" pitchFamily="18" charset="-122"/>
                <a:ea typeface="Alibaba PuHuiTi R" pitchFamily="18" charset="-122"/>
                <a:cs typeface="Alibaba PuHuiTi R" pitchFamily="18" charset="-122"/>
              </a:rPr>
              <a:t> = sample[</a:t>
            </a:r>
            <a:r>
              <a:rPr lang="en-GB" altLang="zh-CN" sz="1400" dirty="0" err="1">
                <a:solidFill>
                  <a:srgbClr val="000000"/>
                </a:solidFill>
                <a:latin typeface="Alibaba PuHuiTi R" pitchFamily="18" charset="-122"/>
                <a:ea typeface="Alibaba PuHuiTi R" pitchFamily="18" charset="-122"/>
                <a:cs typeface="Alibaba PuHuiTi R" pitchFamily="18" charset="-122"/>
              </a:rPr>
              <a:t>sample.weight</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drop_sample</a:t>
            </a:r>
            <a:r>
              <a:rPr lang="en-GB" altLang="zh-CN" sz="1400" dirty="0">
                <a:solidFill>
                  <a:srgbClr val="000000"/>
                </a:solidFill>
                <a:latin typeface="Alibaba PuHuiTi R" pitchFamily="18" charset="-122"/>
                <a:ea typeface="Alibaba PuHuiTi R" pitchFamily="18" charset="-122"/>
                <a:cs typeface="Alibaba PuHuiTi R" pitchFamily="18" charset="-122"/>
              </a:rPr>
              <a:t> = sample[</a:t>
            </a:r>
            <a:r>
              <a:rPr lang="en-GB" altLang="zh-CN" sz="1400" dirty="0" err="1">
                <a:solidFill>
                  <a:srgbClr val="000000"/>
                </a:solidFill>
                <a:latin typeface="Alibaba PuHuiTi R" pitchFamily="18" charset="-122"/>
                <a:ea typeface="Alibaba PuHuiTi R" pitchFamily="18" charset="-122"/>
                <a:cs typeface="Alibaba PuHuiTi R" pitchFamily="18" charset="-122"/>
              </a:rPr>
              <a:t>sample.weight</a:t>
            </a:r>
            <a:r>
              <a:rPr lang="en-GB" altLang="zh-CN" sz="1400" dirty="0">
                <a:solidFill>
                  <a:srgbClr val="000000"/>
                </a:solidFill>
                <a:latin typeface="Alibaba PuHuiTi R" pitchFamily="18" charset="-122"/>
                <a:ea typeface="Alibaba PuHuiTi R" pitchFamily="18" charset="-122"/>
                <a:cs typeface="Alibaba PuHuiTi R" pitchFamily="18" charset="-122"/>
              </a:rPr>
              <a:t> &lt; </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train_x_smote</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smote_sample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feature_lst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train_y_smote</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smote_sample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bad_ind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smote_sample.shape</a:t>
            </a:r>
            <a:endParaRPr lang="en-GB" altLang="zh-CN" sz="1400" dirty="0">
              <a:solidFill>
                <a:srgbClr val="000000"/>
              </a:solidFill>
              <a:effectLst/>
              <a:latin typeface="Alibaba PuHuiTi R" pitchFamily="18" charset="-122"/>
              <a:ea typeface="Alibaba PuHuiTi R" pitchFamily="18" charset="-122"/>
              <a:cs typeface="Alibaba PuHuiTi R" pitchFamily="18" charset="-122"/>
            </a:endParaRPr>
          </a:p>
        </p:txBody>
      </p:sp>
      <p:sp>
        <p:nvSpPr>
          <p:cNvPr id="8" name="矩形 7"/>
          <p:cNvSpPr/>
          <p:nvPr/>
        </p:nvSpPr>
        <p:spPr>
          <a:xfrm>
            <a:off x="963561" y="5333458"/>
            <a:ext cx="1159292" cy="338554"/>
          </a:xfrm>
          <a:prstGeom prst="rect">
            <a:avLst/>
          </a:prstGeom>
        </p:spPr>
        <p:txBody>
          <a:bodyPr wrap="none">
            <a:spAutoFit/>
          </a:bodyPr>
          <a:lstStyle/>
          <a:p>
            <a:r>
              <a:rPr lang="en-US" altLang="zh-CN" sz="1600" dirty="0">
                <a:latin typeface="Alibaba PuHuiTi R" pitchFamily="18" charset="-122"/>
                <a:ea typeface="Alibaba PuHuiTi R" pitchFamily="18" charset="-122"/>
                <a:cs typeface="Alibaba PuHuiTi R" pitchFamily="18" charset="-122"/>
              </a:rPr>
              <a:t>(72529, 9)</a:t>
            </a:r>
            <a:endParaRPr lang="zh-CN" altLang="en-US" sz="1600" dirty="0">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SMOTE</a:t>
            </a:r>
            <a:r>
              <a:rPr lang="zh-CN" altLang="en-US" dirty="0"/>
              <a:t>案例</a:t>
            </a:r>
            <a:endParaRPr lang="zh-CN" altLang="en-US" dirty="0"/>
          </a:p>
        </p:txBody>
      </p:sp>
      <p:sp>
        <p:nvSpPr>
          <p:cNvPr id="6" name="文本框 5"/>
          <p:cNvSpPr txBox="1"/>
          <p:nvPr/>
        </p:nvSpPr>
        <p:spPr>
          <a:xfrm>
            <a:off x="890016" y="1524542"/>
            <a:ext cx="10259765" cy="3385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创建</a:t>
            </a:r>
            <a:r>
              <a:rPr lang="en-GB" altLang="zh-CN" sz="1600" dirty="0">
                <a:latin typeface="Alibaba PuHuiTi R" pitchFamily="18" charset="-122"/>
                <a:ea typeface="Alibaba PuHuiTi R" pitchFamily="18" charset="-122"/>
                <a:cs typeface="Alibaba PuHuiTi R" pitchFamily="18" charset="-122"/>
              </a:rPr>
              <a:t>smote</a:t>
            </a:r>
            <a:r>
              <a:rPr lang="zh-CN" altLang="en-US" sz="1600" dirty="0">
                <a:latin typeface="Alibaba PuHuiTi R" pitchFamily="18" charset="-122"/>
                <a:ea typeface="Alibaba PuHuiTi R" pitchFamily="18" charset="-122"/>
                <a:cs typeface="Alibaba PuHuiTi R" pitchFamily="18" charset="-122"/>
              </a:rPr>
              <a:t>过采样函数，进行过采样</a:t>
            </a:r>
            <a:endParaRPr lang="zh-CN" altLang="en-US" sz="1600" dirty="0">
              <a:latin typeface="Alibaba PuHuiTi R" pitchFamily="18" charset="-122"/>
              <a:ea typeface="Alibaba PuHuiTi R" pitchFamily="18" charset="-122"/>
              <a:cs typeface="Alibaba PuHuiTi R" pitchFamily="18" charset="-122"/>
            </a:endParaRPr>
          </a:p>
        </p:txBody>
      </p:sp>
      <p:sp>
        <p:nvSpPr>
          <p:cNvPr id="5" name="矩形 4"/>
          <p:cNvSpPr/>
          <p:nvPr/>
        </p:nvSpPr>
        <p:spPr>
          <a:xfrm>
            <a:off x="1111045" y="2045305"/>
            <a:ext cx="6096000" cy="1815882"/>
          </a:xfrm>
          <a:prstGeom prst="rect">
            <a:avLst/>
          </a:prstGeom>
          <a:solidFill>
            <a:srgbClr val="FFFFE4"/>
          </a:solidFill>
          <a:ln>
            <a:solidFill>
              <a:schemeClr val="tx1"/>
            </a:solidFill>
          </a:ln>
        </p:spPr>
        <p:txBody>
          <a:bodyPr>
            <a:spAutoFit/>
          </a:bodyPr>
          <a:lstStyle/>
          <a:p>
            <a:r>
              <a:rPr lang="en-GB" altLang="zh-CN" sz="1400" dirty="0">
                <a:solidFill>
                  <a:srgbClr val="0000FF"/>
                </a:solidFill>
                <a:latin typeface="Alibaba PuHuiTi R" pitchFamily="18" charset="-122"/>
                <a:ea typeface="Alibaba PuHuiTi R" pitchFamily="18" charset="-122"/>
                <a:cs typeface="Alibaba PuHuiTi R" pitchFamily="18" charset="-122"/>
              </a:rPr>
              <a:t>def</a:t>
            </a:r>
            <a:r>
              <a:rPr lang="en-GB" altLang="zh-CN" sz="1400" dirty="0">
                <a:solidFill>
                  <a:srgbClr val="000000"/>
                </a:solidFill>
                <a:latin typeface="Alibaba PuHuiTi R" pitchFamily="18" charset="-122"/>
                <a:ea typeface="Alibaba PuHuiTi R" pitchFamily="18" charset="-122"/>
                <a:cs typeface="Alibaba PuHuiTi R" pitchFamily="18" charset="-122"/>
              </a:rPr>
              <a:t> smote(</a:t>
            </a:r>
            <a:r>
              <a:rPr lang="en-GB" altLang="zh-CN" sz="1400" dirty="0" err="1">
                <a:solidFill>
                  <a:srgbClr val="000000"/>
                </a:solidFill>
                <a:latin typeface="Alibaba PuHuiTi R" pitchFamily="18" charset="-122"/>
                <a:ea typeface="Alibaba PuHuiTi R" pitchFamily="18" charset="-122"/>
                <a:cs typeface="Alibaba PuHuiTi R" pitchFamily="18" charset="-122"/>
              </a:rPr>
              <a:t>train_x_smote,train_y_smote,K</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15</a:t>
            </a:r>
            <a:r>
              <a:rPr lang="en-GB" altLang="zh-CN" sz="1400" dirty="0">
                <a:solidFill>
                  <a:srgbClr val="000000"/>
                </a:solidFill>
                <a:latin typeface="Alibaba PuHuiTi R" pitchFamily="18" charset="-122"/>
                <a:ea typeface="Alibaba PuHuiTi R" pitchFamily="18" charset="-122"/>
                <a:cs typeface="Alibaba PuHuiTi R" pitchFamily="18" charset="-122"/>
              </a:rPr>
              <a:t>,random_state=</a:t>
            </a:r>
            <a:r>
              <a:rPr lang="en-GB" altLang="zh-CN" sz="1400" dirty="0">
                <a:solidFill>
                  <a:srgbClr val="098658"/>
                </a:solidFill>
                <a:latin typeface="Alibaba PuHuiTi R" pitchFamily="18" charset="-122"/>
                <a:ea typeface="Alibaba PuHuiTi R" pitchFamily="18" charset="-122"/>
                <a:cs typeface="Alibaba PuHuiTi R" pitchFamily="18" charset="-122"/>
              </a:rPr>
              <a:t>0</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1"/>
            <a:r>
              <a:rPr lang="en-GB" altLang="zh-CN" sz="1400" dirty="0">
                <a:solidFill>
                  <a:srgbClr val="0000FF"/>
                </a:solidFill>
                <a:latin typeface="Alibaba PuHuiTi R" pitchFamily="18" charset="-122"/>
                <a:ea typeface="Alibaba PuHuiTi R" pitchFamily="18" charset="-122"/>
                <a:cs typeface="Alibaba PuHuiTi R" pitchFamily="18" charset="-122"/>
              </a:rPr>
              <a:t>from</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imblearn.over_sampling</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00FF"/>
                </a:solidFill>
                <a:latin typeface="Alibaba PuHuiTi R" pitchFamily="18" charset="-122"/>
                <a:ea typeface="Alibaba PuHuiTi R" pitchFamily="18" charset="-122"/>
                <a:cs typeface="Alibaba PuHuiTi R" pitchFamily="18" charset="-122"/>
              </a:rPr>
              <a:t>import</a:t>
            </a:r>
            <a:r>
              <a:rPr lang="en-GB" altLang="zh-CN" sz="1400" dirty="0">
                <a:solidFill>
                  <a:srgbClr val="000000"/>
                </a:solidFill>
                <a:latin typeface="Alibaba PuHuiTi R" pitchFamily="18" charset="-122"/>
                <a:ea typeface="Alibaba PuHuiTi R" pitchFamily="18" charset="-122"/>
                <a:cs typeface="Alibaba PuHuiTi R" pitchFamily="18" charset="-122"/>
              </a:rPr>
              <a:t> SMOTE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1"/>
            <a:r>
              <a:rPr lang="en-GB" altLang="zh-CN" sz="1400" dirty="0">
                <a:solidFill>
                  <a:srgbClr val="000000"/>
                </a:solidFill>
                <a:latin typeface="Alibaba PuHuiTi R" pitchFamily="18" charset="-122"/>
                <a:ea typeface="Alibaba PuHuiTi R" pitchFamily="18" charset="-122"/>
                <a:cs typeface="Alibaba PuHuiTi R" pitchFamily="18" charset="-122"/>
              </a:rPr>
              <a:t>smote = SMOTE(</a:t>
            </a:r>
            <a:r>
              <a:rPr lang="en-GB" altLang="zh-CN" sz="1400" dirty="0" err="1">
                <a:solidFill>
                  <a:srgbClr val="000000"/>
                </a:solidFill>
                <a:latin typeface="Alibaba PuHuiTi R" pitchFamily="18" charset="-122"/>
                <a:ea typeface="Alibaba PuHuiTi R" pitchFamily="18" charset="-122"/>
                <a:cs typeface="Alibaba PuHuiTi R" pitchFamily="18" charset="-122"/>
              </a:rPr>
              <a:t>k_neighbors</a:t>
            </a:r>
            <a:r>
              <a:rPr lang="en-GB" altLang="zh-CN" sz="1400" dirty="0">
                <a:solidFill>
                  <a:srgbClr val="000000"/>
                </a:solidFill>
                <a:latin typeface="Alibaba PuHuiTi R" pitchFamily="18" charset="-122"/>
                <a:ea typeface="Alibaba PuHuiTi R" pitchFamily="18" charset="-122"/>
                <a:cs typeface="Alibaba PuHuiTi R" pitchFamily="18" charset="-122"/>
              </a:rPr>
              <a:t>=K, </a:t>
            </a:r>
            <a:r>
              <a:rPr lang="en-GB" altLang="zh-CN" sz="1400" dirty="0" err="1">
                <a:solidFill>
                  <a:srgbClr val="000000"/>
                </a:solidFill>
                <a:latin typeface="Alibaba PuHuiTi R" pitchFamily="18" charset="-122"/>
                <a:ea typeface="Alibaba PuHuiTi R" pitchFamily="18" charset="-122"/>
                <a:cs typeface="Alibaba PuHuiTi R" pitchFamily="18" charset="-122"/>
              </a:rPr>
              <a:t>n_jobs</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,random_state=</a:t>
            </a:r>
            <a:r>
              <a:rPr lang="en-GB" altLang="zh-CN" sz="1400" dirty="0" err="1">
                <a:solidFill>
                  <a:srgbClr val="000000"/>
                </a:solidFill>
                <a:latin typeface="Alibaba PuHuiTi R" pitchFamily="18" charset="-122"/>
                <a:ea typeface="Alibaba PuHuiTi R" pitchFamily="18" charset="-122"/>
                <a:cs typeface="Alibaba PuHuiTi R" pitchFamily="18" charset="-122"/>
              </a:rPr>
              <a:t>random_state</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1"/>
            <a:r>
              <a:rPr lang="en-GB" altLang="zh-CN" sz="1400" dirty="0" err="1">
                <a:solidFill>
                  <a:srgbClr val="000000"/>
                </a:solidFill>
                <a:latin typeface="Alibaba PuHuiTi R" pitchFamily="18" charset="-122"/>
                <a:ea typeface="Alibaba PuHuiTi R" pitchFamily="18" charset="-122"/>
                <a:cs typeface="Alibaba PuHuiTi R" pitchFamily="18" charset="-122"/>
              </a:rPr>
              <a:t>rex,rey</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smote.fit_resample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train_x_smote,train_y_smote</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pPr lvl="1"/>
            <a:r>
              <a:rPr lang="en-GB" altLang="zh-CN" sz="1400" dirty="0">
                <a:solidFill>
                  <a:srgbClr val="0000FF"/>
                </a:solidFill>
                <a:latin typeface="Alibaba PuHuiTi R" pitchFamily="18" charset="-122"/>
                <a:ea typeface="Alibaba PuHuiTi R" pitchFamily="18" charset="-122"/>
                <a:cs typeface="Alibaba PuHuiTi R" pitchFamily="18" charset="-122"/>
              </a:rPr>
              <a:t>return</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rex,rey</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rex,rey</a:t>
            </a:r>
            <a:r>
              <a:rPr lang="en-GB" altLang="zh-CN" sz="1400" dirty="0">
                <a:solidFill>
                  <a:srgbClr val="000000"/>
                </a:solidFill>
                <a:latin typeface="Alibaba PuHuiTi R" pitchFamily="18" charset="-122"/>
                <a:ea typeface="Alibaba PuHuiTi R" pitchFamily="18" charset="-122"/>
                <a:cs typeface="Alibaba PuHuiTi R" pitchFamily="18" charset="-122"/>
              </a:rPr>
              <a:t> =smote(</a:t>
            </a:r>
            <a:r>
              <a:rPr lang="en-GB" altLang="zh-CN" sz="1400" dirty="0" err="1">
                <a:solidFill>
                  <a:srgbClr val="000000"/>
                </a:solidFill>
                <a:latin typeface="Alibaba PuHuiTi R" pitchFamily="18" charset="-122"/>
                <a:ea typeface="Alibaba PuHuiTi R" pitchFamily="18" charset="-122"/>
                <a:cs typeface="Alibaba PuHuiTi R" pitchFamily="18" charset="-122"/>
              </a:rPr>
              <a:t>train_x_smote,train_y_smote</a:t>
            </a:r>
            <a:r>
              <a:rPr lang="en-GB" altLang="zh-CN" sz="1400" dirty="0">
                <a:solidFill>
                  <a:srgbClr val="000000"/>
                </a:solidFill>
                <a:latin typeface="Alibaba PuHuiTi R" pitchFamily="18" charset="-122"/>
                <a:ea typeface="Alibaba PuHuiTi R" pitchFamily="18" charset="-122"/>
                <a:cs typeface="Alibaba PuHuiTi R" pitchFamily="18" charset="-122"/>
              </a:rPr>
              <a:t>) </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badpctn</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rey.sum</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len</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rey</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effectLst/>
              <a:latin typeface="Alibaba PuHuiTi R" pitchFamily="18" charset="-122"/>
              <a:ea typeface="Alibaba PuHuiTi R" pitchFamily="18" charset="-122"/>
              <a:cs typeface="Alibaba PuHuiTi R" pitchFamily="18" charset="-122"/>
            </a:endParaRPr>
          </a:p>
        </p:txBody>
      </p:sp>
      <p:sp>
        <p:nvSpPr>
          <p:cNvPr id="7" name="矩形 6"/>
          <p:cNvSpPr/>
          <p:nvPr/>
        </p:nvSpPr>
        <p:spPr>
          <a:xfrm>
            <a:off x="1111045" y="4043396"/>
            <a:ext cx="1426994" cy="338554"/>
          </a:xfrm>
          <a:prstGeom prst="rect">
            <a:avLst/>
          </a:prstGeom>
        </p:spPr>
        <p:txBody>
          <a:bodyPr wrap="none">
            <a:spAutoFit/>
          </a:bodyPr>
          <a:lstStyle/>
          <a:p>
            <a:r>
              <a:rPr lang="en-GB" altLang="zh-CN" sz="1600" dirty="0" err="1">
                <a:latin typeface="Alibaba PuHuiTi R" pitchFamily="18" charset="-122"/>
                <a:ea typeface="Alibaba PuHuiTi R" pitchFamily="18" charset="-122"/>
                <a:cs typeface="Alibaba PuHuiTi R" pitchFamily="18" charset="-122"/>
              </a:rPr>
              <a:t>badpctn</a:t>
            </a:r>
            <a:r>
              <a:rPr lang="en-GB" altLang="zh-CN" sz="1600" dirty="0">
                <a:latin typeface="Alibaba PuHuiTi R" pitchFamily="18" charset="-122"/>
                <a:ea typeface="Alibaba PuHuiTi R" pitchFamily="18" charset="-122"/>
                <a:cs typeface="Alibaba PuHuiTi R" pitchFamily="18" charset="-122"/>
              </a:rPr>
              <a:t>: 0.5</a:t>
            </a:r>
            <a:endParaRPr lang="zh-CN" altLang="en-US" sz="1600" dirty="0">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SMOTE</a:t>
            </a:r>
            <a:r>
              <a:rPr lang="zh-CN" altLang="en-US" dirty="0"/>
              <a:t>案例</a:t>
            </a:r>
            <a:endParaRPr lang="zh-CN" altLang="en-US" dirty="0"/>
          </a:p>
        </p:txBody>
      </p:sp>
      <p:sp>
        <p:nvSpPr>
          <p:cNvPr id="6" name="文本框 5"/>
          <p:cNvSpPr txBox="1"/>
          <p:nvPr/>
        </p:nvSpPr>
        <p:spPr>
          <a:xfrm>
            <a:off x="890016" y="1524542"/>
            <a:ext cx="10259765" cy="3385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使用过采样数据建模，使用训练集数据和测试集数据验证</a:t>
            </a:r>
            <a:endParaRPr lang="zh-CN" altLang="en-US" sz="1600" dirty="0">
              <a:latin typeface="Alibaba PuHuiTi R" pitchFamily="18" charset="-122"/>
              <a:ea typeface="Alibaba PuHuiTi R" pitchFamily="18" charset="-122"/>
              <a:cs typeface="Alibaba PuHuiTi R" pitchFamily="18" charset="-122"/>
            </a:endParaRPr>
          </a:p>
        </p:txBody>
      </p:sp>
      <p:sp>
        <p:nvSpPr>
          <p:cNvPr id="2" name="矩形 1"/>
          <p:cNvSpPr/>
          <p:nvPr/>
        </p:nvSpPr>
        <p:spPr>
          <a:xfrm>
            <a:off x="1120878" y="1930367"/>
            <a:ext cx="6096000" cy="3539430"/>
          </a:xfrm>
          <a:prstGeom prst="rect">
            <a:avLst/>
          </a:prstGeom>
          <a:solidFill>
            <a:srgbClr val="FFFFE4"/>
          </a:solidFill>
          <a:ln>
            <a:solidFill>
              <a:schemeClr val="tx1"/>
            </a:solidFill>
          </a:ln>
        </p:spPr>
        <p:txBody>
          <a:bodyPr>
            <a:spAutoFit/>
          </a:bodyPr>
          <a:lstStyle/>
          <a:p>
            <a:r>
              <a:rPr lang="en-GB" altLang="zh-CN" sz="1400" dirty="0" err="1">
                <a:solidFill>
                  <a:srgbClr val="000000"/>
                </a:solidFill>
                <a:latin typeface="Alibaba PuHuiTi R" pitchFamily="18" charset="-122"/>
                <a:ea typeface="Alibaba PuHuiTi R" pitchFamily="18" charset="-122"/>
                <a:cs typeface="Alibaba PuHuiTi R" pitchFamily="18" charset="-122"/>
              </a:rPr>
              <a:t>x_smote</a:t>
            </a:r>
            <a:r>
              <a:rPr lang="en-GB" altLang="zh-CN" sz="1400" dirty="0">
                <a:solidFill>
                  <a:srgbClr val="000000"/>
                </a:solidFill>
                <a:latin typeface="Alibaba PuHuiTi R" pitchFamily="18" charset="-122"/>
                <a:ea typeface="Alibaba PuHuiTi R" pitchFamily="18" charset="-122"/>
                <a:cs typeface="Alibaba PuHuiTi R" pitchFamily="18" charset="-122"/>
              </a:rPr>
              <a:t> = rex[</a:t>
            </a:r>
            <a:r>
              <a:rPr lang="en-GB" altLang="zh-CN" sz="1400" dirty="0" err="1">
                <a:solidFill>
                  <a:srgbClr val="000000"/>
                </a:solidFill>
                <a:latin typeface="Alibaba PuHuiTi R" pitchFamily="18" charset="-122"/>
                <a:ea typeface="Alibaba PuHuiTi R" pitchFamily="18" charset="-122"/>
                <a:cs typeface="Alibaba PuHuiTi R" pitchFamily="18" charset="-122"/>
              </a:rPr>
              <a:t>feature_lst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y_smote</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rey</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lr_model</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LogisticRegression</a:t>
            </a:r>
            <a:r>
              <a:rPr lang="en-GB" altLang="zh-CN" sz="1400" dirty="0">
                <a:solidFill>
                  <a:srgbClr val="000000"/>
                </a:solidFill>
                <a:latin typeface="Alibaba PuHuiTi R" pitchFamily="18" charset="-122"/>
                <a:ea typeface="Alibaba PuHuiTi R" pitchFamily="18" charset="-122"/>
                <a:cs typeface="Alibaba PuHuiTi R" pitchFamily="18" charset="-122"/>
              </a:rPr>
              <a:t>(C=</a:t>
            </a:r>
            <a:r>
              <a:rPr lang="en-GB" altLang="zh-CN" sz="1400" dirty="0">
                <a:solidFill>
                  <a:srgbClr val="098658"/>
                </a:solidFill>
                <a:latin typeface="Alibaba PuHuiTi R" pitchFamily="18" charset="-122"/>
                <a:ea typeface="Alibaba PuHuiTi R" pitchFamily="18" charset="-122"/>
                <a:cs typeface="Alibaba PuHuiTi R" pitchFamily="18" charset="-122"/>
              </a:rPr>
              <a:t>0.1</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lr_model.fit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x_smote,y_smote</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x = train[</a:t>
            </a:r>
            <a:r>
              <a:rPr lang="en-GB" altLang="zh-CN" sz="1400" dirty="0" err="1">
                <a:solidFill>
                  <a:srgbClr val="000000"/>
                </a:solidFill>
                <a:latin typeface="Alibaba PuHuiTi R" pitchFamily="18" charset="-122"/>
                <a:ea typeface="Alibaba PuHuiTi R" pitchFamily="18" charset="-122"/>
                <a:cs typeface="Alibaba PuHuiTi R" pitchFamily="18" charset="-122"/>
              </a:rPr>
              <a:t>feature_lst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y = train[</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bad_ind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val_x</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val</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feature_lst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val_y</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val</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bad_ind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y_pred</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lr_model.predict_proba</a:t>
            </a:r>
            <a:r>
              <a:rPr lang="en-GB" altLang="zh-CN" sz="1400" dirty="0">
                <a:solidFill>
                  <a:srgbClr val="000000"/>
                </a:solidFill>
                <a:latin typeface="Alibaba PuHuiTi R" pitchFamily="18" charset="-122"/>
                <a:ea typeface="Alibaba PuHuiTi R" pitchFamily="18" charset="-122"/>
                <a:cs typeface="Alibaba PuHuiTi R" pitchFamily="18" charset="-122"/>
              </a:rPr>
              <a:t>(x)[:,</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取出训练集预测值</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fpr_lr_train,tpr_lr_train</a:t>
            </a:r>
            <a:r>
              <a:rPr lang="en-GB" altLang="zh-CN" sz="1400" dirty="0">
                <a:solidFill>
                  <a:srgbClr val="000000"/>
                </a:solidFill>
                <a:latin typeface="Alibaba PuHuiTi R" pitchFamily="18" charset="-122"/>
                <a:ea typeface="Alibaba PuHuiTi R" pitchFamily="18" charset="-122"/>
                <a:cs typeface="Alibaba PuHuiTi R" pitchFamily="18" charset="-122"/>
              </a:rPr>
              <a:t>,_ = </a:t>
            </a:r>
            <a:r>
              <a:rPr lang="en-GB" altLang="zh-CN" sz="1400" dirty="0" err="1">
                <a:solidFill>
                  <a:srgbClr val="000000"/>
                </a:solidFill>
                <a:latin typeface="Alibaba PuHuiTi R" pitchFamily="18" charset="-122"/>
                <a:ea typeface="Alibaba PuHuiTi R" pitchFamily="18" charset="-122"/>
                <a:cs typeface="Alibaba PuHuiTi R" pitchFamily="18" charset="-122"/>
              </a:rPr>
              <a:t>roc_curve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y,y_pred</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计算</a:t>
            </a:r>
            <a:r>
              <a:rPr lang="en-GB" altLang="zh-CN" sz="1400" dirty="0">
                <a:solidFill>
                  <a:srgbClr val="008000"/>
                </a:solidFill>
                <a:latin typeface="Alibaba PuHuiTi R" pitchFamily="18" charset="-122"/>
                <a:ea typeface="Alibaba PuHuiTi R" pitchFamily="18" charset="-122"/>
                <a:cs typeface="Alibaba PuHuiTi R" pitchFamily="18" charset="-122"/>
              </a:rPr>
              <a:t>TPR</a:t>
            </a:r>
            <a:r>
              <a:rPr lang="zh-CN" altLang="en-US" sz="1400" dirty="0">
                <a:solidFill>
                  <a:srgbClr val="008000"/>
                </a:solidFill>
                <a:latin typeface="Alibaba PuHuiTi R" pitchFamily="18" charset="-122"/>
                <a:ea typeface="Alibaba PuHuiTi R" pitchFamily="18" charset="-122"/>
                <a:cs typeface="Alibaba PuHuiTi R" pitchFamily="18" charset="-122"/>
              </a:rPr>
              <a:t>和</a:t>
            </a:r>
            <a:r>
              <a:rPr lang="en-GB" altLang="zh-CN" sz="1400" dirty="0">
                <a:solidFill>
                  <a:srgbClr val="008000"/>
                </a:solidFill>
                <a:latin typeface="Alibaba PuHuiTi R" pitchFamily="18" charset="-122"/>
                <a:ea typeface="Alibaba PuHuiTi R" pitchFamily="18" charset="-122"/>
                <a:cs typeface="Alibaba PuHuiTi R" pitchFamily="18" charset="-122"/>
              </a:rPr>
              <a:t>FPR</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train_ks</a:t>
            </a:r>
            <a:r>
              <a:rPr lang="en-GB" altLang="zh-CN" sz="1400" dirty="0">
                <a:solidFill>
                  <a:srgbClr val="000000"/>
                </a:solidFill>
                <a:latin typeface="Alibaba PuHuiTi R" pitchFamily="18" charset="-122"/>
                <a:ea typeface="Alibaba PuHuiTi R" pitchFamily="18" charset="-122"/>
                <a:cs typeface="Alibaba PuHuiTi R" pitchFamily="18" charset="-122"/>
              </a:rPr>
              <a:t> = abs(</a:t>
            </a:r>
            <a:r>
              <a:rPr lang="en-GB" altLang="zh-CN" sz="1400" dirty="0" err="1">
                <a:solidFill>
                  <a:srgbClr val="000000"/>
                </a:solidFill>
                <a:latin typeface="Alibaba PuHuiTi R" pitchFamily="18" charset="-122"/>
                <a:ea typeface="Alibaba PuHuiTi R" pitchFamily="18" charset="-122"/>
                <a:cs typeface="Alibaba PuHuiTi R" pitchFamily="18" charset="-122"/>
              </a:rPr>
              <a:t>fpr_lr_train</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tpr_lr_train</a:t>
            </a:r>
            <a:r>
              <a:rPr lang="en-GB" altLang="zh-CN" sz="1400" dirty="0">
                <a:solidFill>
                  <a:srgbClr val="000000"/>
                </a:solidFill>
                <a:latin typeface="Alibaba PuHuiTi R" pitchFamily="18" charset="-122"/>
                <a:ea typeface="Alibaba PuHuiTi R" pitchFamily="18" charset="-122"/>
                <a:cs typeface="Alibaba PuHuiTi R" pitchFamily="18" charset="-122"/>
              </a:rPr>
              <a:t>).max()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计算训练集</a:t>
            </a:r>
            <a:r>
              <a:rPr lang="en-GB" altLang="zh-CN" sz="1400" dirty="0">
                <a:solidFill>
                  <a:srgbClr val="008000"/>
                </a:solidFill>
                <a:latin typeface="Alibaba PuHuiTi R" pitchFamily="18" charset="-122"/>
                <a:ea typeface="Alibaba PuHuiTi R" pitchFamily="18" charset="-122"/>
                <a:cs typeface="Alibaba PuHuiTi R" pitchFamily="18" charset="-122"/>
              </a:rPr>
              <a:t>KS</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train_ks</a:t>
            </a:r>
            <a:r>
              <a:rPr lang="en-GB" altLang="zh-CN" sz="1400" dirty="0">
                <a:solidFill>
                  <a:srgbClr val="A31515"/>
                </a:solidFill>
                <a:latin typeface="Alibaba PuHuiTi R" pitchFamily="18" charset="-122"/>
                <a:ea typeface="Alibaba PuHuiTi R" pitchFamily="18" charset="-122"/>
                <a:cs typeface="Alibaba PuHuiTi R" pitchFamily="18" charset="-122"/>
              </a:rPr>
              <a:t> : '</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train_ks</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y_pred</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lr_model.predict_proba</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val_x</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计算验证集预测值</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fpr_lr,tpr_lr</a:t>
            </a:r>
            <a:r>
              <a:rPr lang="en-GB" altLang="zh-CN" sz="1400" dirty="0">
                <a:solidFill>
                  <a:srgbClr val="000000"/>
                </a:solidFill>
                <a:latin typeface="Alibaba PuHuiTi R" pitchFamily="18" charset="-122"/>
                <a:ea typeface="Alibaba PuHuiTi R" pitchFamily="18" charset="-122"/>
                <a:cs typeface="Alibaba PuHuiTi R" pitchFamily="18" charset="-122"/>
              </a:rPr>
              <a:t>,_ = </a:t>
            </a:r>
            <a:r>
              <a:rPr lang="en-GB" altLang="zh-CN" sz="1400" dirty="0" err="1">
                <a:solidFill>
                  <a:srgbClr val="000000"/>
                </a:solidFill>
                <a:latin typeface="Alibaba PuHuiTi R" pitchFamily="18" charset="-122"/>
                <a:ea typeface="Alibaba PuHuiTi R" pitchFamily="18" charset="-122"/>
                <a:cs typeface="Alibaba PuHuiTi R" pitchFamily="18" charset="-122"/>
              </a:rPr>
              <a:t>roc_curve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val_y,y_pred</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计算验证集预测值</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val_ks</a:t>
            </a:r>
            <a:r>
              <a:rPr lang="en-GB" altLang="zh-CN" sz="1400" dirty="0">
                <a:solidFill>
                  <a:srgbClr val="000000"/>
                </a:solidFill>
                <a:latin typeface="Alibaba PuHuiTi R" pitchFamily="18" charset="-122"/>
                <a:ea typeface="Alibaba PuHuiTi R" pitchFamily="18" charset="-122"/>
                <a:cs typeface="Alibaba PuHuiTi R" pitchFamily="18" charset="-122"/>
              </a:rPr>
              <a:t> = abs(</a:t>
            </a:r>
            <a:r>
              <a:rPr lang="en-GB" altLang="zh-CN" sz="1400" dirty="0" err="1">
                <a:solidFill>
                  <a:srgbClr val="000000"/>
                </a:solidFill>
                <a:latin typeface="Alibaba PuHuiTi R" pitchFamily="18" charset="-122"/>
                <a:ea typeface="Alibaba PuHuiTi R" pitchFamily="18" charset="-122"/>
                <a:cs typeface="Alibaba PuHuiTi R" pitchFamily="18" charset="-122"/>
              </a:rPr>
              <a:t>fpr_lr</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tpr_lr</a:t>
            </a:r>
            <a:r>
              <a:rPr lang="en-GB" altLang="zh-CN" sz="1400" dirty="0">
                <a:solidFill>
                  <a:srgbClr val="000000"/>
                </a:solidFill>
                <a:latin typeface="Alibaba PuHuiTi R" pitchFamily="18" charset="-122"/>
                <a:ea typeface="Alibaba PuHuiTi R" pitchFamily="18" charset="-122"/>
                <a:cs typeface="Alibaba PuHuiTi R" pitchFamily="18" charset="-122"/>
              </a:rPr>
              <a:t>).max()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计算验证集</a:t>
            </a:r>
            <a:r>
              <a:rPr lang="en-GB" altLang="zh-CN" sz="1400" dirty="0">
                <a:solidFill>
                  <a:srgbClr val="008000"/>
                </a:solidFill>
                <a:latin typeface="Alibaba PuHuiTi R" pitchFamily="18" charset="-122"/>
                <a:ea typeface="Alibaba PuHuiTi R" pitchFamily="18" charset="-122"/>
                <a:cs typeface="Alibaba PuHuiTi R" pitchFamily="18" charset="-122"/>
              </a:rPr>
              <a:t>KS</a:t>
            </a:r>
            <a:r>
              <a:rPr lang="zh-CN" altLang="en-US" sz="1400" dirty="0">
                <a:solidFill>
                  <a:srgbClr val="008000"/>
                </a:solidFill>
                <a:latin typeface="Alibaba PuHuiTi R" pitchFamily="18" charset="-122"/>
                <a:ea typeface="Alibaba PuHuiTi R" pitchFamily="18" charset="-122"/>
                <a:cs typeface="Alibaba PuHuiTi R" pitchFamily="18" charset="-122"/>
              </a:rPr>
              <a:t>值</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val_ks</a:t>
            </a:r>
            <a:r>
              <a:rPr lang="en-GB" altLang="zh-CN" sz="1400" dirty="0">
                <a:solidFill>
                  <a:srgbClr val="A31515"/>
                </a:solidFill>
                <a:latin typeface="Alibaba PuHuiTi R" pitchFamily="18" charset="-122"/>
                <a:ea typeface="Alibaba PuHuiTi R" pitchFamily="18" charset="-122"/>
                <a:cs typeface="Alibaba PuHuiTi R" pitchFamily="18" charset="-122"/>
              </a:rPr>
              <a:t> : '</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val_ks</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effectLst/>
              <a:latin typeface="Alibaba PuHuiTi R" pitchFamily="18" charset="-122"/>
              <a:ea typeface="Alibaba PuHuiTi R" pitchFamily="18" charset="-122"/>
              <a:cs typeface="Alibaba PuHuiTi R" pitchFamily="18" charset="-122"/>
            </a:endParaRPr>
          </a:p>
        </p:txBody>
      </p:sp>
      <p:sp>
        <p:nvSpPr>
          <p:cNvPr id="8" name="矩形 7"/>
          <p:cNvSpPr/>
          <p:nvPr/>
        </p:nvSpPr>
        <p:spPr>
          <a:xfrm>
            <a:off x="1120878" y="5481315"/>
            <a:ext cx="6096000" cy="584775"/>
          </a:xfrm>
          <a:prstGeom prst="rect">
            <a:avLst/>
          </a:prstGeom>
        </p:spPr>
        <p:txBody>
          <a:bodyPr>
            <a:spAutoFit/>
          </a:bodyPr>
          <a:lstStyle/>
          <a:p>
            <a:r>
              <a:rPr lang="zh-CN" altLang="en-US" sz="1600" dirty="0">
                <a:latin typeface="Alibaba PuHuiTi R" pitchFamily="18" charset="-122"/>
                <a:ea typeface="Alibaba PuHuiTi R" pitchFamily="18" charset="-122"/>
                <a:cs typeface="Alibaba PuHuiTi R" pitchFamily="18" charset="-122"/>
              </a:rPr>
              <a:t>train_ks :  0.4716648926514621</a:t>
            </a:r>
            <a:endParaRPr lang="zh-CN" altLang="en-US" sz="1600" dirty="0">
              <a:latin typeface="Alibaba PuHuiTi R" pitchFamily="18" charset="-122"/>
              <a:ea typeface="Alibaba PuHuiTi R" pitchFamily="18" charset="-122"/>
              <a:cs typeface="Alibaba PuHuiTi R" pitchFamily="18" charset="-122"/>
            </a:endParaRPr>
          </a:p>
          <a:p>
            <a:r>
              <a:rPr lang="zh-CN" altLang="en-US" sz="1600" dirty="0">
                <a:latin typeface="Alibaba PuHuiTi R" pitchFamily="18" charset="-122"/>
                <a:ea typeface="Alibaba PuHuiTi R" pitchFamily="18" charset="-122"/>
                <a:cs typeface="Alibaba PuHuiTi R" pitchFamily="18" charset="-122"/>
              </a:rPr>
              <a:t>val_ks :  0.42672424543316184</a:t>
            </a:r>
            <a:endParaRPr lang="zh-CN" altLang="en-US" sz="1600" dirty="0">
              <a:latin typeface="Alibaba PuHuiTi R" pitchFamily="18" charset="-122"/>
              <a:ea typeface="Alibaba PuHuiTi R" pitchFamily="18" charset="-122"/>
              <a:cs typeface="Alibaba PuHuiTi R" pitchFamily="18" charset="-122"/>
            </a:endParaRPr>
          </a:p>
        </p:txBody>
      </p:sp>
      <p:sp>
        <p:nvSpPr>
          <p:cNvPr id="9" name="矩形 8"/>
          <p:cNvSpPr/>
          <p:nvPr/>
        </p:nvSpPr>
        <p:spPr>
          <a:xfrm>
            <a:off x="890016" y="6077608"/>
            <a:ext cx="8731045" cy="584775"/>
          </a:xfrm>
          <a:prstGeom prst="rect">
            <a:avLst/>
          </a:prstGeom>
          <a:noFill/>
        </p:spPr>
        <p:txBody>
          <a:bodyPr wrap="square">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上述结果发现，比使用</a:t>
            </a:r>
            <a:r>
              <a:rPr lang="en-GB" altLang="zh-CN" sz="1600" dirty="0" err="1">
                <a:latin typeface="Alibaba PuHuiTi R" pitchFamily="18" charset="-122"/>
                <a:ea typeface="Alibaba PuHuiTi R" pitchFamily="18" charset="-122"/>
                <a:cs typeface="Alibaba PuHuiTi R" pitchFamily="18" charset="-122"/>
              </a:rPr>
              <a:t>class_weight</a:t>
            </a:r>
            <a:r>
              <a:rPr lang="en-GB" altLang="zh-CN" sz="1600" dirty="0">
                <a:latin typeface="Alibaba PuHuiTi R" pitchFamily="18" charset="-122"/>
                <a:ea typeface="Alibaba PuHuiTi R" pitchFamily="18" charset="-122"/>
                <a:cs typeface="Alibaba PuHuiTi R" pitchFamily="18" charset="-122"/>
              </a:rPr>
              <a:t> = 'balanced'</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效果有进一步提升</a:t>
            </a:r>
            <a:endParaRPr lang="en-US" altLang="zh-CN"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可以将上述过程抽取，创建一个工具类进行</a:t>
            </a:r>
            <a:r>
              <a:rPr lang="en-GB" altLang="zh-CN" sz="1600" dirty="0">
                <a:latin typeface="Alibaba PuHuiTi R" pitchFamily="18" charset="-122"/>
                <a:ea typeface="Alibaba PuHuiTi R" pitchFamily="18" charset="-122"/>
                <a:cs typeface="Alibaba PuHuiTi R" pitchFamily="18" charset="-122"/>
              </a:rPr>
              <a:t>SMOTE</a:t>
            </a:r>
            <a:r>
              <a:rPr lang="zh-CN" altLang="en-US" sz="1600" dirty="0">
                <a:latin typeface="Alibaba PuHuiTi R" pitchFamily="18" charset="-122"/>
                <a:ea typeface="Alibaba PuHuiTi R" pitchFamily="18" charset="-122"/>
                <a:cs typeface="Alibaba PuHuiTi R" pitchFamily="18" charset="-122"/>
              </a:rPr>
              <a:t>抽样 </a:t>
            </a:r>
            <a:r>
              <a:rPr lang="en-US" altLang="zh-CN"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见代码）</a:t>
            </a:r>
            <a:endParaRPr lang="zh-CN" altLang="en-US" sz="1600" dirty="0">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5126584" y="1173480"/>
            <a:ext cx="5760538" cy="4511040"/>
          </a:xfrm>
        </p:spPr>
        <p:txBody>
          <a:bodyPr/>
          <a:lstStyle/>
          <a:p>
            <a:r>
              <a:rPr lang="zh-CN" altLang="en-US" dirty="0"/>
              <a:t>样本不均衡解决方案</a:t>
            </a:r>
            <a:r>
              <a:rPr lang="en-US" altLang="zh-CN" dirty="0"/>
              <a:t>:</a:t>
            </a:r>
            <a:r>
              <a:rPr lang="zh-CN" altLang="en-US" dirty="0"/>
              <a:t> 下探</a:t>
            </a:r>
            <a:r>
              <a:rPr lang="en-US" altLang="zh-CN" dirty="0"/>
              <a:t>,</a:t>
            </a:r>
            <a:r>
              <a:rPr lang="zh-CN" altLang="en-US" dirty="0"/>
              <a:t>半监督</a:t>
            </a:r>
            <a:r>
              <a:rPr lang="en-US" altLang="zh-CN" dirty="0"/>
              <a:t>,</a:t>
            </a:r>
            <a:r>
              <a:rPr lang="zh-CN" altLang="en-US" dirty="0"/>
              <a:t>代价敏感</a:t>
            </a:r>
            <a:r>
              <a:rPr lang="en-US" altLang="zh-CN" dirty="0"/>
              <a:t>,</a:t>
            </a:r>
            <a:r>
              <a:rPr lang="zh-CN" altLang="en-US" dirty="0"/>
              <a:t>采样</a:t>
            </a:r>
            <a:endParaRPr lang="en-US" altLang="zh-CN" dirty="0"/>
          </a:p>
          <a:p>
            <a:r>
              <a:rPr lang="zh-CN" altLang="en-US" dirty="0"/>
              <a:t>代价敏感</a:t>
            </a:r>
            <a:r>
              <a:rPr lang="en-US" altLang="zh-CN" dirty="0"/>
              <a:t>: </a:t>
            </a:r>
            <a:r>
              <a:rPr lang="en-US" altLang="zh-CN" dirty="0" err="1"/>
              <a:t>class_weight</a:t>
            </a:r>
            <a:r>
              <a:rPr lang="en-US" altLang="zh-CN" dirty="0"/>
              <a:t>=‘balanced’</a:t>
            </a:r>
            <a:r>
              <a:rPr lang="zh-CN" altLang="en-US" dirty="0"/>
              <a:t>调整权重</a:t>
            </a:r>
            <a:endParaRPr lang="en-US" altLang="zh-CN" dirty="0"/>
          </a:p>
          <a:p>
            <a:r>
              <a:rPr lang="zh-CN" altLang="en-US" dirty="0"/>
              <a:t>过采样</a:t>
            </a:r>
            <a:r>
              <a:rPr lang="en-US" altLang="zh-CN" dirty="0"/>
              <a:t>/</a:t>
            </a:r>
            <a:r>
              <a:rPr lang="zh-CN" altLang="en-US" dirty="0"/>
              <a:t>欠采样 可以通过开源库</a:t>
            </a:r>
            <a:r>
              <a:rPr lang="en-US" altLang="zh-CN" dirty="0"/>
              <a:t>SMOTE</a:t>
            </a:r>
            <a:r>
              <a:rPr lang="zh-CN" altLang="en-US" dirty="0"/>
              <a:t>实现</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09631" y="685463"/>
            <a:ext cx="5973761" cy="4256405"/>
          </a:xfrm>
        </p:spPr>
        <p:txBody>
          <a:bodyPr/>
          <a:lstStyle/>
          <a:p>
            <a:r>
              <a:rPr lang="zh-CN" altLang="en-US" dirty="0">
                <a:solidFill>
                  <a:srgbClr val="AD2B26"/>
                </a:solidFill>
              </a:rPr>
              <a:t>不均衡学习和异常检测</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简述</a:t>
            </a:r>
            <a:r>
              <a:rPr lang="en-US" altLang="zh-CN" dirty="0"/>
              <a:t>SMOTE</a:t>
            </a:r>
            <a:r>
              <a:rPr lang="zh-CN" altLang="en-US" dirty="0"/>
              <a:t>过采样原理</a:t>
            </a:r>
            <a:endParaRPr lang="zh-CN" altLang="en-US" dirty="0"/>
          </a:p>
        </p:txBody>
      </p:sp>
      <p:sp>
        <p:nvSpPr>
          <p:cNvPr id="5" name="文本占位符 4"/>
          <p:cNvSpPr>
            <a:spLocks noGrp="1"/>
          </p:cNvSpPr>
          <p:nvPr>
            <p:ph type="body" sz="quarter" idx="11"/>
          </p:nvPr>
        </p:nvSpPr>
        <p:spPr/>
        <p:txBody>
          <a:bodyPr/>
          <a:lstStyle/>
          <a:p>
            <a:r>
              <a:rPr lang="zh-CN" altLang="en-US" dirty="0"/>
              <a:t>采样最邻近算法，计算出每个少数类样本的</a:t>
            </a:r>
            <a:r>
              <a:rPr lang="en-US" altLang="zh-CN" dirty="0"/>
              <a:t>K</a:t>
            </a:r>
            <a:r>
              <a:rPr lang="zh-CN" altLang="en-US" dirty="0"/>
              <a:t>个近邻</a:t>
            </a:r>
            <a:r>
              <a:rPr lang="en-US" altLang="zh-CN" dirty="0"/>
              <a:t>;</a:t>
            </a:r>
            <a:endParaRPr lang="en-US" altLang="zh-CN" dirty="0"/>
          </a:p>
          <a:p>
            <a:r>
              <a:rPr lang="zh-CN" altLang="en-US" dirty="0"/>
              <a:t>从</a:t>
            </a:r>
            <a:r>
              <a:rPr lang="en-US" altLang="zh-CN" dirty="0"/>
              <a:t>K</a:t>
            </a:r>
            <a:r>
              <a:rPr lang="zh-CN" altLang="en-US" dirty="0"/>
              <a:t>个近邻中随机挑选</a:t>
            </a:r>
            <a:r>
              <a:rPr lang="en-US" altLang="zh-CN" dirty="0"/>
              <a:t>N</a:t>
            </a:r>
            <a:r>
              <a:rPr lang="zh-CN" altLang="en-US" dirty="0"/>
              <a:t>个样本进行随机线性插值</a:t>
            </a:r>
            <a:r>
              <a:rPr lang="en-US" altLang="zh-CN" dirty="0"/>
              <a:t>;</a:t>
            </a:r>
            <a:endParaRPr lang="en-US" altLang="zh-CN" dirty="0"/>
          </a:p>
          <a:p>
            <a:r>
              <a:rPr lang="zh-CN" altLang="en-US" dirty="0"/>
              <a:t>构造新的少数类样本</a:t>
            </a:r>
            <a:r>
              <a:rPr lang="en-US" altLang="zh-CN" dirty="0"/>
              <a:t>;</a:t>
            </a:r>
            <a:endParaRPr lang="en-US" altLang="zh-CN" dirty="0"/>
          </a:p>
          <a:p>
            <a:r>
              <a:rPr lang="zh-CN" altLang="en-US" dirty="0"/>
              <a:t>将新样本与原数据合成，产生新的训练集</a:t>
            </a:r>
            <a:r>
              <a:rPr lang="en-US" altLang="zh-CN" dirty="0"/>
              <a:t>;</a:t>
            </a:r>
            <a:endParaRPr lang="en-US" altLang="zh-CN" dirty="0"/>
          </a:p>
          <a:p>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92776" y="3087081"/>
            <a:ext cx="5373857" cy="3372713"/>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反欺诈与异常点检测</a:t>
            </a:r>
            <a:endParaRPr lang="zh-CN" altLang="en-US" b="1" dirty="0"/>
          </a:p>
        </p:txBody>
      </p:sp>
      <p:sp>
        <p:nvSpPr>
          <p:cNvPr id="3" name="文本占位符 2"/>
          <p:cNvSpPr>
            <a:spLocks noGrp="1"/>
          </p:cNvSpPr>
          <p:nvPr>
            <p:ph type="body" sz="quarter" idx="10"/>
          </p:nvPr>
        </p:nvSpPr>
        <p:spPr/>
        <p:txBody>
          <a:bodyPr/>
          <a:lstStyle/>
          <a:p>
            <a:r>
              <a:rPr kumimoji="1" lang="en-US" altLang="zh-CN" dirty="0"/>
              <a:t>03</a:t>
            </a:r>
            <a:endParaRPr kumimoji="1"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反欺诈检的难点</a:t>
            </a:r>
            <a:endParaRPr lang="zh-CN" altLang="en-US" dirty="0"/>
          </a:p>
        </p:txBody>
      </p:sp>
      <p:sp>
        <p:nvSpPr>
          <p:cNvPr id="6" name="文本框 5"/>
          <p:cNvSpPr txBox="1"/>
          <p:nvPr/>
        </p:nvSpPr>
        <p:spPr>
          <a:xfrm>
            <a:off x="890016" y="1524542"/>
            <a:ext cx="10570463" cy="4193456"/>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反诈骗似乎是一个二分类问题</a:t>
            </a:r>
            <a:r>
              <a:rPr lang="en-US" altLang="zh-CN" sz="1600" dirty="0">
                <a:latin typeface="Alibaba PuHuiTi R" pitchFamily="18" charset="-122"/>
                <a:ea typeface="Alibaba PuHuiTi R" pitchFamily="18" charset="-122"/>
                <a:cs typeface="Alibaba PuHuiTi R" pitchFamily="18" charset="-122"/>
              </a:rPr>
              <a:t>(</a:t>
            </a:r>
            <a:r>
              <a:rPr lang="en-GB" altLang="zh-CN" sz="1600" dirty="0">
                <a:latin typeface="Alibaba PuHuiTi R" pitchFamily="18" charset="-122"/>
                <a:ea typeface="Alibaba PuHuiTi R" pitchFamily="18" charset="-122"/>
                <a:cs typeface="Alibaba PuHuiTi R" pitchFamily="18" charset="-122"/>
              </a:rPr>
              <a:t>binary classification)</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但其实是个多分类问题</a:t>
            </a:r>
            <a:r>
              <a:rPr lang="en-US" altLang="zh-CN" sz="1600" dirty="0">
                <a:latin typeface="Alibaba PuHuiTi R" pitchFamily="18" charset="-122"/>
                <a:ea typeface="Alibaba PuHuiTi R" pitchFamily="18" charset="-122"/>
                <a:cs typeface="Alibaba PuHuiTi R" pitchFamily="18" charset="-122"/>
              </a:rPr>
              <a:t>(</a:t>
            </a:r>
            <a:r>
              <a:rPr lang="en-GB" altLang="zh-CN" sz="1600" dirty="0">
                <a:latin typeface="Alibaba PuHuiTi R" pitchFamily="18" charset="-122"/>
                <a:ea typeface="Alibaba PuHuiTi R" pitchFamily="18" charset="-122"/>
                <a:cs typeface="Alibaba PuHuiTi R" pitchFamily="18" charset="-122"/>
              </a:rPr>
              <a:t>multi-class classification)——</a:t>
            </a:r>
            <a:r>
              <a:rPr lang="zh-CN" altLang="en-US" sz="1600" dirty="0">
                <a:latin typeface="Alibaba PuHuiTi R" pitchFamily="18" charset="-122"/>
                <a:ea typeface="Alibaba PuHuiTi R" pitchFamily="18" charset="-122"/>
                <a:cs typeface="Alibaba PuHuiTi R" pitchFamily="18" charset="-122"/>
              </a:rPr>
              <a:t>每种不同的诈骗都当做一种单独的类型。</a:t>
            </a:r>
            <a:endParaRPr lang="en-US" altLang="zh-CN" sz="1600" dirty="0">
              <a:latin typeface="Alibaba PuHuiTi R" pitchFamily="18" charset="-122"/>
              <a:ea typeface="Alibaba PuHuiTi R" pitchFamily="18" charset="-122"/>
              <a:cs typeface="Alibaba PuHuiTi R" pitchFamily="18" charset="-122"/>
            </a:endParaRPr>
          </a:p>
          <a:p>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除了欺诈手段多样且持续变化，欺诈检测一般还面临以下问题：</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大部分情况下数据是没有标签</a:t>
            </a:r>
            <a:r>
              <a:rPr lang="en-US" altLang="zh-CN" sz="1600" dirty="0">
                <a:latin typeface="Alibaba PuHuiTi R" pitchFamily="18" charset="-122"/>
                <a:ea typeface="Alibaba PuHuiTi R" pitchFamily="18" charset="-122"/>
                <a:cs typeface="Alibaba PuHuiTi R" pitchFamily="18" charset="-122"/>
              </a:rPr>
              <a:t>(</a:t>
            </a:r>
            <a:r>
              <a:rPr lang="en-GB" altLang="zh-CN" sz="1600" dirty="0">
                <a:latin typeface="Alibaba PuHuiTi R" pitchFamily="18" charset="-122"/>
                <a:ea typeface="Alibaba PuHuiTi R" pitchFamily="18" charset="-122"/>
                <a:cs typeface="Alibaba PuHuiTi R" pitchFamily="18" charset="-122"/>
              </a:rPr>
              <a:t>label)</a:t>
            </a:r>
            <a:r>
              <a:rPr lang="zh-CN" altLang="en-US" sz="1600" dirty="0">
                <a:latin typeface="Alibaba PuHuiTi R" pitchFamily="18" charset="-122"/>
                <a:ea typeface="Alibaba PuHuiTi R" pitchFamily="18" charset="-122"/>
                <a:cs typeface="Alibaba PuHuiTi R" pitchFamily="18" charset="-122"/>
              </a:rPr>
              <a:t>的，各种成熟的监督学习</a:t>
            </a:r>
            <a:r>
              <a:rPr lang="en-US" altLang="zh-CN" sz="1600" dirty="0">
                <a:latin typeface="Alibaba PuHuiTi R" pitchFamily="18" charset="-122"/>
                <a:ea typeface="Alibaba PuHuiTi R" pitchFamily="18" charset="-122"/>
                <a:cs typeface="Alibaba PuHuiTi R" pitchFamily="18" charset="-122"/>
              </a:rPr>
              <a:t>(</a:t>
            </a:r>
            <a:r>
              <a:rPr lang="en-GB" altLang="zh-CN" sz="1600" dirty="0">
                <a:latin typeface="Alibaba PuHuiTi R" pitchFamily="18" charset="-122"/>
                <a:ea typeface="Alibaba PuHuiTi R" pitchFamily="18" charset="-122"/>
                <a:cs typeface="Alibaba PuHuiTi R" pitchFamily="18" charset="-122"/>
              </a:rPr>
              <a:t>supervised learning)</a:t>
            </a:r>
            <a:r>
              <a:rPr lang="zh-CN" altLang="en-US" sz="1600" dirty="0">
                <a:latin typeface="Alibaba PuHuiTi R" pitchFamily="18" charset="-122"/>
                <a:ea typeface="Alibaba PuHuiTi R" pitchFamily="18" charset="-122"/>
                <a:cs typeface="Alibaba PuHuiTi R" pitchFamily="18" charset="-122"/>
              </a:rPr>
              <a:t>没有用武之地。</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区分噪音</a:t>
            </a:r>
            <a:r>
              <a:rPr lang="en-US" altLang="zh-CN" sz="1600" dirty="0">
                <a:latin typeface="Alibaba PuHuiTi R" pitchFamily="18" charset="-122"/>
                <a:ea typeface="Alibaba PuHuiTi R" pitchFamily="18" charset="-122"/>
                <a:cs typeface="Alibaba PuHuiTi R" pitchFamily="18" charset="-122"/>
              </a:rPr>
              <a:t>(</a:t>
            </a:r>
            <a:r>
              <a:rPr lang="en-GB" altLang="zh-CN" sz="1600" dirty="0">
                <a:latin typeface="Alibaba PuHuiTi R" pitchFamily="18" charset="-122"/>
                <a:ea typeface="Alibaba PuHuiTi R" pitchFamily="18" charset="-122"/>
                <a:cs typeface="Alibaba PuHuiTi R" pitchFamily="18" charset="-122"/>
              </a:rPr>
              <a:t>noise)</a:t>
            </a:r>
            <a:r>
              <a:rPr lang="zh-CN" altLang="en-US" sz="1600" dirty="0">
                <a:latin typeface="Alibaba PuHuiTi R" pitchFamily="18" charset="-122"/>
                <a:ea typeface="Alibaba PuHuiTi R" pitchFamily="18" charset="-122"/>
                <a:cs typeface="Alibaba PuHuiTi R" pitchFamily="18" charset="-122"/>
              </a:rPr>
              <a:t>和异常点</a:t>
            </a:r>
            <a:r>
              <a:rPr lang="en-US" altLang="zh-CN" sz="1600" dirty="0">
                <a:latin typeface="Alibaba PuHuiTi R" pitchFamily="18" charset="-122"/>
                <a:ea typeface="Alibaba PuHuiTi R" pitchFamily="18" charset="-122"/>
                <a:cs typeface="Alibaba PuHuiTi R" pitchFamily="18" charset="-122"/>
              </a:rPr>
              <a:t>(</a:t>
            </a:r>
            <a:r>
              <a:rPr lang="en-GB" altLang="zh-CN" sz="1600" dirty="0">
                <a:latin typeface="Alibaba PuHuiTi R" pitchFamily="18" charset="-122"/>
                <a:ea typeface="Alibaba PuHuiTi R" pitchFamily="18" charset="-122"/>
                <a:cs typeface="Alibaba PuHuiTi R" pitchFamily="18" charset="-122"/>
              </a:rPr>
              <a:t>anomaly)</a:t>
            </a:r>
            <a:r>
              <a:rPr lang="zh-CN" altLang="en-US" sz="1600" dirty="0">
                <a:latin typeface="Alibaba PuHuiTi R" pitchFamily="18" charset="-122"/>
                <a:ea typeface="Alibaba PuHuiTi R" pitchFamily="18" charset="-122"/>
                <a:cs typeface="Alibaba PuHuiTi R" pitchFamily="18" charset="-122"/>
              </a:rPr>
              <a:t>时难度很大，甚至需要发挥一点点想象力和直觉。</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当多种诈骗数据混合在一起，区分不同的诈骗类型更难。根本原因还是因为我们并不了解每一种诈骗定义。</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即使真的有诈骗的历史数据，即在有标签的情况下用监督学习，也存在很大的风险。用这样的历史数据学出的模型只能检测曾经出现过与历史诈骗相似的诈骗，而对于变种的诈骗和从未见过的诈骗，模型将无能为力。</a:t>
            </a:r>
            <a:endParaRPr lang="en-US" altLang="zh-CN" sz="1600" dirty="0">
              <a:latin typeface="Alibaba PuHuiTi R" pitchFamily="18" charset="-122"/>
              <a:ea typeface="Alibaba PuHuiTi R" pitchFamily="18" charset="-122"/>
              <a:cs typeface="Alibaba PuHuiTi R" pitchFamily="18" charset="-122"/>
            </a:endParaRPr>
          </a:p>
          <a:p>
            <a:pPr lvl="1"/>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在实际情况中，不建议直接用任何监督学习，至少不能单纯依靠一个监督学习模型来奢求检测到所有的诈骗。</a:t>
            </a:r>
            <a:endParaRPr lang="en-US" altLang="zh-CN" sz="1600" dirty="0">
              <a:latin typeface="Alibaba PuHuiTi R" pitchFamily="18" charset="-122"/>
              <a:ea typeface="Alibaba PuHuiTi R" pitchFamily="18" charset="-122"/>
              <a:cs typeface="Alibaba PuHuiTi R" pitchFamily="18" charset="-122"/>
            </a:endParaRPr>
          </a:p>
          <a:p>
            <a:endParaRPr lang="zh-CN" altLang="en-US" sz="1600" dirty="0">
              <a:latin typeface="Alibaba PuHuiTi R" pitchFamily="18" charset="-122"/>
              <a:ea typeface="Alibaba PuHuiTi R" pitchFamily="18" charset="-122"/>
              <a:cs typeface="Alibaba PuHuiTi R" pitchFamily="18" charset="-122"/>
            </a:endParaRPr>
          </a:p>
          <a:p>
            <a:r>
              <a:rPr lang="zh-CN" altLang="en-US" sz="1600" dirty="0">
                <a:latin typeface="Alibaba PuHuiTi R" pitchFamily="18" charset="-122"/>
                <a:ea typeface="Alibaba PuHuiTi R" pitchFamily="18" charset="-122"/>
                <a:cs typeface="Alibaba PuHuiTi R" pitchFamily="18" charset="-122"/>
              </a:rPr>
              <a:t>一般使用无监督学习</a:t>
            </a:r>
            <a:r>
              <a:rPr lang="en-US" altLang="zh-CN" sz="1600" dirty="0">
                <a:latin typeface="Alibaba PuHuiTi R" pitchFamily="18" charset="-122"/>
                <a:ea typeface="Alibaba PuHuiTi R" pitchFamily="18" charset="-122"/>
                <a:cs typeface="Alibaba PuHuiTi R" pitchFamily="18" charset="-122"/>
              </a:rPr>
              <a:t>(</a:t>
            </a:r>
            <a:r>
              <a:rPr lang="en-GB" altLang="zh-CN" sz="1600" dirty="0">
                <a:latin typeface="Alibaba PuHuiTi R" pitchFamily="18" charset="-122"/>
                <a:ea typeface="Alibaba PuHuiTi R" pitchFamily="18" charset="-122"/>
                <a:cs typeface="Alibaba PuHuiTi R" pitchFamily="18" charset="-122"/>
              </a:rPr>
              <a:t>unsupervised learning)</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且需要领域专家</a:t>
            </a:r>
            <a:r>
              <a:rPr lang="en-US" altLang="zh-CN" sz="1600" dirty="0">
                <a:latin typeface="Alibaba PuHuiTi R" pitchFamily="18" charset="-122"/>
                <a:ea typeface="Alibaba PuHuiTi R" pitchFamily="18" charset="-122"/>
                <a:cs typeface="Alibaba PuHuiTi R" pitchFamily="18" charset="-122"/>
              </a:rPr>
              <a:t>(</a:t>
            </a:r>
            <a:r>
              <a:rPr lang="en-GB" altLang="zh-CN" sz="1600" dirty="0">
                <a:latin typeface="Alibaba PuHuiTi R" pitchFamily="18" charset="-122"/>
                <a:ea typeface="Alibaba PuHuiTi R" pitchFamily="18" charset="-122"/>
                <a:cs typeface="Alibaba PuHuiTi R" pitchFamily="18" charset="-122"/>
              </a:rPr>
              <a:t>domain experts)</a:t>
            </a:r>
            <a:r>
              <a:rPr lang="zh-CN" altLang="en-US" sz="1600" dirty="0">
                <a:latin typeface="Alibaba PuHuiTi R" pitchFamily="18" charset="-122"/>
                <a:ea typeface="Alibaba PuHuiTi R" pitchFamily="18" charset="-122"/>
                <a:cs typeface="Alibaba PuHuiTi R" pitchFamily="18" charset="-122"/>
              </a:rPr>
              <a:t>也就是对这个行业非常了解的人来验证我们的预测，提供反馈，以便于及时的调整模型。</a:t>
            </a:r>
            <a:endParaRPr lang="zh-CN" altLang="en-US" sz="1600" dirty="0">
              <a:latin typeface="Alibaba PuHuiTi R" pitchFamily="18" charset="-122"/>
              <a:ea typeface="Alibaba PuHuiTi R" pitchFamily="18" charset="-122"/>
              <a:cs typeface="Alibaba PuHuiTi R" pitchFamily="18" charset="-122"/>
            </a:endParaRPr>
          </a:p>
          <a:p>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lang="zh-CN" altLang="en-US" sz="1600" dirty="0">
              <a:latin typeface="Alibaba PuHuiTi R" pitchFamily="18" charset="-122"/>
              <a:ea typeface="Alibaba PuHuiTi R" pitchFamily="18" charset="-122"/>
              <a:cs typeface="Alibaba PuHuiTi R" pitchFamily="18" charset="-122"/>
            </a:endParaRPr>
          </a:p>
          <a:p>
            <a:pPr fontAlgn="auto">
              <a:spcBef>
                <a:spcPts val="0"/>
              </a:spcBef>
              <a:spcAft>
                <a:spcPts val="0"/>
              </a:spcAft>
            </a:pPr>
            <a:endParaRPr kumimoji="1" lang="zh-CN" altLang="en-US" sz="1050" dirty="0">
              <a:solidFill>
                <a:schemeClr val="tx1">
                  <a:lumMod val="65000"/>
                  <a:lumOff val="35000"/>
                </a:schemeClr>
              </a:solidFill>
              <a:latin typeface="+mn-lt"/>
              <a:ea typeface="+mn-ea"/>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解决反欺诈问题的可能手段</a:t>
            </a:r>
            <a:endParaRPr lang="zh-CN" altLang="en-US" dirty="0"/>
          </a:p>
        </p:txBody>
      </p:sp>
      <p:sp>
        <p:nvSpPr>
          <p:cNvPr id="6" name="文本框 5"/>
          <p:cNvSpPr txBox="1"/>
          <p:nvPr/>
        </p:nvSpPr>
        <p:spPr>
          <a:xfrm>
            <a:off x="890016" y="1524542"/>
            <a:ext cx="10570463" cy="394723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迁移学习</a:t>
            </a:r>
            <a:endParaRPr lang="zh-CN" altLang="en-US" sz="1600" dirty="0">
              <a:latin typeface="Alibaba PuHuiTi R" pitchFamily="18" charset="-122"/>
              <a:ea typeface="Alibaba PuHuiTi R" pitchFamily="18" charset="-122"/>
              <a:cs typeface="Alibaba PuHuiTi R" pitchFamily="18" charset="-122"/>
            </a:endParaRPr>
          </a:p>
          <a:p>
            <a:r>
              <a:rPr lang="zh-CN" altLang="en-US" sz="1600" dirty="0">
                <a:latin typeface="Alibaba PuHuiTi R" pitchFamily="18" charset="-122"/>
                <a:ea typeface="Alibaba PuHuiTi R" pitchFamily="18" charset="-122"/>
                <a:cs typeface="Alibaba PuHuiTi R" pitchFamily="18" charset="-122"/>
              </a:rPr>
              <a:t>源域样本和目标域样本分布有区别，目标域样本量又不够。通过算法缩小边缘分布之间和条件分布下的差异。</a:t>
            </a:r>
            <a:endParaRPr lang="zh-CN" altLang="en-US" sz="1600" dirty="0">
              <a:latin typeface="Alibaba PuHuiTi R" pitchFamily="18" charset="-122"/>
              <a:ea typeface="Alibaba PuHuiTi R" pitchFamily="18" charset="-122"/>
              <a:cs typeface="Alibaba PuHuiTi R" pitchFamily="18" charset="-122"/>
            </a:endParaRPr>
          </a:p>
          <a:p>
            <a:pPr lvl="1"/>
            <a:r>
              <a:rPr lang="zh-CN" altLang="en-US" sz="1600" dirty="0">
                <a:latin typeface="Alibaba PuHuiTi R" pitchFamily="18" charset="-122"/>
                <a:ea typeface="Alibaba PuHuiTi R" pitchFamily="18" charset="-122"/>
                <a:cs typeface="Alibaba PuHuiTi R" pitchFamily="18" charset="-122"/>
              </a:rPr>
              <a:t>基于实例迁移</a:t>
            </a:r>
            <a:endParaRPr lang="zh-CN" altLang="en-US" sz="1600" dirty="0">
              <a:latin typeface="Alibaba PuHuiTi R" pitchFamily="18" charset="-122"/>
              <a:ea typeface="Alibaba PuHuiTi R" pitchFamily="18" charset="-122"/>
              <a:cs typeface="Alibaba PuHuiTi R" pitchFamily="18" charset="-122"/>
            </a:endParaRPr>
          </a:p>
          <a:p>
            <a:pPr lvl="1"/>
            <a:r>
              <a:rPr lang="zh-CN" altLang="en-US" sz="1600" dirty="0">
                <a:latin typeface="Alibaba PuHuiTi R" pitchFamily="18" charset="-122"/>
                <a:ea typeface="Alibaba PuHuiTi R" pitchFamily="18" charset="-122"/>
                <a:cs typeface="Alibaba PuHuiTi R" pitchFamily="18" charset="-122"/>
              </a:rPr>
              <a:t>基于特征的迁移</a:t>
            </a:r>
            <a:endParaRPr lang="zh-CN" altLang="en-US" sz="1600" dirty="0">
              <a:latin typeface="Alibaba PuHuiTi R" pitchFamily="18" charset="-122"/>
              <a:ea typeface="Alibaba PuHuiTi R" pitchFamily="18" charset="-122"/>
              <a:cs typeface="Alibaba PuHuiTi R" pitchFamily="18" charset="-122"/>
            </a:endParaRPr>
          </a:p>
          <a:p>
            <a:pPr lvl="1"/>
            <a:r>
              <a:rPr lang="zh-CN" altLang="en-US" sz="1600" dirty="0">
                <a:latin typeface="Alibaba PuHuiTi R" pitchFamily="18" charset="-122"/>
                <a:ea typeface="Alibaba PuHuiTi R" pitchFamily="18" charset="-122"/>
                <a:cs typeface="Alibaba PuHuiTi R" pitchFamily="18" charset="-122"/>
              </a:rPr>
              <a:t>基于模型的迁移</a:t>
            </a:r>
            <a:endParaRPr lang="zh-CN" altLang="en-US" sz="1600" dirty="0">
              <a:latin typeface="Alibaba PuHuiTi R" pitchFamily="18" charset="-122"/>
              <a:ea typeface="Alibaba PuHuiTi R" pitchFamily="18" charset="-122"/>
              <a:cs typeface="Alibaba PuHuiTi R" pitchFamily="18" charset="-122"/>
            </a:endParaRPr>
          </a:p>
          <a:p>
            <a:r>
              <a:rPr lang="zh-CN" altLang="en-US" sz="1600" dirty="0">
                <a:latin typeface="Alibaba PuHuiTi R" pitchFamily="18" charset="-122"/>
                <a:ea typeface="Alibaba PuHuiTi R" pitchFamily="18" charset="-122"/>
                <a:cs typeface="Alibaba PuHuiTi R" pitchFamily="18" charset="-122"/>
              </a:rPr>
              <a:t>缺点：需要拥有与当前目标场景相关的源域数据。</a:t>
            </a:r>
            <a:endParaRPr lang="en-US" altLang="zh-CN" sz="1600" dirty="0">
              <a:latin typeface="Alibaba PuHuiTi R" pitchFamily="18" charset="-122"/>
              <a:ea typeface="Alibaba PuHuiTi R" pitchFamily="18" charset="-122"/>
              <a:cs typeface="Alibaba PuHuiTi R" pitchFamily="18" charset="-122"/>
            </a:endParaRPr>
          </a:p>
          <a:p>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专家模型</a:t>
            </a:r>
            <a:endParaRPr lang="zh-CN" altLang="en-US" sz="1600" dirty="0">
              <a:latin typeface="Alibaba PuHuiTi R" pitchFamily="18" charset="-122"/>
              <a:ea typeface="Alibaba PuHuiTi R" pitchFamily="18" charset="-122"/>
              <a:cs typeface="Alibaba PuHuiTi R" pitchFamily="18" charset="-122"/>
            </a:endParaRPr>
          </a:p>
          <a:p>
            <a:r>
              <a:rPr lang="zh-CN" altLang="en-US" sz="1600" dirty="0">
                <a:latin typeface="Alibaba PuHuiTi R" pitchFamily="18" charset="-122"/>
                <a:ea typeface="Alibaba PuHuiTi R" pitchFamily="18" charset="-122"/>
                <a:cs typeface="Alibaba PuHuiTi R" pitchFamily="18" charset="-122"/>
              </a:rPr>
              <a:t>专家经验判断是根据信贷专家多年从业经验进行定性判断。与我们常用的模型不同，它是根据主观经验进行打分，而不是根据统计分析或者模型算法来进行客观的计算。</a:t>
            </a:r>
            <a:endParaRPr lang="zh-CN" altLang="en-US" sz="1600" dirty="0">
              <a:latin typeface="Alibaba PuHuiTi R" pitchFamily="18" charset="-122"/>
              <a:ea typeface="Alibaba PuHuiTi R" pitchFamily="18" charset="-122"/>
              <a:cs typeface="Alibaba PuHuiTi R" pitchFamily="18" charset="-122"/>
            </a:endParaRPr>
          </a:p>
          <a:p>
            <a:r>
              <a:rPr lang="zh-CN" altLang="en-US" sz="1600" dirty="0">
                <a:latin typeface="Alibaba PuHuiTi R" pitchFamily="18" charset="-122"/>
                <a:ea typeface="Alibaba PuHuiTi R" pitchFamily="18" charset="-122"/>
                <a:cs typeface="Alibaba PuHuiTi R" pitchFamily="18" charset="-122"/>
              </a:rPr>
              <a:t>操作：</a:t>
            </a:r>
            <a:endParaRPr lang="zh-CN" altLang="en-US" sz="1600" dirty="0">
              <a:latin typeface="Alibaba PuHuiTi R" pitchFamily="18" charset="-122"/>
              <a:ea typeface="Alibaba PuHuiTi R" pitchFamily="18" charset="-122"/>
              <a:cs typeface="Alibaba PuHuiTi R" pitchFamily="18" charset="-122"/>
            </a:endParaRPr>
          </a:p>
          <a:p>
            <a:pPr lvl="1"/>
            <a:r>
              <a:rPr lang="zh-CN" altLang="en-US" sz="1600" dirty="0">
                <a:latin typeface="Alibaba PuHuiTi R" pitchFamily="18" charset="-122"/>
                <a:ea typeface="Alibaba PuHuiTi R" pitchFamily="18" charset="-122"/>
                <a:cs typeface="Alibaba PuHuiTi R" pitchFamily="18" charset="-122"/>
              </a:rPr>
              <a:t>凭经验判断特征重要性</a:t>
            </a:r>
            <a:endParaRPr lang="zh-CN" altLang="en-US" sz="1600" dirty="0">
              <a:latin typeface="Alibaba PuHuiTi R" pitchFamily="18" charset="-122"/>
              <a:ea typeface="Alibaba PuHuiTi R" pitchFamily="18" charset="-122"/>
              <a:cs typeface="Alibaba PuHuiTi R" pitchFamily="18" charset="-122"/>
            </a:endParaRPr>
          </a:p>
          <a:p>
            <a:pPr lvl="1"/>
            <a:r>
              <a:rPr lang="zh-CN" altLang="en-US" sz="1600" dirty="0">
                <a:latin typeface="Alibaba PuHuiTi R" pitchFamily="18" charset="-122"/>
                <a:ea typeface="Alibaba PuHuiTi R" pitchFamily="18" charset="-122"/>
                <a:cs typeface="Alibaba PuHuiTi R" pitchFamily="18" charset="-122"/>
              </a:rPr>
              <a:t>凭经验为变量加权</a:t>
            </a:r>
            <a:endParaRPr lang="zh-CN" altLang="en-US" sz="1600" dirty="0">
              <a:latin typeface="Alibaba PuHuiTi R" pitchFamily="18" charset="-122"/>
              <a:ea typeface="Alibaba PuHuiTi R" pitchFamily="18" charset="-122"/>
              <a:cs typeface="Alibaba PuHuiTi R" pitchFamily="18" charset="-122"/>
            </a:endParaRPr>
          </a:p>
          <a:p>
            <a:r>
              <a:rPr lang="zh-CN" altLang="en-US" sz="1600" dirty="0">
                <a:latin typeface="Alibaba PuHuiTi R" pitchFamily="18" charset="-122"/>
                <a:ea typeface="Alibaba PuHuiTi R" pitchFamily="18" charset="-122"/>
                <a:cs typeface="Alibaba PuHuiTi R" pitchFamily="18" charset="-122"/>
              </a:rPr>
              <a:t>缺点：需要大量的行业经验积累，有时候很难让人信服。</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lang="zh-CN" altLang="en-US" sz="1600" dirty="0">
              <a:latin typeface="Alibaba PuHuiTi R" pitchFamily="18" charset="-122"/>
              <a:ea typeface="Alibaba PuHuiTi R" pitchFamily="18" charset="-122"/>
              <a:cs typeface="Alibaba PuHuiTi R" pitchFamily="18" charset="-122"/>
            </a:endParaRPr>
          </a:p>
          <a:p>
            <a:pPr fontAlgn="auto">
              <a:spcBef>
                <a:spcPts val="0"/>
              </a:spcBef>
              <a:spcAft>
                <a:spcPts val="0"/>
              </a:spcAft>
            </a:pPr>
            <a:endParaRPr kumimoji="1" lang="zh-CN" altLang="en-US" sz="1050" dirty="0">
              <a:solidFill>
                <a:schemeClr val="tx1">
                  <a:lumMod val="65000"/>
                  <a:lumOff val="35000"/>
                </a:schemeClr>
              </a:solidFill>
              <a:latin typeface="+mn-lt"/>
              <a:ea typeface="+mn-ea"/>
            </a:endParaRP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解决反欺诈问题的可能手段</a:t>
            </a:r>
            <a:endParaRPr lang="zh-CN" altLang="en-US" dirty="0"/>
          </a:p>
        </p:txBody>
      </p:sp>
      <p:sp>
        <p:nvSpPr>
          <p:cNvPr id="6" name="文本框 5"/>
          <p:cNvSpPr txBox="1"/>
          <p:nvPr/>
        </p:nvSpPr>
        <p:spPr>
          <a:xfrm>
            <a:off x="890016" y="1524542"/>
            <a:ext cx="10570463" cy="4439677"/>
          </a:xfrm>
          <a:prstGeom prst="rect">
            <a:avLst/>
          </a:prstGeom>
          <a:noFill/>
        </p:spPr>
        <p:txBody>
          <a:bodyPr wrap="square" rtlCol="0">
            <a:spAutoFit/>
          </a:bodyPr>
          <a:lstStyle/>
          <a:p>
            <a:r>
              <a:rPr lang="zh-CN" altLang="en-US" sz="1600" b="1" dirty="0">
                <a:latin typeface="Alibaba PuHuiTi R" pitchFamily="18" charset="-122"/>
                <a:ea typeface="Alibaba PuHuiTi R" pitchFamily="18" charset="-122"/>
                <a:cs typeface="Alibaba PuHuiTi R" pitchFamily="18" charset="-122"/>
              </a:rPr>
              <a:t>无监督算法</a:t>
            </a:r>
            <a:endParaRPr lang="en-US" altLang="zh-CN" sz="1600" b="1" dirty="0">
              <a:latin typeface="Alibaba PuHuiTi R" pitchFamily="18" charset="-122"/>
              <a:ea typeface="Alibaba PuHuiTi R" pitchFamily="18" charset="-122"/>
              <a:cs typeface="Alibaba PuHuiTi R" pitchFamily="18" charset="-122"/>
            </a:endParaRPr>
          </a:p>
          <a:p>
            <a:endParaRPr lang="zh-CN" altLang="en-US" sz="1600" b="1"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缺乏足够的先验知识，无法对数据进行标记时</a:t>
            </a:r>
            <a:r>
              <a:rPr lang="en-US" altLang="zh-CN"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使用的一种机器学习方法。代表有聚类、降维等。在风控领域中我们主要使用的是聚类和无监督异常检测。而聚类是发现样本间的相似性，异常检测则是发现样本间的相异性。</a:t>
            </a:r>
            <a:endParaRPr lang="en-US" altLang="zh-CN" sz="1600" dirty="0">
              <a:latin typeface="Alibaba PuHuiTi R" pitchFamily="18" charset="-122"/>
              <a:ea typeface="Alibaba PuHuiTi R" pitchFamily="18" charset="-122"/>
              <a:cs typeface="Alibaba PuHuiTi R" pitchFamily="18" charset="-122"/>
            </a:endParaRPr>
          </a:p>
          <a:p>
            <a:endParaRPr lang="zh-CN" altLang="en-US" sz="1600" dirty="0">
              <a:latin typeface="Alibaba PuHuiTi R" pitchFamily="18" charset="-122"/>
              <a:ea typeface="Alibaba PuHuiTi R" pitchFamily="18" charset="-122"/>
              <a:cs typeface="Alibaba PuHuiTi R" pitchFamily="18" charset="-122"/>
            </a:endParaRPr>
          </a:p>
          <a:p>
            <a:r>
              <a:rPr lang="zh-CN" altLang="en-US" sz="1600" b="1" dirty="0">
                <a:latin typeface="Alibaba PuHuiTi R" pitchFamily="18" charset="-122"/>
                <a:ea typeface="Alibaba PuHuiTi R" pitchFamily="18" charset="-122"/>
                <a:cs typeface="Alibaba PuHuiTi R" pitchFamily="18" charset="-122"/>
              </a:rPr>
              <a:t>聚类</a:t>
            </a:r>
            <a:endParaRPr lang="en-US" altLang="zh-CN" sz="1600" b="1" dirty="0">
              <a:latin typeface="Alibaba PuHuiTi R" pitchFamily="18" charset="-122"/>
              <a:ea typeface="Alibaba PuHuiTi R" pitchFamily="18" charset="-122"/>
              <a:cs typeface="Alibaba PuHuiTi R" pitchFamily="18" charset="-122"/>
            </a:endParaRPr>
          </a:p>
          <a:p>
            <a:endParaRPr lang="zh-CN" altLang="en-US" sz="1600" b="1"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en-GB" altLang="zh-CN" sz="1600" dirty="0">
                <a:latin typeface="Alibaba PuHuiTi R" pitchFamily="18" charset="-122"/>
                <a:ea typeface="Alibaba PuHuiTi R" pitchFamily="18" charset="-122"/>
                <a:cs typeface="Alibaba PuHuiTi R" pitchFamily="18" charset="-122"/>
              </a:rPr>
              <a:t>K-Means</a:t>
            </a:r>
            <a:endParaRPr lang="en-GB" altLang="zh-CN" sz="1600" dirty="0">
              <a:latin typeface="Alibaba PuHuiTi R" pitchFamily="18" charset="-122"/>
              <a:ea typeface="Alibaba PuHuiTi R" pitchFamily="18" charset="-122"/>
              <a:cs typeface="Alibaba PuHuiTi R" pitchFamily="18" charset="-122"/>
            </a:endParaRPr>
          </a:p>
          <a:p>
            <a:endParaRPr lang="en-GB" altLang="zh-CN"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en-GB" altLang="zh-CN" sz="1600" dirty="0">
                <a:latin typeface="Alibaba PuHuiTi R" pitchFamily="18" charset="-122"/>
                <a:ea typeface="Alibaba PuHuiTi R" pitchFamily="18" charset="-122"/>
                <a:cs typeface="Alibaba PuHuiTi R" pitchFamily="18" charset="-122"/>
              </a:rPr>
              <a:t>DBSCAN</a:t>
            </a:r>
            <a:endParaRPr lang="en-GB"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en-GB" altLang="zh-CN" sz="1600" dirty="0">
                <a:latin typeface="Alibaba PuHuiTi R" pitchFamily="18" charset="-122"/>
                <a:ea typeface="Alibaba PuHuiTi R" pitchFamily="18" charset="-122"/>
                <a:cs typeface="Alibaba PuHuiTi R" pitchFamily="18" charset="-122"/>
              </a:rPr>
              <a:t>DBSCAN</a:t>
            </a:r>
            <a:r>
              <a:rPr lang="zh-CN" altLang="en-US" sz="1600" dirty="0">
                <a:latin typeface="Alibaba PuHuiTi R" pitchFamily="18" charset="-122"/>
                <a:ea typeface="Alibaba PuHuiTi R" pitchFamily="18" charset="-122"/>
                <a:cs typeface="Alibaba PuHuiTi R" pitchFamily="18" charset="-122"/>
              </a:rPr>
              <a:t>是数据挖掘中最经典基于密度的聚类算法，基于密度的聚类算法的核心是，通过某个点</a:t>
            </a:r>
            <a:r>
              <a:rPr lang="en-GB" altLang="zh-CN" sz="1600" dirty="0">
                <a:latin typeface="Alibaba PuHuiTi R" pitchFamily="18" charset="-122"/>
                <a:ea typeface="Alibaba PuHuiTi R" pitchFamily="18" charset="-122"/>
                <a:cs typeface="Alibaba PuHuiTi R" pitchFamily="18" charset="-122"/>
              </a:rPr>
              <a:t>r</a:t>
            </a:r>
            <a:r>
              <a:rPr lang="zh-CN" altLang="en-US" sz="1600" dirty="0">
                <a:latin typeface="Alibaba PuHuiTi R" pitchFamily="18" charset="-122"/>
                <a:ea typeface="Alibaba PuHuiTi R" pitchFamily="18" charset="-122"/>
                <a:cs typeface="Alibaba PuHuiTi R" pitchFamily="18" charset="-122"/>
              </a:rPr>
              <a:t>邻域内样本点的数量来衡量该点所在空间的密度</a:t>
            </a:r>
            <a:endParaRPr lang="en-US"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和</a:t>
            </a:r>
            <a:r>
              <a:rPr lang="en-GB" altLang="zh-CN" sz="1600" dirty="0">
                <a:latin typeface="Alibaba PuHuiTi R" pitchFamily="18" charset="-122"/>
                <a:ea typeface="Alibaba PuHuiTi R" pitchFamily="18" charset="-122"/>
                <a:cs typeface="Alibaba PuHuiTi R" pitchFamily="18" charset="-122"/>
              </a:rPr>
              <a:t>k-means</a:t>
            </a:r>
            <a:r>
              <a:rPr lang="zh-CN" altLang="en-US" sz="1600" dirty="0">
                <a:latin typeface="Alibaba PuHuiTi R" pitchFamily="18" charset="-122"/>
                <a:ea typeface="Alibaba PuHuiTi R" pitchFamily="18" charset="-122"/>
                <a:cs typeface="Alibaba PuHuiTi R" pitchFamily="18" charset="-122"/>
              </a:rPr>
              <a:t>算法的不同的是：</a:t>
            </a:r>
            <a:endParaRPr lang="zh-CN" altLang="en-US" sz="1600" dirty="0">
              <a:latin typeface="Alibaba PuHuiTi R" pitchFamily="18" charset="-122"/>
              <a:ea typeface="Alibaba PuHuiTi R" pitchFamily="18" charset="-122"/>
              <a:cs typeface="Alibaba PuHuiTi R" pitchFamily="18" charset="-122"/>
            </a:endParaRPr>
          </a:p>
          <a:p>
            <a:pPr marL="1200150" lvl="2"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可以不需要事先指定</a:t>
            </a:r>
            <a:r>
              <a:rPr lang="en-GB" altLang="zh-CN" sz="1600" dirty="0">
                <a:latin typeface="Alibaba PuHuiTi R" pitchFamily="18" charset="-122"/>
                <a:ea typeface="Alibaba PuHuiTi R" pitchFamily="18" charset="-122"/>
                <a:cs typeface="Alibaba PuHuiTi R" pitchFamily="18" charset="-122"/>
              </a:rPr>
              <a:t>cluster</a:t>
            </a:r>
            <a:r>
              <a:rPr lang="zh-CN" altLang="en-US" sz="1600" dirty="0">
                <a:latin typeface="Alibaba PuHuiTi R" pitchFamily="18" charset="-122"/>
                <a:ea typeface="Alibaba PuHuiTi R" pitchFamily="18" charset="-122"/>
                <a:cs typeface="Alibaba PuHuiTi R" pitchFamily="18" charset="-122"/>
              </a:rPr>
              <a:t>的个数。</a:t>
            </a:r>
            <a:endParaRPr lang="zh-CN" altLang="en-US" sz="1600" dirty="0">
              <a:latin typeface="Alibaba PuHuiTi R" pitchFamily="18" charset="-122"/>
              <a:ea typeface="Alibaba PuHuiTi R" pitchFamily="18" charset="-122"/>
              <a:cs typeface="Alibaba PuHuiTi R" pitchFamily="18" charset="-122"/>
            </a:endParaRPr>
          </a:p>
          <a:p>
            <a:pPr marL="1200150" lvl="2"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可以找出不规则形状的</a:t>
            </a:r>
            <a:r>
              <a:rPr lang="en-GB" altLang="zh-CN" sz="1600" dirty="0">
                <a:latin typeface="Alibaba PuHuiTi R" pitchFamily="18" charset="-122"/>
                <a:ea typeface="Alibaba PuHuiTi R" pitchFamily="18" charset="-122"/>
                <a:cs typeface="Alibaba PuHuiTi R" pitchFamily="18" charset="-122"/>
              </a:rPr>
              <a:t>cluster</a:t>
            </a:r>
            <a:r>
              <a:rPr lang="zh-CN" altLang="en-GB" sz="1600" dirty="0">
                <a:latin typeface="Alibaba PuHuiTi R" pitchFamily="18" charset="-122"/>
                <a:ea typeface="Alibaba PuHuiTi R" pitchFamily="18" charset="-122"/>
                <a:cs typeface="Alibaba PuHuiTi R" pitchFamily="18" charset="-122"/>
              </a:rPr>
              <a:t>。</a:t>
            </a:r>
            <a:endParaRPr lang="zh-CN" altLang="en-GB"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lang="zh-CN" altLang="en-US" sz="1600" dirty="0">
              <a:latin typeface="Alibaba PuHuiTi R" pitchFamily="18" charset="-122"/>
              <a:ea typeface="Alibaba PuHuiTi R" pitchFamily="18" charset="-122"/>
              <a:cs typeface="Alibaba PuHuiTi R" pitchFamily="18" charset="-122"/>
            </a:endParaRPr>
          </a:p>
          <a:p>
            <a:pPr fontAlgn="auto">
              <a:spcBef>
                <a:spcPts val="0"/>
              </a:spcBef>
              <a:spcAft>
                <a:spcPts val="0"/>
              </a:spcAft>
            </a:pPr>
            <a:endParaRPr kumimoji="1" lang="zh-CN" altLang="en-US" sz="1050" dirty="0">
              <a:solidFill>
                <a:schemeClr val="tx1">
                  <a:lumMod val="65000"/>
                  <a:lumOff val="35000"/>
                </a:schemeClr>
              </a:solidFill>
              <a:latin typeface="+mn-lt"/>
              <a:ea typeface="+mn-ea"/>
            </a:endParaRP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异常检测</a:t>
            </a:r>
            <a:endParaRPr lang="zh-CN" altLang="en-US" dirty="0"/>
          </a:p>
        </p:txBody>
      </p:sp>
      <p:sp>
        <p:nvSpPr>
          <p:cNvPr id="6" name="文本框 5"/>
          <p:cNvSpPr txBox="1"/>
          <p:nvPr/>
        </p:nvSpPr>
        <p:spPr>
          <a:xfrm>
            <a:off x="890016" y="1524542"/>
            <a:ext cx="10570463" cy="1238801"/>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异常点检测</a:t>
            </a:r>
            <a:r>
              <a:rPr lang="en-US" altLang="zh-CN" sz="1600" dirty="0">
                <a:latin typeface="Alibaba PuHuiTi R" pitchFamily="18" charset="-122"/>
                <a:ea typeface="Alibaba PuHuiTi R" pitchFamily="18" charset="-122"/>
                <a:cs typeface="Alibaba PuHuiTi R" pitchFamily="18" charset="-122"/>
              </a:rPr>
              <a:t>(</a:t>
            </a:r>
            <a:r>
              <a:rPr lang="en-GB" altLang="zh-CN" sz="1600" dirty="0">
                <a:latin typeface="Alibaba PuHuiTi R" pitchFamily="18" charset="-122"/>
                <a:ea typeface="Alibaba PuHuiTi R" pitchFamily="18" charset="-122"/>
                <a:cs typeface="Alibaba PuHuiTi R" pitchFamily="18" charset="-122"/>
              </a:rPr>
              <a:t>Outlier detection)</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又称为离群点检测，</a:t>
            </a:r>
            <a:endParaRPr lang="en-US" altLang="zh-CN"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lang="en-US" altLang="zh-CN"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是找出与预期对象的行为差异较大的对象的一个检测过程。这些被检测出的对象被称为异常点或者离群点。</a:t>
            </a:r>
            <a:endParaRPr lang="en-US" altLang="zh-CN"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lang="zh-CN" altLang="en-US" sz="1600" dirty="0">
              <a:latin typeface="Alibaba PuHuiTi R" pitchFamily="18" charset="-122"/>
              <a:ea typeface="Alibaba PuHuiTi R" pitchFamily="18" charset="-122"/>
              <a:cs typeface="Alibaba PuHuiTi R" pitchFamily="18" charset="-122"/>
            </a:endParaRPr>
          </a:p>
          <a:p>
            <a:pPr fontAlgn="auto">
              <a:spcBef>
                <a:spcPts val="0"/>
              </a:spcBef>
              <a:spcAft>
                <a:spcPts val="0"/>
              </a:spcAft>
            </a:pPr>
            <a:endParaRPr kumimoji="1" lang="zh-CN" altLang="en-US" sz="1050" dirty="0">
              <a:solidFill>
                <a:schemeClr val="tx1">
                  <a:lumMod val="65000"/>
                  <a:lumOff val="35000"/>
                </a:schemeClr>
              </a:solidFill>
              <a:latin typeface="+mn-lt"/>
              <a:ea typeface="+mn-ea"/>
            </a:endParaRPr>
          </a:p>
        </p:txBody>
      </p:sp>
      <p:pic>
        <p:nvPicPr>
          <p:cNvPr id="1026" name="Picture 2" descr="outlier detection using isolation forest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5765" y="2597369"/>
            <a:ext cx="5286375"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异常检测</a:t>
            </a:r>
            <a:endParaRPr lang="zh-CN" altLang="en-US" dirty="0"/>
          </a:p>
        </p:txBody>
      </p:sp>
      <p:graphicFrame>
        <p:nvGraphicFramePr>
          <p:cNvPr id="8" name="文本框 5"/>
          <p:cNvGraphicFramePr/>
          <p:nvPr/>
        </p:nvGraphicFramePr>
        <p:xfrm>
          <a:off x="890016" y="1524542"/>
          <a:ext cx="10570463" cy="320857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异常检测</a:t>
            </a:r>
            <a:endParaRPr lang="zh-CN" altLang="en-US" dirty="0"/>
          </a:p>
        </p:txBody>
      </p:sp>
      <p:sp>
        <p:nvSpPr>
          <p:cNvPr id="6" name="文本框 5"/>
          <p:cNvSpPr txBox="1"/>
          <p:nvPr/>
        </p:nvSpPr>
        <p:spPr>
          <a:xfrm>
            <a:off x="890016" y="1524542"/>
            <a:ext cx="10570463" cy="992579"/>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异常点（</a:t>
            </a:r>
            <a:r>
              <a:rPr lang="en-GB" altLang="zh-CN" sz="1600" dirty="0">
                <a:latin typeface="Alibaba PuHuiTi R" pitchFamily="18" charset="-122"/>
                <a:ea typeface="Alibaba PuHuiTi R" pitchFamily="18" charset="-122"/>
                <a:cs typeface="Alibaba PuHuiTi R" pitchFamily="18" charset="-122"/>
              </a:rPr>
              <a:t>outlier</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是一个数据对象，它明显不同于其他的数据对象。如下图</a:t>
            </a:r>
            <a:r>
              <a:rPr lang="en-US" altLang="zh-CN" sz="1600" dirty="0">
                <a:latin typeface="Alibaba PuHuiTi R" pitchFamily="18" charset="-122"/>
                <a:ea typeface="Alibaba PuHuiTi R" pitchFamily="18" charset="-122"/>
                <a:cs typeface="Alibaba PuHuiTi R" pitchFamily="18" charset="-122"/>
              </a:rPr>
              <a:t>1</a:t>
            </a:r>
            <a:r>
              <a:rPr lang="zh-CN" altLang="en-US" sz="1600" dirty="0">
                <a:latin typeface="Alibaba PuHuiTi R" pitchFamily="18" charset="-122"/>
                <a:ea typeface="Alibaba PuHuiTi R" pitchFamily="18" charset="-122"/>
                <a:cs typeface="Alibaba PuHuiTi R" pitchFamily="18" charset="-122"/>
              </a:rPr>
              <a:t>所示，</a:t>
            </a:r>
            <a:r>
              <a:rPr lang="en-GB" altLang="zh-CN" sz="1600" dirty="0">
                <a:latin typeface="Alibaba PuHuiTi R" pitchFamily="18" charset="-122"/>
                <a:ea typeface="Alibaba PuHuiTi R" pitchFamily="18" charset="-122"/>
                <a:cs typeface="Alibaba PuHuiTi R" pitchFamily="18" charset="-122"/>
              </a:rPr>
              <a:t>N1</a:t>
            </a:r>
            <a:r>
              <a:rPr lang="zh-CN" altLang="en-GB" sz="1600" dirty="0">
                <a:latin typeface="Alibaba PuHuiTi R" pitchFamily="18" charset="-122"/>
                <a:ea typeface="Alibaba PuHuiTi R" pitchFamily="18" charset="-122"/>
                <a:cs typeface="Alibaba PuHuiTi R" pitchFamily="18" charset="-122"/>
              </a:rPr>
              <a:t>、</a:t>
            </a:r>
            <a:r>
              <a:rPr lang="en-GB" altLang="zh-CN" sz="1600" dirty="0">
                <a:latin typeface="Alibaba PuHuiTi R" pitchFamily="18" charset="-122"/>
                <a:ea typeface="Alibaba PuHuiTi R" pitchFamily="18" charset="-122"/>
                <a:cs typeface="Alibaba PuHuiTi R" pitchFamily="18" charset="-122"/>
              </a:rPr>
              <a:t>N2</a:t>
            </a:r>
            <a:r>
              <a:rPr lang="zh-CN" altLang="en-US" sz="1600" dirty="0">
                <a:latin typeface="Alibaba PuHuiTi R" pitchFamily="18" charset="-122"/>
                <a:ea typeface="Alibaba PuHuiTi R" pitchFamily="18" charset="-122"/>
                <a:cs typeface="Alibaba PuHuiTi R" pitchFamily="18" charset="-122"/>
              </a:rPr>
              <a:t>区域内的点是正常数据。而离</a:t>
            </a:r>
            <a:r>
              <a:rPr lang="en-GB" altLang="zh-CN" sz="1600" dirty="0">
                <a:latin typeface="Alibaba PuHuiTi R" pitchFamily="18" charset="-122"/>
                <a:ea typeface="Alibaba PuHuiTi R" pitchFamily="18" charset="-122"/>
                <a:cs typeface="Alibaba PuHuiTi R" pitchFamily="18" charset="-122"/>
              </a:rPr>
              <a:t>N1</a:t>
            </a:r>
            <a:r>
              <a:rPr lang="zh-CN" altLang="en-GB" sz="1600" dirty="0">
                <a:latin typeface="Alibaba PuHuiTi R" pitchFamily="18" charset="-122"/>
                <a:ea typeface="Alibaba PuHuiTi R" pitchFamily="18" charset="-122"/>
                <a:cs typeface="Alibaba PuHuiTi R" pitchFamily="18" charset="-122"/>
              </a:rPr>
              <a:t>、</a:t>
            </a:r>
            <a:r>
              <a:rPr lang="en-GB" altLang="zh-CN" sz="1600" dirty="0">
                <a:latin typeface="Alibaba PuHuiTi R" pitchFamily="18" charset="-122"/>
                <a:ea typeface="Alibaba PuHuiTi R" pitchFamily="18" charset="-122"/>
                <a:cs typeface="Alibaba PuHuiTi R" pitchFamily="18" charset="-122"/>
              </a:rPr>
              <a:t>N2</a:t>
            </a:r>
            <a:r>
              <a:rPr lang="zh-CN" altLang="en-US" sz="1600" dirty="0">
                <a:latin typeface="Alibaba PuHuiTi R" pitchFamily="18" charset="-122"/>
                <a:ea typeface="Alibaba PuHuiTi R" pitchFamily="18" charset="-122"/>
                <a:cs typeface="Alibaba PuHuiTi R" pitchFamily="18" charset="-122"/>
              </a:rPr>
              <a:t>较远的</a:t>
            </a:r>
            <a:r>
              <a:rPr lang="en-GB" altLang="zh-CN" sz="1600" dirty="0">
                <a:latin typeface="Alibaba PuHuiTi R" pitchFamily="18" charset="-122"/>
                <a:ea typeface="Alibaba PuHuiTi R" pitchFamily="18" charset="-122"/>
                <a:cs typeface="Alibaba PuHuiTi R" pitchFamily="18" charset="-122"/>
              </a:rPr>
              <a:t>O1</a:t>
            </a:r>
            <a:r>
              <a:rPr lang="zh-CN" altLang="en-GB" sz="1600" dirty="0">
                <a:latin typeface="Alibaba PuHuiTi R" pitchFamily="18" charset="-122"/>
                <a:ea typeface="Alibaba PuHuiTi R" pitchFamily="18" charset="-122"/>
                <a:cs typeface="Alibaba PuHuiTi R" pitchFamily="18" charset="-122"/>
              </a:rPr>
              <a:t>、</a:t>
            </a:r>
            <a:r>
              <a:rPr lang="en-GB" altLang="zh-CN" sz="1600" dirty="0">
                <a:latin typeface="Alibaba PuHuiTi R" pitchFamily="18" charset="-122"/>
                <a:ea typeface="Alibaba PuHuiTi R" pitchFamily="18" charset="-122"/>
                <a:cs typeface="Alibaba PuHuiTi R" pitchFamily="18" charset="-122"/>
              </a:rPr>
              <a:t>O2</a:t>
            </a:r>
            <a:r>
              <a:rPr lang="zh-CN" altLang="en-GB" sz="1600" dirty="0">
                <a:latin typeface="Alibaba PuHuiTi R" pitchFamily="18" charset="-122"/>
                <a:ea typeface="Alibaba PuHuiTi R" pitchFamily="18" charset="-122"/>
                <a:cs typeface="Alibaba PuHuiTi R" pitchFamily="18" charset="-122"/>
              </a:rPr>
              <a:t>、</a:t>
            </a:r>
            <a:r>
              <a:rPr lang="en-GB" altLang="zh-CN" sz="1600" dirty="0">
                <a:latin typeface="Alibaba PuHuiTi R" pitchFamily="18" charset="-122"/>
                <a:ea typeface="Alibaba PuHuiTi R" pitchFamily="18" charset="-122"/>
                <a:cs typeface="Alibaba PuHuiTi R" pitchFamily="18" charset="-122"/>
              </a:rPr>
              <a:t>O3</a:t>
            </a:r>
            <a:r>
              <a:rPr lang="zh-CN" altLang="en-US" sz="1600" dirty="0">
                <a:latin typeface="Alibaba PuHuiTi R" pitchFamily="18" charset="-122"/>
                <a:ea typeface="Alibaba PuHuiTi R" pitchFamily="18" charset="-122"/>
                <a:cs typeface="Alibaba PuHuiTi R" pitchFamily="18" charset="-122"/>
              </a:rPr>
              <a:t>区域内的点是异常点。</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lang="zh-CN" altLang="en-US" sz="1600" dirty="0">
              <a:latin typeface="Alibaba PuHuiTi R" pitchFamily="18" charset="-122"/>
              <a:ea typeface="Alibaba PuHuiTi R" pitchFamily="18" charset="-122"/>
              <a:cs typeface="Alibaba PuHuiTi R" pitchFamily="18" charset="-122"/>
            </a:endParaRPr>
          </a:p>
          <a:p>
            <a:pPr fontAlgn="auto">
              <a:spcBef>
                <a:spcPts val="0"/>
              </a:spcBef>
              <a:spcAft>
                <a:spcPts val="0"/>
              </a:spcAft>
            </a:pPr>
            <a:endParaRPr kumimoji="1" lang="zh-CN" altLang="en-US" sz="1050" dirty="0">
              <a:solidFill>
                <a:schemeClr val="tx1">
                  <a:lumMod val="65000"/>
                  <a:lumOff val="35000"/>
                </a:schemeClr>
              </a:solidFill>
              <a:latin typeface="+mn-lt"/>
              <a:ea typeface="+mn-ea"/>
            </a:endParaRPr>
          </a:p>
        </p:txBody>
      </p:sp>
      <p:pic>
        <p:nvPicPr>
          <p:cNvPr id="5" name="图片 4" descr="图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2216" y="3429000"/>
            <a:ext cx="2984500" cy="2318892"/>
          </a:xfrm>
          <a:prstGeom prst="rect">
            <a:avLst/>
          </a:prstGeom>
          <a:ln>
            <a:solidFill>
              <a:schemeClr val="tx1"/>
            </a:solidFill>
          </a:ln>
        </p:spPr>
      </p:pic>
      <p:sp>
        <p:nvSpPr>
          <p:cNvPr id="7" name="矩形 6"/>
          <p:cNvSpPr/>
          <p:nvPr/>
        </p:nvSpPr>
        <p:spPr>
          <a:xfrm>
            <a:off x="890016" y="2292004"/>
            <a:ext cx="10570463" cy="584775"/>
          </a:xfrm>
          <a:prstGeom prst="rect">
            <a:avLst/>
          </a:prstGeom>
        </p:spPr>
        <p:txBody>
          <a:bodyPr wrap="square">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异常检测一般是无监督的，和普通的二分类问题也不大相同，因为异常检测往往看似是二分类，但其实是多分类（造成异常的原因各不相同）。</a:t>
            </a:r>
            <a:endParaRPr lang="zh-CN" altLang="en-US" sz="1600" dirty="0">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异常检测</a:t>
            </a:r>
            <a:endParaRPr lang="zh-CN" altLang="en-US" dirty="0"/>
          </a:p>
        </p:txBody>
      </p:sp>
      <p:sp>
        <p:nvSpPr>
          <p:cNvPr id="6" name="文本框 5"/>
          <p:cNvSpPr txBox="1"/>
          <p:nvPr/>
        </p:nvSpPr>
        <p:spPr>
          <a:xfrm>
            <a:off x="890016" y="1524542"/>
            <a:ext cx="10570463" cy="5178341"/>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算法假设</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异常数据跟样本中大多数数据不太一样。</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异常数据在整体数据样本中占比比较小。</a:t>
            </a:r>
            <a:endParaRPr lang="en-US"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主要思想</a:t>
            </a:r>
            <a:endParaRPr lang="zh-CN" altLang="en-US" sz="1600" dirty="0">
              <a:latin typeface="Alibaba PuHuiTi R" pitchFamily="18" charset="-122"/>
              <a:ea typeface="Alibaba PuHuiTi R" pitchFamily="18" charset="-122"/>
              <a:cs typeface="Alibaba PuHuiTi R" pitchFamily="18" charset="-122"/>
            </a:endParaRPr>
          </a:p>
          <a:p>
            <a:r>
              <a:rPr lang="zh-CN" altLang="en-US" sz="1600" dirty="0">
                <a:latin typeface="Alibaba PuHuiTi R" pitchFamily="18" charset="-122"/>
                <a:ea typeface="Alibaba PuHuiTi R" pitchFamily="18" charset="-122"/>
                <a:cs typeface="Alibaba PuHuiTi R" pitchFamily="18" charset="-122"/>
              </a:rPr>
              <a:t>主流异常检测方法都是基于样本（小群体）间的相似度（</a:t>
            </a:r>
            <a:r>
              <a:rPr lang="en-GB" altLang="zh-CN" sz="1600" dirty="0">
                <a:latin typeface="Alibaba PuHuiTi R" pitchFamily="18" charset="-122"/>
                <a:ea typeface="Alibaba PuHuiTi R" pitchFamily="18" charset="-122"/>
                <a:cs typeface="Alibaba PuHuiTi R" pitchFamily="18" charset="-122"/>
              </a:rPr>
              <a:t>proximity</a:t>
            </a:r>
            <a:r>
              <a:rPr lang="zh-CN" altLang="en-GB" sz="1600" dirty="0">
                <a:latin typeface="Alibaba PuHuiTi R" pitchFamily="18" charset="-122"/>
                <a:ea typeface="Alibaba PuHuiTi R" pitchFamily="18" charset="-122"/>
                <a:cs typeface="Alibaba PuHuiTi R" pitchFamily="18" charset="-122"/>
              </a:rPr>
              <a:t>）</a:t>
            </a:r>
            <a:endParaRPr lang="zh-CN" altLang="en-GB"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距离</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密度</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角度</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隔离所需的难度</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簇</a:t>
            </a:r>
            <a:endParaRPr lang="en-US"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为什么要用无监督异常检测方法？</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样本群体有异构成分，可以对样本做筛选</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很多场景没有标签或者标签很少，不能训练监督模型（比如冷启动项目、欺诈模型）</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样本总是在发生变换，只能从一个小群体内部发现异常（比如欺诈检测，手段多变，团伙欺诈通常集中在某段时间内）</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异常检测假设异常样本占比很少，并且从某种度量上远离其他样本，这符合我们个体欺诈的先验知识。但是在团体欺诈检测中就不太适用了</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lang="zh-CN" altLang="en-US" sz="1600" dirty="0">
              <a:latin typeface="Alibaba PuHuiTi R" pitchFamily="18" charset="-122"/>
              <a:ea typeface="Alibaba PuHuiTi R" pitchFamily="18" charset="-122"/>
              <a:cs typeface="Alibaba PuHuiTi R" pitchFamily="18" charset="-122"/>
            </a:endParaRPr>
          </a:p>
          <a:p>
            <a:pPr fontAlgn="auto">
              <a:spcBef>
                <a:spcPts val="0"/>
              </a:spcBef>
              <a:spcAft>
                <a:spcPts val="0"/>
              </a:spcAft>
            </a:pPr>
            <a:endParaRPr kumimoji="1" lang="zh-CN" altLang="en-US" sz="1050" dirty="0">
              <a:solidFill>
                <a:schemeClr val="tx1">
                  <a:lumMod val="65000"/>
                  <a:lumOff val="35000"/>
                </a:schemeClr>
              </a:solidFill>
              <a:latin typeface="+mn-lt"/>
              <a:ea typeface="+mn-ea"/>
            </a:endParaRP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异常检测</a:t>
            </a:r>
            <a:endParaRPr lang="zh-CN" altLang="en-US" dirty="0"/>
          </a:p>
        </p:txBody>
      </p:sp>
      <p:sp>
        <p:nvSpPr>
          <p:cNvPr id="3" name="文本框 2"/>
          <p:cNvSpPr txBox="1"/>
          <p:nvPr/>
        </p:nvSpPr>
        <p:spPr>
          <a:xfrm>
            <a:off x="710880" y="1602934"/>
            <a:ext cx="6128424" cy="369332"/>
          </a:xfrm>
          <a:prstGeom prst="rect">
            <a:avLst/>
          </a:prstGeom>
          <a:noFill/>
        </p:spPr>
        <p:txBody>
          <a:bodyPr wrap="square">
            <a:spAutoFit/>
          </a:bodyPr>
          <a:lstStyle/>
          <a:p>
            <a:r>
              <a:rPr lang="zh-CN" altLang="en-US" sz="1800" dirty="0">
                <a:latin typeface="Alibaba PuHuiTi R" pitchFamily="18" charset="-122"/>
                <a:ea typeface="Alibaba PuHuiTi R" pitchFamily="18" charset="-122"/>
                <a:cs typeface="Alibaba PuHuiTi R" pitchFamily="18" charset="-122"/>
              </a:rPr>
              <a:t>异常点检验常用算法：</a:t>
            </a:r>
            <a:endParaRPr lang="en-US" altLang="zh-CN" sz="1800" dirty="0">
              <a:latin typeface="Alibaba PuHuiTi R" pitchFamily="18" charset="-122"/>
              <a:ea typeface="Alibaba PuHuiTi R" pitchFamily="18" charset="-122"/>
              <a:cs typeface="Alibaba PuHuiTi R" pitchFamily="18" charset="-122"/>
            </a:endParaRPr>
          </a:p>
        </p:txBody>
      </p:sp>
      <p:graphicFrame>
        <p:nvGraphicFramePr>
          <p:cNvPr id="10" name="文本框 5"/>
          <p:cNvGraphicFramePr/>
          <p:nvPr/>
        </p:nvGraphicFramePr>
        <p:xfrm>
          <a:off x="890016" y="2115228"/>
          <a:ext cx="10570463" cy="197746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976686" y="1286256"/>
            <a:ext cx="6298881" cy="3188208"/>
          </a:xfrm>
        </p:spPr>
        <p:txBody>
          <a:bodyPr/>
          <a:lstStyle/>
          <a:p>
            <a:endParaRPr lang="en-US" altLang="zh-CN" dirty="0">
              <a:solidFill>
                <a:srgbClr val="AD2B26"/>
              </a:solidFill>
            </a:endParaRPr>
          </a:p>
          <a:p>
            <a:r>
              <a:rPr lang="zh-CN" altLang="en-US" dirty="0"/>
              <a:t>知道样本不均衡时的常用处理方式</a:t>
            </a:r>
            <a:endParaRPr lang="zh-CN" altLang="en-US" dirty="0"/>
          </a:p>
          <a:p>
            <a:r>
              <a:rPr lang="zh-CN" altLang="en-US" dirty="0"/>
              <a:t>掌握</a:t>
            </a:r>
            <a:r>
              <a:rPr lang="en-GB" altLang="zh-CN" dirty="0"/>
              <a:t>SMOTE</a:t>
            </a:r>
            <a:r>
              <a:rPr lang="zh-CN" altLang="en-US" dirty="0"/>
              <a:t>过采样的使用</a:t>
            </a:r>
            <a:endParaRPr lang="zh-CN" altLang="en-US" dirty="0"/>
          </a:p>
          <a:p>
            <a:r>
              <a:rPr lang="zh-CN" altLang="en-US" dirty="0"/>
              <a:t>知道</a:t>
            </a:r>
            <a:r>
              <a:rPr lang="en-GB" altLang="zh-CN" dirty="0"/>
              <a:t>LOF</a:t>
            </a:r>
            <a:r>
              <a:rPr lang="zh-CN" altLang="en-US" dirty="0"/>
              <a:t>算法的原理</a:t>
            </a:r>
            <a:endParaRPr lang="zh-CN" altLang="en-US" dirty="0"/>
          </a:p>
          <a:p>
            <a:r>
              <a:rPr lang="zh-CN" altLang="en-US" dirty="0"/>
              <a:t>知道</a:t>
            </a:r>
            <a:r>
              <a:rPr lang="en-GB" altLang="zh-CN" dirty="0" err="1"/>
              <a:t>IForest</a:t>
            </a:r>
            <a:r>
              <a:rPr lang="zh-CN" altLang="en-US" dirty="0"/>
              <a:t>算法的原理</a:t>
            </a:r>
            <a:endParaRPr lang="zh-CN" altLang="en-US" dirty="0"/>
          </a:p>
          <a:p>
            <a:r>
              <a:rPr lang="zh-CN" altLang="en-US" dirty="0"/>
              <a:t>应用异常检测算法进行数据清洗</a:t>
            </a:r>
            <a:endParaRPr lang="zh-CN" altLang="en-US"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z-score</a:t>
            </a:r>
            <a:r>
              <a:rPr lang="zh-CN" altLang="en-US" dirty="0"/>
              <a:t>异常检测 </a:t>
            </a:r>
            <a:endParaRPr lang="zh-CN" altLang="en-US" dirty="0"/>
          </a:p>
        </p:txBody>
      </p:sp>
      <p:sp>
        <p:nvSpPr>
          <p:cNvPr id="6" name="文本框 5"/>
          <p:cNvSpPr txBox="1"/>
          <p:nvPr/>
        </p:nvSpPr>
        <p:spPr>
          <a:xfrm>
            <a:off x="890016" y="1524542"/>
            <a:ext cx="10570463" cy="197746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假设样本服从正态分布，用于描述样本偏离正态分布的程度。 </a:t>
            </a:r>
            <a:endParaRPr lang="en-US" altLang="zh-CN" sz="1600" dirty="0">
              <a:latin typeface="Alibaba PuHuiTi R" pitchFamily="18" charset="-122"/>
              <a:ea typeface="Alibaba PuHuiTi R" pitchFamily="18" charset="-122"/>
              <a:cs typeface="Alibaba PuHuiTi R" pitchFamily="18" charset="-122"/>
            </a:endParaRPr>
          </a:p>
          <a:p>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通过计算</a:t>
            </a:r>
            <a:r>
              <a:rPr lang="en-US" altLang="zh-CN" sz="1600" dirty="0" err="1">
                <a:latin typeface="Alibaba PuHuiTi R" pitchFamily="18" charset="-122"/>
                <a:ea typeface="Alibaba PuHuiTi R" pitchFamily="18" charset="-122"/>
                <a:cs typeface="Alibaba PuHuiTi R" pitchFamily="18" charset="-122"/>
              </a:rPr>
              <a:t>μ</a:t>
            </a:r>
            <a:r>
              <a:rPr lang="zh-CN" altLang="en-US" sz="1600" dirty="0">
                <a:latin typeface="Alibaba PuHuiTi R" pitchFamily="18" charset="-122"/>
                <a:ea typeface="Alibaba PuHuiTi R" pitchFamily="18" charset="-122"/>
                <a:cs typeface="Alibaba PuHuiTi R" pitchFamily="18" charset="-122"/>
              </a:rPr>
              <a:t>和</a:t>
            </a:r>
            <a:r>
              <a:rPr lang="en-US" altLang="zh-CN" sz="1600" dirty="0" err="1">
                <a:latin typeface="Alibaba PuHuiTi R" pitchFamily="18" charset="-122"/>
                <a:ea typeface="Alibaba PuHuiTi R" pitchFamily="18" charset="-122"/>
                <a:cs typeface="Alibaba PuHuiTi R" pitchFamily="18" charset="-122"/>
              </a:rPr>
              <a:t>θ</a:t>
            </a:r>
            <a:r>
              <a:rPr lang="zh-CN" altLang="en-US" sz="1600" dirty="0">
                <a:latin typeface="Alibaba PuHuiTi R" pitchFamily="18" charset="-122"/>
                <a:ea typeface="Alibaba PuHuiTi R" pitchFamily="18" charset="-122"/>
                <a:cs typeface="Alibaba PuHuiTi R" pitchFamily="18" charset="-122"/>
              </a:rPr>
              <a:t>得到当前样本所属于的正态分布的表达式，然后分别计算每个样本在这个概率密度函数下被生成的概率，当概率小于某一阈值我们认为这个样本是不属于这个分布的，因此定义为异常值。</a:t>
            </a:r>
            <a:endParaRPr lang="en-US" altLang="zh-CN" sz="1600" dirty="0">
              <a:latin typeface="Alibaba PuHuiTi R" pitchFamily="18" charset="-122"/>
              <a:ea typeface="Alibaba PuHuiTi R" pitchFamily="18" charset="-122"/>
              <a:cs typeface="Alibaba PuHuiTi R" pitchFamily="18" charset="-122"/>
            </a:endParaRPr>
          </a:p>
          <a:p>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计算公式 </a:t>
            </a:r>
            <a:r>
              <a:rPr lang="en-GB" altLang="zh-CN" sz="1600" dirty="0">
                <a:latin typeface="Alibaba PuHuiTi R" pitchFamily="18" charset="-122"/>
                <a:ea typeface="Alibaba PuHuiTi R" pitchFamily="18" charset="-122"/>
                <a:cs typeface="Alibaba PuHuiTi R" pitchFamily="18" charset="-122"/>
              </a:rPr>
              <a:t>Z score = (x -</a:t>
            </a:r>
            <a:r>
              <a:rPr lang="el-GR" altLang="zh-CN" sz="1600" dirty="0">
                <a:latin typeface="Alibaba PuHuiTi R" pitchFamily="18" charset="-122"/>
                <a:ea typeface="Alibaba PuHuiTi R" pitchFamily="18" charset="-122"/>
                <a:cs typeface="Alibaba PuHuiTi R" pitchFamily="18" charset="-122"/>
              </a:rPr>
              <a:t>μ) /δ</a:t>
            </a:r>
            <a:endParaRPr lang="zh-CN" altLang="en-US" sz="1600" dirty="0">
              <a:latin typeface="Alibaba PuHuiTi R" pitchFamily="18" charset="-122"/>
              <a:ea typeface="Alibaba PuHuiTi R" pitchFamily="18" charset="-122"/>
              <a:cs typeface="Alibaba PuHuiTi R" pitchFamily="18" charset="-122"/>
            </a:endParaRPr>
          </a:p>
          <a:p>
            <a:endParaRPr lang="zh-CN" altLang="en-US" sz="1600" dirty="0">
              <a:latin typeface="Alibaba PuHuiTi R" pitchFamily="18" charset="-122"/>
              <a:ea typeface="Alibaba PuHuiTi R" pitchFamily="18" charset="-122"/>
              <a:cs typeface="Alibaba PuHuiTi R" pitchFamily="18" charset="-122"/>
            </a:endParaRPr>
          </a:p>
          <a:p>
            <a:pPr fontAlgn="auto">
              <a:spcBef>
                <a:spcPts val="0"/>
              </a:spcBef>
              <a:spcAft>
                <a:spcPts val="0"/>
              </a:spcAft>
            </a:pPr>
            <a:endParaRPr kumimoji="1" lang="zh-CN" altLang="en-US" sz="1050" dirty="0">
              <a:solidFill>
                <a:schemeClr val="tx1">
                  <a:lumMod val="65000"/>
                  <a:lumOff val="35000"/>
                </a:schemeClr>
              </a:solidFill>
              <a:latin typeface="+mn-lt"/>
              <a:ea typeface="+mn-ea"/>
            </a:endParaRPr>
          </a:p>
        </p:txBody>
      </p:sp>
      <p:pic>
        <p:nvPicPr>
          <p:cNvPr id="2" name="图片 1"/>
          <p:cNvPicPr>
            <a:picLocks noChangeAspect="1"/>
          </p:cNvPicPr>
          <p:nvPr/>
        </p:nvPicPr>
        <p:blipFill>
          <a:blip r:embed="rId1"/>
          <a:stretch>
            <a:fillRect/>
          </a:stretch>
        </p:blipFill>
        <p:spPr>
          <a:xfrm>
            <a:off x="1361545" y="3325914"/>
            <a:ext cx="2781300" cy="1587500"/>
          </a:xfrm>
          <a:prstGeom prst="rect">
            <a:avLst/>
          </a:prstGeom>
          <a:ln>
            <a:solidFill>
              <a:schemeClr val="tx1"/>
            </a:solidFill>
          </a:ln>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07027" y="4035220"/>
            <a:ext cx="5255546" cy="2332785"/>
          </a:xfrm>
          <a:prstGeom prst="rect">
            <a:avLst/>
          </a:prstGeom>
          <a:ln>
            <a:solidFill>
              <a:schemeClr val="tx1"/>
            </a:solidFill>
          </a:ln>
        </p:spPr>
      </p:pic>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z-score</a:t>
            </a:r>
            <a:r>
              <a:rPr lang="zh-CN" altLang="en-US" dirty="0"/>
              <a:t>异常检测 </a:t>
            </a:r>
            <a:endParaRPr lang="zh-CN" altLang="en-US" dirty="0"/>
          </a:p>
        </p:txBody>
      </p:sp>
      <p:sp>
        <p:nvSpPr>
          <p:cNvPr id="6" name="文本框 5"/>
          <p:cNvSpPr txBox="1"/>
          <p:nvPr/>
        </p:nvSpPr>
        <p:spPr>
          <a:xfrm>
            <a:off x="890016" y="1524542"/>
            <a:ext cx="10570463" cy="197746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下图中展示了一组符合正态分布的数据，从图中看出</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en-US" altLang="zh-CN" sz="1600" dirty="0">
                <a:latin typeface="Alibaba PuHuiTi R" pitchFamily="18" charset="-122"/>
                <a:ea typeface="Alibaba PuHuiTi R" pitchFamily="18" charset="-122"/>
                <a:cs typeface="Alibaba PuHuiTi R" pitchFamily="18" charset="-122"/>
              </a:rPr>
              <a:t>68% </a:t>
            </a:r>
            <a:r>
              <a:rPr lang="zh-CN" altLang="en-US" sz="1600" dirty="0">
                <a:latin typeface="Alibaba PuHuiTi R" pitchFamily="18" charset="-122"/>
                <a:ea typeface="Alibaba PuHuiTi R" pitchFamily="18" charset="-122"/>
                <a:cs typeface="Alibaba PuHuiTi R" pitchFamily="18" charset="-122"/>
              </a:rPr>
              <a:t>的数据分布在 </a:t>
            </a:r>
            <a:r>
              <a:rPr lang="en-US" altLang="zh-CN" sz="1600" dirty="0">
                <a:latin typeface="Alibaba PuHuiTi R" pitchFamily="18" charset="-122"/>
                <a:ea typeface="Alibaba PuHuiTi R" pitchFamily="18" charset="-122"/>
                <a:cs typeface="Alibaba PuHuiTi R" pitchFamily="18" charset="-122"/>
              </a:rPr>
              <a:t>+/- 1 </a:t>
            </a:r>
            <a:r>
              <a:rPr lang="zh-CN" altLang="en-US" sz="1600" dirty="0">
                <a:latin typeface="Alibaba PuHuiTi R" pitchFamily="18" charset="-122"/>
                <a:ea typeface="Alibaba PuHuiTi R" pitchFamily="18" charset="-122"/>
                <a:cs typeface="Alibaba PuHuiTi R" pitchFamily="18" charset="-122"/>
              </a:rPr>
              <a:t>倍标准差之间</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en-US" altLang="zh-CN" sz="1600" dirty="0">
                <a:latin typeface="Alibaba PuHuiTi R" pitchFamily="18" charset="-122"/>
                <a:ea typeface="Alibaba PuHuiTi R" pitchFamily="18" charset="-122"/>
                <a:cs typeface="Alibaba PuHuiTi R" pitchFamily="18" charset="-122"/>
              </a:rPr>
              <a:t>95% </a:t>
            </a:r>
            <a:r>
              <a:rPr lang="zh-CN" altLang="en-US" sz="1600" dirty="0">
                <a:latin typeface="Alibaba PuHuiTi R" pitchFamily="18" charset="-122"/>
                <a:ea typeface="Alibaba PuHuiTi R" pitchFamily="18" charset="-122"/>
                <a:cs typeface="Alibaba PuHuiTi R" pitchFamily="18" charset="-122"/>
              </a:rPr>
              <a:t>的数据分布在 </a:t>
            </a:r>
            <a:r>
              <a:rPr lang="en-US" altLang="zh-CN" sz="1600" dirty="0">
                <a:latin typeface="Alibaba PuHuiTi R" pitchFamily="18" charset="-122"/>
                <a:ea typeface="Alibaba PuHuiTi R" pitchFamily="18" charset="-122"/>
                <a:cs typeface="Alibaba PuHuiTi R" pitchFamily="18" charset="-122"/>
              </a:rPr>
              <a:t>+/- 2 </a:t>
            </a:r>
            <a:r>
              <a:rPr lang="zh-CN" altLang="en-US" sz="1600" dirty="0">
                <a:latin typeface="Alibaba PuHuiTi R" pitchFamily="18" charset="-122"/>
                <a:ea typeface="Alibaba PuHuiTi R" pitchFamily="18" charset="-122"/>
                <a:cs typeface="Alibaba PuHuiTi R" pitchFamily="18" charset="-122"/>
              </a:rPr>
              <a:t>倍标准差之间</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en-US" altLang="zh-CN" sz="1600" dirty="0">
                <a:latin typeface="Alibaba PuHuiTi R" pitchFamily="18" charset="-122"/>
                <a:ea typeface="Alibaba PuHuiTi R" pitchFamily="18" charset="-122"/>
                <a:cs typeface="Alibaba PuHuiTi R" pitchFamily="18" charset="-122"/>
              </a:rPr>
              <a:t>99.7% </a:t>
            </a:r>
            <a:r>
              <a:rPr lang="zh-CN" altLang="en-US" sz="1600" dirty="0">
                <a:latin typeface="Alibaba PuHuiTi R" pitchFamily="18" charset="-122"/>
                <a:ea typeface="Alibaba PuHuiTi R" pitchFamily="18" charset="-122"/>
                <a:cs typeface="Alibaba PuHuiTi R" pitchFamily="18" charset="-122"/>
              </a:rPr>
              <a:t>的数据分布在 </a:t>
            </a:r>
            <a:r>
              <a:rPr lang="en-US" altLang="zh-CN" sz="1600" dirty="0">
                <a:latin typeface="Alibaba PuHuiTi R" pitchFamily="18" charset="-122"/>
                <a:ea typeface="Alibaba PuHuiTi R" pitchFamily="18" charset="-122"/>
                <a:cs typeface="Alibaba PuHuiTi R" pitchFamily="18" charset="-122"/>
              </a:rPr>
              <a:t>+/- 3 </a:t>
            </a:r>
            <a:r>
              <a:rPr lang="zh-CN" altLang="en-US" sz="1600" dirty="0">
                <a:latin typeface="Alibaba PuHuiTi R" pitchFamily="18" charset="-122"/>
                <a:ea typeface="Alibaba PuHuiTi R" pitchFamily="18" charset="-122"/>
                <a:cs typeface="Alibaba PuHuiTi R" pitchFamily="18" charset="-122"/>
              </a:rPr>
              <a:t>倍标准差之间</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从上面结论中得出，如果一个数据计算出它的</a:t>
            </a:r>
            <a:r>
              <a:rPr lang="en-GB" altLang="zh-CN" sz="1600" dirty="0">
                <a:latin typeface="Alibaba PuHuiTi R" pitchFamily="18" charset="-122"/>
                <a:ea typeface="Alibaba PuHuiTi R" pitchFamily="18" charset="-122"/>
                <a:cs typeface="Alibaba PuHuiTi R" pitchFamily="18" charset="-122"/>
              </a:rPr>
              <a:t>z score &gt;2 </a:t>
            </a:r>
            <a:r>
              <a:rPr lang="zh-CN" altLang="en-US" sz="1600" dirty="0">
                <a:latin typeface="Alibaba PuHuiTi R" pitchFamily="18" charset="-122"/>
                <a:ea typeface="Alibaba PuHuiTi R" pitchFamily="18" charset="-122"/>
                <a:cs typeface="Alibaba PuHuiTi R" pitchFamily="18" charset="-122"/>
              </a:rPr>
              <a:t>甚至</a:t>
            </a:r>
            <a:r>
              <a:rPr lang="en-US" altLang="zh-CN" sz="1600" dirty="0">
                <a:latin typeface="Alibaba PuHuiTi R" pitchFamily="18" charset="-122"/>
                <a:ea typeface="Alibaba PuHuiTi R" pitchFamily="18" charset="-122"/>
                <a:cs typeface="Alibaba PuHuiTi R" pitchFamily="18" charset="-122"/>
              </a:rPr>
              <a:t>&gt;3 </a:t>
            </a:r>
            <a:r>
              <a:rPr lang="zh-CN" altLang="en-US" sz="1600" dirty="0">
                <a:latin typeface="Alibaba PuHuiTi R" pitchFamily="18" charset="-122"/>
                <a:ea typeface="Alibaba PuHuiTi R" pitchFamily="18" charset="-122"/>
                <a:cs typeface="Alibaba PuHuiTi R" pitchFamily="18" charset="-122"/>
              </a:rPr>
              <a:t>说明这个数据和其它数据之间有很大差别</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缺点：需要假设样本满足正态分布，而我们大部分场景都不满足这种假设条件。 </a:t>
            </a:r>
            <a:endParaRPr lang="zh-CN" altLang="en-US" sz="1600" dirty="0">
              <a:latin typeface="Alibaba PuHuiTi R" pitchFamily="18" charset="-122"/>
              <a:ea typeface="Alibaba PuHuiTi R" pitchFamily="18" charset="-122"/>
              <a:cs typeface="Alibaba PuHuiTi R" pitchFamily="18" charset="-122"/>
            </a:endParaRPr>
          </a:p>
          <a:p>
            <a:endParaRPr lang="zh-CN" altLang="en-US" sz="1600" dirty="0">
              <a:latin typeface="Alibaba PuHuiTi R" pitchFamily="18" charset="-122"/>
              <a:ea typeface="Alibaba PuHuiTi R" pitchFamily="18" charset="-122"/>
              <a:cs typeface="Alibaba PuHuiTi R" pitchFamily="18" charset="-122"/>
            </a:endParaRPr>
          </a:p>
          <a:p>
            <a:pPr fontAlgn="auto">
              <a:spcBef>
                <a:spcPts val="0"/>
              </a:spcBef>
              <a:spcAft>
                <a:spcPts val="0"/>
              </a:spcAft>
            </a:pPr>
            <a:endParaRPr kumimoji="1" lang="zh-CN" altLang="en-US" sz="1050" dirty="0">
              <a:solidFill>
                <a:schemeClr val="tx1">
                  <a:lumMod val="65000"/>
                  <a:lumOff val="35000"/>
                </a:schemeClr>
              </a:solidFill>
              <a:latin typeface="+mn-lt"/>
              <a:ea typeface="+mn-ea"/>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6911" y="3124199"/>
            <a:ext cx="8076586" cy="3584963"/>
          </a:xfrm>
          <a:prstGeom prst="rect">
            <a:avLst/>
          </a:prstGeom>
          <a:ln>
            <a:solidFill>
              <a:schemeClr val="tx1"/>
            </a:solidFill>
          </a:ln>
        </p:spPr>
      </p:pic>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Local Outlier Factor</a:t>
            </a:r>
            <a:endParaRPr lang="en-GB" altLang="zh-CN" dirty="0"/>
          </a:p>
        </p:txBody>
      </p:sp>
      <p:sp>
        <p:nvSpPr>
          <p:cNvPr id="6" name="文本框 5"/>
          <p:cNvSpPr txBox="1"/>
          <p:nvPr/>
        </p:nvSpPr>
        <p:spPr>
          <a:xfrm>
            <a:off x="576711" y="2209774"/>
            <a:ext cx="10570463" cy="2554545"/>
          </a:xfrm>
          <a:prstGeom prst="rect">
            <a:avLst/>
          </a:prstGeom>
          <a:noFill/>
        </p:spPr>
        <p:txBody>
          <a:bodyPr wrap="square" rtlCol="0">
            <a:spAutoFit/>
          </a:bodyPr>
          <a:lstStyle/>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在 </a:t>
            </a:r>
            <a:r>
              <a:rPr lang="en-GB" altLang="zh-CN" sz="1600" dirty="0">
                <a:latin typeface="Alibaba PuHuiTi R" pitchFamily="18" charset="-122"/>
                <a:ea typeface="Alibaba PuHuiTi R" pitchFamily="18" charset="-122"/>
                <a:cs typeface="Alibaba PuHuiTi R" pitchFamily="18" charset="-122"/>
              </a:rPr>
              <a:t>LOF </a:t>
            </a:r>
            <a:r>
              <a:rPr lang="zh-CN" altLang="en-US" sz="1600" dirty="0">
                <a:latin typeface="Alibaba PuHuiTi R" pitchFamily="18" charset="-122"/>
                <a:ea typeface="Alibaba PuHuiTi R" pitchFamily="18" charset="-122"/>
                <a:cs typeface="Alibaba PuHuiTi R" pitchFamily="18" charset="-122"/>
              </a:rPr>
              <a:t>之前的异常检测算法大多是基于统计方法的，或者是借用了一些聚类算法用于异常点的识别（比如 ，</a:t>
            </a:r>
            <a:r>
              <a:rPr lang="en-GB" altLang="zh-CN" sz="1600" dirty="0">
                <a:latin typeface="Alibaba PuHuiTi R" pitchFamily="18" charset="-122"/>
                <a:ea typeface="Alibaba PuHuiTi R" pitchFamily="18" charset="-122"/>
                <a:cs typeface="Alibaba PuHuiTi R" pitchFamily="18" charset="-122"/>
              </a:rPr>
              <a:t>DBSCAN</a:t>
            </a:r>
            <a:r>
              <a:rPr lang="zh-CN" altLang="en-GB" sz="1600" dirty="0">
                <a:latin typeface="Alibaba PuHuiTi R" pitchFamily="18" charset="-122"/>
                <a:ea typeface="Alibaba PuHuiTi R" pitchFamily="18" charset="-122"/>
                <a:cs typeface="Alibaba PuHuiTi R" pitchFamily="18" charset="-122"/>
              </a:rPr>
              <a:t>）。</a:t>
            </a:r>
            <a:endParaRPr lang="en-US"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endParaRPr lang="zh-CN" altLang="en-GB"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基于统计的异常检测算法通常需要假设数据服从特定的概率分布，但假设往往不成立</a:t>
            </a:r>
            <a:endParaRPr lang="en-US"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聚类方法通常只能给出 </a:t>
            </a:r>
            <a:r>
              <a:rPr lang="en-US" altLang="zh-CN" sz="1600" dirty="0">
                <a:latin typeface="Alibaba PuHuiTi R" pitchFamily="18" charset="-122"/>
                <a:ea typeface="Alibaba PuHuiTi R" pitchFamily="18" charset="-122"/>
                <a:cs typeface="Alibaba PuHuiTi R" pitchFamily="18" charset="-122"/>
              </a:rPr>
              <a:t>0/1 </a:t>
            </a:r>
            <a:r>
              <a:rPr lang="zh-CN" altLang="en-US" sz="1600" dirty="0">
                <a:latin typeface="Alibaba PuHuiTi R" pitchFamily="18" charset="-122"/>
                <a:ea typeface="Alibaba PuHuiTi R" pitchFamily="18" charset="-122"/>
                <a:cs typeface="Alibaba PuHuiTi R" pitchFamily="18" charset="-122"/>
              </a:rPr>
              <a:t>的判断（即：是不是异常点），不能量化每个数据点的异常程度 </a:t>
            </a:r>
            <a:endParaRPr lang="en-US"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基于密度的</a:t>
            </a:r>
            <a:r>
              <a:rPr lang="en-GB" altLang="zh-CN" sz="1600" dirty="0">
                <a:latin typeface="Alibaba PuHuiTi R" pitchFamily="18" charset="-122"/>
                <a:ea typeface="Alibaba PuHuiTi R" pitchFamily="18" charset="-122"/>
                <a:cs typeface="Alibaba PuHuiTi R" pitchFamily="18" charset="-122"/>
              </a:rPr>
              <a:t>LOF</a:t>
            </a:r>
            <a:r>
              <a:rPr lang="zh-CN" altLang="en-US" sz="1600" dirty="0">
                <a:latin typeface="Alibaba PuHuiTi R" pitchFamily="18" charset="-122"/>
                <a:ea typeface="Alibaba PuHuiTi R" pitchFamily="18" charset="-122"/>
                <a:cs typeface="Alibaba PuHuiTi R" pitchFamily="18" charset="-122"/>
              </a:rPr>
              <a:t>算法要更简单、直观，不需要对数据的分布做太多要求，还能量化每个数据点的异常程度（</a:t>
            </a:r>
            <a:r>
              <a:rPr lang="en-GB" altLang="zh-CN" sz="1600" dirty="0" err="1">
                <a:latin typeface="Alibaba PuHuiTi R" pitchFamily="18" charset="-122"/>
                <a:ea typeface="Alibaba PuHuiTi R" pitchFamily="18" charset="-122"/>
                <a:cs typeface="Alibaba PuHuiTi R" pitchFamily="18" charset="-122"/>
              </a:rPr>
              <a:t>outlierness</a:t>
            </a:r>
            <a:r>
              <a:rPr lang="zh-CN" altLang="en-GB" sz="1600" dirty="0">
                <a:latin typeface="Alibaba PuHuiTi R" pitchFamily="18" charset="-122"/>
                <a:ea typeface="Alibaba PuHuiTi R" pitchFamily="18" charset="-122"/>
                <a:cs typeface="Alibaba PuHuiTi R" pitchFamily="18" charset="-122"/>
              </a:rPr>
              <a:t>）。</a:t>
            </a:r>
            <a:endParaRPr lang="en-US" altLang="zh-CN" sz="1600" dirty="0">
              <a:latin typeface="Alibaba PuHuiTi R" pitchFamily="18" charset="-122"/>
              <a:ea typeface="Alibaba PuHuiTi R" pitchFamily="18" charset="-122"/>
              <a:cs typeface="Alibaba PuHuiTi R" pitchFamily="18" charset="-122"/>
            </a:endParaRPr>
          </a:p>
          <a:p>
            <a:pPr lvl="1"/>
            <a:endParaRPr lang="en-US" altLang="zh-CN" sz="1600" dirty="0">
              <a:latin typeface="Alibaba PuHuiTi R" pitchFamily="18" charset="-122"/>
              <a:ea typeface="Alibaba PuHuiTi R" pitchFamily="18" charset="-122"/>
              <a:cs typeface="Alibaba PuHuiTi R" pitchFamily="18" charset="-122"/>
            </a:endParaRPr>
          </a:p>
        </p:txBody>
      </p:sp>
      <p:sp>
        <p:nvSpPr>
          <p:cNvPr id="3" name="文本框 2"/>
          <p:cNvSpPr txBox="1"/>
          <p:nvPr/>
        </p:nvSpPr>
        <p:spPr>
          <a:xfrm>
            <a:off x="710879" y="1559137"/>
            <a:ext cx="9843631" cy="369332"/>
          </a:xfrm>
          <a:prstGeom prst="rect">
            <a:avLst/>
          </a:prstGeom>
          <a:noFill/>
        </p:spPr>
        <p:txBody>
          <a:bodyPr wrap="square">
            <a:spAutoFit/>
          </a:bodyPr>
          <a:lstStyle/>
          <a:p>
            <a:r>
              <a:rPr lang="en-GB" altLang="zh-CN" sz="1800" dirty="0">
                <a:latin typeface="Alibaba PuHuiTi R" pitchFamily="18" charset="-122"/>
                <a:ea typeface="Alibaba PuHuiTi R" pitchFamily="18" charset="-122"/>
                <a:cs typeface="Alibaba PuHuiTi R" pitchFamily="18" charset="-122"/>
              </a:rPr>
              <a:t>LOF</a:t>
            </a:r>
            <a:r>
              <a:rPr lang="zh-CN" altLang="en-US" sz="1800" dirty="0">
                <a:latin typeface="Alibaba PuHuiTi R" pitchFamily="18" charset="-122"/>
                <a:ea typeface="Alibaba PuHuiTi R" pitchFamily="18" charset="-122"/>
                <a:cs typeface="Alibaba PuHuiTi R" pitchFamily="18" charset="-122"/>
              </a:rPr>
              <a:t>是基于密度的经典算法（</a:t>
            </a:r>
            <a:r>
              <a:rPr lang="en-GB" altLang="zh-CN" sz="1800" dirty="0">
                <a:latin typeface="Alibaba PuHuiTi R" pitchFamily="18" charset="-122"/>
                <a:ea typeface="Alibaba PuHuiTi R" pitchFamily="18" charset="-122"/>
                <a:cs typeface="Alibaba PuHuiTi R" pitchFamily="18" charset="-122"/>
              </a:rPr>
              <a:t>Breuning et. al. 2000</a:t>
            </a:r>
            <a:r>
              <a:rPr lang="zh-CN" altLang="en-GB" sz="1800" dirty="0">
                <a:latin typeface="Alibaba PuHuiTi R" pitchFamily="18" charset="-122"/>
                <a:ea typeface="Alibaba PuHuiTi R" pitchFamily="18" charset="-122"/>
                <a:cs typeface="Alibaba PuHuiTi R" pitchFamily="18" charset="-122"/>
              </a:rPr>
              <a:t>）</a:t>
            </a:r>
            <a:r>
              <a:rPr lang="en-GB" altLang="zh-CN" sz="1800" dirty="0">
                <a:latin typeface="Alibaba PuHuiTi R" pitchFamily="18" charset="-122"/>
                <a:ea typeface="Alibaba PuHuiTi R" pitchFamily="18" charset="-122"/>
                <a:cs typeface="Alibaba PuHuiTi R" pitchFamily="18" charset="-122"/>
              </a:rPr>
              <a:t>, </a:t>
            </a:r>
            <a:r>
              <a:rPr lang="zh-CN" altLang="en-US" sz="1800" dirty="0">
                <a:latin typeface="Alibaba PuHuiTi R" pitchFamily="18" charset="-122"/>
                <a:ea typeface="Alibaba PuHuiTi R" pitchFamily="18" charset="-122"/>
                <a:cs typeface="Alibaba PuHuiTi R" pitchFamily="18" charset="-122"/>
              </a:rPr>
              <a:t>文章发表于 </a:t>
            </a:r>
            <a:r>
              <a:rPr lang="en-GB" altLang="zh-CN" sz="1800" dirty="0">
                <a:latin typeface="Alibaba PuHuiTi R" pitchFamily="18" charset="-122"/>
                <a:ea typeface="Alibaba PuHuiTi R" pitchFamily="18" charset="-122"/>
                <a:cs typeface="Alibaba PuHuiTi R" pitchFamily="18" charset="-122"/>
              </a:rPr>
              <a:t>SIGMOD 2000</a:t>
            </a:r>
            <a:endParaRPr lang="en-GB" altLang="zh-CN" sz="1800" dirty="0">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Local Outlier Factor</a:t>
            </a:r>
            <a:endParaRPr lang="en-GB" altLang="zh-CN" dirty="0"/>
          </a:p>
        </p:txBody>
      </p:sp>
      <p:sp>
        <p:nvSpPr>
          <p:cNvPr id="6" name="文本框 5"/>
          <p:cNvSpPr txBox="1"/>
          <p:nvPr/>
        </p:nvSpPr>
        <p:spPr>
          <a:xfrm>
            <a:off x="710880" y="2088599"/>
            <a:ext cx="10570463" cy="1238801"/>
          </a:xfrm>
          <a:prstGeom prst="rect">
            <a:avLst/>
          </a:prstGeom>
          <a:noFill/>
        </p:spPr>
        <p:txBody>
          <a:bodyPr wrap="square" rtlCol="0">
            <a:spAutoFit/>
          </a:bodyPr>
          <a:lstStyle/>
          <a:p>
            <a:pPr lvl="1"/>
            <a:endParaRPr lang="en-US"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en-GB" altLang="zh-CN" sz="1600" dirty="0">
                <a:latin typeface="Alibaba PuHuiTi R" pitchFamily="18" charset="-122"/>
                <a:ea typeface="Alibaba PuHuiTi R" pitchFamily="18" charset="-122"/>
                <a:cs typeface="Alibaba PuHuiTi R" pitchFamily="18" charset="-122"/>
              </a:rPr>
              <a:t>LOF ≈1 ⇒ </a:t>
            </a:r>
            <a:r>
              <a:rPr lang="zh-CN" altLang="en-US" sz="1600" dirty="0">
                <a:latin typeface="Alibaba PuHuiTi R" pitchFamily="18" charset="-122"/>
                <a:ea typeface="Alibaba PuHuiTi R" pitchFamily="18" charset="-122"/>
                <a:cs typeface="Alibaba PuHuiTi R" pitchFamily="18" charset="-122"/>
              </a:rPr>
              <a:t>非异常 </a:t>
            </a:r>
            <a:endParaRPr lang="en-US"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endParaRPr lang="en-US"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en-GB" altLang="zh-CN" sz="1600" dirty="0">
                <a:latin typeface="Alibaba PuHuiTi R" pitchFamily="18" charset="-122"/>
                <a:ea typeface="Alibaba PuHuiTi R" pitchFamily="18" charset="-122"/>
                <a:cs typeface="Alibaba PuHuiTi R" pitchFamily="18" charset="-122"/>
              </a:rPr>
              <a:t>LOF ≫1 ⇒ </a:t>
            </a:r>
            <a:r>
              <a:rPr lang="zh-CN" altLang="en-US" sz="1600" dirty="0">
                <a:latin typeface="Alibaba PuHuiTi R" pitchFamily="18" charset="-122"/>
                <a:ea typeface="Alibaba PuHuiTi R" pitchFamily="18" charset="-122"/>
                <a:cs typeface="Alibaba PuHuiTi R" pitchFamily="18" charset="-122"/>
              </a:rPr>
              <a:t>异常</a:t>
            </a:r>
            <a:endParaRPr lang="zh-CN" altLang="en-US" sz="1600" dirty="0">
              <a:latin typeface="Alibaba PuHuiTi R" pitchFamily="18" charset="-122"/>
              <a:ea typeface="Alibaba PuHuiTi R" pitchFamily="18" charset="-122"/>
              <a:cs typeface="Alibaba PuHuiTi R" pitchFamily="18" charset="-122"/>
            </a:endParaRPr>
          </a:p>
          <a:p>
            <a:pPr fontAlgn="auto">
              <a:spcBef>
                <a:spcPts val="0"/>
              </a:spcBef>
              <a:spcAft>
                <a:spcPts val="0"/>
              </a:spcAft>
            </a:pPr>
            <a:endParaRPr kumimoji="1" lang="zh-CN" altLang="en-US" sz="1050" dirty="0">
              <a:solidFill>
                <a:schemeClr val="tx1">
                  <a:lumMod val="65000"/>
                  <a:lumOff val="35000"/>
                </a:schemeClr>
              </a:solidFill>
              <a:latin typeface="+mn-lt"/>
              <a:ea typeface="+mn-ea"/>
            </a:endParaRPr>
          </a:p>
        </p:txBody>
      </p:sp>
      <p:sp>
        <p:nvSpPr>
          <p:cNvPr id="3" name="文本框 2"/>
          <p:cNvSpPr txBox="1"/>
          <p:nvPr/>
        </p:nvSpPr>
        <p:spPr>
          <a:xfrm>
            <a:off x="710880" y="1460734"/>
            <a:ext cx="10145188" cy="338554"/>
          </a:xfrm>
          <a:prstGeom prst="rect">
            <a:avLst/>
          </a:prstGeom>
          <a:noFill/>
        </p:spPr>
        <p:txBody>
          <a:bodyPr wrap="square">
            <a:spAutoFit/>
          </a:bodyPr>
          <a:lstStyle/>
          <a:p>
            <a:r>
              <a:rPr lang="en-GB" altLang="zh-CN" sz="1600" dirty="0">
                <a:latin typeface="Alibaba PuHuiTi R" pitchFamily="18" charset="-122"/>
                <a:ea typeface="Alibaba PuHuiTi R" pitchFamily="18" charset="-122"/>
                <a:cs typeface="Alibaba PuHuiTi R" pitchFamily="18" charset="-122"/>
              </a:rPr>
              <a:t>LOF</a:t>
            </a:r>
            <a:r>
              <a:rPr lang="zh-CN" altLang="en-US" sz="1600" dirty="0">
                <a:latin typeface="Alibaba PuHuiTi R" pitchFamily="18" charset="-122"/>
                <a:ea typeface="Alibaba PuHuiTi R" pitchFamily="18" charset="-122"/>
                <a:cs typeface="Alibaba PuHuiTi R" pitchFamily="18" charset="-122"/>
              </a:rPr>
              <a:t>会为每一个数据点计算出一个分数，通过这个分数的大小来判断数据是否异常</a:t>
            </a:r>
            <a:endParaRPr lang="zh-CN" altLang="en-US" sz="1600" dirty="0">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LOF</a:t>
            </a:r>
            <a:r>
              <a:rPr lang="zh-CN" altLang="en-US" dirty="0"/>
              <a:t>相关概念</a:t>
            </a:r>
            <a:endParaRPr lang="en-GB" altLang="zh-CN" dirty="0"/>
          </a:p>
        </p:txBody>
      </p:sp>
      <p:sp>
        <p:nvSpPr>
          <p:cNvPr id="6" name="文本框 5"/>
          <p:cNvSpPr txBox="1"/>
          <p:nvPr/>
        </p:nvSpPr>
        <p:spPr>
          <a:xfrm>
            <a:off x="710880" y="1962716"/>
            <a:ext cx="10570463" cy="1238801"/>
          </a:xfrm>
          <a:prstGeom prst="rect">
            <a:avLst/>
          </a:prstGeom>
          <a:noFill/>
        </p:spPr>
        <p:txBody>
          <a:bodyPr wrap="square" rtlCol="0">
            <a:spAutoFit/>
          </a:bodyPr>
          <a:lstStyle/>
          <a:p>
            <a:pPr marL="742950" lvl="1" indent="-285750">
              <a:buFont typeface="Wingdings" panose="05000000000000000000" pitchFamily="2" charset="2"/>
              <a:buChar char="n"/>
            </a:pPr>
            <a:r>
              <a:rPr lang="en-GB" altLang="zh-CN" sz="1600" dirty="0">
                <a:latin typeface="Alibaba PuHuiTi R" pitchFamily="18" charset="-122"/>
                <a:ea typeface="Alibaba PuHuiTi R" pitchFamily="18" charset="-122"/>
                <a:cs typeface="Alibaba PuHuiTi R" pitchFamily="18" charset="-122"/>
              </a:rPr>
              <a:t>LOF</a:t>
            </a:r>
            <a:r>
              <a:rPr lang="zh-CN" altLang="en-US" sz="1600" dirty="0">
                <a:latin typeface="Alibaba PuHuiTi R" pitchFamily="18" charset="-122"/>
                <a:ea typeface="Alibaba PuHuiTi R" pitchFamily="18" charset="-122"/>
                <a:cs typeface="Alibaba PuHuiTi R" pitchFamily="18" charset="-122"/>
              </a:rPr>
              <a:t>通过计算最近的</a:t>
            </a:r>
            <a:r>
              <a:rPr lang="en-GB" altLang="zh-CN" sz="1600" dirty="0">
                <a:latin typeface="Alibaba PuHuiTi R" pitchFamily="18" charset="-122"/>
                <a:ea typeface="Alibaba PuHuiTi R" pitchFamily="18" charset="-122"/>
                <a:cs typeface="Alibaba PuHuiTi R" pitchFamily="18" charset="-122"/>
              </a:rPr>
              <a:t>K</a:t>
            </a:r>
            <a:r>
              <a:rPr lang="zh-CN" altLang="en-US" sz="1600" dirty="0">
                <a:latin typeface="Alibaba PuHuiTi R" pitchFamily="18" charset="-122"/>
                <a:ea typeface="Alibaba PuHuiTi R" pitchFamily="18" charset="-122"/>
                <a:cs typeface="Alibaba PuHuiTi R" pitchFamily="18" charset="-122"/>
              </a:rPr>
              <a:t>个点的距离来计算密度，然后将其与其它点的密度进行比较</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en-GB" altLang="zh-CN" sz="1600" dirty="0">
                <a:latin typeface="Alibaba PuHuiTi R" pitchFamily="18" charset="-122"/>
                <a:ea typeface="Alibaba PuHuiTi R" pitchFamily="18" charset="-122"/>
                <a:cs typeface="Alibaba PuHuiTi R" pitchFamily="18" charset="-122"/>
              </a:rPr>
              <a:t>K</a:t>
            </a:r>
            <a:r>
              <a:rPr lang="zh-CN" altLang="en-US" sz="1600" dirty="0">
                <a:latin typeface="Alibaba PuHuiTi R" pitchFamily="18" charset="-122"/>
                <a:ea typeface="Alibaba PuHuiTi R" pitchFamily="18" charset="-122"/>
                <a:cs typeface="Alibaba PuHuiTi R" pitchFamily="18" charset="-122"/>
              </a:rPr>
              <a:t>的选择会对结果产生影响</a:t>
            </a:r>
            <a:endParaRPr lang="zh-CN" altLang="en-US" sz="1600" dirty="0">
              <a:latin typeface="Alibaba PuHuiTi R" pitchFamily="18" charset="-122"/>
              <a:ea typeface="Alibaba PuHuiTi R" pitchFamily="18" charset="-122"/>
              <a:cs typeface="Alibaba PuHuiTi R" pitchFamily="18" charset="-122"/>
            </a:endParaRPr>
          </a:p>
          <a:p>
            <a:pPr marL="1200150" lvl="2"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选择比较小的</a:t>
            </a:r>
            <a:r>
              <a:rPr lang="en-GB" altLang="zh-CN" sz="1600" dirty="0">
                <a:latin typeface="Alibaba PuHuiTi R" pitchFamily="18" charset="-122"/>
                <a:ea typeface="Alibaba PuHuiTi R" pitchFamily="18" charset="-122"/>
                <a:cs typeface="Alibaba PuHuiTi R" pitchFamily="18" charset="-122"/>
              </a:rPr>
              <a:t>K</a:t>
            </a:r>
            <a:r>
              <a:rPr lang="zh-CN" altLang="en-US" sz="1600" dirty="0">
                <a:latin typeface="Alibaba PuHuiTi R" pitchFamily="18" charset="-122"/>
                <a:ea typeface="Alibaba PuHuiTi R" pitchFamily="18" charset="-122"/>
                <a:cs typeface="Alibaba PuHuiTi R" pitchFamily="18" charset="-122"/>
              </a:rPr>
              <a:t>值，会只计算附近的点，但会受到噪声的影响</a:t>
            </a:r>
            <a:endParaRPr lang="zh-CN" altLang="en-US" sz="1600" dirty="0">
              <a:latin typeface="Alibaba PuHuiTi R" pitchFamily="18" charset="-122"/>
              <a:ea typeface="Alibaba PuHuiTi R" pitchFamily="18" charset="-122"/>
              <a:cs typeface="Alibaba PuHuiTi R" pitchFamily="18" charset="-122"/>
            </a:endParaRPr>
          </a:p>
          <a:p>
            <a:pPr marL="1200150" lvl="2"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如果</a:t>
            </a:r>
            <a:r>
              <a:rPr lang="en-GB" altLang="zh-CN" sz="1600" dirty="0">
                <a:latin typeface="Alibaba PuHuiTi R" pitchFamily="18" charset="-122"/>
                <a:ea typeface="Alibaba PuHuiTi R" pitchFamily="18" charset="-122"/>
                <a:cs typeface="Alibaba PuHuiTi R" pitchFamily="18" charset="-122"/>
              </a:rPr>
              <a:t>K</a:t>
            </a:r>
            <a:r>
              <a:rPr lang="zh-CN" altLang="en-US" sz="1600" dirty="0">
                <a:latin typeface="Alibaba PuHuiTi R" pitchFamily="18" charset="-122"/>
                <a:ea typeface="Alibaba PuHuiTi R" pitchFamily="18" charset="-122"/>
                <a:cs typeface="Alibaba PuHuiTi R" pitchFamily="18" charset="-122"/>
              </a:rPr>
              <a:t>选的比较大，可能会错过局部离群点</a:t>
            </a:r>
            <a:endParaRPr lang="zh-CN" altLang="en-US" sz="1600" dirty="0">
              <a:latin typeface="Alibaba PuHuiTi R" pitchFamily="18" charset="-122"/>
              <a:ea typeface="Alibaba PuHuiTi R" pitchFamily="18" charset="-122"/>
              <a:cs typeface="Alibaba PuHuiTi R" pitchFamily="18" charset="-122"/>
            </a:endParaRPr>
          </a:p>
          <a:p>
            <a:pPr fontAlgn="auto">
              <a:spcBef>
                <a:spcPts val="0"/>
              </a:spcBef>
              <a:spcAft>
                <a:spcPts val="0"/>
              </a:spcAft>
            </a:pPr>
            <a:endParaRPr kumimoji="1" lang="zh-CN" altLang="en-US" sz="1050" dirty="0">
              <a:solidFill>
                <a:schemeClr val="tx1">
                  <a:lumMod val="65000"/>
                  <a:lumOff val="35000"/>
                </a:schemeClr>
              </a:solidFill>
              <a:latin typeface="+mn-lt"/>
              <a:ea typeface="+mn-ea"/>
            </a:endParaRPr>
          </a:p>
        </p:txBody>
      </p:sp>
      <p:pic>
        <p:nvPicPr>
          <p:cNvPr id="5" name="图片 4" descr="图表, 散点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0336" y="3534050"/>
            <a:ext cx="4918638" cy="3252830"/>
          </a:xfrm>
          <a:prstGeom prst="rect">
            <a:avLst/>
          </a:prstGeom>
          <a:ln>
            <a:solidFill>
              <a:schemeClr val="tx1"/>
            </a:solidFill>
          </a:ln>
        </p:spPr>
      </p:pic>
      <p:sp>
        <p:nvSpPr>
          <p:cNvPr id="3" name="文本框 2"/>
          <p:cNvSpPr txBox="1"/>
          <p:nvPr/>
        </p:nvSpPr>
        <p:spPr>
          <a:xfrm>
            <a:off x="731521" y="1394201"/>
            <a:ext cx="6131560" cy="369332"/>
          </a:xfrm>
          <a:prstGeom prst="rect">
            <a:avLst/>
          </a:prstGeom>
          <a:noFill/>
        </p:spPr>
        <p:txBody>
          <a:bodyPr wrap="square">
            <a:spAutoFit/>
          </a:bodyPr>
          <a:lstStyle/>
          <a:p>
            <a:r>
              <a:rPr lang="zh-CN" altLang="en-US" sz="1800" dirty="0">
                <a:latin typeface="Alibaba PuHuiTi R" pitchFamily="18" charset="-122"/>
                <a:ea typeface="Alibaba PuHuiTi R" pitchFamily="18" charset="-122"/>
                <a:cs typeface="Alibaba PuHuiTi R" pitchFamily="18" charset="-122"/>
              </a:rPr>
              <a:t>首先要确定参数</a:t>
            </a:r>
            <a:r>
              <a:rPr lang="en-GB" altLang="zh-CN" sz="1800" dirty="0">
                <a:latin typeface="Alibaba PuHuiTi R" pitchFamily="18" charset="-122"/>
                <a:ea typeface="Alibaba PuHuiTi R" pitchFamily="18" charset="-122"/>
                <a:cs typeface="Alibaba PuHuiTi R" pitchFamily="18" charset="-122"/>
              </a:rPr>
              <a:t>K</a:t>
            </a:r>
            <a:r>
              <a:rPr lang="zh-CN" altLang="en-GB" sz="1800" dirty="0">
                <a:latin typeface="Alibaba PuHuiTi R" pitchFamily="18" charset="-122"/>
                <a:ea typeface="Alibaba PuHuiTi R" pitchFamily="18" charset="-122"/>
                <a:cs typeface="Alibaba PuHuiTi R" pitchFamily="18" charset="-122"/>
              </a:rPr>
              <a:t>，</a:t>
            </a:r>
            <a:r>
              <a:rPr lang="en-GB" altLang="zh-CN" sz="1800" dirty="0">
                <a:latin typeface="Alibaba PuHuiTi R" pitchFamily="18" charset="-122"/>
                <a:ea typeface="Alibaba PuHuiTi R" pitchFamily="18" charset="-122"/>
                <a:cs typeface="Alibaba PuHuiTi R" pitchFamily="18" charset="-122"/>
              </a:rPr>
              <a:t>K</a:t>
            </a:r>
            <a:r>
              <a:rPr lang="zh-CN" altLang="en-US" sz="1800" dirty="0">
                <a:latin typeface="Alibaba PuHuiTi R" pitchFamily="18" charset="-122"/>
                <a:ea typeface="Alibaba PuHuiTi R" pitchFamily="18" charset="-122"/>
                <a:cs typeface="Alibaba PuHuiTi R" pitchFamily="18" charset="-122"/>
              </a:rPr>
              <a:t>是</a:t>
            </a:r>
            <a:r>
              <a:rPr lang="en-GB" altLang="zh-CN" sz="1800" dirty="0">
                <a:latin typeface="Alibaba PuHuiTi R" pitchFamily="18" charset="-122"/>
                <a:ea typeface="Alibaba PuHuiTi R" pitchFamily="18" charset="-122"/>
                <a:cs typeface="Alibaba PuHuiTi R" pitchFamily="18" charset="-122"/>
              </a:rPr>
              <a:t>LOF</a:t>
            </a:r>
            <a:r>
              <a:rPr lang="zh-CN" altLang="en-US" sz="1800" dirty="0">
                <a:latin typeface="Alibaba PuHuiTi R" pitchFamily="18" charset="-122"/>
                <a:ea typeface="Alibaba PuHuiTi R" pitchFamily="18" charset="-122"/>
                <a:cs typeface="Alibaba PuHuiTi R" pitchFamily="18" charset="-122"/>
              </a:rPr>
              <a:t>计算时需要考虑的近邻点数量</a:t>
            </a:r>
            <a:endParaRPr lang="zh-CN" altLang="en-US" sz="1800" dirty="0">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LOF</a:t>
            </a:r>
            <a:r>
              <a:rPr lang="zh-CN" altLang="en-US" dirty="0"/>
              <a:t>相关概念</a:t>
            </a:r>
            <a:endParaRPr lang="en-GB" altLang="zh-CN" dirty="0"/>
          </a:p>
        </p:txBody>
      </p:sp>
      <p:sp>
        <p:nvSpPr>
          <p:cNvPr id="6" name="文本框 5"/>
          <p:cNvSpPr txBox="1"/>
          <p:nvPr/>
        </p:nvSpPr>
        <p:spPr>
          <a:xfrm>
            <a:off x="890016" y="1524542"/>
            <a:ext cx="10570463" cy="584775"/>
          </a:xfrm>
          <a:prstGeom prst="rect">
            <a:avLst/>
          </a:prstGeom>
          <a:noFill/>
        </p:spPr>
        <p:txBody>
          <a:bodyPr wrap="square" rtlCol="0">
            <a:spAutoFit/>
          </a:bodyPr>
          <a:lstStyle/>
          <a:p>
            <a:pPr marL="285750" indent="-285750">
              <a:buFont typeface="Wingdings" panose="05000000000000000000" pitchFamily="2" charset="2"/>
              <a:buChar char="l"/>
            </a:pPr>
            <a:r>
              <a:rPr lang="en-GB" altLang="zh-CN" sz="1600" dirty="0">
                <a:latin typeface="Alibaba PuHuiTi R" pitchFamily="18" charset="-122"/>
                <a:ea typeface="Alibaba PuHuiTi R" pitchFamily="18" charset="-122"/>
                <a:cs typeface="Alibaba PuHuiTi R" pitchFamily="18" charset="-122"/>
              </a:rPr>
              <a:t>K-</a:t>
            </a:r>
            <a:r>
              <a:rPr lang="zh-CN" altLang="en-US" sz="1600" dirty="0">
                <a:latin typeface="Alibaba PuHuiTi R" pitchFamily="18" charset="-122"/>
                <a:ea typeface="Alibaba PuHuiTi R" pitchFamily="18" charset="-122"/>
                <a:cs typeface="Alibaba PuHuiTi R" pitchFamily="18" charset="-122"/>
              </a:rPr>
              <a:t>邻近距离（</a:t>
            </a:r>
            <a:r>
              <a:rPr lang="en-GB" altLang="zh-CN" sz="1600" dirty="0">
                <a:latin typeface="Alibaba PuHuiTi R" pitchFamily="18" charset="-122"/>
                <a:ea typeface="Alibaba PuHuiTi R" pitchFamily="18" charset="-122"/>
                <a:cs typeface="Alibaba PuHuiTi R" pitchFamily="18" charset="-122"/>
              </a:rPr>
              <a:t>k-distance</a:t>
            </a:r>
            <a:r>
              <a:rPr lang="zh-CN" altLang="en-GB" sz="1600" dirty="0">
                <a:latin typeface="Alibaba PuHuiTi R" pitchFamily="18" charset="-122"/>
                <a:ea typeface="Alibaba PuHuiTi R" pitchFamily="18" charset="-122"/>
                <a:cs typeface="Alibaba PuHuiTi R" pitchFamily="18" charset="-122"/>
              </a:rPr>
              <a:t>）：</a:t>
            </a:r>
            <a:r>
              <a:rPr lang="en-GB" altLang="zh-CN" sz="1600" dirty="0">
                <a:latin typeface="Alibaba PuHuiTi R" pitchFamily="18" charset="-122"/>
                <a:ea typeface="Alibaba PuHuiTi R" pitchFamily="18" charset="-122"/>
                <a:cs typeface="Alibaba PuHuiTi R" pitchFamily="18" charset="-122"/>
              </a:rPr>
              <a:t>K</a:t>
            </a:r>
            <a:r>
              <a:rPr lang="zh-CN" altLang="en-US" sz="1600" dirty="0">
                <a:latin typeface="Alibaba PuHuiTi R" pitchFamily="18" charset="-122"/>
                <a:ea typeface="Alibaba PuHuiTi R" pitchFamily="18" charset="-122"/>
                <a:cs typeface="Alibaba PuHuiTi R" pitchFamily="18" charset="-122"/>
              </a:rPr>
              <a:t>确定下来，我们可以计算</a:t>
            </a:r>
            <a:r>
              <a:rPr lang="en-GB" altLang="zh-CN" sz="1600" dirty="0">
                <a:latin typeface="Alibaba PuHuiTi R" pitchFamily="18" charset="-122"/>
                <a:ea typeface="Alibaba PuHuiTi R" pitchFamily="18" charset="-122"/>
                <a:cs typeface="Alibaba PuHuiTi R" pitchFamily="18" charset="-122"/>
              </a:rPr>
              <a:t>k-distance</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即点到第</a:t>
            </a:r>
            <a:r>
              <a:rPr lang="en-GB" altLang="zh-CN" sz="1600" dirty="0">
                <a:latin typeface="Alibaba PuHuiTi R" pitchFamily="18" charset="-122"/>
                <a:ea typeface="Alibaba PuHuiTi R" pitchFamily="18" charset="-122"/>
                <a:cs typeface="Alibaba PuHuiTi R" pitchFamily="18" charset="-122"/>
              </a:rPr>
              <a:t>k</a:t>
            </a:r>
            <a:r>
              <a:rPr lang="zh-CN" altLang="en-US" sz="1600" dirty="0">
                <a:latin typeface="Alibaba PuHuiTi R" pitchFamily="18" charset="-122"/>
                <a:ea typeface="Alibaba PuHuiTi R" pitchFamily="18" charset="-122"/>
                <a:cs typeface="Alibaba PuHuiTi R" pitchFamily="18" charset="-122"/>
              </a:rPr>
              <a:t>个邻居的距离。 如果</a:t>
            </a:r>
            <a:r>
              <a:rPr lang="en-GB" altLang="zh-CN" sz="1600" dirty="0">
                <a:latin typeface="Alibaba PuHuiTi R" pitchFamily="18" charset="-122"/>
                <a:ea typeface="Alibaba PuHuiTi R" pitchFamily="18" charset="-122"/>
                <a:cs typeface="Alibaba PuHuiTi R" pitchFamily="18" charset="-122"/>
              </a:rPr>
              <a:t>k</a:t>
            </a:r>
            <a:r>
              <a:rPr lang="zh-CN" altLang="en-US" sz="1600" dirty="0">
                <a:latin typeface="Alibaba PuHuiTi R" pitchFamily="18" charset="-122"/>
                <a:ea typeface="Alibaba PuHuiTi R" pitchFamily="18" charset="-122"/>
                <a:cs typeface="Alibaba PuHuiTi R" pitchFamily="18" charset="-122"/>
              </a:rPr>
              <a:t>为</a:t>
            </a:r>
            <a:r>
              <a:rPr lang="en-US" altLang="zh-CN" sz="1600" dirty="0">
                <a:latin typeface="Alibaba PuHuiTi R" pitchFamily="18" charset="-122"/>
                <a:ea typeface="Alibaba PuHuiTi R" pitchFamily="18" charset="-122"/>
                <a:cs typeface="Alibaba PuHuiTi R" pitchFamily="18" charset="-122"/>
              </a:rPr>
              <a:t>3</a:t>
            </a:r>
            <a:r>
              <a:rPr lang="zh-CN" altLang="en-US" sz="1600" dirty="0">
                <a:latin typeface="Alibaba PuHuiTi R" pitchFamily="18" charset="-122"/>
                <a:ea typeface="Alibaba PuHuiTi R" pitchFamily="18" charset="-122"/>
                <a:cs typeface="Alibaba PuHuiTi R" pitchFamily="18" charset="-122"/>
              </a:rPr>
              <a:t>，则</a:t>
            </a:r>
            <a:r>
              <a:rPr lang="en-GB" altLang="zh-CN" sz="1600" dirty="0">
                <a:latin typeface="Alibaba PuHuiTi R" pitchFamily="18" charset="-122"/>
                <a:ea typeface="Alibaba PuHuiTi R" pitchFamily="18" charset="-122"/>
                <a:cs typeface="Alibaba PuHuiTi R" pitchFamily="18" charset="-122"/>
              </a:rPr>
              <a:t>k-distance</a:t>
            </a:r>
            <a:r>
              <a:rPr lang="zh-CN" altLang="en-US" sz="1600" dirty="0">
                <a:latin typeface="Alibaba PuHuiTi R" pitchFamily="18" charset="-122"/>
                <a:ea typeface="Alibaba PuHuiTi R" pitchFamily="18" charset="-122"/>
                <a:cs typeface="Alibaba PuHuiTi R" pitchFamily="18" charset="-122"/>
              </a:rPr>
              <a:t>将是点到第三最近点的距离</a:t>
            </a:r>
            <a:endParaRPr kumimoji="1" lang="zh-CN" altLang="en-US" sz="1050" dirty="0">
              <a:solidFill>
                <a:schemeClr val="tx1">
                  <a:lumMod val="65000"/>
                  <a:lumOff val="35000"/>
                </a:schemeClr>
              </a:solidFill>
              <a:latin typeface="+mn-lt"/>
              <a:ea typeface="+mn-ea"/>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1790" y="2390263"/>
            <a:ext cx="3784600" cy="3670300"/>
          </a:xfrm>
          <a:prstGeom prst="rect">
            <a:avLst/>
          </a:prstGeom>
          <a:ln>
            <a:solidFill>
              <a:schemeClr val="tx1"/>
            </a:solidFill>
          </a:ln>
        </p:spPr>
      </p:pic>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LOF</a:t>
            </a:r>
            <a:r>
              <a:rPr lang="zh-CN" altLang="en-US" dirty="0"/>
              <a:t>相关概念</a:t>
            </a:r>
            <a:endParaRPr lang="en-GB" altLang="zh-CN" dirty="0"/>
          </a:p>
        </p:txBody>
      </p:sp>
      <p:sp>
        <p:nvSpPr>
          <p:cNvPr id="6" name="文本框 5"/>
          <p:cNvSpPr txBox="1"/>
          <p:nvPr/>
        </p:nvSpPr>
        <p:spPr>
          <a:xfrm>
            <a:off x="457200" y="2119079"/>
            <a:ext cx="10527791" cy="1238801"/>
          </a:xfrm>
          <a:prstGeom prst="rect">
            <a:avLst/>
          </a:prstGeom>
          <a:noFill/>
        </p:spPr>
        <p:txBody>
          <a:bodyPr wrap="square" rtlCol="0">
            <a:spAutoFit/>
          </a:bodyPr>
          <a:lstStyle/>
          <a:p>
            <a:pPr marL="742950" lvl="1" indent="-285750">
              <a:buFont typeface="Wingdings" panose="05000000000000000000" pitchFamily="2" charset="2"/>
              <a:buChar char="l"/>
            </a:pPr>
            <a:r>
              <a:rPr lang="en-GB" altLang="zh-CN" sz="1600" dirty="0">
                <a:latin typeface="Alibaba PuHuiTi R" pitchFamily="18" charset="-122"/>
                <a:ea typeface="Alibaba PuHuiTi R" pitchFamily="18" charset="-122"/>
                <a:cs typeface="Alibaba PuHuiTi R" pitchFamily="18" charset="-122"/>
              </a:rPr>
              <a:t>reach-dist(a,b) = max{k-distance(b), dist(a,b)}</a:t>
            </a:r>
            <a:endParaRPr lang="en-GB" altLang="zh-CN" sz="1600" dirty="0">
              <a:latin typeface="Alibaba PuHuiTi R" pitchFamily="18" charset="-122"/>
              <a:ea typeface="Alibaba PuHuiTi R" pitchFamily="18" charset="-122"/>
              <a:cs typeface="Alibaba PuHuiTi R" pitchFamily="18" charset="-122"/>
            </a:endParaRPr>
          </a:p>
          <a:p>
            <a:pPr lvl="1"/>
            <a:endParaRPr lang="en-US"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如果点</a:t>
            </a:r>
            <a:r>
              <a:rPr lang="en-GB" altLang="zh-CN" sz="1600" dirty="0">
                <a:latin typeface="Alibaba PuHuiTi R" pitchFamily="18" charset="-122"/>
                <a:ea typeface="Alibaba PuHuiTi R" pitchFamily="18" charset="-122"/>
                <a:cs typeface="Alibaba PuHuiTi R" pitchFamily="18" charset="-122"/>
              </a:rPr>
              <a:t>a</a:t>
            </a:r>
            <a:r>
              <a:rPr lang="zh-CN" altLang="en-US" sz="1600" dirty="0">
                <a:latin typeface="Alibaba PuHuiTi R" pitchFamily="18" charset="-122"/>
                <a:ea typeface="Alibaba PuHuiTi R" pitchFamily="18" charset="-122"/>
                <a:cs typeface="Alibaba PuHuiTi R" pitchFamily="18" charset="-122"/>
              </a:rPr>
              <a:t>在点</a:t>
            </a:r>
            <a:r>
              <a:rPr lang="en-GB" altLang="zh-CN" sz="1600" dirty="0">
                <a:latin typeface="Alibaba PuHuiTi R" pitchFamily="18" charset="-122"/>
                <a:ea typeface="Alibaba PuHuiTi R" pitchFamily="18" charset="-122"/>
                <a:cs typeface="Alibaba PuHuiTi R" pitchFamily="18" charset="-122"/>
              </a:rPr>
              <a:t>b</a:t>
            </a:r>
            <a:r>
              <a:rPr lang="zh-CN" altLang="en-US" sz="1600" dirty="0">
                <a:latin typeface="Alibaba PuHuiTi R" pitchFamily="18" charset="-122"/>
                <a:ea typeface="Alibaba PuHuiTi R" pitchFamily="18" charset="-122"/>
                <a:cs typeface="Alibaba PuHuiTi R" pitchFamily="18" charset="-122"/>
              </a:rPr>
              <a:t>的</a:t>
            </a:r>
            <a:r>
              <a:rPr lang="en-GB" altLang="zh-CN" sz="1600" dirty="0">
                <a:latin typeface="Alibaba PuHuiTi R" pitchFamily="18" charset="-122"/>
                <a:ea typeface="Alibaba PuHuiTi R" pitchFamily="18" charset="-122"/>
                <a:cs typeface="Alibaba PuHuiTi R" pitchFamily="18" charset="-122"/>
              </a:rPr>
              <a:t>k</a:t>
            </a:r>
            <a:r>
              <a:rPr lang="zh-CN" altLang="en-US" sz="1600" dirty="0">
                <a:latin typeface="Alibaba PuHuiTi R" pitchFamily="18" charset="-122"/>
                <a:ea typeface="Alibaba PuHuiTi R" pitchFamily="18" charset="-122"/>
                <a:cs typeface="Alibaba PuHuiTi R" pitchFamily="18" charset="-122"/>
              </a:rPr>
              <a:t>个邻居内，则</a:t>
            </a:r>
            <a:r>
              <a:rPr lang="en-GB" altLang="zh-CN" sz="1600" dirty="0">
                <a:latin typeface="Alibaba PuHuiTi R" pitchFamily="18" charset="-122"/>
                <a:ea typeface="Alibaba PuHuiTi R" pitchFamily="18" charset="-122"/>
                <a:cs typeface="Alibaba PuHuiTi R" pitchFamily="18" charset="-122"/>
              </a:rPr>
              <a:t>reach-</a:t>
            </a:r>
            <a:r>
              <a:rPr lang="en-GB" altLang="zh-CN" sz="1600" dirty="0" err="1">
                <a:latin typeface="Alibaba PuHuiTi R" pitchFamily="18" charset="-122"/>
                <a:ea typeface="Alibaba PuHuiTi R" pitchFamily="18" charset="-122"/>
                <a:cs typeface="Alibaba PuHuiTi R" pitchFamily="18" charset="-122"/>
              </a:rPr>
              <a:t>dist</a:t>
            </a:r>
            <a:r>
              <a:rPr lang="en-GB" altLang="zh-CN" sz="1600" dirty="0">
                <a:latin typeface="Alibaba PuHuiTi R" pitchFamily="18" charset="-122"/>
                <a:ea typeface="Alibaba PuHuiTi R" pitchFamily="18" charset="-122"/>
                <a:cs typeface="Alibaba PuHuiTi R" pitchFamily="18" charset="-122"/>
              </a:rPr>
              <a:t>(</a:t>
            </a:r>
            <a:r>
              <a:rPr lang="en-GB" altLang="zh-CN" sz="1600" dirty="0" err="1">
                <a:latin typeface="Alibaba PuHuiTi R" pitchFamily="18" charset="-122"/>
                <a:ea typeface="Alibaba PuHuiTi R" pitchFamily="18" charset="-122"/>
                <a:cs typeface="Alibaba PuHuiTi R" pitchFamily="18" charset="-122"/>
              </a:rPr>
              <a:t>a,b</a:t>
            </a:r>
            <a:r>
              <a:rPr lang="en-GB" altLang="zh-CN"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将是</a:t>
            </a:r>
            <a:r>
              <a:rPr lang="en-GB" altLang="zh-CN" sz="1600" dirty="0">
                <a:latin typeface="Alibaba PuHuiTi R" pitchFamily="18" charset="-122"/>
                <a:ea typeface="Alibaba PuHuiTi R" pitchFamily="18" charset="-122"/>
                <a:cs typeface="Alibaba PuHuiTi R" pitchFamily="18" charset="-122"/>
              </a:rPr>
              <a:t>b</a:t>
            </a:r>
            <a:r>
              <a:rPr lang="zh-CN" altLang="en-US" sz="1600" dirty="0">
                <a:latin typeface="Alibaba PuHuiTi R" pitchFamily="18" charset="-122"/>
                <a:ea typeface="Alibaba PuHuiTi R" pitchFamily="18" charset="-122"/>
                <a:cs typeface="Alibaba PuHuiTi R" pitchFamily="18" charset="-122"/>
              </a:rPr>
              <a:t>的</a:t>
            </a:r>
            <a:r>
              <a:rPr lang="en-GB" altLang="zh-CN" sz="1600" dirty="0">
                <a:latin typeface="Alibaba PuHuiTi R" pitchFamily="18" charset="-122"/>
                <a:ea typeface="Alibaba PuHuiTi R" pitchFamily="18" charset="-122"/>
                <a:cs typeface="Alibaba PuHuiTi R" pitchFamily="18" charset="-122"/>
              </a:rPr>
              <a:t>k-</a:t>
            </a:r>
            <a:r>
              <a:rPr lang="zh-CN" altLang="en-US" sz="1600" dirty="0">
                <a:latin typeface="Alibaba PuHuiTi R" pitchFamily="18" charset="-122"/>
                <a:ea typeface="Alibaba PuHuiTi R" pitchFamily="18" charset="-122"/>
                <a:cs typeface="Alibaba PuHuiTi R" pitchFamily="18" charset="-122"/>
              </a:rPr>
              <a:t>距离。否则，它将是</a:t>
            </a:r>
            <a:r>
              <a:rPr lang="en-GB" altLang="zh-CN" sz="1600" dirty="0">
                <a:latin typeface="Alibaba PuHuiTi R" pitchFamily="18" charset="-122"/>
                <a:ea typeface="Alibaba PuHuiTi R" pitchFamily="18" charset="-122"/>
                <a:cs typeface="Alibaba PuHuiTi R" pitchFamily="18" charset="-122"/>
              </a:rPr>
              <a:t>a</a:t>
            </a:r>
            <a:r>
              <a:rPr lang="zh-CN" altLang="en-US" sz="1600" dirty="0">
                <a:latin typeface="Alibaba PuHuiTi R" pitchFamily="18" charset="-122"/>
                <a:ea typeface="Alibaba PuHuiTi R" pitchFamily="18" charset="-122"/>
                <a:cs typeface="Alibaba PuHuiTi R" pitchFamily="18" charset="-122"/>
              </a:rPr>
              <a:t>和</a:t>
            </a:r>
            <a:r>
              <a:rPr lang="en-GB" altLang="zh-CN" sz="1600" dirty="0">
                <a:latin typeface="Alibaba PuHuiTi R" pitchFamily="18" charset="-122"/>
                <a:ea typeface="Alibaba PuHuiTi R" pitchFamily="18" charset="-122"/>
                <a:cs typeface="Alibaba PuHuiTi R" pitchFamily="18" charset="-122"/>
              </a:rPr>
              <a:t>b</a:t>
            </a:r>
            <a:r>
              <a:rPr lang="zh-CN" altLang="en-US" sz="1600" dirty="0">
                <a:latin typeface="Alibaba PuHuiTi R" pitchFamily="18" charset="-122"/>
                <a:ea typeface="Alibaba PuHuiTi R" pitchFamily="18" charset="-122"/>
                <a:cs typeface="Alibaba PuHuiTi R" pitchFamily="18" charset="-122"/>
              </a:rPr>
              <a:t>的实际距离。为了便于理解，可以当做两点之间的距离</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kumimoji="1" lang="zh-CN" altLang="en-US" sz="1050" dirty="0">
              <a:solidFill>
                <a:schemeClr val="tx1">
                  <a:lumMod val="65000"/>
                  <a:lumOff val="35000"/>
                </a:schemeClr>
              </a:solidFill>
              <a:latin typeface="+mn-lt"/>
              <a:ea typeface="+mn-ea"/>
            </a:endParaRPr>
          </a:p>
        </p:txBody>
      </p:sp>
      <p:sp>
        <p:nvSpPr>
          <p:cNvPr id="3" name="文本框 2"/>
          <p:cNvSpPr txBox="1"/>
          <p:nvPr/>
        </p:nvSpPr>
        <p:spPr>
          <a:xfrm>
            <a:off x="710879" y="1457271"/>
            <a:ext cx="12450643" cy="369332"/>
          </a:xfrm>
          <a:prstGeom prst="rect">
            <a:avLst/>
          </a:prstGeom>
          <a:noFill/>
        </p:spPr>
        <p:txBody>
          <a:bodyPr wrap="square">
            <a:spAutoFit/>
          </a:bodyPr>
          <a:lstStyle/>
          <a:p>
            <a:r>
              <a:rPr lang="zh-CN" altLang="en-US" sz="1800" dirty="0">
                <a:latin typeface="Alibaba PuHuiTi R" pitchFamily="18" charset="-122"/>
                <a:ea typeface="Alibaba PuHuiTi R" pitchFamily="18" charset="-122"/>
                <a:cs typeface="Alibaba PuHuiTi R" pitchFamily="18" charset="-122"/>
              </a:rPr>
              <a:t>可达距离（</a:t>
            </a:r>
            <a:r>
              <a:rPr lang="en-GB" altLang="zh-CN" sz="1800" dirty="0">
                <a:latin typeface="Alibaba PuHuiTi R" pitchFamily="18" charset="-122"/>
                <a:ea typeface="Alibaba PuHuiTi R" pitchFamily="18" charset="-122"/>
                <a:cs typeface="Alibaba PuHuiTi R" pitchFamily="18" charset="-122"/>
              </a:rPr>
              <a:t>reachability distance</a:t>
            </a:r>
            <a:r>
              <a:rPr lang="zh-CN" altLang="en-GB" sz="1800" dirty="0">
                <a:latin typeface="Alibaba PuHuiTi R" pitchFamily="18" charset="-122"/>
                <a:ea typeface="Alibaba PuHuiTi R" pitchFamily="18" charset="-122"/>
                <a:cs typeface="Alibaba PuHuiTi R" pitchFamily="18" charset="-122"/>
              </a:rPr>
              <a:t>）：</a:t>
            </a:r>
            <a:r>
              <a:rPr lang="zh-CN" altLang="en-US" sz="1800" dirty="0">
                <a:latin typeface="Alibaba PuHuiTi R" pitchFamily="18" charset="-122"/>
                <a:ea typeface="Alibaba PuHuiTi R" pitchFamily="18" charset="-122"/>
                <a:cs typeface="Alibaba PuHuiTi R" pitchFamily="18" charset="-122"/>
              </a:rPr>
              <a:t>该距离表示的是两个点的距离和第二个点的</a:t>
            </a:r>
            <a:r>
              <a:rPr lang="en-GB" altLang="zh-CN" sz="1800" dirty="0">
                <a:latin typeface="Alibaba PuHuiTi R" pitchFamily="18" charset="-122"/>
                <a:ea typeface="Alibaba PuHuiTi R" pitchFamily="18" charset="-122"/>
                <a:cs typeface="Alibaba PuHuiTi R" pitchFamily="18" charset="-122"/>
              </a:rPr>
              <a:t>k-distance</a:t>
            </a:r>
            <a:r>
              <a:rPr lang="zh-CN" altLang="en-US" sz="1800" dirty="0">
                <a:latin typeface="Alibaba PuHuiTi R" pitchFamily="18" charset="-122"/>
                <a:ea typeface="Alibaba PuHuiTi R" pitchFamily="18" charset="-122"/>
                <a:cs typeface="Alibaba PuHuiTi R" pitchFamily="18" charset="-122"/>
              </a:rPr>
              <a:t>中的最大值</a:t>
            </a: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a:t>LOF</a:t>
            </a:r>
            <a:r>
              <a:rPr lang="zh-CN" altLang="en-US"/>
              <a:t>相关概念</a:t>
            </a:r>
            <a:endParaRPr lang="en-GB" altLang="zh-CN" dirty="0"/>
          </a:p>
        </p:txBody>
      </p:sp>
      <p:sp>
        <p:nvSpPr>
          <p:cNvPr id="6" name="文本框 5"/>
          <p:cNvSpPr txBox="1"/>
          <p:nvPr/>
        </p:nvSpPr>
        <p:spPr>
          <a:xfrm>
            <a:off x="800447" y="2031335"/>
            <a:ext cx="10570463" cy="1238801"/>
          </a:xfrm>
          <a:prstGeom prst="rect">
            <a:avLst/>
          </a:prstGeom>
          <a:noFill/>
        </p:spPr>
        <p:txBody>
          <a:bodyPr wrap="square" rtlCol="0">
            <a:spAutoFit/>
          </a:bodyPr>
          <a:lstStyle/>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点</a:t>
            </a:r>
            <a:r>
              <a:rPr lang="en-GB" altLang="zh-CN" sz="1600" dirty="0">
                <a:latin typeface="Alibaba PuHuiTi R" pitchFamily="18" charset="-122"/>
                <a:ea typeface="Alibaba PuHuiTi R" pitchFamily="18" charset="-122"/>
                <a:cs typeface="Alibaba PuHuiTi R" pitchFamily="18" charset="-122"/>
              </a:rPr>
              <a:t>a</a:t>
            </a:r>
            <a:r>
              <a:rPr lang="zh-CN" altLang="en-US" sz="1600" dirty="0">
                <a:latin typeface="Alibaba PuHuiTi R" pitchFamily="18" charset="-122"/>
                <a:ea typeface="Alibaba PuHuiTi R" pitchFamily="18" charset="-122"/>
                <a:cs typeface="Alibaba PuHuiTi R" pitchFamily="18" charset="-122"/>
              </a:rPr>
              <a:t>的</a:t>
            </a:r>
            <a:r>
              <a:rPr lang="en-GB" altLang="zh-CN" sz="1600" dirty="0" err="1">
                <a:latin typeface="Alibaba PuHuiTi R" pitchFamily="18" charset="-122"/>
                <a:ea typeface="Alibaba PuHuiTi R" pitchFamily="18" charset="-122"/>
                <a:cs typeface="Alibaba PuHuiTi R" pitchFamily="18" charset="-122"/>
              </a:rPr>
              <a:t>lrd</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首先计算</a:t>
            </a:r>
            <a:r>
              <a:rPr lang="en-GB" altLang="zh-CN" sz="1600" dirty="0">
                <a:latin typeface="Alibaba PuHuiTi R" pitchFamily="18" charset="-122"/>
                <a:ea typeface="Alibaba PuHuiTi R" pitchFamily="18" charset="-122"/>
                <a:cs typeface="Alibaba PuHuiTi R" pitchFamily="18" charset="-122"/>
              </a:rPr>
              <a:t>a</a:t>
            </a:r>
            <a:r>
              <a:rPr lang="zh-CN" altLang="en-US" sz="1600" dirty="0">
                <a:latin typeface="Alibaba PuHuiTi R" pitchFamily="18" charset="-122"/>
                <a:ea typeface="Alibaba PuHuiTi R" pitchFamily="18" charset="-122"/>
                <a:cs typeface="Alibaba PuHuiTi R" pitchFamily="18" charset="-122"/>
              </a:rPr>
              <a:t>到它的所有</a:t>
            </a:r>
            <a:r>
              <a:rPr lang="en-GB" altLang="zh-CN" sz="1600" dirty="0">
                <a:latin typeface="Alibaba PuHuiTi R" pitchFamily="18" charset="-122"/>
                <a:ea typeface="Alibaba PuHuiTi R" pitchFamily="18" charset="-122"/>
                <a:cs typeface="Alibaba PuHuiTi R" pitchFamily="18" charset="-122"/>
              </a:rPr>
              <a:t>k</a:t>
            </a:r>
            <a:r>
              <a:rPr lang="zh-CN" altLang="en-US" sz="1600" dirty="0">
                <a:latin typeface="Alibaba PuHuiTi R" pitchFamily="18" charset="-122"/>
                <a:ea typeface="Alibaba PuHuiTi R" pitchFamily="18" charset="-122"/>
                <a:cs typeface="Alibaba PuHuiTi R" pitchFamily="18" charset="-122"/>
              </a:rPr>
              <a:t>个最近邻居的</a:t>
            </a:r>
            <a:r>
              <a:rPr lang="en-GB" altLang="zh-CN" sz="1600" dirty="0">
                <a:latin typeface="Alibaba PuHuiTi R" pitchFamily="18" charset="-122"/>
                <a:ea typeface="Alibaba PuHuiTi R" pitchFamily="18" charset="-122"/>
                <a:cs typeface="Alibaba PuHuiTi R" pitchFamily="18" charset="-122"/>
              </a:rPr>
              <a:t>reach-</a:t>
            </a:r>
            <a:r>
              <a:rPr lang="en-GB" altLang="zh-CN" sz="1600" dirty="0" err="1">
                <a:latin typeface="Alibaba PuHuiTi R" pitchFamily="18" charset="-122"/>
                <a:ea typeface="Alibaba PuHuiTi R" pitchFamily="18" charset="-122"/>
                <a:cs typeface="Alibaba PuHuiTi R" pitchFamily="18" charset="-122"/>
              </a:rPr>
              <a:t>dist</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并取该数字的平均值，</a:t>
            </a:r>
            <a:r>
              <a:rPr lang="en-GB" altLang="zh-CN" sz="1600" dirty="0" err="1">
                <a:latin typeface="Alibaba PuHuiTi R" pitchFamily="18" charset="-122"/>
                <a:ea typeface="Alibaba PuHuiTi R" pitchFamily="18" charset="-122"/>
                <a:cs typeface="Alibaba PuHuiTi R" pitchFamily="18" charset="-122"/>
              </a:rPr>
              <a:t>lrd</a:t>
            </a:r>
            <a:r>
              <a:rPr lang="zh-CN" altLang="en-US" sz="1600" dirty="0">
                <a:latin typeface="Alibaba PuHuiTi R" pitchFamily="18" charset="-122"/>
                <a:ea typeface="Alibaba PuHuiTi R" pitchFamily="18" charset="-122"/>
                <a:cs typeface="Alibaba PuHuiTi R" pitchFamily="18" charset="-122"/>
              </a:rPr>
              <a:t>是该平均值的倒数。</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en-GB" altLang="zh-CN" sz="1600" dirty="0">
                <a:latin typeface="Alibaba PuHuiTi R" pitchFamily="18" charset="-122"/>
                <a:ea typeface="Alibaba PuHuiTi R" pitchFamily="18" charset="-122"/>
                <a:cs typeface="Alibaba PuHuiTi R" pitchFamily="18" charset="-122"/>
              </a:rPr>
              <a:t>LRD</a:t>
            </a:r>
            <a:r>
              <a:rPr lang="zh-CN" altLang="en-US" sz="1600" dirty="0">
                <a:latin typeface="Alibaba PuHuiTi R" pitchFamily="18" charset="-122"/>
                <a:ea typeface="Alibaba PuHuiTi R" pitchFamily="18" charset="-122"/>
                <a:cs typeface="Alibaba PuHuiTi R" pitchFamily="18" charset="-122"/>
              </a:rPr>
              <a:t>代表一种密度，因此，到下一个近邻点的距离越长，相应点所在的区域就越稀疏。反之密度越小</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en-GB" altLang="zh-CN" sz="1600" dirty="0" err="1">
                <a:latin typeface="Alibaba PuHuiTi R" pitchFamily="18" charset="-122"/>
                <a:ea typeface="Alibaba PuHuiTi R" pitchFamily="18" charset="-122"/>
                <a:cs typeface="Alibaba PuHuiTi R" pitchFamily="18" charset="-122"/>
              </a:rPr>
              <a:t>lrd</a:t>
            </a:r>
            <a:r>
              <a:rPr lang="en-GB" altLang="zh-CN" sz="1600" dirty="0">
                <a:latin typeface="Alibaba PuHuiTi R" pitchFamily="18" charset="-122"/>
                <a:ea typeface="Alibaba PuHuiTi R" pitchFamily="18" charset="-122"/>
                <a:cs typeface="Alibaba PuHuiTi R" pitchFamily="18" charset="-122"/>
              </a:rPr>
              <a:t>(a) = 1/(sum(reach-</a:t>
            </a:r>
            <a:r>
              <a:rPr lang="en-GB" altLang="zh-CN" sz="1600" dirty="0" err="1">
                <a:latin typeface="Alibaba PuHuiTi R" pitchFamily="18" charset="-122"/>
                <a:ea typeface="Alibaba PuHuiTi R" pitchFamily="18" charset="-122"/>
                <a:cs typeface="Alibaba PuHuiTi R" pitchFamily="18" charset="-122"/>
              </a:rPr>
              <a:t>dist</a:t>
            </a:r>
            <a:r>
              <a:rPr lang="en-GB" altLang="zh-CN" sz="1600" dirty="0">
                <a:latin typeface="Alibaba PuHuiTi R" pitchFamily="18" charset="-122"/>
                <a:ea typeface="Alibaba PuHuiTi R" pitchFamily="18" charset="-122"/>
                <a:cs typeface="Alibaba PuHuiTi R" pitchFamily="18" charset="-122"/>
              </a:rPr>
              <a:t>(</a:t>
            </a:r>
            <a:r>
              <a:rPr lang="en-GB" altLang="zh-CN" sz="1600" dirty="0" err="1">
                <a:latin typeface="Alibaba PuHuiTi R" pitchFamily="18" charset="-122"/>
                <a:ea typeface="Alibaba PuHuiTi R" pitchFamily="18" charset="-122"/>
                <a:cs typeface="Alibaba PuHuiTi R" pitchFamily="18" charset="-122"/>
              </a:rPr>
              <a:t>a,n</a:t>
            </a:r>
            <a:r>
              <a:rPr lang="en-GB" altLang="zh-CN" sz="1600" dirty="0">
                <a:latin typeface="Alibaba PuHuiTi R" pitchFamily="18" charset="-122"/>
                <a:ea typeface="Alibaba PuHuiTi R" pitchFamily="18" charset="-122"/>
                <a:cs typeface="Alibaba PuHuiTi R" pitchFamily="18" charset="-122"/>
              </a:rPr>
              <a:t>))/k)</a:t>
            </a:r>
            <a:endParaRPr lang="en-GB"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通俗点儿说，</a:t>
            </a:r>
            <a:r>
              <a:rPr lang="en-GB" altLang="zh-CN" sz="1600" dirty="0">
                <a:latin typeface="Alibaba PuHuiTi R" pitchFamily="18" charset="-122"/>
                <a:ea typeface="Alibaba PuHuiTi R" pitchFamily="18" charset="-122"/>
                <a:cs typeface="Alibaba PuHuiTi R" pitchFamily="18" charset="-122"/>
              </a:rPr>
              <a:t>LRD</a:t>
            </a:r>
            <a:r>
              <a:rPr lang="zh-CN" altLang="en-US" sz="1600" dirty="0">
                <a:latin typeface="Alibaba PuHuiTi R" pitchFamily="18" charset="-122"/>
                <a:ea typeface="Alibaba PuHuiTi R" pitchFamily="18" charset="-122"/>
                <a:cs typeface="Alibaba PuHuiTi R" pitchFamily="18" charset="-122"/>
              </a:rPr>
              <a:t>告诉我们，从一点到另一个点或者另一堆点，距离多远，</a:t>
            </a:r>
            <a:r>
              <a:rPr lang="en-GB" altLang="zh-CN" sz="1600" dirty="0">
                <a:latin typeface="Alibaba PuHuiTi R" pitchFamily="18" charset="-122"/>
                <a:ea typeface="Alibaba PuHuiTi R" pitchFamily="18" charset="-122"/>
                <a:cs typeface="Alibaba PuHuiTi R" pitchFamily="18" charset="-122"/>
              </a:rPr>
              <a:t>LRD</a:t>
            </a:r>
            <a:r>
              <a:rPr lang="zh-CN" altLang="en-US" sz="1600" dirty="0">
                <a:latin typeface="Alibaba PuHuiTi R" pitchFamily="18" charset="-122"/>
                <a:ea typeface="Alibaba PuHuiTi R" pitchFamily="18" charset="-122"/>
                <a:cs typeface="Alibaba PuHuiTi R" pitchFamily="18" charset="-122"/>
              </a:rPr>
              <a:t>越小，密度越低，距离越远</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kumimoji="1" lang="zh-CN" altLang="en-US" sz="1050" dirty="0">
              <a:solidFill>
                <a:schemeClr val="tx1">
                  <a:lumMod val="65000"/>
                  <a:lumOff val="35000"/>
                </a:schemeClr>
              </a:solidFill>
              <a:latin typeface="+mn-lt"/>
              <a:ea typeface="+mn-ea"/>
            </a:endParaRPr>
          </a:p>
        </p:txBody>
      </p:sp>
      <p:pic>
        <p:nvPicPr>
          <p:cNvPr id="5" name="图片 4" descr="图表&#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9135" y="3844200"/>
            <a:ext cx="2855862" cy="2769611"/>
          </a:xfrm>
          <a:prstGeom prst="rect">
            <a:avLst/>
          </a:prstGeom>
          <a:ln>
            <a:solidFill>
              <a:schemeClr val="tx1"/>
            </a:solidFill>
          </a:ln>
        </p:spPr>
      </p:pic>
      <p:sp>
        <p:nvSpPr>
          <p:cNvPr id="8" name="矩形 7"/>
          <p:cNvSpPr/>
          <p:nvPr/>
        </p:nvSpPr>
        <p:spPr>
          <a:xfrm>
            <a:off x="4817110" y="3964174"/>
            <a:ext cx="6813468" cy="830997"/>
          </a:xfrm>
          <a:prstGeom prst="rect">
            <a:avLst/>
          </a:prstGeom>
        </p:spPr>
        <p:txBody>
          <a:bodyPr wrap="square">
            <a:spAutoFit/>
          </a:bodyPr>
          <a:lstStyle/>
          <a:p>
            <a:r>
              <a:rPr lang="zh-CN" altLang="en-US" sz="1600" dirty="0">
                <a:latin typeface="Alibaba PuHuiTi R" pitchFamily="18" charset="-122"/>
                <a:ea typeface="Alibaba PuHuiTi R" pitchFamily="18" charset="-122"/>
                <a:cs typeface="Alibaba PuHuiTi R" pitchFamily="18" charset="-122"/>
              </a:rPr>
              <a:t>左图中，右上角的点的</a:t>
            </a:r>
            <a:r>
              <a:rPr lang="en-GB" altLang="zh-CN" sz="1600" dirty="0" err="1">
                <a:latin typeface="Alibaba PuHuiTi R" pitchFamily="18" charset="-122"/>
                <a:ea typeface="Alibaba PuHuiTi R" pitchFamily="18" charset="-122"/>
                <a:cs typeface="Alibaba PuHuiTi R" pitchFamily="18" charset="-122"/>
              </a:rPr>
              <a:t>lrd</a:t>
            </a:r>
            <a:r>
              <a:rPr lang="en-GB" altLang="zh-CN" sz="1600" dirty="0">
                <a:latin typeface="Alibaba PuHuiTi R" pitchFamily="18" charset="-122"/>
                <a:ea typeface="Alibaba PuHuiTi R" pitchFamily="18" charset="-122"/>
                <a:cs typeface="Alibaba PuHuiTi R" pitchFamily="18" charset="-122"/>
              </a:rPr>
              <a:t> = </a:t>
            </a:r>
            <a:r>
              <a:rPr lang="zh-CN" altLang="en-US" sz="1600" dirty="0">
                <a:latin typeface="Alibaba PuHuiTi R" pitchFamily="18" charset="-122"/>
                <a:ea typeface="Alibaba PuHuiTi R" pitchFamily="18" charset="-122"/>
                <a:cs typeface="Alibaba PuHuiTi R" pitchFamily="18" charset="-122"/>
              </a:rPr>
              <a:t>它最近的邻居</a:t>
            </a:r>
            <a:r>
              <a:rPr lang="en-US" altLang="zh-CN" sz="1600" dirty="0">
                <a:latin typeface="Alibaba PuHuiTi R" pitchFamily="18" charset="-122"/>
                <a:ea typeface="Alibaba PuHuiTi R" pitchFamily="18" charset="-122"/>
                <a:cs typeface="Alibaba PuHuiTi R" pitchFamily="18" charset="-122"/>
              </a:rPr>
              <a:t>[ (-1, -1), (-1.5, -1.5) , (-1, -2)] </a:t>
            </a:r>
            <a:r>
              <a:rPr lang="zh-CN" altLang="en-US" sz="1600" dirty="0">
                <a:latin typeface="Alibaba PuHuiTi R" pitchFamily="18" charset="-122"/>
                <a:ea typeface="Alibaba PuHuiTi R" pitchFamily="18" charset="-122"/>
                <a:cs typeface="Alibaba PuHuiTi R" pitchFamily="18" charset="-122"/>
              </a:rPr>
              <a:t>这三个点的</a:t>
            </a:r>
            <a:r>
              <a:rPr lang="en-GB" altLang="zh-CN" sz="1600" dirty="0">
                <a:latin typeface="Alibaba PuHuiTi R" pitchFamily="18" charset="-122"/>
                <a:ea typeface="Alibaba PuHuiTi R" pitchFamily="18" charset="-122"/>
                <a:cs typeface="Alibaba PuHuiTi R" pitchFamily="18" charset="-122"/>
              </a:rPr>
              <a:t>reach-</a:t>
            </a:r>
            <a:r>
              <a:rPr lang="en-GB" altLang="zh-CN" sz="1600" dirty="0" err="1">
                <a:latin typeface="Alibaba PuHuiTi R" pitchFamily="18" charset="-122"/>
                <a:ea typeface="Alibaba PuHuiTi R" pitchFamily="18" charset="-122"/>
                <a:cs typeface="Alibaba PuHuiTi R" pitchFamily="18" charset="-122"/>
              </a:rPr>
              <a:t>dist</a:t>
            </a:r>
            <a:r>
              <a:rPr lang="zh-CN" altLang="en-US" sz="1600" dirty="0">
                <a:latin typeface="Alibaba PuHuiTi R" pitchFamily="18" charset="-122"/>
                <a:ea typeface="Alibaba PuHuiTi R" pitchFamily="18" charset="-122"/>
                <a:cs typeface="Alibaba PuHuiTi R" pitchFamily="18" charset="-122"/>
              </a:rPr>
              <a:t>的平均值的倒数</a:t>
            </a:r>
            <a:endParaRPr lang="zh-CN" altLang="en-US" sz="1600" dirty="0">
              <a:latin typeface="Alibaba PuHuiTi R" pitchFamily="18" charset="-122"/>
              <a:ea typeface="Alibaba PuHuiTi R" pitchFamily="18" charset="-122"/>
              <a:cs typeface="Alibaba PuHuiTi R" pitchFamily="18" charset="-122"/>
            </a:endParaRPr>
          </a:p>
          <a:p>
            <a:r>
              <a:rPr lang="zh-CN" altLang="en-US" sz="1600" dirty="0">
                <a:latin typeface="Alibaba PuHuiTi R" pitchFamily="18" charset="-122"/>
                <a:ea typeface="Alibaba PuHuiTi R" pitchFamily="18" charset="-122"/>
                <a:cs typeface="Alibaba PuHuiTi R" pitchFamily="18" charset="-122"/>
              </a:rPr>
              <a:t>但是计算下面点的</a:t>
            </a:r>
            <a:r>
              <a:rPr lang="en-GB" altLang="zh-CN" sz="1600" dirty="0" err="1">
                <a:latin typeface="Alibaba PuHuiTi R" pitchFamily="18" charset="-122"/>
                <a:ea typeface="Alibaba PuHuiTi R" pitchFamily="18" charset="-122"/>
                <a:cs typeface="Alibaba PuHuiTi R" pitchFamily="18" charset="-122"/>
              </a:rPr>
              <a:t>lrd</a:t>
            </a:r>
            <a:r>
              <a:rPr lang="zh-CN" altLang="en-US" sz="1600" dirty="0">
                <a:latin typeface="Alibaba PuHuiTi R" pitchFamily="18" charset="-122"/>
                <a:ea typeface="Alibaba PuHuiTi R" pitchFamily="18" charset="-122"/>
                <a:cs typeface="Alibaba PuHuiTi R" pitchFamily="18" charset="-122"/>
              </a:rPr>
              <a:t>时不会把右上角的点计算进去</a:t>
            </a:r>
            <a:endParaRPr lang="zh-CN" altLang="en-US" sz="1600" dirty="0">
              <a:latin typeface="Alibaba PuHuiTi R" pitchFamily="18" charset="-122"/>
              <a:ea typeface="Alibaba PuHuiTi R" pitchFamily="18" charset="-122"/>
              <a:cs typeface="Alibaba PuHuiTi R" pitchFamily="18" charset="-122"/>
            </a:endParaRPr>
          </a:p>
        </p:txBody>
      </p:sp>
      <p:sp>
        <p:nvSpPr>
          <p:cNvPr id="3" name="文本框 2"/>
          <p:cNvSpPr txBox="1"/>
          <p:nvPr/>
        </p:nvSpPr>
        <p:spPr>
          <a:xfrm>
            <a:off x="731521" y="1457271"/>
            <a:ext cx="9911724" cy="369332"/>
          </a:xfrm>
          <a:prstGeom prst="rect">
            <a:avLst/>
          </a:prstGeom>
          <a:noFill/>
        </p:spPr>
        <p:txBody>
          <a:bodyPr wrap="square">
            <a:spAutoFit/>
          </a:bodyPr>
          <a:lstStyle/>
          <a:p>
            <a:r>
              <a:rPr lang="zh-CN" altLang="en-US" sz="1800" dirty="0">
                <a:latin typeface="Alibaba PuHuiTi R" pitchFamily="18" charset="-122"/>
                <a:ea typeface="Alibaba PuHuiTi R" pitchFamily="18" charset="-122"/>
                <a:cs typeface="Alibaba PuHuiTi R" pitchFamily="18" charset="-122"/>
              </a:rPr>
              <a:t>局部可达密度（</a:t>
            </a:r>
            <a:r>
              <a:rPr lang="en-GB" altLang="zh-CN" sz="1800" dirty="0">
                <a:latin typeface="Alibaba PuHuiTi R" pitchFamily="18" charset="-122"/>
                <a:ea typeface="Alibaba PuHuiTi R" pitchFamily="18" charset="-122"/>
                <a:cs typeface="Alibaba PuHuiTi R" pitchFamily="18" charset="-122"/>
              </a:rPr>
              <a:t>local reachability density</a:t>
            </a:r>
            <a:r>
              <a:rPr lang="zh-CN" altLang="en-GB" sz="1800" dirty="0">
                <a:latin typeface="Alibaba PuHuiTi R" pitchFamily="18" charset="-122"/>
                <a:ea typeface="Alibaba PuHuiTi R" pitchFamily="18" charset="-122"/>
                <a:cs typeface="Alibaba PuHuiTi R" pitchFamily="18" charset="-122"/>
              </a:rPr>
              <a:t>）</a:t>
            </a:r>
            <a:r>
              <a:rPr lang="en-GB" altLang="zh-CN" sz="1800" dirty="0">
                <a:latin typeface="Alibaba PuHuiTi R" pitchFamily="18" charset="-122"/>
                <a:ea typeface="Alibaba PuHuiTi R" pitchFamily="18" charset="-122"/>
                <a:cs typeface="Alibaba PuHuiTi R" pitchFamily="18" charset="-122"/>
              </a:rPr>
              <a:t>lrd</a:t>
            </a:r>
            <a:r>
              <a:rPr lang="zh-CN" altLang="en-GB" sz="1800" dirty="0">
                <a:latin typeface="Alibaba PuHuiTi R" pitchFamily="18" charset="-122"/>
                <a:ea typeface="Alibaba PuHuiTi R" pitchFamily="18" charset="-122"/>
                <a:cs typeface="Alibaba PuHuiTi R" pitchFamily="18" charset="-122"/>
              </a:rPr>
              <a:t>：</a:t>
            </a:r>
            <a:r>
              <a:rPr lang="en-GB" altLang="zh-CN" sz="1800" dirty="0">
                <a:latin typeface="Alibaba PuHuiTi R" pitchFamily="18" charset="-122"/>
                <a:ea typeface="Alibaba PuHuiTi R" pitchFamily="18" charset="-122"/>
                <a:cs typeface="Alibaba PuHuiTi R" pitchFamily="18" charset="-122"/>
              </a:rPr>
              <a:t>LRD</a:t>
            </a:r>
            <a:r>
              <a:rPr lang="zh-CN" altLang="en-US" sz="1800" dirty="0">
                <a:latin typeface="Alibaba PuHuiTi R" pitchFamily="18" charset="-122"/>
                <a:ea typeface="Alibaba PuHuiTi R" pitchFamily="18" charset="-122"/>
                <a:cs typeface="Alibaba PuHuiTi R" pitchFamily="18" charset="-122"/>
              </a:rPr>
              <a:t>可以通过</a:t>
            </a:r>
            <a:r>
              <a:rPr lang="en-GB" altLang="zh-CN" sz="1800" dirty="0">
                <a:latin typeface="Alibaba PuHuiTi R" pitchFamily="18" charset="-122"/>
                <a:ea typeface="Alibaba PuHuiTi R" pitchFamily="18" charset="-122"/>
                <a:cs typeface="Alibaba PuHuiTi R" pitchFamily="18" charset="-122"/>
              </a:rPr>
              <a:t>reach-dist</a:t>
            </a:r>
            <a:r>
              <a:rPr lang="zh-CN" altLang="en-US" sz="1800" dirty="0">
                <a:latin typeface="Alibaba PuHuiTi R" pitchFamily="18" charset="-122"/>
                <a:ea typeface="Alibaba PuHuiTi R" pitchFamily="18" charset="-122"/>
                <a:cs typeface="Alibaba PuHuiTi R" pitchFamily="18" charset="-122"/>
              </a:rPr>
              <a:t>计算得出</a:t>
            </a:r>
            <a:endParaRPr lang="zh-CN" altLang="en-US" sz="1800" dirty="0">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LOF</a:t>
            </a:r>
            <a:r>
              <a:rPr lang="zh-CN" altLang="en-US" dirty="0"/>
              <a:t>相关概念</a:t>
            </a:r>
            <a:endParaRPr lang="en-GB" altLang="zh-CN" dirty="0"/>
          </a:p>
        </p:txBody>
      </p:sp>
      <p:sp>
        <p:nvSpPr>
          <p:cNvPr id="6" name="文本框 5"/>
          <p:cNvSpPr txBox="1"/>
          <p:nvPr/>
        </p:nvSpPr>
        <p:spPr>
          <a:xfrm>
            <a:off x="890016" y="1524542"/>
            <a:ext cx="10570463" cy="2308324"/>
          </a:xfrm>
          <a:prstGeom prst="rect">
            <a:avLst/>
          </a:prstGeom>
          <a:noFill/>
        </p:spPr>
        <p:txBody>
          <a:bodyPr wrap="square" rtlCol="0">
            <a:spAutoFit/>
          </a:bodyPr>
          <a:lstStyle/>
          <a:p>
            <a:pPr marL="285750" indent="-285750">
              <a:buFont typeface="Wingdings" panose="05000000000000000000" pitchFamily="2" charset="2"/>
              <a:buChar char="l"/>
            </a:pPr>
            <a:r>
              <a:rPr lang="en-GB" altLang="zh-CN" sz="1600" dirty="0">
                <a:latin typeface="Alibaba PuHuiTi R" pitchFamily="18" charset="-122"/>
                <a:ea typeface="Alibaba PuHuiTi R" pitchFamily="18" charset="-122"/>
                <a:cs typeface="Alibaba PuHuiTi R" pitchFamily="18" charset="-122"/>
              </a:rPr>
              <a:t>LOF </a:t>
            </a:r>
            <a:r>
              <a:rPr lang="zh-CN" altLang="en-US" sz="1600" dirty="0">
                <a:latin typeface="Alibaba PuHuiTi R" pitchFamily="18" charset="-122"/>
                <a:ea typeface="Alibaba PuHuiTi R" pitchFamily="18" charset="-122"/>
                <a:cs typeface="Alibaba PuHuiTi R" pitchFamily="18" charset="-122"/>
              </a:rPr>
              <a:t>局部异常因子（</a:t>
            </a:r>
            <a:r>
              <a:rPr lang="en-GB" altLang="zh-CN" sz="1600" dirty="0">
                <a:latin typeface="Alibaba PuHuiTi R" pitchFamily="18" charset="-122"/>
                <a:ea typeface="Alibaba PuHuiTi R" pitchFamily="18" charset="-122"/>
                <a:cs typeface="Alibaba PuHuiTi R" pitchFamily="18" charset="-122"/>
              </a:rPr>
              <a:t>local outlier factor</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将每个点的</a:t>
            </a:r>
            <a:r>
              <a:rPr lang="en-GB" altLang="zh-CN" sz="1600" dirty="0" err="1">
                <a:latin typeface="Alibaba PuHuiTi R" pitchFamily="18" charset="-122"/>
                <a:ea typeface="Alibaba PuHuiTi R" pitchFamily="18" charset="-122"/>
                <a:cs typeface="Alibaba PuHuiTi R" pitchFamily="18" charset="-122"/>
              </a:rPr>
              <a:t>lrd</a:t>
            </a:r>
            <a:r>
              <a:rPr lang="zh-CN" altLang="en-US" sz="1600" dirty="0">
                <a:latin typeface="Alibaba PuHuiTi R" pitchFamily="18" charset="-122"/>
                <a:ea typeface="Alibaba PuHuiTi R" pitchFamily="18" charset="-122"/>
                <a:cs typeface="Alibaba PuHuiTi R" pitchFamily="18" charset="-122"/>
              </a:rPr>
              <a:t>与它们的</a:t>
            </a:r>
            <a:r>
              <a:rPr lang="en-GB" altLang="zh-CN" sz="1600" dirty="0">
                <a:latin typeface="Alibaba PuHuiTi R" pitchFamily="18" charset="-122"/>
                <a:ea typeface="Alibaba PuHuiTi R" pitchFamily="18" charset="-122"/>
                <a:cs typeface="Alibaba PuHuiTi R" pitchFamily="18" charset="-122"/>
              </a:rPr>
              <a:t>k</a:t>
            </a:r>
            <a:r>
              <a:rPr lang="zh-CN" altLang="en-US" sz="1600" dirty="0">
                <a:latin typeface="Alibaba PuHuiTi R" pitchFamily="18" charset="-122"/>
                <a:ea typeface="Alibaba PuHuiTi R" pitchFamily="18" charset="-122"/>
                <a:cs typeface="Alibaba PuHuiTi R" pitchFamily="18" charset="-122"/>
              </a:rPr>
              <a:t>个邻居的</a:t>
            </a:r>
            <a:r>
              <a:rPr lang="en-GB" altLang="zh-CN" sz="1600" dirty="0" err="1">
                <a:latin typeface="Alibaba PuHuiTi R" pitchFamily="18" charset="-122"/>
                <a:ea typeface="Alibaba PuHuiTi R" pitchFamily="18" charset="-122"/>
                <a:cs typeface="Alibaba PuHuiTi R" pitchFamily="18" charset="-122"/>
              </a:rPr>
              <a:t>lrd</a:t>
            </a:r>
            <a:r>
              <a:rPr lang="zh-CN" altLang="en-US" sz="1600" dirty="0">
                <a:latin typeface="Alibaba PuHuiTi R" pitchFamily="18" charset="-122"/>
                <a:ea typeface="Alibaba PuHuiTi R" pitchFamily="18" charset="-122"/>
                <a:cs typeface="Alibaba PuHuiTi R" pitchFamily="18" charset="-122"/>
              </a:rPr>
              <a:t>相比较</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某点的</a:t>
            </a:r>
            <a:r>
              <a:rPr lang="en-GB" altLang="zh-CN" sz="1600" dirty="0">
                <a:latin typeface="Alibaba PuHuiTi R" pitchFamily="18" charset="-122"/>
                <a:ea typeface="Alibaba PuHuiTi R" pitchFamily="18" charset="-122"/>
                <a:cs typeface="Alibaba PuHuiTi R" pitchFamily="18" charset="-122"/>
              </a:rPr>
              <a:t>LOF= K</a:t>
            </a:r>
            <a:r>
              <a:rPr lang="zh-CN" altLang="en-US" sz="1600" dirty="0">
                <a:latin typeface="Alibaba PuHuiTi R" pitchFamily="18" charset="-122"/>
                <a:ea typeface="Alibaba PuHuiTi R" pitchFamily="18" charset="-122"/>
                <a:cs typeface="Alibaba PuHuiTi R" pitchFamily="18" charset="-122"/>
              </a:rPr>
              <a:t>个邻居的</a:t>
            </a:r>
            <a:r>
              <a:rPr lang="en-GB" altLang="zh-CN" sz="1600" dirty="0">
                <a:latin typeface="Alibaba PuHuiTi R" pitchFamily="18" charset="-122"/>
                <a:ea typeface="Alibaba PuHuiTi R" pitchFamily="18" charset="-122"/>
                <a:cs typeface="Alibaba PuHuiTi R" pitchFamily="18" charset="-122"/>
              </a:rPr>
              <a:t>LRD</a:t>
            </a:r>
            <a:r>
              <a:rPr lang="zh-CN" altLang="en-US" sz="1600" dirty="0">
                <a:latin typeface="Alibaba PuHuiTi R" pitchFamily="18" charset="-122"/>
                <a:ea typeface="Alibaba PuHuiTi R" pitchFamily="18" charset="-122"/>
                <a:cs typeface="Alibaba PuHuiTi R" pitchFamily="18" charset="-122"/>
              </a:rPr>
              <a:t>的平均值</a:t>
            </a:r>
            <a:r>
              <a:rPr lang="en-US" altLang="zh-CN"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该点的</a:t>
            </a:r>
            <a:r>
              <a:rPr lang="en-GB" altLang="zh-CN" sz="1600" dirty="0">
                <a:latin typeface="Alibaba PuHuiTi R" pitchFamily="18" charset="-122"/>
                <a:ea typeface="Alibaba PuHuiTi R" pitchFamily="18" charset="-122"/>
                <a:cs typeface="Alibaba PuHuiTi R" pitchFamily="18" charset="-122"/>
              </a:rPr>
              <a:t>LRD</a:t>
            </a:r>
            <a:endParaRPr lang="en-GB"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en-GB" altLang="zh-CN" sz="1600" dirty="0">
                <a:latin typeface="Alibaba PuHuiTi R" pitchFamily="18" charset="-122"/>
                <a:ea typeface="Alibaba PuHuiTi R" pitchFamily="18" charset="-122"/>
                <a:cs typeface="Alibaba PuHuiTi R" pitchFamily="18" charset="-122"/>
              </a:rPr>
              <a:t>LRD </a:t>
            </a:r>
            <a:r>
              <a:rPr lang="zh-CN" altLang="en-US" sz="1600" dirty="0">
                <a:latin typeface="Alibaba PuHuiTi R" pitchFamily="18" charset="-122"/>
                <a:ea typeface="Alibaba PuHuiTi R" pitchFamily="18" charset="-122"/>
                <a:cs typeface="Alibaba PuHuiTi R" pitchFamily="18" charset="-122"/>
              </a:rPr>
              <a:t>越小 密度越低距离越远 ，离群点的</a:t>
            </a:r>
            <a:r>
              <a:rPr lang="en-GB" altLang="zh-CN" sz="1600" dirty="0">
                <a:latin typeface="Alibaba PuHuiTi R" pitchFamily="18" charset="-122"/>
                <a:ea typeface="Alibaba PuHuiTi R" pitchFamily="18" charset="-122"/>
                <a:cs typeface="Alibaba PuHuiTi R" pitchFamily="18" charset="-122"/>
              </a:rPr>
              <a:t>LRD</a:t>
            </a:r>
            <a:r>
              <a:rPr lang="zh-CN" altLang="en-US" sz="1600" dirty="0">
                <a:latin typeface="Alibaba PuHuiTi R" pitchFamily="18" charset="-122"/>
                <a:ea typeface="Alibaba PuHuiTi R" pitchFamily="18" charset="-122"/>
                <a:cs typeface="Alibaba PuHuiTi R" pitchFamily="18" charset="-122"/>
              </a:rPr>
              <a:t>小，它的邻居的</a:t>
            </a:r>
            <a:r>
              <a:rPr lang="en-GB" altLang="zh-CN" sz="1600" dirty="0">
                <a:latin typeface="Alibaba PuHuiTi R" pitchFamily="18" charset="-122"/>
                <a:ea typeface="Alibaba PuHuiTi R" pitchFamily="18" charset="-122"/>
                <a:cs typeface="Alibaba PuHuiTi R" pitchFamily="18" charset="-122"/>
              </a:rPr>
              <a:t>LRD</a:t>
            </a:r>
            <a:r>
              <a:rPr lang="zh-CN" altLang="en-US" sz="1600" dirty="0">
                <a:latin typeface="Alibaba PuHuiTi R" pitchFamily="18" charset="-122"/>
                <a:ea typeface="Alibaba PuHuiTi R" pitchFamily="18" charset="-122"/>
                <a:cs typeface="Alibaba PuHuiTi R" pitchFamily="18" charset="-122"/>
              </a:rPr>
              <a:t>会比较大</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离群点的</a:t>
            </a:r>
            <a:r>
              <a:rPr lang="en-GB" altLang="zh-CN" sz="1600" dirty="0">
                <a:latin typeface="Alibaba PuHuiTi R" pitchFamily="18" charset="-122"/>
                <a:ea typeface="Alibaba PuHuiTi R" pitchFamily="18" charset="-122"/>
                <a:cs typeface="Alibaba PuHuiTi R" pitchFamily="18" charset="-122"/>
              </a:rPr>
              <a:t>LOF = </a:t>
            </a:r>
            <a:r>
              <a:rPr lang="zh-CN" altLang="en-US" sz="1600" dirty="0">
                <a:latin typeface="Alibaba PuHuiTi R" pitchFamily="18" charset="-122"/>
                <a:ea typeface="Alibaba PuHuiTi R" pitchFamily="18" charset="-122"/>
                <a:cs typeface="Alibaba PuHuiTi R" pitchFamily="18" charset="-122"/>
              </a:rPr>
              <a:t>较大的邻居的</a:t>
            </a:r>
            <a:r>
              <a:rPr lang="en-GB" altLang="zh-CN" sz="1600" dirty="0">
                <a:latin typeface="Alibaba PuHuiTi R" pitchFamily="18" charset="-122"/>
                <a:ea typeface="Alibaba PuHuiTi R" pitchFamily="18" charset="-122"/>
                <a:cs typeface="Alibaba PuHuiTi R" pitchFamily="18" charset="-122"/>
              </a:rPr>
              <a:t>LRD</a:t>
            </a:r>
            <a:r>
              <a:rPr lang="zh-CN" altLang="en-US" sz="1600" dirty="0">
                <a:latin typeface="Alibaba PuHuiTi R" pitchFamily="18" charset="-122"/>
                <a:ea typeface="Alibaba PuHuiTi R" pitchFamily="18" charset="-122"/>
                <a:cs typeface="Alibaba PuHuiTi R" pitchFamily="18" charset="-122"/>
              </a:rPr>
              <a:t>平均值</a:t>
            </a:r>
            <a:r>
              <a:rPr lang="en-US" altLang="zh-CN" sz="1600" dirty="0">
                <a:latin typeface="Alibaba PuHuiTi R" pitchFamily="18" charset="-122"/>
                <a:ea typeface="Alibaba PuHuiTi R" pitchFamily="18" charset="-122"/>
                <a:cs typeface="Alibaba PuHuiTi R" pitchFamily="18" charset="-122"/>
              </a:rPr>
              <a:t>/ </a:t>
            </a:r>
            <a:r>
              <a:rPr lang="zh-CN" altLang="en-US" sz="1600" dirty="0">
                <a:latin typeface="Alibaba PuHuiTi R" pitchFamily="18" charset="-122"/>
                <a:ea typeface="Alibaba PuHuiTi R" pitchFamily="18" charset="-122"/>
                <a:cs typeface="Alibaba PuHuiTi R" pitchFamily="18" charset="-122"/>
              </a:rPr>
              <a:t>较小的离群点的</a:t>
            </a:r>
            <a:r>
              <a:rPr lang="en-GB" altLang="zh-CN" sz="1600" dirty="0">
                <a:latin typeface="Alibaba PuHuiTi R" pitchFamily="18" charset="-122"/>
                <a:ea typeface="Alibaba PuHuiTi R" pitchFamily="18" charset="-122"/>
                <a:cs typeface="Alibaba PuHuiTi R" pitchFamily="18" charset="-122"/>
              </a:rPr>
              <a:t>LRD &gt;&gt;1</a:t>
            </a:r>
            <a:endParaRPr lang="en-GB" altLang="zh-CN" sz="1600" dirty="0">
              <a:latin typeface="Alibaba PuHuiTi R" pitchFamily="18" charset="-122"/>
              <a:ea typeface="Alibaba PuHuiTi R" pitchFamily="18" charset="-122"/>
              <a:cs typeface="Alibaba PuHuiTi R" pitchFamily="18" charset="-122"/>
            </a:endParaRPr>
          </a:p>
          <a:p>
            <a:pPr lvl="1"/>
            <a:endParaRPr lang="en-GB" altLang="zh-CN"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算法流程 </a:t>
            </a:r>
            <a:r>
              <a:rPr lang="en-GB" altLang="zh-CN" sz="1600" dirty="0">
                <a:latin typeface="Alibaba PuHuiTi R" pitchFamily="18" charset="-122"/>
                <a:ea typeface="Alibaba PuHuiTi R" pitchFamily="18" charset="-122"/>
                <a:cs typeface="Alibaba PuHuiTi R" pitchFamily="18" charset="-122"/>
              </a:rPr>
              <a:t>LOF</a:t>
            </a:r>
            <a:r>
              <a:rPr lang="zh-CN" altLang="en-US" sz="1600" dirty="0">
                <a:latin typeface="Alibaba PuHuiTi R" pitchFamily="18" charset="-122"/>
                <a:ea typeface="Alibaba PuHuiTi R" pitchFamily="18" charset="-122"/>
                <a:cs typeface="Alibaba PuHuiTi R" pitchFamily="18" charset="-122"/>
              </a:rPr>
              <a:t>算法的实现流程如下： </a:t>
            </a:r>
            <a:endParaRPr lang="en-US" altLang="zh-CN" sz="1600" dirty="0">
              <a:latin typeface="Alibaba PuHuiTi R" pitchFamily="18" charset="-122"/>
              <a:ea typeface="Alibaba PuHuiTi R" pitchFamily="18" charset="-122"/>
              <a:cs typeface="Alibaba PuHuiTi R" pitchFamily="18" charset="-122"/>
            </a:endParaRPr>
          </a:p>
          <a:p>
            <a:pPr lvl="1"/>
            <a:r>
              <a:rPr lang="en-US" altLang="zh-CN" sz="1600" dirty="0">
                <a:latin typeface="Alibaba PuHuiTi R" pitchFamily="18" charset="-122"/>
                <a:ea typeface="Alibaba PuHuiTi R" pitchFamily="18" charset="-122"/>
                <a:cs typeface="Alibaba PuHuiTi R" pitchFamily="18" charset="-122"/>
              </a:rPr>
              <a:t>1</a:t>
            </a:r>
            <a:r>
              <a:rPr lang="zh-CN" altLang="en-US" sz="1600" dirty="0">
                <a:latin typeface="Alibaba PuHuiTi R" pitchFamily="18" charset="-122"/>
                <a:ea typeface="Alibaba PuHuiTi R" pitchFamily="18" charset="-122"/>
                <a:cs typeface="Alibaba PuHuiTi R" pitchFamily="18" charset="-122"/>
              </a:rPr>
              <a:t>）首先对样本空间进行去重，分别计算每一个样本到样本空间内其余点的距离。 </a:t>
            </a:r>
            <a:endParaRPr lang="en-US" altLang="zh-CN" sz="1600" dirty="0">
              <a:latin typeface="Alibaba PuHuiTi R" pitchFamily="18" charset="-122"/>
              <a:ea typeface="Alibaba PuHuiTi R" pitchFamily="18" charset="-122"/>
              <a:cs typeface="Alibaba PuHuiTi R" pitchFamily="18" charset="-122"/>
            </a:endParaRPr>
          </a:p>
          <a:p>
            <a:pPr lvl="1"/>
            <a:r>
              <a:rPr lang="en-US" altLang="zh-CN" sz="1600" dirty="0">
                <a:latin typeface="Alibaba PuHuiTi R" pitchFamily="18" charset="-122"/>
                <a:ea typeface="Alibaba PuHuiTi R" pitchFamily="18" charset="-122"/>
                <a:cs typeface="Alibaba PuHuiTi R" pitchFamily="18" charset="-122"/>
              </a:rPr>
              <a:t>2</a:t>
            </a:r>
            <a:r>
              <a:rPr lang="zh-CN" altLang="en-US" sz="1600" dirty="0">
                <a:latin typeface="Alibaba PuHuiTi R" pitchFamily="18" charset="-122"/>
                <a:ea typeface="Alibaba PuHuiTi R" pitchFamily="18" charset="-122"/>
                <a:cs typeface="Alibaba PuHuiTi R" pitchFamily="18" charset="-122"/>
              </a:rPr>
              <a:t>）将步骤</a:t>
            </a:r>
            <a:r>
              <a:rPr lang="en-US" altLang="zh-CN" sz="1600" dirty="0">
                <a:latin typeface="Alibaba PuHuiTi R" pitchFamily="18" charset="-122"/>
                <a:ea typeface="Alibaba PuHuiTi R" pitchFamily="18" charset="-122"/>
                <a:cs typeface="Alibaba PuHuiTi R" pitchFamily="18" charset="-122"/>
              </a:rPr>
              <a:t>1</a:t>
            </a:r>
            <a:r>
              <a:rPr lang="zh-CN" altLang="en-US" sz="1600" dirty="0">
                <a:latin typeface="Alibaba PuHuiTi R" pitchFamily="18" charset="-122"/>
                <a:ea typeface="Alibaba PuHuiTi R" pitchFamily="18" charset="-122"/>
                <a:cs typeface="Alibaba PuHuiTi R" pitchFamily="18" charset="-122"/>
              </a:rPr>
              <a:t>中的距离升序排列。 </a:t>
            </a:r>
            <a:endParaRPr lang="en-US" altLang="zh-CN" sz="1600" dirty="0">
              <a:latin typeface="Alibaba PuHuiTi R" pitchFamily="18" charset="-122"/>
              <a:ea typeface="Alibaba PuHuiTi R" pitchFamily="18" charset="-122"/>
              <a:cs typeface="Alibaba PuHuiTi R" pitchFamily="18" charset="-122"/>
            </a:endParaRPr>
          </a:p>
          <a:p>
            <a:pPr lvl="1"/>
            <a:r>
              <a:rPr lang="en-US" altLang="zh-CN" sz="1600" dirty="0">
                <a:latin typeface="Alibaba PuHuiTi R" pitchFamily="18" charset="-122"/>
                <a:ea typeface="Alibaba PuHuiTi R" pitchFamily="18" charset="-122"/>
                <a:cs typeface="Alibaba PuHuiTi R" pitchFamily="18" charset="-122"/>
              </a:rPr>
              <a:t>3</a:t>
            </a:r>
            <a:r>
              <a:rPr lang="zh-CN" altLang="en-US" sz="1600" dirty="0">
                <a:latin typeface="Alibaba PuHuiTi R" pitchFamily="18" charset="-122"/>
                <a:ea typeface="Alibaba PuHuiTi R" pitchFamily="18" charset="-122"/>
                <a:cs typeface="Alibaba PuHuiTi R" pitchFamily="18" charset="-122"/>
              </a:rPr>
              <a:t>）指定近邻样本个数</a:t>
            </a:r>
            <a:r>
              <a:rPr lang="en-GB" altLang="zh-CN" sz="1600" dirty="0">
                <a:latin typeface="Alibaba PuHuiTi R" pitchFamily="18" charset="-122"/>
                <a:ea typeface="Alibaba PuHuiTi R" pitchFamily="18" charset="-122"/>
                <a:cs typeface="Alibaba PuHuiTi R" pitchFamily="18" charset="-122"/>
              </a:rPr>
              <a:t>k</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对于每个样本点，寻找其</a:t>
            </a:r>
            <a:r>
              <a:rPr lang="en-GB" altLang="zh-CN" sz="1600" dirty="0">
                <a:latin typeface="Alibaba PuHuiTi R" pitchFamily="18" charset="-122"/>
                <a:ea typeface="Alibaba PuHuiTi R" pitchFamily="18" charset="-122"/>
                <a:cs typeface="Alibaba PuHuiTi R" pitchFamily="18" charset="-122"/>
              </a:rPr>
              <a:t>k</a:t>
            </a:r>
            <a:r>
              <a:rPr lang="zh-CN" altLang="en-US" sz="1600" dirty="0">
                <a:latin typeface="Alibaba PuHuiTi R" pitchFamily="18" charset="-122"/>
                <a:ea typeface="Alibaba PuHuiTi R" pitchFamily="18" charset="-122"/>
                <a:cs typeface="Alibaba PuHuiTi R" pitchFamily="18" charset="-122"/>
              </a:rPr>
              <a:t>近邻样本，然后计算</a:t>
            </a:r>
            <a:r>
              <a:rPr lang="en-GB" altLang="zh-CN" sz="1600" dirty="0">
                <a:latin typeface="Alibaba PuHuiTi R" pitchFamily="18" charset="-122"/>
                <a:ea typeface="Alibaba PuHuiTi R" pitchFamily="18" charset="-122"/>
                <a:cs typeface="Alibaba PuHuiTi R" pitchFamily="18" charset="-122"/>
              </a:rPr>
              <a:t>LOF</a:t>
            </a:r>
            <a:r>
              <a:rPr lang="zh-CN" altLang="en-US" sz="1600" dirty="0">
                <a:latin typeface="Alibaba PuHuiTi R" pitchFamily="18" charset="-122"/>
                <a:ea typeface="Alibaba PuHuiTi R" pitchFamily="18" charset="-122"/>
                <a:cs typeface="Alibaba PuHuiTi R" pitchFamily="18" charset="-122"/>
              </a:rPr>
              <a:t>分数，作为异常分数。</a:t>
            </a:r>
            <a:endParaRPr lang="zh-CN" altLang="en-US" sz="1600" dirty="0">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LOF</a:t>
            </a:r>
            <a:r>
              <a:rPr lang="zh-CN" altLang="en-US" dirty="0"/>
              <a:t>相关概念</a:t>
            </a:r>
            <a:endParaRPr lang="en-GB" altLang="zh-CN" dirty="0"/>
          </a:p>
        </p:txBody>
      </p:sp>
      <p:sp>
        <p:nvSpPr>
          <p:cNvPr id="6" name="文本框 5"/>
          <p:cNvSpPr txBox="1"/>
          <p:nvPr/>
        </p:nvSpPr>
        <p:spPr>
          <a:xfrm>
            <a:off x="890016" y="1524542"/>
            <a:ext cx="10570463" cy="1569660"/>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根据局部异常因子的定义</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如果数据点 </a:t>
            </a:r>
            <a:r>
              <a:rPr lang="en-GB" altLang="zh-CN" sz="1600" dirty="0">
                <a:latin typeface="Alibaba PuHuiTi R" pitchFamily="18" charset="-122"/>
                <a:ea typeface="Alibaba PuHuiTi R" pitchFamily="18" charset="-122"/>
                <a:cs typeface="Alibaba PuHuiTi R" pitchFamily="18" charset="-122"/>
              </a:rPr>
              <a:t>p </a:t>
            </a:r>
            <a:r>
              <a:rPr lang="zh-CN" altLang="en-US" sz="1600" dirty="0">
                <a:latin typeface="Alibaba PuHuiTi R" pitchFamily="18" charset="-122"/>
                <a:ea typeface="Alibaba PuHuiTi R" pitchFamily="18" charset="-122"/>
                <a:cs typeface="Alibaba PuHuiTi R" pitchFamily="18" charset="-122"/>
              </a:rPr>
              <a:t>的 </a:t>
            </a:r>
            <a:r>
              <a:rPr lang="en-GB" altLang="zh-CN" sz="1600" dirty="0">
                <a:latin typeface="Alibaba PuHuiTi R" pitchFamily="18" charset="-122"/>
                <a:ea typeface="Alibaba PuHuiTi R" pitchFamily="18" charset="-122"/>
                <a:cs typeface="Alibaba PuHuiTi R" pitchFamily="18" charset="-122"/>
              </a:rPr>
              <a:t>LOF </a:t>
            </a:r>
            <a:r>
              <a:rPr lang="zh-CN" altLang="en-US" sz="1600" dirty="0">
                <a:latin typeface="Alibaba PuHuiTi R" pitchFamily="18" charset="-122"/>
                <a:ea typeface="Alibaba PuHuiTi R" pitchFamily="18" charset="-122"/>
                <a:cs typeface="Alibaba PuHuiTi R" pitchFamily="18" charset="-122"/>
              </a:rPr>
              <a:t>得分在</a:t>
            </a:r>
            <a:r>
              <a:rPr lang="en-US" altLang="zh-CN" sz="1600" dirty="0">
                <a:latin typeface="Alibaba PuHuiTi R" pitchFamily="18" charset="-122"/>
                <a:ea typeface="Alibaba PuHuiTi R" pitchFamily="18" charset="-122"/>
                <a:cs typeface="Alibaba PuHuiTi R" pitchFamily="18" charset="-122"/>
              </a:rPr>
              <a:t>1</a:t>
            </a:r>
            <a:r>
              <a:rPr lang="zh-CN" altLang="en-US" sz="1600" dirty="0">
                <a:latin typeface="Alibaba PuHuiTi R" pitchFamily="18" charset="-122"/>
                <a:ea typeface="Alibaba PuHuiTi R" pitchFamily="18" charset="-122"/>
                <a:cs typeface="Alibaba PuHuiTi R" pitchFamily="18" charset="-122"/>
              </a:rPr>
              <a:t>附近，表明数据点</a:t>
            </a:r>
            <a:r>
              <a:rPr lang="en-GB" altLang="zh-CN" sz="1600" dirty="0">
                <a:latin typeface="Alibaba PuHuiTi R" pitchFamily="18" charset="-122"/>
                <a:ea typeface="Alibaba PuHuiTi R" pitchFamily="18" charset="-122"/>
                <a:cs typeface="Alibaba PuHuiTi R" pitchFamily="18" charset="-122"/>
              </a:rPr>
              <a:t>p</a:t>
            </a:r>
            <a:r>
              <a:rPr lang="zh-CN" altLang="en-US" sz="1600" dirty="0">
                <a:latin typeface="Alibaba PuHuiTi R" pitchFamily="18" charset="-122"/>
                <a:ea typeface="Alibaba PuHuiTi R" pitchFamily="18" charset="-122"/>
                <a:cs typeface="Alibaba PuHuiTi R" pitchFamily="18" charset="-122"/>
              </a:rPr>
              <a:t>的局部密度跟它的邻居们差不多；</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如果数据点 </a:t>
            </a:r>
            <a:r>
              <a:rPr lang="en-GB" altLang="zh-CN" sz="1600" dirty="0">
                <a:latin typeface="Alibaba PuHuiTi R" pitchFamily="18" charset="-122"/>
                <a:ea typeface="Alibaba PuHuiTi R" pitchFamily="18" charset="-122"/>
                <a:cs typeface="Alibaba PuHuiTi R" pitchFamily="18" charset="-122"/>
              </a:rPr>
              <a:t>p </a:t>
            </a:r>
            <a:r>
              <a:rPr lang="zh-CN" altLang="en-US" sz="1600" dirty="0">
                <a:latin typeface="Alibaba PuHuiTi R" pitchFamily="18" charset="-122"/>
                <a:ea typeface="Alibaba PuHuiTi R" pitchFamily="18" charset="-122"/>
                <a:cs typeface="Alibaba PuHuiTi R" pitchFamily="18" charset="-122"/>
              </a:rPr>
              <a:t>的 </a:t>
            </a:r>
            <a:r>
              <a:rPr lang="en-GB" altLang="zh-CN" sz="1600" dirty="0">
                <a:latin typeface="Alibaba PuHuiTi R" pitchFamily="18" charset="-122"/>
                <a:ea typeface="Alibaba PuHuiTi R" pitchFamily="18" charset="-122"/>
                <a:cs typeface="Alibaba PuHuiTi R" pitchFamily="18" charset="-122"/>
              </a:rPr>
              <a:t>LOF </a:t>
            </a:r>
            <a:r>
              <a:rPr lang="zh-CN" altLang="en-US" sz="1600" dirty="0">
                <a:latin typeface="Alibaba PuHuiTi R" pitchFamily="18" charset="-122"/>
                <a:ea typeface="Alibaba PuHuiTi R" pitchFamily="18" charset="-122"/>
                <a:cs typeface="Alibaba PuHuiTi R" pitchFamily="18" charset="-122"/>
              </a:rPr>
              <a:t>得分小于</a:t>
            </a:r>
            <a:r>
              <a:rPr lang="en-US" altLang="zh-CN" sz="1600" dirty="0">
                <a:latin typeface="Alibaba PuHuiTi R" pitchFamily="18" charset="-122"/>
                <a:ea typeface="Alibaba PuHuiTi R" pitchFamily="18" charset="-122"/>
                <a:cs typeface="Alibaba PuHuiTi R" pitchFamily="18" charset="-122"/>
              </a:rPr>
              <a:t>1</a:t>
            </a:r>
            <a:r>
              <a:rPr lang="zh-CN" altLang="en-US" sz="1600" dirty="0">
                <a:latin typeface="Alibaba PuHuiTi R" pitchFamily="18" charset="-122"/>
                <a:ea typeface="Alibaba PuHuiTi R" pitchFamily="18" charset="-122"/>
                <a:cs typeface="Alibaba PuHuiTi R" pitchFamily="18" charset="-122"/>
              </a:rPr>
              <a:t>，表明数据点</a:t>
            </a:r>
            <a:r>
              <a:rPr lang="en-GB" altLang="zh-CN" sz="1600" dirty="0">
                <a:latin typeface="Alibaba PuHuiTi R" pitchFamily="18" charset="-122"/>
                <a:ea typeface="Alibaba PuHuiTi R" pitchFamily="18" charset="-122"/>
                <a:cs typeface="Alibaba PuHuiTi R" pitchFamily="18" charset="-122"/>
              </a:rPr>
              <a:t>p</a:t>
            </a:r>
            <a:r>
              <a:rPr lang="zh-CN" altLang="en-US" sz="1600" dirty="0">
                <a:latin typeface="Alibaba PuHuiTi R" pitchFamily="18" charset="-122"/>
                <a:ea typeface="Alibaba PuHuiTi R" pitchFamily="18" charset="-122"/>
                <a:cs typeface="Alibaba PuHuiTi R" pitchFamily="18" charset="-122"/>
              </a:rPr>
              <a:t>处在一个相对密集的区域，不像是一个异常点；</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如果数据点 </a:t>
            </a:r>
            <a:r>
              <a:rPr lang="en-GB" altLang="zh-CN" sz="1600" dirty="0">
                <a:latin typeface="Alibaba PuHuiTi R" pitchFamily="18" charset="-122"/>
                <a:ea typeface="Alibaba PuHuiTi R" pitchFamily="18" charset="-122"/>
                <a:cs typeface="Alibaba PuHuiTi R" pitchFamily="18" charset="-122"/>
              </a:rPr>
              <a:t>p </a:t>
            </a:r>
            <a:r>
              <a:rPr lang="zh-CN" altLang="en-US" sz="1600" dirty="0">
                <a:latin typeface="Alibaba PuHuiTi R" pitchFamily="18" charset="-122"/>
                <a:ea typeface="Alibaba PuHuiTi R" pitchFamily="18" charset="-122"/>
                <a:cs typeface="Alibaba PuHuiTi R" pitchFamily="18" charset="-122"/>
              </a:rPr>
              <a:t>的 </a:t>
            </a:r>
            <a:r>
              <a:rPr lang="en-GB" altLang="zh-CN" sz="1600" dirty="0">
                <a:latin typeface="Alibaba PuHuiTi R" pitchFamily="18" charset="-122"/>
                <a:ea typeface="Alibaba PuHuiTi R" pitchFamily="18" charset="-122"/>
                <a:cs typeface="Alibaba PuHuiTi R" pitchFamily="18" charset="-122"/>
              </a:rPr>
              <a:t>LOF </a:t>
            </a:r>
            <a:r>
              <a:rPr lang="zh-CN" altLang="en-US" sz="1600" dirty="0">
                <a:latin typeface="Alibaba PuHuiTi R" pitchFamily="18" charset="-122"/>
                <a:ea typeface="Alibaba PuHuiTi R" pitchFamily="18" charset="-122"/>
                <a:cs typeface="Alibaba PuHuiTi R" pitchFamily="18" charset="-122"/>
              </a:rPr>
              <a:t>得分远大于</a:t>
            </a:r>
            <a:r>
              <a:rPr lang="en-US" altLang="zh-CN" sz="1600" dirty="0">
                <a:latin typeface="Alibaba PuHuiTi R" pitchFamily="18" charset="-122"/>
                <a:ea typeface="Alibaba PuHuiTi R" pitchFamily="18" charset="-122"/>
                <a:cs typeface="Alibaba PuHuiTi R" pitchFamily="18" charset="-122"/>
              </a:rPr>
              <a:t>1</a:t>
            </a:r>
            <a:r>
              <a:rPr lang="zh-CN" altLang="en-US" sz="1600" dirty="0">
                <a:latin typeface="Alibaba PuHuiTi R" pitchFamily="18" charset="-122"/>
                <a:ea typeface="Alibaba PuHuiTi R" pitchFamily="18" charset="-122"/>
                <a:cs typeface="Alibaba PuHuiTi R" pitchFamily="18" charset="-122"/>
              </a:rPr>
              <a:t>，表明数据点</a:t>
            </a:r>
            <a:r>
              <a:rPr lang="en-GB" altLang="zh-CN" sz="1600" dirty="0">
                <a:latin typeface="Alibaba PuHuiTi R" pitchFamily="18" charset="-122"/>
                <a:ea typeface="Alibaba PuHuiTi R" pitchFamily="18" charset="-122"/>
                <a:cs typeface="Alibaba PuHuiTi R" pitchFamily="18" charset="-122"/>
              </a:rPr>
              <a:t>p</a:t>
            </a:r>
            <a:r>
              <a:rPr lang="zh-CN" altLang="en-US" sz="1600" dirty="0">
                <a:latin typeface="Alibaba PuHuiTi R" pitchFamily="18" charset="-122"/>
                <a:ea typeface="Alibaba PuHuiTi R" pitchFamily="18" charset="-122"/>
                <a:cs typeface="Alibaba PuHuiTi R" pitchFamily="18" charset="-122"/>
              </a:rPr>
              <a:t>跟其他点比较疏远，很有可能是一个异常点</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下面这个图来自 </a:t>
            </a:r>
            <a:r>
              <a:rPr lang="en-GB" altLang="zh-CN" sz="1600" dirty="0">
                <a:latin typeface="Alibaba PuHuiTi R" pitchFamily="18" charset="-122"/>
                <a:ea typeface="Alibaba PuHuiTi R" pitchFamily="18" charset="-122"/>
                <a:cs typeface="Alibaba PuHuiTi R" pitchFamily="18" charset="-122"/>
              </a:rPr>
              <a:t>Wikipedia </a:t>
            </a:r>
            <a:r>
              <a:rPr lang="zh-CN" altLang="en-US" sz="1600" dirty="0">
                <a:latin typeface="Alibaba PuHuiTi R" pitchFamily="18" charset="-122"/>
                <a:ea typeface="Alibaba PuHuiTi R" pitchFamily="18" charset="-122"/>
                <a:cs typeface="Alibaba PuHuiTi R" pitchFamily="18" charset="-122"/>
              </a:rPr>
              <a:t>的 </a:t>
            </a:r>
            <a:r>
              <a:rPr lang="en-GB" altLang="zh-CN" sz="1600" dirty="0">
                <a:latin typeface="Alibaba PuHuiTi R" pitchFamily="18" charset="-122"/>
                <a:ea typeface="Alibaba PuHuiTi R" pitchFamily="18" charset="-122"/>
                <a:cs typeface="Alibaba PuHuiTi R" pitchFamily="18" charset="-122"/>
              </a:rPr>
              <a:t>LOF </a:t>
            </a:r>
            <a:r>
              <a:rPr lang="zh-CN" altLang="en-US" sz="1600" dirty="0">
                <a:latin typeface="Alibaba PuHuiTi R" pitchFamily="18" charset="-122"/>
                <a:ea typeface="Alibaba PuHuiTi R" pitchFamily="18" charset="-122"/>
                <a:cs typeface="Alibaba PuHuiTi R" pitchFamily="18" charset="-122"/>
              </a:rPr>
              <a:t>词条，展示了一个二维的例子。上面的数字标明了相应点的</a:t>
            </a:r>
            <a:r>
              <a:rPr lang="en-GB" altLang="zh-CN" sz="1600" dirty="0">
                <a:latin typeface="Alibaba PuHuiTi R" pitchFamily="18" charset="-122"/>
                <a:ea typeface="Alibaba PuHuiTi R" pitchFamily="18" charset="-122"/>
                <a:cs typeface="Alibaba PuHuiTi R" pitchFamily="18" charset="-122"/>
              </a:rPr>
              <a:t>LOF</a:t>
            </a:r>
            <a:r>
              <a:rPr lang="zh-CN" altLang="en-US" sz="1600" dirty="0">
                <a:latin typeface="Alibaba PuHuiTi R" pitchFamily="18" charset="-122"/>
                <a:ea typeface="Alibaba PuHuiTi R" pitchFamily="18" charset="-122"/>
                <a:cs typeface="Alibaba PuHuiTi R" pitchFamily="18" charset="-122"/>
              </a:rPr>
              <a:t>得分</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lang="zh-CN" altLang="en-US" sz="1600" dirty="0">
              <a:latin typeface="Alibaba PuHuiTi R" pitchFamily="18" charset="-122"/>
              <a:ea typeface="Alibaba PuHuiTi R" pitchFamily="18" charset="-122"/>
              <a:cs typeface="Alibaba PuHuiTi R" pitchFamily="18" charset="-122"/>
            </a:endParaRPr>
          </a:p>
        </p:txBody>
      </p:sp>
      <p:pic>
        <p:nvPicPr>
          <p:cNvPr id="5" name="图片 4" descr="图表, 散点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0476" y="2949811"/>
            <a:ext cx="4824771" cy="3664000"/>
          </a:xfrm>
          <a:prstGeom prst="rect">
            <a:avLst/>
          </a:prstGeom>
          <a:ln>
            <a:solidFill>
              <a:schemeClr val="tx1"/>
            </a:solidFill>
          </a:ln>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defRPr/>
            </a:pPr>
            <a:r>
              <a:rPr kumimoji="1" lang="zh-CN" altLang="en-US" b="1" dirty="0">
                <a:solidFill>
                  <a:srgbClr val="404040"/>
                </a:solidFill>
                <a:ea typeface="阿里巴巴普惠体" panose="00020600040101010101" pitchFamily="18" charset="-122"/>
                <a:sym typeface="+mn-ea"/>
              </a:rPr>
              <a:t>样本不均衡简介</a:t>
            </a:r>
            <a:endParaRPr kumimoji="1" lang="zh-CN" altLang="en-US" b="1" dirty="0">
              <a:solidFill>
                <a:srgbClr val="404040"/>
              </a:solidFill>
              <a:ea typeface="阿里巴巴普惠体" panose="00020600040101010101" pitchFamily="18" charset="-122"/>
              <a:sym typeface="+mn-ea"/>
            </a:endParaRPr>
          </a:p>
        </p:txBody>
      </p:sp>
      <p:sp>
        <p:nvSpPr>
          <p:cNvPr id="3" name="文本占位符 2"/>
          <p:cNvSpPr>
            <a:spLocks noGrp="1"/>
          </p:cNvSpPr>
          <p:nvPr>
            <p:ph type="body" sz="quarter" idx="10"/>
          </p:nvPr>
        </p:nvSpPr>
        <p:spPr/>
        <p:txBody>
          <a:bodyPr/>
          <a:lstStyle/>
          <a:p>
            <a:r>
              <a:rPr kumimoji="1" lang="en-US" altLang="zh-CN" dirty="0"/>
              <a:t>01</a:t>
            </a:r>
            <a:endParaRPr kumimoji="1"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LOF</a:t>
            </a:r>
            <a:r>
              <a:rPr lang="zh-CN" altLang="en-US" dirty="0"/>
              <a:t>案例</a:t>
            </a:r>
            <a:endParaRPr lang="en-GB" altLang="zh-CN" dirty="0"/>
          </a:p>
        </p:txBody>
      </p:sp>
      <p:sp>
        <p:nvSpPr>
          <p:cNvPr id="6" name="文本框 5"/>
          <p:cNvSpPr txBox="1"/>
          <p:nvPr/>
        </p:nvSpPr>
        <p:spPr>
          <a:xfrm>
            <a:off x="890016" y="1308232"/>
            <a:ext cx="10570463" cy="1323439"/>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了解了 </a:t>
            </a:r>
            <a:r>
              <a:rPr lang="en-GB" altLang="zh-CN" sz="1600" dirty="0">
                <a:latin typeface="Alibaba PuHuiTi R" pitchFamily="18" charset="-122"/>
                <a:ea typeface="Alibaba PuHuiTi R" pitchFamily="18" charset="-122"/>
                <a:cs typeface="Alibaba PuHuiTi R" pitchFamily="18" charset="-122"/>
              </a:rPr>
              <a:t>LOF </a:t>
            </a:r>
            <a:r>
              <a:rPr lang="zh-CN" altLang="en-US" sz="1600" dirty="0">
                <a:latin typeface="Alibaba PuHuiTi R" pitchFamily="18" charset="-122"/>
                <a:ea typeface="Alibaba PuHuiTi R" pitchFamily="18" charset="-122"/>
                <a:cs typeface="Alibaba PuHuiTi R" pitchFamily="18" charset="-122"/>
              </a:rPr>
              <a:t>的定义，整个算法也就显而易见了： </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对于每个数据点，计算它与其它所有点的距离，并按从近到远排序； </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对于每个数据点，找到它的 </a:t>
            </a:r>
            <a:r>
              <a:rPr lang="en-GB" altLang="zh-CN" sz="1600" dirty="0">
                <a:latin typeface="Alibaba PuHuiTi R" pitchFamily="18" charset="-122"/>
                <a:ea typeface="Alibaba PuHuiTi R" pitchFamily="18" charset="-122"/>
                <a:cs typeface="Alibaba PuHuiTi R" pitchFamily="18" charset="-122"/>
              </a:rPr>
              <a:t>k-nearest-neighbor</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计算 </a:t>
            </a:r>
            <a:r>
              <a:rPr lang="en-GB" altLang="zh-CN" sz="1600" dirty="0">
                <a:latin typeface="Alibaba PuHuiTi R" pitchFamily="18" charset="-122"/>
                <a:ea typeface="Alibaba PuHuiTi R" pitchFamily="18" charset="-122"/>
                <a:cs typeface="Alibaba PuHuiTi R" pitchFamily="18" charset="-122"/>
              </a:rPr>
              <a:t>LOF </a:t>
            </a:r>
            <a:r>
              <a:rPr lang="zh-CN" altLang="en-US" sz="1600" dirty="0">
                <a:latin typeface="Alibaba PuHuiTi R" pitchFamily="18" charset="-122"/>
                <a:ea typeface="Alibaba PuHuiTi R" pitchFamily="18" charset="-122"/>
                <a:cs typeface="Alibaba PuHuiTi R" pitchFamily="18" charset="-122"/>
              </a:rPr>
              <a:t>得分。 </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en-GB" altLang="zh-CN" sz="1600" dirty="0" err="1">
                <a:latin typeface="Alibaba PuHuiTi R" pitchFamily="18" charset="-122"/>
                <a:ea typeface="Alibaba PuHuiTi R" pitchFamily="18" charset="-122"/>
                <a:cs typeface="Alibaba PuHuiTi R" pitchFamily="18" charset="-122"/>
              </a:rPr>
              <a:t>PyOD</a:t>
            </a:r>
            <a:r>
              <a:rPr lang="zh-CN" altLang="en-US" sz="1600" dirty="0">
                <a:latin typeface="Alibaba PuHuiTi R" pitchFamily="18" charset="-122"/>
                <a:ea typeface="Alibaba PuHuiTi R" pitchFamily="18" charset="-122"/>
                <a:cs typeface="Alibaba PuHuiTi R" pitchFamily="18" charset="-122"/>
              </a:rPr>
              <a:t>是一个用于检测数据中异常值的库。它提供对</a:t>
            </a:r>
            <a:r>
              <a:rPr lang="en-US" altLang="zh-CN" sz="1600" dirty="0">
                <a:latin typeface="Alibaba PuHuiTi R" pitchFamily="18" charset="-122"/>
                <a:ea typeface="Alibaba PuHuiTi R" pitchFamily="18" charset="-122"/>
                <a:cs typeface="Alibaba PuHuiTi R" pitchFamily="18" charset="-122"/>
              </a:rPr>
              <a:t>20</a:t>
            </a:r>
            <a:r>
              <a:rPr lang="zh-CN" altLang="en-US" sz="1600" dirty="0">
                <a:latin typeface="Alibaba PuHuiTi R" pitchFamily="18" charset="-122"/>
                <a:ea typeface="Alibaba PuHuiTi R" pitchFamily="18" charset="-122"/>
                <a:cs typeface="Alibaba PuHuiTi R" pitchFamily="18" charset="-122"/>
              </a:rPr>
              <a:t>多种不同算法的访问，以检测异常值，下面的算法都通过</a:t>
            </a:r>
            <a:r>
              <a:rPr lang="en-GB" altLang="zh-CN" sz="1600" dirty="0">
                <a:latin typeface="Alibaba PuHuiTi R" pitchFamily="18" charset="-122"/>
                <a:ea typeface="Alibaba PuHuiTi R" pitchFamily="18" charset="-122"/>
                <a:cs typeface="Alibaba PuHuiTi R" pitchFamily="18" charset="-122"/>
              </a:rPr>
              <a:t>PYOD</a:t>
            </a:r>
            <a:r>
              <a:rPr lang="zh-CN" altLang="en-US" sz="1600" dirty="0">
                <a:latin typeface="Alibaba PuHuiTi R" pitchFamily="18" charset="-122"/>
                <a:ea typeface="Alibaba PuHuiTi R" pitchFamily="18" charset="-122"/>
                <a:cs typeface="Alibaba PuHuiTi R" pitchFamily="18" charset="-122"/>
              </a:rPr>
              <a:t>实现</a:t>
            </a:r>
            <a:endParaRPr lang="zh-CN" altLang="en-US" sz="1600" dirty="0">
              <a:latin typeface="Alibaba PuHuiTi R" pitchFamily="18" charset="-122"/>
              <a:ea typeface="Alibaba PuHuiTi R" pitchFamily="18" charset="-122"/>
              <a:cs typeface="Alibaba PuHuiTi R" pitchFamily="18" charset="-122"/>
            </a:endParaRPr>
          </a:p>
        </p:txBody>
      </p:sp>
      <p:sp>
        <p:nvSpPr>
          <p:cNvPr id="2" name="矩形 1"/>
          <p:cNvSpPr/>
          <p:nvPr/>
        </p:nvSpPr>
        <p:spPr>
          <a:xfrm>
            <a:off x="1052051" y="2631671"/>
            <a:ext cx="9596284" cy="4401205"/>
          </a:xfrm>
          <a:prstGeom prst="rect">
            <a:avLst/>
          </a:prstGeom>
          <a:solidFill>
            <a:srgbClr val="FFFFE4"/>
          </a:solidFill>
          <a:ln>
            <a:solidFill>
              <a:schemeClr val="tx1"/>
            </a:solidFill>
          </a:ln>
        </p:spPr>
        <p:txBody>
          <a:bodyPr wrap="square">
            <a:spAutoFit/>
          </a:bodyPr>
          <a:lstStyle/>
          <a:p>
            <a:r>
              <a:rPr lang="en-GB" altLang="zh-CN" sz="1400" dirty="0">
                <a:solidFill>
                  <a:srgbClr val="0000FF"/>
                </a:solidFill>
                <a:latin typeface="Alibaba PuHuiTi R" pitchFamily="18" charset="-122"/>
                <a:ea typeface="Alibaba PuHuiTi R" pitchFamily="18" charset="-122"/>
                <a:cs typeface="Alibaba PuHuiTi R" pitchFamily="18" charset="-122"/>
              </a:rPr>
              <a:t>from</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pyod.models.lof</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00FF"/>
                </a:solidFill>
                <a:latin typeface="Alibaba PuHuiTi R" pitchFamily="18" charset="-122"/>
                <a:ea typeface="Alibaba PuHuiTi R" pitchFamily="18" charset="-122"/>
                <a:cs typeface="Alibaba PuHuiTi R" pitchFamily="18" charset="-122"/>
              </a:rPr>
              <a:t>import</a:t>
            </a:r>
            <a:r>
              <a:rPr lang="en-GB" altLang="zh-CN" sz="1400" dirty="0">
                <a:solidFill>
                  <a:srgbClr val="000000"/>
                </a:solidFill>
                <a:latin typeface="Alibaba PuHuiTi R" pitchFamily="18" charset="-122"/>
                <a:ea typeface="Alibaba PuHuiTi R" pitchFamily="18" charset="-122"/>
                <a:cs typeface="Alibaba PuHuiTi R" pitchFamily="18" charset="-122"/>
              </a:rPr>
              <a:t> LOF</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clf</a:t>
            </a:r>
            <a:r>
              <a:rPr lang="en-GB" altLang="zh-CN" sz="1400" dirty="0">
                <a:solidFill>
                  <a:srgbClr val="000000"/>
                </a:solidFill>
                <a:latin typeface="Alibaba PuHuiTi R" pitchFamily="18" charset="-122"/>
                <a:ea typeface="Alibaba PuHuiTi R" pitchFamily="18" charset="-122"/>
                <a:cs typeface="Alibaba PuHuiTi R" pitchFamily="18" charset="-122"/>
              </a:rPr>
              <a:t> = LOF(</a:t>
            </a:r>
            <a:r>
              <a:rPr lang="en-GB" altLang="zh-CN" sz="1400" dirty="0" err="1">
                <a:solidFill>
                  <a:srgbClr val="000000"/>
                </a:solidFill>
                <a:latin typeface="Alibaba PuHuiTi R" pitchFamily="18" charset="-122"/>
                <a:ea typeface="Alibaba PuHuiTi R" pitchFamily="18" charset="-122"/>
                <a:cs typeface="Alibaba PuHuiTi R" pitchFamily="18" charset="-122"/>
              </a:rPr>
              <a:t>n_neighbors</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20</a:t>
            </a:r>
            <a:r>
              <a:rPr lang="en-GB" altLang="zh-CN" sz="1400" dirty="0">
                <a:solidFill>
                  <a:srgbClr val="000000"/>
                </a:solidFill>
                <a:latin typeface="Alibaba PuHuiTi R" pitchFamily="18" charset="-122"/>
                <a:ea typeface="Alibaba PuHuiTi R" pitchFamily="18" charset="-122"/>
                <a:cs typeface="Alibaba PuHuiTi R" pitchFamily="18" charset="-122"/>
              </a:rPr>
              <a:t>, algorithm=</a:t>
            </a:r>
            <a:r>
              <a:rPr lang="en-GB" altLang="zh-CN" sz="1400" dirty="0">
                <a:solidFill>
                  <a:srgbClr val="A31515"/>
                </a:solidFill>
                <a:latin typeface="Alibaba PuHuiTi R" pitchFamily="18" charset="-122"/>
                <a:ea typeface="Alibaba PuHuiTi R" pitchFamily="18" charset="-122"/>
                <a:cs typeface="Alibaba PuHuiTi R" pitchFamily="18" charset="-122"/>
              </a:rPr>
              <a:t>'auto'</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en-GB" altLang="zh-CN" sz="1400" dirty="0" err="1">
                <a:solidFill>
                  <a:srgbClr val="008000"/>
                </a:solidFill>
                <a:latin typeface="Alibaba PuHuiTi R" pitchFamily="18" charset="-122"/>
                <a:ea typeface="Alibaba PuHuiTi R" pitchFamily="18" charset="-122"/>
                <a:cs typeface="Alibaba PuHuiTi R" pitchFamily="18" charset="-122"/>
              </a:rPr>
              <a:t>n_neighbors</a:t>
            </a:r>
            <a:r>
              <a:rPr lang="en-GB" altLang="zh-CN" sz="1400" dirty="0">
                <a:solidFill>
                  <a:srgbClr val="008000"/>
                </a:solidFill>
                <a:latin typeface="Alibaba PuHuiTi R" pitchFamily="18" charset="-122"/>
                <a:ea typeface="Alibaba PuHuiTi R" pitchFamily="18" charset="-122"/>
                <a:cs typeface="Alibaba PuHuiTi R" pitchFamily="18" charset="-122"/>
              </a:rPr>
              <a:t> K</a:t>
            </a:r>
            <a:r>
              <a:rPr lang="zh-CN" altLang="en-US" sz="1400" dirty="0">
                <a:solidFill>
                  <a:srgbClr val="008000"/>
                </a:solidFill>
                <a:latin typeface="Alibaba PuHuiTi R" pitchFamily="18" charset="-122"/>
                <a:ea typeface="Alibaba PuHuiTi R" pitchFamily="18" charset="-122"/>
                <a:cs typeface="Alibaba PuHuiTi R" pitchFamily="18" charset="-122"/>
              </a:rPr>
              <a:t>个最近的邻居 ，</a:t>
            </a:r>
            <a:r>
              <a:rPr lang="en-GB" altLang="zh-CN" sz="1400" dirty="0">
                <a:solidFill>
                  <a:srgbClr val="008000"/>
                </a:solidFill>
                <a:latin typeface="Alibaba PuHuiTi R" pitchFamily="18" charset="-122"/>
                <a:ea typeface="Alibaba PuHuiTi R" pitchFamily="18" charset="-122"/>
                <a:cs typeface="Alibaba PuHuiTi R" pitchFamily="18" charset="-122"/>
              </a:rPr>
              <a:t>algorithm</a:t>
            </a:r>
            <a:r>
              <a:rPr lang="zh-CN" altLang="en-GB"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找到最近邻居的算法，传入</a:t>
            </a:r>
            <a:r>
              <a:rPr lang="en-GB" altLang="zh-CN" sz="1400" dirty="0">
                <a:solidFill>
                  <a:srgbClr val="008000"/>
                </a:solidFill>
                <a:latin typeface="Alibaba PuHuiTi R" pitchFamily="18" charset="-122"/>
                <a:ea typeface="Alibaba PuHuiTi R" pitchFamily="18" charset="-122"/>
                <a:cs typeface="Alibaba PuHuiTi R" pitchFamily="18" charset="-122"/>
              </a:rPr>
              <a:t>auto </a:t>
            </a:r>
            <a:r>
              <a:rPr lang="zh-CN" altLang="en-US" sz="1400" dirty="0">
                <a:solidFill>
                  <a:srgbClr val="008000"/>
                </a:solidFill>
                <a:latin typeface="Alibaba PuHuiTi R" pitchFamily="18" charset="-122"/>
                <a:ea typeface="Alibaba PuHuiTi R" pitchFamily="18" charset="-122"/>
                <a:cs typeface="Alibaba PuHuiTi R" pitchFamily="18" charset="-122"/>
              </a:rPr>
              <a:t>会根据传入的数据自动选择最合适算法</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clf.fit</a:t>
            </a:r>
            <a:r>
              <a:rPr lang="en-GB" altLang="zh-CN" sz="1400" dirty="0">
                <a:solidFill>
                  <a:srgbClr val="000000"/>
                </a:solidFill>
                <a:latin typeface="Alibaba PuHuiTi R" pitchFamily="18" charset="-122"/>
                <a:ea typeface="Alibaba PuHuiTi R" pitchFamily="18" charset="-122"/>
                <a:cs typeface="Alibaba PuHuiTi R" pitchFamily="18" charset="-122"/>
              </a:rPr>
              <a:t>(x)</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out_pred</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clf.predict_proba</a:t>
            </a:r>
            <a:r>
              <a:rPr lang="en-GB" altLang="zh-CN" sz="1400" dirty="0">
                <a:solidFill>
                  <a:srgbClr val="000000"/>
                </a:solidFill>
                <a:latin typeface="Alibaba PuHuiTi R" pitchFamily="18" charset="-122"/>
                <a:ea typeface="Alibaba PuHuiTi R" pitchFamily="18" charset="-122"/>
                <a:cs typeface="Alibaba PuHuiTi R" pitchFamily="18" charset="-122"/>
              </a:rPr>
              <a:t>(x)[:,</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train[</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out_pred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out_pred</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br>
              <a:rPr lang="en-GB" altLang="zh-CN" sz="1400" dirty="0">
                <a:solidFill>
                  <a:srgbClr val="000000"/>
                </a:solidFill>
                <a:latin typeface="Alibaba PuHuiTi R" pitchFamily="18" charset="-122"/>
                <a:ea typeface="Alibaba PuHuiTi R" pitchFamily="18" charset="-122"/>
                <a:cs typeface="Alibaba PuHuiTi R" pitchFamily="18" charset="-122"/>
              </a:rPr>
            </a:br>
            <a:r>
              <a:rPr lang="en-GB" altLang="zh-CN" sz="1400" dirty="0">
                <a:solidFill>
                  <a:srgbClr val="000000"/>
                </a:solidFill>
                <a:latin typeface="Alibaba PuHuiTi R" pitchFamily="18" charset="-122"/>
                <a:ea typeface="Alibaba PuHuiTi R" pitchFamily="18" charset="-122"/>
                <a:cs typeface="Alibaba PuHuiTi R" pitchFamily="18" charset="-122"/>
              </a:rPr>
              <a:t>key = train[</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out_pred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].quantile(</a:t>
            </a:r>
            <a:r>
              <a:rPr lang="en-GB" altLang="zh-CN" sz="1400" dirty="0">
                <a:solidFill>
                  <a:srgbClr val="098658"/>
                </a:solidFill>
                <a:latin typeface="Alibaba PuHuiTi R" pitchFamily="18" charset="-122"/>
                <a:ea typeface="Alibaba PuHuiTi R" pitchFamily="18" charset="-122"/>
                <a:cs typeface="Alibaba PuHuiTi R" pitchFamily="18" charset="-122"/>
              </a:rPr>
              <a:t>0.93</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x = train[</a:t>
            </a:r>
            <a:r>
              <a:rPr lang="en-GB" altLang="zh-CN" sz="1400" dirty="0" err="1">
                <a:solidFill>
                  <a:srgbClr val="000000"/>
                </a:solidFill>
                <a:latin typeface="Alibaba PuHuiTi R" pitchFamily="18" charset="-122"/>
                <a:ea typeface="Alibaba PuHuiTi R" pitchFamily="18" charset="-122"/>
                <a:cs typeface="Alibaba PuHuiTi R" pitchFamily="18" charset="-122"/>
              </a:rPr>
              <a:t>train.out_pred</a:t>
            </a:r>
            <a:r>
              <a:rPr lang="en-GB" altLang="zh-CN" sz="1400" dirty="0">
                <a:solidFill>
                  <a:srgbClr val="000000"/>
                </a:solidFill>
                <a:latin typeface="Alibaba PuHuiTi R" pitchFamily="18" charset="-122"/>
                <a:ea typeface="Alibaba PuHuiTi R" pitchFamily="18" charset="-122"/>
                <a:cs typeface="Alibaba PuHuiTi R" pitchFamily="18" charset="-122"/>
              </a:rPr>
              <a:t>&lt; key][</a:t>
            </a:r>
            <a:r>
              <a:rPr lang="en-GB" altLang="zh-CN" sz="1400" dirty="0" err="1">
                <a:solidFill>
                  <a:srgbClr val="000000"/>
                </a:solidFill>
                <a:latin typeface="Alibaba PuHuiTi R" pitchFamily="18" charset="-122"/>
                <a:ea typeface="Alibaba PuHuiTi R" pitchFamily="18" charset="-122"/>
                <a:cs typeface="Alibaba PuHuiTi R" pitchFamily="18" charset="-122"/>
              </a:rPr>
              <a:t>feature_lst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y = train[</a:t>
            </a:r>
            <a:r>
              <a:rPr lang="en-GB" altLang="zh-CN" sz="1400" dirty="0" err="1">
                <a:solidFill>
                  <a:srgbClr val="000000"/>
                </a:solidFill>
                <a:latin typeface="Alibaba PuHuiTi R" pitchFamily="18" charset="-122"/>
                <a:ea typeface="Alibaba PuHuiTi R" pitchFamily="18" charset="-122"/>
                <a:cs typeface="Alibaba PuHuiTi R" pitchFamily="18" charset="-122"/>
              </a:rPr>
              <a:t>train.out_pred</a:t>
            </a:r>
            <a:r>
              <a:rPr lang="en-GB" altLang="zh-CN" sz="1400" dirty="0">
                <a:solidFill>
                  <a:srgbClr val="000000"/>
                </a:solidFill>
                <a:latin typeface="Alibaba PuHuiTi R" pitchFamily="18" charset="-122"/>
                <a:ea typeface="Alibaba PuHuiTi R" pitchFamily="18" charset="-122"/>
                <a:cs typeface="Alibaba PuHuiTi R" pitchFamily="18" charset="-122"/>
              </a:rPr>
              <a:t> &lt; key][</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bad_ind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br>
              <a:rPr lang="en-GB" altLang="zh-CN" sz="1400" dirty="0">
                <a:solidFill>
                  <a:srgbClr val="000000"/>
                </a:solidFill>
                <a:latin typeface="Alibaba PuHuiTi R" pitchFamily="18" charset="-122"/>
                <a:ea typeface="Alibaba PuHuiTi R" pitchFamily="18" charset="-122"/>
                <a:cs typeface="Alibaba PuHuiTi R" pitchFamily="18" charset="-122"/>
              </a:rPr>
            </a:br>
            <a:r>
              <a:rPr lang="en-GB" altLang="zh-CN" sz="1400" dirty="0" err="1">
                <a:solidFill>
                  <a:srgbClr val="000000"/>
                </a:solidFill>
                <a:latin typeface="Alibaba PuHuiTi R" pitchFamily="18" charset="-122"/>
                <a:ea typeface="Alibaba PuHuiTi R" pitchFamily="18" charset="-122"/>
                <a:cs typeface="Alibaba PuHuiTi R" pitchFamily="18" charset="-122"/>
              </a:rPr>
              <a:t>val_x</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val</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feature_lst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val_y</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val</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bad_ind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br>
              <a:rPr lang="en-GB" altLang="zh-CN" sz="1400" dirty="0">
                <a:solidFill>
                  <a:srgbClr val="000000"/>
                </a:solidFill>
                <a:latin typeface="Alibaba PuHuiTi R" pitchFamily="18" charset="-122"/>
                <a:ea typeface="Alibaba PuHuiTi R" pitchFamily="18" charset="-122"/>
                <a:cs typeface="Alibaba PuHuiTi R" pitchFamily="18" charset="-122"/>
              </a:rPr>
            </a:br>
            <a:r>
              <a:rPr lang="en-GB" altLang="zh-CN" sz="1400" dirty="0" err="1">
                <a:solidFill>
                  <a:srgbClr val="000000"/>
                </a:solidFill>
                <a:latin typeface="Alibaba PuHuiTi R" pitchFamily="18" charset="-122"/>
                <a:ea typeface="Alibaba PuHuiTi R" pitchFamily="18" charset="-122"/>
                <a:cs typeface="Alibaba PuHuiTi R" pitchFamily="18" charset="-122"/>
              </a:rPr>
              <a:t>lr_model</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LogisticRegression</a:t>
            </a:r>
            <a:r>
              <a:rPr lang="en-GB" altLang="zh-CN" sz="1400" dirty="0">
                <a:solidFill>
                  <a:srgbClr val="000000"/>
                </a:solidFill>
                <a:latin typeface="Alibaba PuHuiTi R" pitchFamily="18" charset="-122"/>
                <a:ea typeface="Alibaba PuHuiTi R" pitchFamily="18" charset="-122"/>
                <a:cs typeface="Alibaba PuHuiTi R" pitchFamily="18" charset="-122"/>
              </a:rPr>
              <a:t>(C=</a:t>
            </a:r>
            <a:r>
              <a:rPr lang="en-GB" altLang="zh-CN" sz="1400" dirty="0">
                <a:solidFill>
                  <a:srgbClr val="098658"/>
                </a:solidFill>
                <a:latin typeface="Alibaba PuHuiTi R" pitchFamily="18" charset="-122"/>
                <a:ea typeface="Alibaba PuHuiTi R" pitchFamily="18" charset="-122"/>
                <a:cs typeface="Alibaba PuHuiTi R" pitchFamily="18" charset="-122"/>
              </a:rPr>
              <a:t>0.1</a:t>
            </a:r>
            <a:r>
              <a:rPr lang="en-GB" altLang="zh-CN" sz="1400" dirty="0">
                <a:solidFill>
                  <a:srgbClr val="000000"/>
                </a:solidFill>
                <a:latin typeface="Alibaba PuHuiTi R" pitchFamily="18" charset="-122"/>
                <a:ea typeface="Alibaba PuHuiTi R" pitchFamily="18" charset="-122"/>
                <a:cs typeface="Alibaba PuHuiTi R" pitchFamily="18" charset="-122"/>
              </a:rPr>
              <a:t>,class_weight=</a:t>
            </a:r>
            <a:r>
              <a:rPr lang="en-GB" altLang="zh-CN" sz="1400" dirty="0">
                <a:solidFill>
                  <a:srgbClr val="A31515"/>
                </a:solidFill>
                <a:latin typeface="Alibaba PuHuiTi R" pitchFamily="18" charset="-122"/>
                <a:ea typeface="Alibaba PuHuiTi R" pitchFamily="18" charset="-122"/>
                <a:cs typeface="Alibaba PuHuiTi R" pitchFamily="18" charset="-122"/>
              </a:rPr>
              <a:t>'balanced'</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lr_model.fit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x,y</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y_pred</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lr_model.predict_proba</a:t>
            </a:r>
            <a:r>
              <a:rPr lang="en-GB" altLang="zh-CN" sz="1400" dirty="0">
                <a:solidFill>
                  <a:srgbClr val="000000"/>
                </a:solidFill>
                <a:latin typeface="Alibaba PuHuiTi R" pitchFamily="18" charset="-122"/>
                <a:ea typeface="Alibaba PuHuiTi R" pitchFamily="18" charset="-122"/>
                <a:cs typeface="Alibaba PuHuiTi R" pitchFamily="18" charset="-122"/>
              </a:rPr>
              <a:t>(x)[:,</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fpr_lr_train,tpr_lr_train</a:t>
            </a:r>
            <a:r>
              <a:rPr lang="en-GB" altLang="zh-CN" sz="1400" dirty="0">
                <a:solidFill>
                  <a:srgbClr val="000000"/>
                </a:solidFill>
                <a:latin typeface="Alibaba PuHuiTi R" pitchFamily="18" charset="-122"/>
                <a:ea typeface="Alibaba PuHuiTi R" pitchFamily="18" charset="-122"/>
                <a:cs typeface="Alibaba PuHuiTi R" pitchFamily="18" charset="-122"/>
              </a:rPr>
              <a:t>,_ = </a:t>
            </a:r>
            <a:r>
              <a:rPr lang="en-GB" altLang="zh-CN" sz="1400" dirty="0" err="1">
                <a:solidFill>
                  <a:srgbClr val="000000"/>
                </a:solidFill>
                <a:latin typeface="Alibaba PuHuiTi R" pitchFamily="18" charset="-122"/>
                <a:ea typeface="Alibaba PuHuiTi R" pitchFamily="18" charset="-122"/>
                <a:cs typeface="Alibaba PuHuiTi R" pitchFamily="18" charset="-122"/>
              </a:rPr>
              <a:t>roc_curve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y,y_pred</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train_ks</a:t>
            </a:r>
            <a:r>
              <a:rPr lang="en-GB" altLang="zh-CN" sz="1400" dirty="0">
                <a:solidFill>
                  <a:srgbClr val="000000"/>
                </a:solidFill>
                <a:latin typeface="Alibaba PuHuiTi R" pitchFamily="18" charset="-122"/>
                <a:ea typeface="Alibaba PuHuiTi R" pitchFamily="18" charset="-122"/>
                <a:cs typeface="Alibaba PuHuiTi R" pitchFamily="18" charset="-122"/>
              </a:rPr>
              <a:t> = abs(</a:t>
            </a:r>
            <a:r>
              <a:rPr lang="en-GB" altLang="zh-CN" sz="1400" dirty="0" err="1">
                <a:solidFill>
                  <a:srgbClr val="000000"/>
                </a:solidFill>
                <a:latin typeface="Alibaba PuHuiTi R" pitchFamily="18" charset="-122"/>
                <a:ea typeface="Alibaba PuHuiTi R" pitchFamily="18" charset="-122"/>
                <a:cs typeface="Alibaba PuHuiTi R" pitchFamily="18" charset="-122"/>
              </a:rPr>
              <a:t>fpr_lr_train</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tpr_lr_train</a:t>
            </a:r>
            <a:r>
              <a:rPr lang="en-GB" altLang="zh-CN" sz="1400" dirty="0">
                <a:solidFill>
                  <a:srgbClr val="000000"/>
                </a:solidFill>
                <a:latin typeface="Alibaba PuHuiTi R" pitchFamily="18" charset="-122"/>
                <a:ea typeface="Alibaba PuHuiTi R" pitchFamily="18" charset="-122"/>
                <a:cs typeface="Alibaba PuHuiTi R" pitchFamily="18" charset="-122"/>
              </a:rPr>
              <a:t>).max()</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train_ks</a:t>
            </a:r>
            <a:r>
              <a:rPr lang="en-GB" altLang="zh-CN" sz="1400" dirty="0">
                <a:solidFill>
                  <a:srgbClr val="A31515"/>
                </a:solidFill>
                <a:latin typeface="Alibaba PuHuiTi R" pitchFamily="18" charset="-122"/>
                <a:ea typeface="Alibaba PuHuiTi R" pitchFamily="18" charset="-122"/>
                <a:cs typeface="Alibaba PuHuiTi R" pitchFamily="18" charset="-122"/>
              </a:rPr>
              <a:t> : '</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train_ks</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LOF</a:t>
            </a:r>
            <a:r>
              <a:rPr lang="zh-CN" altLang="en-US" dirty="0"/>
              <a:t>案例</a:t>
            </a:r>
            <a:endParaRPr lang="en-GB" altLang="zh-CN" dirty="0"/>
          </a:p>
        </p:txBody>
      </p:sp>
      <p:sp>
        <p:nvSpPr>
          <p:cNvPr id="2" name="矩形 1"/>
          <p:cNvSpPr/>
          <p:nvPr/>
        </p:nvSpPr>
        <p:spPr>
          <a:xfrm>
            <a:off x="973393" y="1457271"/>
            <a:ext cx="5407742" cy="2893100"/>
          </a:xfrm>
          <a:prstGeom prst="rect">
            <a:avLst/>
          </a:prstGeom>
          <a:solidFill>
            <a:srgbClr val="FFFFE4"/>
          </a:solidFill>
          <a:ln>
            <a:solidFill>
              <a:schemeClr val="tx1"/>
            </a:solidFill>
          </a:ln>
        </p:spPr>
        <p:txBody>
          <a:bodyPr wrap="square">
            <a:spAutoFit/>
          </a:bodyPr>
          <a:lstStyle/>
          <a:p>
            <a:r>
              <a:rPr lang="en-GB" altLang="zh-CN" sz="1400" dirty="0" err="1">
                <a:solidFill>
                  <a:srgbClr val="000000"/>
                </a:solidFill>
                <a:latin typeface="Alibaba PuHuiTi R" pitchFamily="18" charset="-122"/>
                <a:ea typeface="Alibaba PuHuiTi R" pitchFamily="18" charset="-122"/>
                <a:cs typeface="Alibaba PuHuiTi R" pitchFamily="18" charset="-122"/>
              </a:rPr>
              <a:t>y_pred</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lr_model.predict_proba</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val_x</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fpr_lr,tpr_lr</a:t>
            </a:r>
            <a:r>
              <a:rPr lang="en-GB" altLang="zh-CN" sz="1400" dirty="0">
                <a:solidFill>
                  <a:srgbClr val="000000"/>
                </a:solidFill>
                <a:latin typeface="Alibaba PuHuiTi R" pitchFamily="18" charset="-122"/>
                <a:ea typeface="Alibaba PuHuiTi R" pitchFamily="18" charset="-122"/>
                <a:cs typeface="Alibaba PuHuiTi R" pitchFamily="18" charset="-122"/>
              </a:rPr>
              <a:t>,_ = </a:t>
            </a:r>
            <a:r>
              <a:rPr lang="en-GB" altLang="zh-CN" sz="1400" dirty="0" err="1">
                <a:solidFill>
                  <a:srgbClr val="000000"/>
                </a:solidFill>
                <a:latin typeface="Alibaba PuHuiTi R" pitchFamily="18" charset="-122"/>
                <a:ea typeface="Alibaba PuHuiTi R" pitchFamily="18" charset="-122"/>
                <a:cs typeface="Alibaba PuHuiTi R" pitchFamily="18" charset="-122"/>
              </a:rPr>
              <a:t>roc_curve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val_y,y_pred</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val_ks</a:t>
            </a:r>
            <a:r>
              <a:rPr lang="en-GB" altLang="zh-CN" sz="1400" dirty="0">
                <a:solidFill>
                  <a:srgbClr val="000000"/>
                </a:solidFill>
                <a:latin typeface="Alibaba PuHuiTi R" pitchFamily="18" charset="-122"/>
                <a:ea typeface="Alibaba PuHuiTi R" pitchFamily="18" charset="-122"/>
                <a:cs typeface="Alibaba PuHuiTi R" pitchFamily="18" charset="-122"/>
              </a:rPr>
              <a:t> = abs(</a:t>
            </a:r>
            <a:r>
              <a:rPr lang="en-GB" altLang="zh-CN" sz="1400" dirty="0" err="1">
                <a:solidFill>
                  <a:srgbClr val="000000"/>
                </a:solidFill>
                <a:latin typeface="Alibaba PuHuiTi R" pitchFamily="18" charset="-122"/>
                <a:ea typeface="Alibaba PuHuiTi R" pitchFamily="18" charset="-122"/>
                <a:cs typeface="Alibaba PuHuiTi R" pitchFamily="18" charset="-122"/>
              </a:rPr>
              <a:t>fpr_lr</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tpr_lr</a:t>
            </a:r>
            <a:r>
              <a:rPr lang="en-GB" altLang="zh-CN" sz="1400" dirty="0">
                <a:solidFill>
                  <a:srgbClr val="000000"/>
                </a:solidFill>
                <a:latin typeface="Alibaba PuHuiTi R" pitchFamily="18" charset="-122"/>
                <a:ea typeface="Alibaba PuHuiTi R" pitchFamily="18" charset="-122"/>
                <a:cs typeface="Alibaba PuHuiTi R" pitchFamily="18" charset="-122"/>
              </a:rPr>
              <a:t>).max()</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val_ks</a:t>
            </a:r>
            <a:r>
              <a:rPr lang="en-GB" altLang="zh-CN" sz="1400" dirty="0">
                <a:solidFill>
                  <a:srgbClr val="A31515"/>
                </a:solidFill>
                <a:latin typeface="Alibaba PuHuiTi R" pitchFamily="18" charset="-122"/>
                <a:ea typeface="Alibaba PuHuiTi R" pitchFamily="18" charset="-122"/>
                <a:cs typeface="Alibaba PuHuiTi R" pitchFamily="18" charset="-122"/>
              </a:rPr>
              <a:t> : '</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val_ks</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FF"/>
                </a:solidFill>
                <a:latin typeface="Alibaba PuHuiTi R" pitchFamily="18" charset="-122"/>
                <a:ea typeface="Alibaba PuHuiTi R" pitchFamily="18" charset="-122"/>
                <a:cs typeface="Alibaba PuHuiTi R" pitchFamily="18" charset="-122"/>
              </a:rPr>
              <a:t>from</a:t>
            </a:r>
            <a:r>
              <a:rPr lang="en-GB" altLang="zh-CN" sz="1400" dirty="0">
                <a:solidFill>
                  <a:srgbClr val="000000"/>
                </a:solidFill>
                <a:latin typeface="Alibaba PuHuiTi R" pitchFamily="18" charset="-122"/>
                <a:ea typeface="Alibaba PuHuiTi R" pitchFamily="18" charset="-122"/>
                <a:cs typeface="Alibaba PuHuiTi R" pitchFamily="18" charset="-122"/>
              </a:rPr>
              <a:t> matplotlib </a:t>
            </a:r>
            <a:r>
              <a:rPr lang="en-GB" altLang="zh-CN" sz="1400" dirty="0">
                <a:solidFill>
                  <a:srgbClr val="0000FF"/>
                </a:solidFill>
                <a:latin typeface="Alibaba PuHuiTi R" pitchFamily="18" charset="-122"/>
                <a:ea typeface="Alibaba PuHuiTi R" pitchFamily="18" charset="-122"/>
                <a:cs typeface="Alibaba PuHuiTi R" pitchFamily="18" charset="-122"/>
              </a:rPr>
              <a:t>import</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pyplot</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00FF"/>
                </a:solidFill>
                <a:latin typeface="Alibaba PuHuiTi R" pitchFamily="18" charset="-122"/>
                <a:ea typeface="Alibaba PuHuiTi R" pitchFamily="18" charset="-122"/>
                <a:cs typeface="Alibaba PuHuiTi R" pitchFamily="18" charset="-122"/>
              </a:rPr>
              <a:t>as</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plt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plt.plot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fpr_lr_train,tpr_lr_train,label</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A31515"/>
                </a:solidFill>
                <a:latin typeface="Alibaba PuHuiTi R" pitchFamily="18" charset="-122"/>
                <a:ea typeface="Alibaba PuHuiTi R" pitchFamily="18" charset="-122"/>
                <a:cs typeface="Alibaba PuHuiTi R" pitchFamily="18" charset="-122"/>
              </a:rPr>
              <a:t>'train LR'</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plt.plot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fpr_lr,tpr_lr,label</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evl</a:t>
            </a:r>
            <a:r>
              <a:rPr lang="en-GB" altLang="zh-CN" sz="1400" dirty="0">
                <a:solidFill>
                  <a:srgbClr val="A31515"/>
                </a:solidFill>
                <a:latin typeface="Alibaba PuHuiTi R" pitchFamily="18" charset="-122"/>
                <a:ea typeface="Alibaba PuHuiTi R" pitchFamily="18" charset="-122"/>
                <a:cs typeface="Alibaba PuHuiTi R" pitchFamily="18" charset="-122"/>
              </a:rPr>
              <a:t> LR'</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plt.plot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0</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0</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'k--'</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plt.xlabel</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'False positive rate'</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plt.ylabel</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'True positive rate'</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plt.title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'ROC Curve'</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plt.legend</a:t>
            </a:r>
            <a:r>
              <a:rPr lang="en-GB" altLang="zh-CN" sz="1400" dirty="0">
                <a:solidFill>
                  <a:srgbClr val="000000"/>
                </a:solidFill>
                <a:latin typeface="Alibaba PuHuiTi R" pitchFamily="18" charset="-122"/>
                <a:ea typeface="Alibaba PuHuiTi R" pitchFamily="18" charset="-122"/>
                <a:cs typeface="Alibaba PuHuiTi R" pitchFamily="18" charset="-122"/>
              </a:rPr>
              <a:t>(loc = </a:t>
            </a:r>
            <a:r>
              <a:rPr lang="en-GB" altLang="zh-CN" sz="1400" dirty="0">
                <a:solidFill>
                  <a:srgbClr val="A31515"/>
                </a:solidFill>
                <a:latin typeface="Alibaba PuHuiTi R" pitchFamily="18" charset="-122"/>
                <a:ea typeface="Alibaba PuHuiTi R" pitchFamily="18" charset="-122"/>
                <a:cs typeface="Alibaba PuHuiTi R" pitchFamily="18" charset="-122"/>
              </a:rPr>
              <a:t>'best'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plt.show</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effectLst/>
              <a:latin typeface="Alibaba PuHuiTi R" pitchFamily="18" charset="-122"/>
              <a:ea typeface="Alibaba PuHuiTi R" pitchFamily="18" charset="-122"/>
              <a:cs typeface="Alibaba PuHuiTi R" pitchFamily="18" charset="-122"/>
            </a:endParaRPr>
          </a:p>
        </p:txBody>
      </p:sp>
      <p:pic>
        <p:nvPicPr>
          <p:cNvPr id="5" name="图片 4"/>
          <p:cNvPicPr>
            <a:picLocks noChangeAspect="1"/>
          </p:cNvPicPr>
          <p:nvPr/>
        </p:nvPicPr>
        <p:blipFill>
          <a:blip r:embed="rId1"/>
          <a:stretch>
            <a:fillRect/>
          </a:stretch>
        </p:blipFill>
        <p:spPr>
          <a:xfrm>
            <a:off x="6551068" y="1457271"/>
            <a:ext cx="4470893" cy="3049324"/>
          </a:xfrm>
          <a:prstGeom prst="rect">
            <a:avLst/>
          </a:prstGeom>
          <a:ln>
            <a:solidFill>
              <a:schemeClr val="tx1"/>
            </a:solidFill>
          </a:ln>
        </p:spPr>
      </p:pic>
      <p:sp>
        <p:nvSpPr>
          <p:cNvPr id="7" name="矩形 6"/>
          <p:cNvSpPr/>
          <p:nvPr/>
        </p:nvSpPr>
        <p:spPr>
          <a:xfrm>
            <a:off x="973393" y="4544395"/>
            <a:ext cx="6096000" cy="584775"/>
          </a:xfrm>
          <a:prstGeom prst="rect">
            <a:avLst/>
          </a:prstGeom>
        </p:spPr>
        <p:txBody>
          <a:bodyPr>
            <a:spAutoFit/>
          </a:bodyPr>
          <a:lstStyle/>
          <a:p>
            <a:r>
              <a:rPr lang="zh-CN" altLang="en-US" sz="1600" dirty="0">
                <a:latin typeface="Alibaba PuHuiTi R" pitchFamily="18" charset="-122"/>
                <a:ea typeface="Alibaba PuHuiTi R" pitchFamily="18" charset="-122"/>
                <a:cs typeface="Alibaba PuHuiTi R" pitchFamily="18" charset="-122"/>
              </a:rPr>
              <a:t>train_ks :  0.44478665277545076</a:t>
            </a:r>
            <a:endParaRPr lang="zh-CN" altLang="en-US" sz="1600" dirty="0">
              <a:latin typeface="Alibaba PuHuiTi R" pitchFamily="18" charset="-122"/>
              <a:ea typeface="Alibaba PuHuiTi R" pitchFamily="18" charset="-122"/>
              <a:cs typeface="Alibaba PuHuiTi R" pitchFamily="18" charset="-122"/>
            </a:endParaRPr>
          </a:p>
          <a:p>
            <a:r>
              <a:rPr lang="zh-CN" altLang="en-US" sz="1600" dirty="0">
                <a:latin typeface="Alibaba PuHuiTi R" pitchFamily="18" charset="-122"/>
                <a:ea typeface="Alibaba PuHuiTi R" pitchFamily="18" charset="-122"/>
                <a:cs typeface="Alibaba PuHuiTi R" pitchFamily="18" charset="-122"/>
              </a:rPr>
              <a:t>val_ks :  0.4212513658817166</a:t>
            </a:r>
            <a:endParaRPr lang="zh-CN" altLang="en-US" sz="1600" dirty="0">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LOF</a:t>
            </a:r>
            <a:r>
              <a:rPr lang="zh-CN" altLang="en-US" dirty="0"/>
              <a:t>算法应用</a:t>
            </a:r>
            <a:endParaRPr lang="en-GB" altLang="zh-CN" dirty="0"/>
          </a:p>
        </p:txBody>
      </p:sp>
      <p:sp>
        <p:nvSpPr>
          <p:cNvPr id="6" name="矩形 5"/>
          <p:cNvSpPr/>
          <p:nvPr/>
        </p:nvSpPr>
        <p:spPr>
          <a:xfrm>
            <a:off x="731521" y="1529788"/>
            <a:ext cx="10654234" cy="2554545"/>
          </a:xfrm>
          <a:prstGeom prst="rect">
            <a:avLst/>
          </a:prstGeom>
        </p:spPr>
        <p:txBody>
          <a:bodyPr wrap="square">
            <a:spAutoFit/>
          </a:bodyPr>
          <a:lstStyle/>
          <a:p>
            <a:pPr marL="285750" indent="-285750">
              <a:buFont typeface="Wingdings" panose="05000000000000000000" pitchFamily="2" charset="2"/>
              <a:buChar char="l"/>
            </a:pPr>
            <a:r>
              <a:rPr lang="en-GB" altLang="zh-CN" sz="1600" dirty="0">
                <a:latin typeface="Alibaba PuHuiTi R" pitchFamily="18" charset="-122"/>
                <a:ea typeface="Alibaba PuHuiTi R" pitchFamily="18" charset="-122"/>
                <a:cs typeface="Alibaba PuHuiTi R" pitchFamily="18" charset="-122"/>
              </a:rPr>
              <a:t>LOF</a:t>
            </a:r>
            <a:r>
              <a:rPr lang="zh-CN" altLang="en-US" sz="1600" dirty="0">
                <a:latin typeface="Alibaba PuHuiTi R" pitchFamily="18" charset="-122"/>
                <a:ea typeface="Alibaba PuHuiTi R" pitchFamily="18" charset="-122"/>
                <a:cs typeface="Alibaba PuHuiTi R" pitchFamily="18" charset="-122"/>
              </a:rPr>
              <a:t>算法中关于局部可达密度的定义其实暗含了一个假设，即：不存在大于等于 </a:t>
            </a:r>
            <a:r>
              <a:rPr lang="en-GB" altLang="zh-CN" sz="1600" dirty="0">
                <a:latin typeface="Alibaba PuHuiTi R" pitchFamily="18" charset="-122"/>
                <a:ea typeface="Alibaba PuHuiTi R" pitchFamily="18" charset="-122"/>
                <a:cs typeface="Alibaba PuHuiTi R" pitchFamily="18" charset="-122"/>
              </a:rPr>
              <a:t>k </a:t>
            </a:r>
            <a:r>
              <a:rPr lang="zh-CN" altLang="en-US" sz="1600" dirty="0">
                <a:latin typeface="Alibaba PuHuiTi R" pitchFamily="18" charset="-122"/>
                <a:ea typeface="Alibaba PuHuiTi R" pitchFamily="18" charset="-122"/>
                <a:cs typeface="Alibaba PuHuiTi R" pitchFamily="18" charset="-122"/>
              </a:rPr>
              <a:t>个重复的点。当这样的重复点存在的时候，这些点的平均可达距离为零，局部可达密度就变为无穷大，会给计算带来一些麻烦。在实际应用时，为了避免这样的情况出现，可以把 </a:t>
            </a:r>
            <a:r>
              <a:rPr lang="en-GB" altLang="zh-CN" sz="1600" dirty="0">
                <a:latin typeface="Alibaba PuHuiTi R" pitchFamily="18" charset="-122"/>
                <a:ea typeface="Alibaba PuHuiTi R" pitchFamily="18" charset="-122"/>
                <a:cs typeface="Alibaba PuHuiTi R" pitchFamily="18" charset="-122"/>
              </a:rPr>
              <a:t>k-distance </a:t>
            </a:r>
            <a:r>
              <a:rPr lang="zh-CN" altLang="en-US" sz="1600" dirty="0">
                <a:latin typeface="Alibaba PuHuiTi R" pitchFamily="18" charset="-122"/>
                <a:ea typeface="Alibaba PuHuiTi R" pitchFamily="18" charset="-122"/>
                <a:cs typeface="Alibaba PuHuiTi R" pitchFamily="18" charset="-122"/>
              </a:rPr>
              <a:t>改为 </a:t>
            </a:r>
            <a:r>
              <a:rPr lang="en-GB" altLang="zh-CN" sz="1600" dirty="0">
                <a:latin typeface="Alibaba PuHuiTi R" pitchFamily="18" charset="-122"/>
                <a:ea typeface="Alibaba PuHuiTi R" pitchFamily="18" charset="-122"/>
                <a:cs typeface="Alibaba PuHuiTi R" pitchFamily="18" charset="-122"/>
              </a:rPr>
              <a:t>k-distinct-distance</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不考虑重复的情况。或者，还可以考虑给可达距离都加一个很小的值，避免可达距离等于零。 </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en-GB" altLang="zh-CN" sz="1600" dirty="0">
                <a:latin typeface="Alibaba PuHuiTi R" pitchFamily="18" charset="-122"/>
                <a:ea typeface="Alibaba PuHuiTi R" pitchFamily="18" charset="-122"/>
                <a:cs typeface="Alibaba PuHuiTi R" pitchFamily="18" charset="-122"/>
              </a:rPr>
              <a:t>LOF </a:t>
            </a:r>
            <a:r>
              <a:rPr lang="zh-CN" altLang="en-US" sz="1600" dirty="0">
                <a:latin typeface="Alibaba PuHuiTi R" pitchFamily="18" charset="-122"/>
                <a:ea typeface="Alibaba PuHuiTi R" pitchFamily="18" charset="-122"/>
                <a:cs typeface="Alibaba PuHuiTi R" pitchFamily="18" charset="-122"/>
              </a:rPr>
              <a:t>算法需要计算数据点两两之间的距离，造成整个算法时间复杂度为</a:t>
            </a:r>
            <a:r>
              <a:rPr lang="en-US" altLang="zh-CN" sz="1600" dirty="0">
                <a:latin typeface="Alibaba PuHuiTi R" pitchFamily="18" charset="-122"/>
                <a:ea typeface="Alibaba PuHuiTi R" pitchFamily="18" charset="-122"/>
                <a:cs typeface="Alibaba PuHuiTi R" pitchFamily="18" charset="-122"/>
              </a:rPr>
              <a:t>O(n</a:t>
            </a:r>
            <a:r>
              <a:rPr lang="en-US" altLang="zh-CN" sz="1600" baseline="30000" dirty="0">
                <a:latin typeface="Alibaba PuHuiTi R" pitchFamily="18" charset="-122"/>
                <a:ea typeface="Alibaba PuHuiTi R" pitchFamily="18" charset="-122"/>
                <a:cs typeface="Alibaba PuHuiTi R" pitchFamily="18" charset="-122"/>
              </a:rPr>
              <a:t>2</a:t>
            </a:r>
            <a:r>
              <a:rPr lang="en-US" altLang="zh-CN"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 。为了提高算法效率，后续有算法尝试改进。 </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en-GB" altLang="zh-CN" sz="1600" dirty="0" err="1">
                <a:latin typeface="Alibaba PuHuiTi R" pitchFamily="18" charset="-122"/>
                <a:ea typeface="Alibaba PuHuiTi R" pitchFamily="18" charset="-122"/>
                <a:cs typeface="Alibaba PuHuiTi R" pitchFamily="18" charset="-122"/>
              </a:rPr>
              <a:t>FastLOF</a:t>
            </a:r>
            <a:r>
              <a:rPr lang="en-GB" altLang="zh-CN" sz="1600" dirty="0">
                <a:latin typeface="Alibaba PuHuiTi R" pitchFamily="18" charset="-122"/>
                <a:ea typeface="Alibaba PuHuiTi R" pitchFamily="18" charset="-122"/>
                <a:cs typeface="Alibaba PuHuiTi R" pitchFamily="18" charset="-122"/>
              </a:rPr>
              <a:t> </a:t>
            </a:r>
            <a:r>
              <a:rPr lang="zh-CN" altLang="en-GB" sz="1600" dirty="0">
                <a:latin typeface="Alibaba PuHuiTi R" pitchFamily="18" charset="-122"/>
                <a:ea typeface="Alibaba PuHuiTi R" pitchFamily="18" charset="-122"/>
                <a:cs typeface="Alibaba PuHuiTi R" pitchFamily="18" charset="-122"/>
              </a:rPr>
              <a:t>（</a:t>
            </a:r>
            <a:r>
              <a:rPr lang="en-GB" altLang="zh-CN" sz="1600" dirty="0">
                <a:latin typeface="Alibaba PuHuiTi R" pitchFamily="18" charset="-122"/>
                <a:ea typeface="Alibaba PuHuiTi R" pitchFamily="18" charset="-122"/>
                <a:cs typeface="Alibaba PuHuiTi R" pitchFamily="18" charset="-122"/>
              </a:rPr>
              <a:t>Goldstein</a:t>
            </a:r>
            <a:r>
              <a:rPr lang="zh-CN" altLang="en-GB" sz="1600" dirty="0">
                <a:latin typeface="Alibaba PuHuiTi R" pitchFamily="18" charset="-122"/>
                <a:ea typeface="Alibaba PuHuiTi R" pitchFamily="18" charset="-122"/>
                <a:cs typeface="Alibaba PuHuiTi R" pitchFamily="18" charset="-122"/>
              </a:rPr>
              <a:t>，</a:t>
            </a:r>
            <a:r>
              <a:rPr lang="en-GB" altLang="zh-CN" sz="1600" dirty="0">
                <a:latin typeface="Alibaba PuHuiTi R" pitchFamily="18" charset="-122"/>
                <a:ea typeface="Alibaba PuHuiTi R" pitchFamily="18" charset="-122"/>
                <a:cs typeface="Alibaba PuHuiTi R" pitchFamily="18" charset="-122"/>
              </a:rPr>
              <a:t>2012</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先将整个数据随机的分成多个子集，然后在每个子集里计算 </a:t>
            </a:r>
            <a:r>
              <a:rPr lang="en-GB" altLang="zh-CN" sz="1600" dirty="0">
                <a:latin typeface="Alibaba PuHuiTi R" pitchFamily="18" charset="-122"/>
                <a:ea typeface="Alibaba PuHuiTi R" pitchFamily="18" charset="-122"/>
                <a:cs typeface="Alibaba PuHuiTi R" pitchFamily="18" charset="-122"/>
              </a:rPr>
              <a:t>LOF </a:t>
            </a:r>
            <a:r>
              <a:rPr lang="zh-CN" altLang="en-US" sz="1600" dirty="0">
                <a:latin typeface="Alibaba PuHuiTi R" pitchFamily="18" charset="-122"/>
                <a:ea typeface="Alibaba PuHuiTi R" pitchFamily="18" charset="-122"/>
                <a:cs typeface="Alibaba PuHuiTi R" pitchFamily="18" charset="-122"/>
              </a:rPr>
              <a:t>值。对于那些 </a:t>
            </a:r>
            <a:r>
              <a:rPr lang="en-GB" altLang="zh-CN" sz="1600" dirty="0">
                <a:latin typeface="Alibaba PuHuiTi R" pitchFamily="18" charset="-122"/>
                <a:ea typeface="Alibaba PuHuiTi R" pitchFamily="18" charset="-122"/>
                <a:cs typeface="Alibaba PuHuiTi R" pitchFamily="18" charset="-122"/>
              </a:rPr>
              <a:t>LOF </a:t>
            </a:r>
            <a:r>
              <a:rPr lang="zh-CN" altLang="en-US" sz="1600" dirty="0">
                <a:latin typeface="Alibaba PuHuiTi R" pitchFamily="18" charset="-122"/>
                <a:ea typeface="Alibaba PuHuiTi R" pitchFamily="18" charset="-122"/>
                <a:cs typeface="Alibaba PuHuiTi R" pitchFamily="18" charset="-122"/>
              </a:rPr>
              <a:t>异常得分小于等于 </a:t>
            </a:r>
            <a:r>
              <a:rPr lang="en-US" altLang="zh-CN" sz="1600" dirty="0">
                <a:latin typeface="Alibaba PuHuiTi R" pitchFamily="18" charset="-122"/>
                <a:ea typeface="Alibaba PuHuiTi R" pitchFamily="18" charset="-122"/>
                <a:cs typeface="Alibaba PuHuiTi R" pitchFamily="18" charset="-122"/>
              </a:rPr>
              <a:t>1 </a:t>
            </a:r>
            <a:r>
              <a:rPr lang="zh-CN" altLang="en-US" sz="1600" dirty="0">
                <a:latin typeface="Alibaba PuHuiTi R" pitchFamily="18" charset="-122"/>
                <a:ea typeface="Alibaba PuHuiTi R" pitchFamily="18" charset="-122"/>
                <a:cs typeface="Alibaba PuHuiTi R" pitchFamily="18" charset="-122"/>
              </a:rPr>
              <a:t>的，从数据集里剔除，剩下的在下一轮寻找更合适的 </a:t>
            </a:r>
            <a:r>
              <a:rPr lang="en-GB" altLang="zh-CN" sz="1600" dirty="0">
                <a:latin typeface="Alibaba PuHuiTi R" pitchFamily="18" charset="-122"/>
                <a:ea typeface="Alibaba PuHuiTi R" pitchFamily="18" charset="-122"/>
                <a:cs typeface="Alibaba PuHuiTi R" pitchFamily="18" charset="-122"/>
              </a:rPr>
              <a:t>nearest-neighbor</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并更新 </a:t>
            </a:r>
            <a:r>
              <a:rPr lang="en-GB" altLang="zh-CN" sz="1600" dirty="0">
                <a:latin typeface="Alibaba PuHuiTi R" pitchFamily="18" charset="-122"/>
                <a:ea typeface="Alibaba PuHuiTi R" pitchFamily="18" charset="-122"/>
                <a:cs typeface="Alibaba PuHuiTi R" pitchFamily="18" charset="-122"/>
              </a:rPr>
              <a:t>LOF </a:t>
            </a:r>
            <a:r>
              <a:rPr lang="zh-CN" altLang="en-US" sz="1600" dirty="0">
                <a:latin typeface="Alibaba PuHuiTi R" pitchFamily="18" charset="-122"/>
                <a:ea typeface="Alibaba PuHuiTi R" pitchFamily="18" charset="-122"/>
                <a:cs typeface="Alibaba PuHuiTi R" pitchFamily="18" charset="-122"/>
              </a:rPr>
              <a:t>值。 </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这种先将数据粗略分成多个部分，然后根据局部计算结果将数据过滤来减少计算量的想法，并不罕见。比如，为了改进 </a:t>
            </a:r>
            <a:r>
              <a:rPr lang="en-GB" altLang="zh-CN" sz="1600" dirty="0">
                <a:latin typeface="Alibaba PuHuiTi R" pitchFamily="18" charset="-122"/>
                <a:ea typeface="Alibaba PuHuiTi R" pitchFamily="18" charset="-122"/>
                <a:cs typeface="Alibaba PuHuiTi R" pitchFamily="18" charset="-122"/>
              </a:rPr>
              <a:t>K-means </a:t>
            </a:r>
            <a:r>
              <a:rPr lang="zh-CN" altLang="en-US" sz="1600" dirty="0">
                <a:latin typeface="Alibaba PuHuiTi R" pitchFamily="18" charset="-122"/>
                <a:ea typeface="Alibaba PuHuiTi R" pitchFamily="18" charset="-122"/>
                <a:cs typeface="Alibaba PuHuiTi R" pitchFamily="18" charset="-122"/>
              </a:rPr>
              <a:t>的计算效率， </a:t>
            </a:r>
            <a:r>
              <a:rPr lang="en-GB" altLang="zh-CN" sz="1600" dirty="0">
                <a:latin typeface="Alibaba PuHuiTi R" pitchFamily="18" charset="-122"/>
                <a:ea typeface="Alibaba PuHuiTi R" pitchFamily="18" charset="-122"/>
                <a:cs typeface="Alibaba PuHuiTi R" pitchFamily="18" charset="-122"/>
              </a:rPr>
              <a:t>Canopy Clustering </a:t>
            </a:r>
            <a:r>
              <a:rPr lang="zh-CN" altLang="en-US" sz="1600" dirty="0">
                <a:latin typeface="Alibaba PuHuiTi R" pitchFamily="18" charset="-122"/>
                <a:ea typeface="Alibaba PuHuiTi R" pitchFamily="18" charset="-122"/>
                <a:cs typeface="Alibaba PuHuiTi R" pitchFamily="18" charset="-122"/>
              </a:rPr>
              <a:t>算法也采用过比较相似的做法。</a:t>
            </a:r>
            <a:endParaRPr lang="zh-CN" altLang="en-US" sz="1600" dirty="0">
              <a:effectLst/>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Isolation Forest</a:t>
            </a:r>
            <a:endParaRPr lang="en-GB" altLang="zh-CN" dirty="0"/>
          </a:p>
        </p:txBody>
      </p:sp>
      <p:sp>
        <p:nvSpPr>
          <p:cNvPr id="6" name="矩形 5"/>
          <p:cNvSpPr/>
          <p:nvPr/>
        </p:nvSpPr>
        <p:spPr>
          <a:xfrm>
            <a:off x="731521" y="1529788"/>
            <a:ext cx="10654234" cy="1815882"/>
          </a:xfrm>
          <a:prstGeom prst="rect">
            <a:avLst/>
          </a:prstGeom>
        </p:spPr>
        <p:txBody>
          <a:bodyPr wrap="square">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先用一个简单的例子来说明 </a:t>
            </a:r>
            <a:r>
              <a:rPr lang="en-GB" altLang="zh-CN" sz="1600" dirty="0">
                <a:latin typeface="Alibaba PuHuiTi R" pitchFamily="18" charset="-122"/>
                <a:ea typeface="Alibaba PuHuiTi R" pitchFamily="18" charset="-122"/>
                <a:cs typeface="Alibaba PuHuiTi R" pitchFamily="18" charset="-122"/>
              </a:rPr>
              <a:t>Isolation Forest </a:t>
            </a:r>
            <a:r>
              <a:rPr lang="zh-CN" altLang="en-US" sz="1600" dirty="0">
                <a:latin typeface="Alibaba PuHuiTi R" pitchFamily="18" charset="-122"/>
                <a:ea typeface="Alibaba PuHuiTi R" pitchFamily="18" charset="-122"/>
                <a:cs typeface="Alibaba PuHuiTi R" pitchFamily="18" charset="-122"/>
              </a:rPr>
              <a:t>的基本想法</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假设现在有一组一维数据（如下图所示），我们要对这组数据进行随机切分，希望可以把点 </a:t>
            </a:r>
            <a:r>
              <a:rPr lang="en-GB" altLang="zh-CN" sz="1600" dirty="0">
                <a:latin typeface="Alibaba PuHuiTi R" pitchFamily="18" charset="-122"/>
                <a:ea typeface="Alibaba PuHuiTi R" pitchFamily="18" charset="-122"/>
                <a:cs typeface="Alibaba PuHuiTi R" pitchFamily="18" charset="-122"/>
              </a:rPr>
              <a:t>A </a:t>
            </a:r>
            <a:r>
              <a:rPr lang="zh-CN" altLang="en-US" sz="1600" dirty="0">
                <a:latin typeface="Alibaba PuHuiTi R" pitchFamily="18" charset="-122"/>
                <a:ea typeface="Alibaba PuHuiTi R" pitchFamily="18" charset="-122"/>
                <a:cs typeface="Alibaba PuHuiTi R" pitchFamily="18" charset="-122"/>
              </a:rPr>
              <a:t>和点 </a:t>
            </a:r>
            <a:r>
              <a:rPr lang="en-GB" altLang="zh-CN" sz="1600" dirty="0">
                <a:latin typeface="Alibaba PuHuiTi R" pitchFamily="18" charset="-122"/>
                <a:ea typeface="Alibaba PuHuiTi R" pitchFamily="18" charset="-122"/>
                <a:cs typeface="Alibaba PuHuiTi R" pitchFamily="18" charset="-122"/>
              </a:rPr>
              <a:t>B </a:t>
            </a:r>
            <a:r>
              <a:rPr lang="zh-CN" altLang="en-US" sz="1600" dirty="0">
                <a:latin typeface="Alibaba PuHuiTi R" pitchFamily="18" charset="-122"/>
                <a:ea typeface="Alibaba PuHuiTi R" pitchFamily="18" charset="-122"/>
                <a:cs typeface="Alibaba PuHuiTi R" pitchFamily="18" charset="-122"/>
              </a:rPr>
              <a:t>单独切分出来</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先在最大值和最小值之间随机选择一个值 </a:t>
            </a:r>
            <a:r>
              <a:rPr lang="en-GB" altLang="zh-CN" sz="1600" dirty="0">
                <a:latin typeface="Alibaba PuHuiTi R" pitchFamily="18" charset="-122"/>
                <a:ea typeface="Alibaba PuHuiTi R" pitchFamily="18" charset="-122"/>
                <a:cs typeface="Alibaba PuHuiTi R" pitchFamily="18" charset="-122"/>
              </a:rPr>
              <a:t>x</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然后按照 </a:t>
            </a:r>
            <a:r>
              <a:rPr lang="en-US" altLang="zh-CN" sz="1600" dirty="0">
                <a:latin typeface="Alibaba PuHuiTi R" pitchFamily="18" charset="-122"/>
                <a:ea typeface="Alibaba PuHuiTi R" pitchFamily="18" charset="-122"/>
                <a:cs typeface="Alibaba PuHuiTi R" pitchFamily="18" charset="-122"/>
              </a:rPr>
              <a:t>&lt;</a:t>
            </a:r>
            <a:r>
              <a:rPr lang="en-GB" altLang="zh-CN" sz="1600" dirty="0">
                <a:latin typeface="Alibaba PuHuiTi R" pitchFamily="18" charset="-122"/>
                <a:ea typeface="Alibaba PuHuiTi R" pitchFamily="18" charset="-122"/>
                <a:cs typeface="Alibaba PuHuiTi R" pitchFamily="18" charset="-122"/>
              </a:rPr>
              <a:t>x </a:t>
            </a:r>
            <a:r>
              <a:rPr lang="zh-CN" altLang="en-US" sz="1600" dirty="0">
                <a:latin typeface="Alibaba PuHuiTi R" pitchFamily="18" charset="-122"/>
                <a:ea typeface="Alibaba PuHuiTi R" pitchFamily="18" charset="-122"/>
                <a:cs typeface="Alibaba PuHuiTi R" pitchFamily="18" charset="-122"/>
              </a:rPr>
              <a:t>和 </a:t>
            </a:r>
            <a:r>
              <a:rPr lang="en-US" altLang="zh-CN" sz="1600" dirty="0">
                <a:latin typeface="Alibaba PuHuiTi R" pitchFamily="18" charset="-122"/>
                <a:ea typeface="Alibaba PuHuiTi R" pitchFamily="18" charset="-122"/>
                <a:cs typeface="Alibaba PuHuiTi R" pitchFamily="18" charset="-122"/>
              </a:rPr>
              <a:t>&gt;=</a:t>
            </a:r>
            <a:r>
              <a:rPr lang="en-GB" altLang="zh-CN" sz="1600" dirty="0">
                <a:latin typeface="Alibaba PuHuiTi R" pitchFamily="18" charset="-122"/>
                <a:ea typeface="Alibaba PuHuiTi R" pitchFamily="18" charset="-122"/>
                <a:cs typeface="Alibaba PuHuiTi R" pitchFamily="18" charset="-122"/>
              </a:rPr>
              <a:t>x </a:t>
            </a:r>
            <a:r>
              <a:rPr lang="zh-CN" altLang="en-US" sz="1600" dirty="0">
                <a:latin typeface="Alibaba PuHuiTi R" pitchFamily="18" charset="-122"/>
                <a:ea typeface="Alibaba PuHuiTi R" pitchFamily="18" charset="-122"/>
                <a:cs typeface="Alibaba PuHuiTi R" pitchFamily="18" charset="-122"/>
              </a:rPr>
              <a:t>可以把数据分成左右两组</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在这两组数据中分别重复这个步骤，直到数据不可再分。点 </a:t>
            </a:r>
            <a:r>
              <a:rPr lang="en-GB" altLang="zh-CN" sz="1600" dirty="0">
                <a:latin typeface="Alibaba PuHuiTi R" pitchFamily="18" charset="-122"/>
                <a:ea typeface="Alibaba PuHuiTi R" pitchFamily="18" charset="-122"/>
                <a:cs typeface="Alibaba PuHuiTi R" pitchFamily="18" charset="-122"/>
              </a:rPr>
              <a:t>B </a:t>
            </a:r>
            <a:r>
              <a:rPr lang="zh-CN" altLang="en-US" sz="1600" dirty="0">
                <a:latin typeface="Alibaba PuHuiTi R" pitchFamily="18" charset="-122"/>
                <a:ea typeface="Alibaba PuHuiTi R" pitchFamily="18" charset="-122"/>
                <a:cs typeface="Alibaba PuHuiTi R" pitchFamily="18" charset="-122"/>
              </a:rPr>
              <a:t>跟其他数据比较疏离，可能用很少的次数就可以把它切分出来</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点 </a:t>
            </a:r>
            <a:r>
              <a:rPr lang="en-GB" altLang="zh-CN" sz="1600" dirty="0">
                <a:latin typeface="Alibaba PuHuiTi R" pitchFamily="18" charset="-122"/>
                <a:ea typeface="Alibaba PuHuiTi R" pitchFamily="18" charset="-122"/>
                <a:cs typeface="Alibaba PuHuiTi R" pitchFamily="18" charset="-122"/>
              </a:rPr>
              <a:t>A </a:t>
            </a:r>
            <a:r>
              <a:rPr lang="zh-CN" altLang="en-US" sz="1600" dirty="0">
                <a:latin typeface="Alibaba PuHuiTi R" pitchFamily="18" charset="-122"/>
                <a:ea typeface="Alibaba PuHuiTi R" pitchFamily="18" charset="-122"/>
                <a:cs typeface="Alibaba PuHuiTi R" pitchFamily="18" charset="-122"/>
              </a:rPr>
              <a:t>跟其他数据点聚在一起，可能需要更多的次数才能把它切分出来。</a:t>
            </a:r>
            <a:endParaRPr lang="zh-CN" altLang="en-US" sz="1600" dirty="0">
              <a:latin typeface="Alibaba PuHuiTi R" pitchFamily="18" charset="-122"/>
              <a:ea typeface="Alibaba PuHuiTi R" pitchFamily="18" charset="-122"/>
              <a:cs typeface="Alibaba PuHuiTi R" pitchFamily="18" charset="-122"/>
            </a:endParaRPr>
          </a:p>
        </p:txBody>
      </p:sp>
      <p:pic>
        <p:nvPicPr>
          <p:cNvPr id="5" name="图片 4" descr="图表, 箱线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5475" y="3673577"/>
            <a:ext cx="5765800" cy="2362200"/>
          </a:xfrm>
          <a:prstGeom prst="rect">
            <a:avLst/>
          </a:prstGeom>
          <a:ln>
            <a:solidFill>
              <a:schemeClr val="tx1"/>
            </a:solidFill>
          </a:ln>
        </p:spPr>
      </p:pic>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Isolation Forest</a:t>
            </a:r>
            <a:endParaRPr lang="en-GB" altLang="zh-CN" dirty="0"/>
          </a:p>
        </p:txBody>
      </p:sp>
      <p:sp>
        <p:nvSpPr>
          <p:cNvPr id="6" name="矩形 5"/>
          <p:cNvSpPr/>
          <p:nvPr/>
        </p:nvSpPr>
        <p:spPr>
          <a:xfrm>
            <a:off x="731521" y="1529788"/>
            <a:ext cx="10654234" cy="1815882"/>
          </a:xfrm>
          <a:prstGeom prst="rect">
            <a:avLst/>
          </a:prstGeom>
        </p:spPr>
        <p:txBody>
          <a:bodyPr wrap="square">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把数据从一维扩展到两维，沿着两个坐标轴进行随机切分，尝试把下图中的点</a:t>
            </a:r>
            <a:r>
              <a:rPr lang="en-GB" altLang="zh-CN" sz="1600" dirty="0">
                <a:latin typeface="Alibaba PuHuiTi R" pitchFamily="18" charset="-122"/>
                <a:ea typeface="Alibaba PuHuiTi R" pitchFamily="18" charset="-122"/>
                <a:cs typeface="Alibaba PuHuiTi R" pitchFamily="18" charset="-122"/>
              </a:rPr>
              <a:t>A'</a:t>
            </a:r>
            <a:r>
              <a:rPr lang="zh-CN" altLang="en-US" sz="1600" dirty="0">
                <a:latin typeface="Alibaba PuHuiTi R" pitchFamily="18" charset="-122"/>
                <a:ea typeface="Alibaba PuHuiTi R" pitchFamily="18" charset="-122"/>
                <a:cs typeface="Alibaba PuHuiTi R" pitchFamily="18" charset="-122"/>
              </a:rPr>
              <a:t>和点</a:t>
            </a:r>
            <a:r>
              <a:rPr lang="en-GB" altLang="zh-CN" sz="1600" dirty="0">
                <a:latin typeface="Alibaba PuHuiTi R" pitchFamily="18" charset="-122"/>
                <a:ea typeface="Alibaba PuHuiTi R" pitchFamily="18" charset="-122"/>
                <a:cs typeface="Alibaba PuHuiTi R" pitchFamily="18" charset="-122"/>
              </a:rPr>
              <a:t>B'</a:t>
            </a:r>
            <a:r>
              <a:rPr lang="zh-CN" altLang="en-US" sz="1600" dirty="0">
                <a:latin typeface="Alibaba PuHuiTi R" pitchFamily="18" charset="-122"/>
                <a:ea typeface="Alibaba PuHuiTi R" pitchFamily="18" charset="-122"/>
                <a:cs typeface="Alibaba PuHuiTi R" pitchFamily="18" charset="-122"/>
              </a:rPr>
              <a:t>分别切分出来</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先随机选择一个特征维度，在这个特征的最大值和最小值之间随机选择一个值，按照跟特征值的大小关系将数据进行左右切分</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在左右两组数据中重复上述步骤，随机按某个特征维度的取值把数据细分，直到无法细分（剩下一个数据点，或剩下的数据都相同。</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点</a:t>
            </a:r>
            <a:r>
              <a:rPr lang="en-GB" altLang="zh-CN" sz="1600" dirty="0">
                <a:latin typeface="Alibaba PuHuiTi R" pitchFamily="18" charset="-122"/>
                <a:ea typeface="Alibaba PuHuiTi R" pitchFamily="18" charset="-122"/>
                <a:cs typeface="Alibaba PuHuiTi R" pitchFamily="18" charset="-122"/>
              </a:rPr>
              <a:t>B'</a:t>
            </a:r>
            <a:r>
              <a:rPr lang="zh-CN" altLang="en-US" sz="1600" dirty="0">
                <a:latin typeface="Alibaba PuHuiTi R" pitchFamily="18" charset="-122"/>
                <a:ea typeface="Alibaba PuHuiTi R" pitchFamily="18" charset="-122"/>
                <a:cs typeface="Alibaba PuHuiTi R" pitchFamily="18" charset="-122"/>
              </a:rPr>
              <a:t>跟其他数据点比较疏离，可能只需要很少的几次操作就可以将它细分出来；点</a:t>
            </a:r>
            <a:r>
              <a:rPr lang="en-GB" altLang="zh-CN" sz="1600" dirty="0">
                <a:latin typeface="Alibaba PuHuiTi R" pitchFamily="18" charset="-122"/>
                <a:ea typeface="Alibaba PuHuiTi R" pitchFamily="18" charset="-122"/>
                <a:cs typeface="Alibaba PuHuiTi R" pitchFamily="18" charset="-122"/>
              </a:rPr>
              <a:t>A'</a:t>
            </a:r>
            <a:r>
              <a:rPr lang="zh-CN" altLang="en-US" sz="1600" dirty="0">
                <a:latin typeface="Alibaba PuHuiTi R" pitchFamily="18" charset="-122"/>
                <a:ea typeface="Alibaba PuHuiTi R" pitchFamily="18" charset="-122"/>
                <a:cs typeface="Alibaba PuHuiTi R" pitchFamily="18" charset="-122"/>
              </a:rPr>
              <a:t>需要的切分次数可能会更多一些。</a:t>
            </a:r>
            <a:endParaRPr lang="zh-CN" altLang="en-US" sz="1600" dirty="0">
              <a:latin typeface="Alibaba PuHuiTi R" pitchFamily="18" charset="-122"/>
              <a:ea typeface="Alibaba PuHuiTi R" pitchFamily="18" charset="-122"/>
              <a:cs typeface="Alibaba PuHuiTi R" pitchFamily="18" charset="-122"/>
            </a:endParaRPr>
          </a:p>
        </p:txBody>
      </p:sp>
      <p:pic>
        <p:nvPicPr>
          <p:cNvPr id="7" name="图片 6" descr="图表, 散点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7523" y="3512331"/>
            <a:ext cx="6050320" cy="3065342"/>
          </a:xfrm>
          <a:prstGeom prst="rect">
            <a:avLst/>
          </a:prstGeom>
          <a:ln>
            <a:solidFill>
              <a:schemeClr val="tx1"/>
            </a:solidFill>
          </a:ln>
        </p:spPr>
      </p:pic>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Isolation Forest</a:t>
            </a:r>
            <a:endParaRPr lang="en-GB" altLang="zh-CN" dirty="0"/>
          </a:p>
        </p:txBody>
      </p:sp>
      <p:sp>
        <p:nvSpPr>
          <p:cNvPr id="6" name="矩形 5"/>
          <p:cNvSpPr/>
          <p:nvPr/>
        </p:nvSpPr>
        <p:spPr>
          <a:xfrm>
            <a:off x="731521" y="1529788"/>
            <a:ext cx="10654234" cy="2308324"/>
          </a:xfrm>
          <a:prstGeom prst="rect">
            <a:avLst/>
          </a:prstGeom>
        </p:spPr>
        <p:txBody>
          <a:bodyPr wrap="square">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按照之前提到的关于“异常”的两个假设，一般情况下在上面的例子中：</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点</a:t>
            </a:r>
            <a:r>
              <a:rPr lang="en-GB" altLang="zh-CN" sz="1600" dirty="0">
                <a:latin typeface="Alibaba PuHuiTi R" pitchFamily="18" charset="-122"/>
                <a:ea typeface="Alibaba PuHuiTi R" pitchFamily="18" charset="-122"/>
                <a:cs typeface="Alibaba PuHuiTi R" pitchFamily="18" charset="-122"/>
              </a:rPr>
              <a:t>B</a:t>
            </a:r>
            <a:r>
              <a:rPr lang="zh-CN" altLang="en-US" sz="1600" dirty="0">
                <a:latin typeface="Alibaba PuHuiTi R" pitchFamily="18" charset="-122"/>
                <a:ea typeface="Alibaba PuHuiTi R" pitchFamily="18" charset="-122"/>
                <a:cs typeface="Alibaba PuHuiTi R" pitchFamily="18" charset="-122"/>
              </a:rPr>
              <a:t>和点</a:t>
            </a:r>
            <a:r>
              <a:rPr lang="en-GB" altLang="zh-CN" sz="1600" dirty="0">
                <a:latin typeface="Alibaba PuHuiTi R" pitchFamily="18" charset="-122"/>
                <a:ea typeface="Alibaba PuHuiTi R" pitchFamily="18" charset="-122"/>
                <a:cs typeface="Alibaba PuHuiTi R" pitchFamily="18" charset="-122"/>
              </a:rPr>
              <a:t>B' </a:t>
            </a:r>
            <a:r>
              <a:rPr lang="zh-CN" altLang="en-US" sz="1600" dirty="0">
                <a:latin typeface="Alibaba PuHuiTi R" pitchFamily="18" charset="-122"/>
                <a:ea typeface="Alibaba PuHuiTi R" pitchFamily="18" charset="-122"/>
                <a:cs typeface="Alibaba PuHuiTi R" pitchFamily="18" charset="-122"/>
              </a:rPr>
              <a:t>由于跟其他数据隔的比较远，会被认为是异常数据</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而点</a:t>
            </a:r>
            <a:r>
              <a:rPr lang="en-GB" altLang="zh-CN" sz="1600" dirty="0">
                <a:latin typeface="Alibaba PuHuiTi R" pitchFamily="18" charset="-122"/>
                <a:ea typeface="Alibaba PuHuiTi R" pitchFamily="18" charset="-122"/>
                <a:cs typeface="Alibaba PuHuiTi R" pitchFamily="18" charset="-122"/>
              </a:rPr>
              <a:t>A</a:t>
            </a:r>
            <a:r>
              <a:rPr lang="zh-CN" altLang="en-US" sz="1600" dirty="0">
                <a:latin typeface="Alibaba PuHuiTi R" pitchFamily="18" charset="-122"/>
                <a:ea typeface="Alibaba PuHuiTi R" pitchFamily="18" charset="-122"/>
                <a:cs typeface="Alibaba PuHuiTi R" pitchFamily="18" charset="-122"/>
              </a:rPr>
              <a:t>和点</a:t>
            </a:r>
            <a:r>
              <a:rPr lang="en-GB" altLang="zh-CN" sz="1600" dirty="0">
                <a:latin typeface="Alibaba PuHuiTi R" pitchFamily="18" charset="-122"/>
                <a:ea typeface="Alibaba PuHuiTi R" pitchFamily="18" charset="-122"/>
                <a:cs typeface="Alibaba PuHuiTi R" pitchFamily="18" charset="-122"/>
              </a:rPr>
              <a:t>A' </a:t>
            </a:r>
            <a:r>
              <a:rPr lang="zh-CN" altLang="en-US" sz="1600" dirty="0">
                <a:latin typeface="Alibaba PuHuiTi R" pitchFamily="18" charset="-122"/>
                <a:ea typeface="Alibaba PuHuiTi R" pitchFamily="18" charset="-122"/>
                <a:cs typeface="Alibaba PuHuiTi R" pitchFamily="18" charset="-122"/>
              </a:rPr>
              <a:t>会被认为是正常数据</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直观上，异常数据由于跟其他数据点较为疏离，可能需要较少几次切分就可以将它们单独划分出来，而正常数据恰恰相反。</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这正是</a:t>
            </a:r>
            <a:r>
              <a:rPr lang="en-GB" altLang="zh-CN" sz="1600" dirty="0">
                <a:latin typeface="Alibaba PuHuiTi R" pitchFamily="18" charset="-122"/>
                <a:ea typeface="Alibaba PuHuiTi R" pitchFamily="18" charset="-122"/>
                <a:cs typeface="Alibaba PuHuiTi R" pitchFamily="18" charset="-122"/>
              </a:rPr>
              <a:t>Isolation Forest</a:t>
            </a:r>
            <a:r>
              <a:rPr lang="zh-CN" altLang="en-GB" sz="1600" dirty="0">
                <a:latin typeface="Alibaba PuHuiTi R" pitchFamily="18" charset="-122"/>
                <a:ea typeface="Alibaba PuHuiTi R" pitchFamily="18" charset="-122"/>
                <a:cs typeface="Alibaba PuHuiTi R" pitchFamily="18" charset="-122"/>
              </a:rPr>
              <a:t>（</a:t>
            </a:r>
            <a:r>
              <a:rPr lang="en-GB" altLang="zh-CN" sz="1600" dirty="0">
                <a:latin typeface="Alibaba PuHuiTi R" pitchFamily="18" charset="-122"/>
                <a:ea typeface="Alibaba PuHuiTi R" pitchFamily="18" charset="-122"/>
                <a:cs typeface="Alibaba PuHuiTi R" pitchFamily="18" charset="-122"/>
              </a:rPr>
              <a:t>IF</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的核心概念。</a:t>
            </a:r>
            <a:r>
              <a:rPr lang="en-GB" altLang="zh-CN" sz="1600" dirty="0">
                <a:latin typeface="Alibaba PuHuiTi R" pitchFamily="18" charset="-122"/>
                <a:ea typeface="Alibaba PuHuiTi R" pitchFamily="18" charset="-122"/>
                <a:cs typeface="Alibaba PuHuiTi R" pitchFamily="18" charset="-122"/>
              </a:rPr>
              <a:t>IF</a:t>
            </a:r>
            <a:r>
              <a:rPr lang="zh-CN" altLang="en-US" sz="1600" dirty="0">
                <a:latin typeface="Alibaba PuHuiTi R" pitchFamily="18" charset="-122"/>
                <a:ea typeface="Alibaba PuHuiTi R" pitchFamily="18" charset="-122"/>
                <a:cs typeface="Alibaba PuHuiTi R" pitchFamily="18" charset="-122"/>
              </a:rPr>
              <a:t>采用二叉树去对数据进行切分，数据点在二叉树中所处的深度反应了该条数据的“疏离”程度。整个算法大致可以分为两步： </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训练：抽取多个样本，构建多棵二叉树（</a:t>
            </a:r>
            <a:r>
              <a:rPr lang="en-GB" altLang="zh-CN" sz="1600" dirty="0">
                <a:latin typeface="Alibaba PuHuiTi R" pitchFamily="18" charset="-122"/>
                <a:ea typeface="Alibaba PuHuiTi R" pitchFamily="18" charset="-122"/>
                <a:cs typeface="Alibaba PuHuiTi R" pitchFamily="18" charset="-122"/>
              </a:rPr>
              <a:t>Isolation Tree</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即 </a:t>
            </a:r>
            <a:r>
              <a:rPr lang="en-GB" altLang="zh-CN" sz="1600" dirty="0" err="1">
                <a:latin typeface="Alibaba PuHuiTi R" pitchFamily="18" charset="-122"/>
                <a:ea typeface="Alibaba PuHuiTi R" pitchFamily="18" charset="-122"/>
                <a:cs typeface="Alibaba PuHuiTi R" pitchFamily="18" charset="-122"/>
              </a:rPr>
              <a:t>iTree</a:t>
            </a:r>
            <a:r>
              <a:rPr lang="zh-CN" altLang="en-GB" sz="1600" dirty="0">
                <a:latin typeface="Alibaba PuHuiTi R" pitchFamily="18" charset="-122"/>
                <a:ea typeface="Alibaba PuHuiTi R" pitchFamily="18" charset="-122"/>
                <a:cs typeface="Alibaba PuHuiTi R" pitchFamily="18" charset="-122"/>
              </a:rPr>
              <a:t>）； </a:t>
            </a:r>
            <a:endParaRPr lang="zh-CN" altLang="en-GB"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预测：综合多棵二叉树的结果，计算每个数据点的异常分值。 </a:t>
            </a:r>
            <a:endParaRPr lang="zh-CN" altLang="en-US" sz="1600" dirty="0">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Isolation Forest</a:t>
            </a:r>
            <a:endParaRPr lang="en-GB" altLang="zh-CN" dirty="0"/>
          </a:p>
        </p:txBody>
      </p:sp>
      <p:sp>
        <p:nvSpPr>
          <p:cNvPr id="6" name="矩形 5"/>
          <p:cNvSpPr/>
          <p:nvPr/>
        </p:nvSpPr>
        <p:spPr>
          <a:xfrm>
            <a:off x="731521" y="1529788"/>
            <a:ext cx="10654234" cy="3293209"/>
          </a:xfrm>
          <a:prstGeom prst="rect">
            <a:avLst/>
          </a:prstGeom>
        </p:spPr>
        <p:txBody>
          <a:bodyPr wrap="square">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训练：构建一棵 </a:t>
            </a:r>
            <a:r>
              <a:rPr lang="en-GB" altLang="zh-CN" sz="1600" dirty="0" err="1">
                <a:latin typeface="Alibaba PuHuiTi R" pitchFamily="18" charset="-122"/>
                <a:ea typeface="Alibaba PuHuiTi R" pitchFamily="18" charset="-122"/>
                <a:cs typeface="Alibaba PuHuiTi R" pitchFamily="18" charset="-122"/>
              </a:rPr>
              <a:t>iTree</a:t>
            </a:r>
            <a:r>
              <a:rPr lang="en-GB" altLang="zh-CN" sz="1600" dirty="0">
                <a:latin typeface="Alibaba PuHuiTi R" pitchFamily="18" charset="-122"/>
                <a:ea typeface="Alibaba PuHuiTi R" pitchFamily="18" charset="-122"/>
                <a:cs typeface="Alibaba PuHuiTi R" pitchFamily="18" charset="-122"/>
              </a:rPr>
              <a:t> </a:t>
            </a:r>
            <a:r>
              <a:rPr lang="zh-CN" altLang="en-US" sz="1600" dirty="0">
                <a:latin typeface="Alibaba PuHuiTi R" pitchFamily="18" charset="-122"/>
                <a:ea typeface="Alibaba PuHuiTi R" pitchFamily="18" charset="-122"/>
                <a:cs typeface="Alibaba PuHuiTi R" pitchFamily="18" charset="-122"/>
              </a:rPr>
              <a:t>时，先从全量数据中抽取一批样本，然后随机选择一个特征作为起始节点，并在该特征的最大值和最小值之间随机选择一个值，将样本中小于该取值的数据划到左分支，大于等于该取值的划到右分支。然后，在左右两个分支数据中，重复上述步骤，直到满足如下条件：</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数据不可再分，即：只包含一条数据，或者全部数据相同。</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二叉树达到限定的最大深度。 </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预测：计算数据 </a:t>
            </a:r>
            <a:r>
              <a:rPr lang="en-GB" altLang="zh-CN" sz="1600" dirty="0">
                <a:latin typeface="Alibaba PuHuiTi R" pitchFamily="18" charset="-122"/>
                <a:ea typeface="Alibaba PuHuiTi R" pitchFamily="18" charset="-122"/>
                <a:cs typeface="Alibaba PuHuiTi R" pitchFamily="18" charset="-122"/>
              </a:rPr>
              <a:t>x </a:t>
            </a:r>
            <a:r>
              <a:rPr lang="zh-CN" altLang="en-US" sz="1600" dirty="0">
                <a:latin typeface="Alibaba PuHuiTi R" pitchFamily="18" charset="-122"/>
                <a:ea typeface="Alibaba PuHuiTi R" pitchFamily="18" charset="-122"/>
                <a:cs typeface="Alibaba PuHuiTi R" pitchFamily="18" charset="-122"/>
              </a:rPr>
              <a:t>的异常分值时，先要估算它在每棵 </a:t>
            </a:r>
            <a:r>
              <a:rPr lang="en-GB" altLang="zh-CN" sz="1600" dirty="0" err="1">
                <a:latin typeface="Alibaba PuHuiTi R" pitchFamily="18" charset="-122"/>
                <a:ea typeface="Alibaba PuHuiTi R" pitchFamily="18" charset="-122"/>
                <a:cs typeface="Alibaba PuHuiTi R" pitchFamily="18" charset="-122"/>
              </a:rPr>
              <a:t>iTree</a:t>
            </a:r>
            <a:r>
              <a:rPr lang="en-GB" altLang="zh-CN" sz="1600" dirty="0">
                <a:latin typeface="Alibaba PuHuiTi R" pitchFamily="18" charset="-122"/>
                <a:ea typeface="Alibaba PuHuiTi R" pitchFamily="18" charset="-122"/>
                <a:cs typeface="Alibaba PuHuiTi R" pitchFamily="18" charset="-122"/>
              </a:rPr>
              <a:t> </a:t>
            </a:r>
            <a:r>
              <a:rPr lang="zh-CN" altLang="en-US" sz="1600" dirty="0">
                <a:latin typeface="Alibaba PuHuiTi R" pitchFamily="18" charset="-122"/>
                <a:ea typeface="Alibaba PuHuiTi R" pitchFamily="18" charset="-122"/>
                <a:cs typeface="Alibaba PuHuiTi R" pitchFamily="18" charset="-122"/>
              </a:rPr>
              <a:t>中的路径长度（也可以叫深度）。具体的，先沿着一棵 </a:t>
            </a:r>
            <a:r>
              <a:rPr lang="en-GB" altLang="zh-CN" sz="1600" dirty="0" err="1">
                <a:latin typeface="Alibaba PuHuiTi R" pitchFamily="18" charset="-122"/>
                <a:ea typeface="Alibaba PuHuiTi R" pitchFamily="18" charset="-122"/>
                <a:cs typeface="Alibaba PuHuiTi R" pitchFamily="18" charset="-122"/>
              </a:rPr>
              <a:t>iTree</a:t>
            </a:r>
            <a:r>
              <a:rPr lang="zh-CN" altLang="en-GB"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从根节点开始按不同特征的取值从上往下，直到到达某叶子节点。</a:t>
            </a:r>
            <a:endParaRPr lang="en-US" altLang="zh-CN"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lang="en-US" altLang="zh-CN"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关于异常分值：</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如果数据 </a:t>
            </a:r>
            <a:r>
              <a:rPr lang="en-US" altLang="zh-CN" sz="1600" dirty="0">
                <a:latin typeface="Alibaba PuHuiTi R" pitchFamily="18" charset="-122"/>
                <a:ea typeface="Alibaba PuHuiTi R" pitchFamily="18" charset="-122"/>
                <a:cs typeface="Alibaba PuHuiTi R" pitchFamily="18" charset="-122"/>
              </a:rPr>
              <a:t>x </a:t>
            </a:r>
            <a:r>
              <a:rPr lang="zh-CN" altLang="en-US" sz="1600" dirty="0">
                <a:latin typeface="Alibaba PuHuiTi R" pitchFamily="18" charset="-122"/>
                <a:ea typeface="Alibaba PuHuiTi R" pitchFamily="18" charset="-122"/>
                <a:cs typeface="Alibaba PuHuiTi R" pitchFamily="18" charset="-122"/>
              </a:rPr>
              <a:t>在多棵 </a:t>
            </a:r>
            <a:r>
              <a:rPr lang="en-US" altLang="zh-CN" sz="1600" dirty="0" err="1">
                <a:latin typeface="Alibaba PuHuiTi R" pitchFamily="18" charset="-122"/>
                <a:ea typeface="Alibaba PuHuiTi R" pitchFamily="18" charset="-122"/>
                <a:cs typeface="Alibaba PuHuiTi R" pitchFamily="18" charset="-122"/>
              </a:rPr>
              <a:t>iTree</a:t>
            </a:r>
            <a:r>
              <a:rPr lang="en-US" altLang="zh-CN" sz="1600" dirty="0">
                <a:latin typeface="Alibaba PuHuiTi R" pitchFamily="18" charset="-122"/>
                <a:ea typeface="Alibaba PuHuiTi R" pitchFamily="18" charset="-122"/>
                <a:cs typeface="Alibaba PuHuiTi R" pitchFamily="18" charset="-122"/>
              </a:rPr>
              <a:t> </a:t>
            </a:r>
            <a:r>
              <a:rPr lang="zh-CN" altLang="en-US" sz="1600" dirty="0">
                <a:latin typeface="Alibaba PuHuiTi R" pitchFamily="18" charset="-122"/>
                <a:ea typeface="Alibaba PuHuiTi R" pitchFamily="18" charset="-122"/>
                <a:cs typeface="Alibaba PuHuiTi R" pitchFamily="18" charset="-122"/>
              </a:rPr>
              <a:t>中的平均路径长度越短，得分越接近 </a:t>
            </a:r>
            <a:r>
              <a:rPr lang="en-US" altLang="zh-CN" sz="1600" dirty="0">
                <a:latin typeface="Alibaba PuHuiTi R" pitchFamily="18" charset="-122"/>
                <a:ea typeface="Alibaba PuHuiTi R" pitchFamily="18" charset="-122"/>
                <a:cs typeface="Alibaba PuHuiTi R" pitchFamily="18" charset="-122"/>
              </a:rPr>
              <a:t>1</a:t>
            </a:r>
            <a:r>
              <a:rPr lang="zh-CN" altLang="en-US" sz="1600" dirty="0">
                <a:latin typeface="Alibaba PuHuiTi R" pitchFamily="18" charset="-122"/>
                <a:ea typeface="Alibaba PuHuiTi R" pitchFamily="18" charset="-122"/>
                <a:cs typeface="Alibaba PuHuiTi R" pitchFamily="18" charset="-122"/>
              </a:rPr>
              <a:t>，表明数据 </a:t>
            </a:r>
            <a:r>
              <a:rPr lang="en-US" altLang="zh-CN" sz="1600" dirty="0">
                <a:latin typeface="Alibaba PuHuiTi R" pitchFamily="18" charset="-122"/>
                <a:ea typeface="Alibaba PuHuiTi R" pitchFamily="18" charset="-122"/>
                <a:cs typeface="Alibaba PuHuiTi R" pitchFamily="18" charset="-122"/>
              </a:rPr>
              <a:t>x </a:t>
            </a:r>
            <a:r>
              <a:rPr lang="zh-CN" altLang="en-US" sz="1600" dirty="0">
                <a:latin typeface="Alibaba PuHuiTi R" pitchFamily="18" charset="-122"/>
                <a:ea typeface="Alibaba PuHuiTi R" pitchFamily="18" charset="-122"/>
                <a:cs typeface="Alibaba PuHuiTi R" pitchFamily="18" charset="-122"/>
              </a:rPr>
              <a:t>越异常</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如果数据 </a:t>
            </a:r>
            <a:r>
              <a:rPr lang="en-US" altLang="zh-CN" sz="1600" dirty="0">
                <a:latin typeface="Alibaba PuHuiTi R" pitchFamily="18" charset="-122"/>
                <a:ea typeface="Alibaba PuHuiTi R" pitchFamily="18" charset="-122"/>
                <a:cs typeface="Alibaba PuHuiTi R" pitchFamily="18" charset="-122"/>
              </a:rPr>
              <a:t>x </a:t>
            </a:r>
            <a:r>
              <a:rPr lang="zh-CN" altLang="en-US" sz="1600" dirty="0">
                <a:latin typeface="Alibaba PuHuiTi R" pitchFamily="18" charset="-122"/>
                <a:ea typeface="Alibaba PuHuiTi R" pitchFamily="18" charset="-122"/>
                <a:cs typeface="Alibaba PuHuiTi R" pitchFamily="18" charset="-122"/>
              </a:rPr>
              <a:t>在多棵 </a:t>
            </a:r>
            <a:r>
              <a:rPr lang="en-US" altLang="zh-CN" sz="1600" dirty="0" err="1">
                <a:latin typeface="Alibaba PuHuiTi R" pitchFamily="18" charset="-122"/>
                <a:ea typeface="Alibaba PuHuiTi R" pitchFamily="18" charset="-122"/>
                <a:cs typeface="Alibaba PuHuiTi R" pitchFamily="18" charset="-122"/>
              </a:rPr>
              <a:t>iTree</a:t>
            </a:r>
            <a:r>
              <a:rPr lang="en-US" altLang="zh-CN" sz="1600" dirty="0">
                <a:latin typeface="Alibaba PuHuiTi R" pitchFamily="18" charset="-122"/>
                <a:ea typeface="Alibaba PuHuiTi R" pitchFamily="18" charset="-122"/>
                <a:cs typeface="Alibaba PuHuiTi R" pitchFamily="18" charset="-122"/>
              </a:rPr>
              <a:t> </a:t>
            </a:r>
            <a:r>
              <a:rPr lang="zh-CN" altLang="en-US" sz="1600" dirty="0">
                <a:latin typeface="Alibaba PuHuiTi R" pitchFamily="18" charset="-122"/>
                <a:ea typeface="Alibaba PuHuiTi R" pitchFamily="18" charset="-122"/>
                <a:cs typeface="Alibaba PuHuiTi R" pitchFamily="18" charset="-122"/>
              </a:rPr>
              <a:t>中的平均路径长度越长，得分越接近 </a:t>
            </a:r>
            <a:r>
              <a:rPr lang="en-US" altLang="zh-CN" sz="1600" dirty="0">
                <a:latin typeface="Alibaba PuHuiTi R" pitchFamily="18" charset="-122"/>
                <a:ea typeface="Alibaba PuHuiTi R" pitchFamily="18" charset="-122"/>
                <a:cs typeface="Alibaba PuHuiTi R" pitchFamily="18" charset="-122"/>
              </a:rPr>
              <a:t>0</a:t>
            </a:r>
            <a:r>
              <a:rPr lang="zh-CN" altLang="en-US" sz="1600" dirty="0">
                <a:latin typeface="Alibaba PuHuiTi R" pitchFamily="18" charset="-122"/>
                <a:ea typeface="Alibaba PuHuiTi R" pitchFamily="18" charset="-122"/>
                <a:cs typeface="Alibaba PuHuiTi R" pitchFamily="18" charset="-122"/>
              </a:rPr>
              <a:t>，表示数据 </a:t>
            </a:r>
            <a:r>
              <a:rPr lang="en-US" altLang="zh-CN" sz="1600" dirty="0">
                <a:latin typeface="Alibaba PuHuiTi R" pitchFamily="18" charset="-122"/>
                <a:ea typeface="Alibaba PuHuiTi R" pitchFamily="18" charset="-122"/>
                <a:cs typeface="Alibaba PuHuiTi R" pitchFamily="18" charset="-122"/>
              </a:rPr>
              <a:t>x </a:t>
            </a:r>
            <a:r>
              <a:rPr lang="zh-CN" altLang="en-US" sz="1600" dirty="0">
                <a:latin typeface="Alibaba PuHuiTi R" pitchFamily="18" charset="-122"/>
                <a:ea typeface="Alibaba PuHuiTi R" pitchFamily="18" charset="-122"/>
                <a:cs typeface="Alibaba PuHuiTi R" pitchFamily="18" charset="-122"/>
              </a:rPr>
              <a:t>越正常</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如果数据 </a:t>
            </a:r>
            <a:r>
              <a:rPr lang="en-US" altLang="zh-CN" sz="1600" dirty="0">
                <a:latin typeface="Alibaba PuHuiTi R" pitchFamily="18" charset="-122"/>
                <a:ea typeface="Alibaba PuHuiTi R" pitchFamily="18" charset="-122"/>
                <a:cs typeface="Alibaba PuHuiTi R" pitchFamily="18" charset="-122"/>
              </a:rPr>
              <a:t>x </a:t>
            </a:r>
            <a:r>
              <a:rPr lang="zh-CN" altLang="en-US" sz="1600" dirty="0">
                <a:latin typeface="Alibaba PuHuiTi R" pitchFamily="18" charset="-122"/>
                <a:ea typeface="Alibaba PuHuiTi R" pitchFamily="18" charset="-122"/>
                <a:cs typeface="Alibaba PuHuiTi R" pitchFamily="18" charset="-122"/>
              </a:rPr>
              <a:t>在多棵 </a:t>
            </a:r>
            <a:r>
              <a:rPr lang="en-US" altLang="zh-CN" sz="1600" dirty="0" err="1">
                <a:latin typeface="Alibaba PuHuiTi R" pitchFamily="18" charset="-122"/>
                <a:ea typeface="Alibaba PuHuiTi R" pitchFamily="18" charset="-122"/>
                <a:cs typeface="Alibaba PuHuiTi R" pitchFamily="18" charset="-122"/>
              </a:rPr>
              <a:t>iTree</a:t>
            </a:r>
            <a:r>
              <a:rPr lang="en-US" altLang="zh-CN" sz="1600" dirty="0">
                <a:latin typeface="Alibaba PuHuiTi R" pitchFamily="18" charset="-122"/>
                <a:ea typeface="Alibaba PuHuiTi R" pitchFamily="18" charset="-122"/>
                <a:cs typeface="Alibaba PuHuiTi R" pitchFamily="18" charset="-122"/>
              </a:rPr>
              <a:t> </a:t>
            </a:r>
            <a:r>
              <a:rPr lang="zh-CN" altLang="en-US" sz="1600" dirty="0">
                <a:latin typeface="Alibaba PuHuiTi R" pitchFamily="18" charset="-122"/>
                <a:ea typeface="Alibaba PuHuiTi R" pitchFamily="18" charset="-122"/>
                <a:cs typeface="Alibaba PuHuiTi R" pitchFamily="18" charset="-122"/>
              </a:rPr>
              <a:t>中的平均路径长度接近整体均值，则打分会在 </a:t>
            </a:r>
            <a:r>
              <a:rPr lang="en-US" altLang="zh-CN" sz="1600" dirty="0">
                <a:latin typeface="Alibaba PuHuiTi R" pitchFamily="18" charset="-122"/>
                <a:ea typeface="Alibaba PuHuiTi R" pitchFamily="18" charset="-122"/>
                <a:cs typeface="Alibaba PuHuiTi R" pitchFamily="18" charset="-122"/>
              </a:rPr>
              <a:t>0.5 </a:t>
            </a:r>
            <a:r>
              <a:rPr lang="zh-CN" altLang="en-US" sz="1600" dirty="0">
                <a:latin typeface="Alibaba PuHuiTi R" pitchFamily="18" charset="-122"/>
                <a:ea typeface="Alibaba PuHuiTi R" pitchFamily="18" charset="-122"/>
                <a:cs typeface="Alibaba PuHuiTi R" pitchFamily="18" charset="-122"/>
              </a:rPr>
              <a:t>附近。</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lang="zh-CN" altLang="en-US" sz="1600" dirty="0">
              <a:latin typeface="Alibaba PuHuiTi R" pitchFamily="18" charset="-122"/>
              <a:ea typeface="Alibaba PuHuiTi R" pitchFamily="18" charset="-122"/>
              <a:cs typeface="Alibaba PuHuiTi R" pitchFamily="18" charset="-122"/>
            </a:endParaRPr>
          </a:p>
        </p:txBody>
      </p:sp>
      <p:pic>
        <p:nvPicPr>
          <p:cNvPr id="5" name="图片 4" descr="图表, 散点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66684" y="4582590"/>
            <a:ext cx="4014446" cy="211317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GB" altLang="zh-CN" dirty="0"/>
              <a:t>Isolation Forest</a:t>
            </a:r>
            <a:r>
              <a:rPr lang="zh-CN" altLang="en-GB" dirty="0"/>
              <a:t>应用</a:t>
            </a:r>
            <a:r>
              <a:rPr lang="zh-CN" altLang="en-US" dirty="0"/>
              <a:t>案例</a:t>
            </a:r>
            <a:endParaRPr lang="en-GB" altLang="zh-CN" dirty="0"/>
          </a:p>
        </p:txBody>
      </p:sp>
      <p:sp>
        <p:nvSpPr>
          <p:cNvPr id="6" name="矩形 5"/>
          <p:cNvSpPr/>
          <p:nvPr/>
        </p:nvSpPr>
        <p:spPr>
          <a:xfrm>
            <a:off x="731521" y="1324252"/>
            <a:ext cx="10654234" cy="338554"/>
          </a:xfrm>
          <a:prstGeom prst="rect">
            <a:avLst/>
          </a:prstGeom>
        </p:spPr>
        <p:txBody>
          <a:bodyPr wrap="square">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对比之前的评分卡案例</a:t>
            </a:r>
            <a:endParaRPr lang="zh-CN" altLang="en-US" sz="1600" dirty="0">
              <a:latin typeface="Alibaba PuHuiTi R" pitchFamily="18" charset="-122"/>
              <a:ea typeface="Alibaba PuHuiTi R" pitchFamily="18" charset="-122"/>
              <a:cs typeface="Alibaba PuHuiTi R" pitchFamily="18" charset="-122"/>
            </a:endParaRPr>
          </a:p>
        </p:txBody>
      </p:sp>
      <p:sp>
        <p:nvSpPr>
          <p:cNvPr id="2" name="矩形 1"/>
          <p:cNvSpPr/>
          <p:nvPr/>
        </p:nvSpPr>
        <p:spPr>
          <a:xfrm>
            <a:off x="993057" y="1754280"/>
            <a:ext cx="5791201" cy="5047536"/>
          </a:xfrm>
          <a:prstGeom prst="rect">
            <a:avLst/>
          </a:prstGeom>
          <a:solidFill>
            <a:srgbClr val="FFFFE4"/>
          </a:solidFill>
          <a:ln>
            <a:solidFill>
              <a:schemeClr val="tx1"/>
            </a:solidFill>
          </a:ln>
        </p:spPr>
        <p:txBody>
          <a:bodyPr wrap="square">
            <a:spAutoFit/>
          </a:bodyPr>
          <a:lstStyle/>
          <a:p>
            <a:r>
              <a:rPr lang="en-GB" altLang="zh-CN" sz="1400" dirty="0">
                <a:solidFill>
                  <a:srgbClr val="0000FF"/>
                </a:solidFill>
                <a:latin typeface="Alibaba PuHuiTi R" pitchFamily="18" charset="-122"/>
                <a:ea typeface="Alibaba PuHuiTi R" pitchFamily="18" charset="-122"/>
                <a:cs typeface="Alibaba PuHuiTi R" pitchFamily="18" charset="-122"/>
              </a:rPr>
              <a:t>import</a:t>
            </a:r>
            <a:r>
              <a:rPr lang="en-GB" altLang="zh-CN" sz="1400" dirty="0">
                <a:solidFill>
                  <a:srgbClr val="000000"/>
                </a:solidFill>
                <a:latin typeface="Alibaba PuHuiTi R" pitchFamily="18" charset="-122"/>
                <a:ea typeface="Alibaba PuHuiTi R" pitchFamily="18" charset="-122"/>
                <a:cs typeface="Alibaba PuHuiTi R" pitchFamily="18" charset="-122"/>
              </a:rPr>
              <a:t> pandas </a:t>
            </a:r>
            <a:r>
              <a:rPr lang="en-GB" altLang="zh-CN" sz="1400" dirty="0">
                <a:solidFill>
                  <a:srgbClr val="0000FF"/>
                </a:solidFill>
                <a:latin typeface="Alibaba PuHuiTi R" pitchFamily="18" charset="-122"/>
                <a:ea typeface="Alibaba PuHuiTi R" pitchFamily="18" charset="-122"/>
                <a:cs typeface="Alibaba PuHuiTi R" pitchFamily="18" charset="-122"/>
              </a:rPr>
              <a:t>as</a:t>
            </a:r>
            <a:r>
              <a:rPr lang="en-GB" altLang="zh-CN" sz="1400" dirty="0">
                <a:solidFill>
                  <a:srgbClr val="000000"/>
                </a:solidFill>
                <a:latin typeface="Alibaba PuHuiTi R" pitchFamily="18" charset="-122"/>
                <a:ea typeface="Alibaba PuHuiTi R" pitchFamily="18" charset="-122"/>
                <a:cs typeface="Alibaba PuHuiTi R" pitchFamily="18" charset="-122"/>
              </a:rPr>
              <a:t> pd</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A31515"/>
                </a:solidFill>
                <a:latin typeface="Alibaba PuHuiTi R" pitchFamily="18" charset="-122"/>
                <a:ea typeface="Alibaba PuHuiTi R" pitchFamily="18" charset="-122"/>
                <a:cs typeface="Alibaba PuHuiTi R" pitchFamily="18" charset="-122"/>
              </a:rPr>
              <a:t>'''</a:t>
            </a:r>
            <a:r>
              <a:rPr lang="zh-CN" altLang="en-US" sz="1400" dirty="0">
                <a:solidFill>
                  <a:srgbClr val="A31515"/>
                </a:solidFill>
                <a:latin typeface="Alibaba PuHuiTi R" pitchFamily="18" charset="-122"/>
                <a:ea typeface="Alibaba PuHuiTi R" pitchFamily="18" charset="-122"/>
                <a:cs typeface="Alibaba PuHuiTi R" pitchFamily="18" charset="-122"/>
              </a:rPr>
              <a:t>省略部分代码</a:t>
            </a:r>
            <a:r>
              <a:rPr lang="en-US" altLang="zh-CN" sz="1400" dirty="0">
                <a:solidFill>
                  <a:srgbClr val="A31515"/>
                </a:solidFill>
                <a:latin typeface="Alibaba PuHuiTi R" pitchFamily="18" charset="-122"/>
                <a:ea typeface="Alibaba PuHuiTi R" pitchFamily="18" charset="-122"/>
                <a:cs typeface="Alibaba PuHuiTi R" pitchFamily="18" charset="-122"/>
              </a:rPr>
              <a:t>'''</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data = </a:t>
            </a:r>
            <a:r>
              <a:rPr lang="en-GB" altLang="zh-CN" sz="1400" dirty="0" err="1">
                <a:solidFill>
                  <a:srgbClr val="000000"/>
                </a:solidFill>
                <a:latin typeface="Alibaba PuHuiTi R" pitchFamily="18" charset="-122"/>
                <a:ea typeface="Alibaba PuHuiTi R" pitchFamily="18" charset="-122"/>
                <a:cs typeface="Alibaba PuHuiTi R" pitchFamily="18" charset="-122"/>
              </a:rPr>
              <a:t>pd.read_csv</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'data/</a:t>
            </a:r>
            <a:r>
              <a:rPr lang="en-GB" altLang="zh-CN" sz="1400" dirty="0" err="1">
                <a:solidFill>
                  <a:srgbClr val="A31515"/>
                </a:solidFill>
                <a:latin typeface="Alibaba PuHuiTi R" pitchFamily="18" charset="-122"/>
                <a:ea typeface="Alibaba PuHuiTi R" pitchFamily="18" charset="-122"/>
                <a:cs typeface="Alibaba PuHuiTi R" pitchFamily="18" charset="-122"/>
              </a:rPr>
              <a:t>Bcard.txt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data.head</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train = data[</a:t>
            </a:r>
            <a:r>
              <a:rPr lang="en-GB" altLang="zh-CN" sz="1400" dirty="0" err="1">
                <a:solidFill>
                  <a:srgbClr val="000000"/>
                </a:solidFill>
                <a:latin typeface="Alibaba PuHuiTi R" pitchFamily="18" charset="-122"/>
                <a:ea typeface="Alibaba PuHuiTi R" pitchFamily="18" charset="-122"/>
                <a:cs typeface="Alibaba PuHuiTi R" pitchFamily="18" charset="-122"/>
              </a:rPr>
              <a:t>data.obs_mth</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A31515"/>
                </a:solidFill>
                <a:latin typeface="Alibaba PuHuiTi R" pitchFamily="18" charset="-122"/>
                <a:ea typeface="Alibaba PuHuiTi R" pitchFamily="18" charset="-122"/>
                <a:cs typeface="Alibaba PuHuiTi R" pitchFamily="18" charset="-122"/>
              </a:rPr>
              <a:t>'2018-11-30'</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reset_index</a:t>
            </a:r>
            <a:r>
              <a:rPr lang="en-GB" altLang="zh-CN" sz="1400" dirty="0">
                <a:solidFill>
                  <a:srgbClr val="000000"/>
                </a:solidFill>
                <a:latin typeface="Alibaba PuHuiTi R" pitchFamily="18" charset="-122"/>
                <a:ea typeface="Alibaba PuHuiTi R" pitchFamily="18" charset="-122"/>
                <a:cs typeface="Alibaba PuHuiTi R" pitchFamily="18" charset="-122"/>
              </a:rPr>
              <a:t>().copy()</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val</a:t>
            </a:r>
            <a:r>
              <a:rPr lang="en-GB" altLang="zh-CN" sz="1400" dirty="0">
                <a:solidFill>
                  <a:srgbClr val="000000"/>
                </a:solidFill>
                <a:latin typeface="Alibaba PuHuiTi R" pitchFamily="18" charset="-122"/>
                <a:ea typeface="Alibaba PuHuiTi R" pitchFamily="18" charset="-122"/>
                <a:cs typeface="Alibaba PuHuiTi R" pitchFamily="18" charset="-122"/>
              </a:rPr>
              <a:t> = data[</a:t>
            </a:r>
            <a:r>
              <a:rPr lang="en-GB" altLang="zh-CN" sz="1400" dirty="0" err="1">
                <a:solidFill>
                  <a:srgbClr val="000000"/>
                </a:solidFill>
                <a:latin typeface="Alibaba PuHuiTi R" pitchFamily="18" charset="-122"/>
                <a:ea typeface="Alibaba PuHuiTi R" pitchFamily="18" charset="-122"/>
                <a:cs typeface="Alibaba PuHuiTi R" pitchFamily="18" charset="-122"/>
              </a:rPr>
              <a:t>data.obs_mth</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A31515"/>
                </a:solidFill>
                <a:latin typeface="Alibaba PuHuiTi R" pitchFamily="18" charset="-122"/>
                <a:ea typeface="Alibaba PuHuiTi R" pitchFamily="18" charset="-122"/>
                <a:cs typeface="Alibaba PuHuiTi R" pitchFamily="18" charset="-122"/>
              </a:rPr>
              <a:t>'2018-11-30'</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reset_index</a:t>
            </a:r>
            <a:r>
              <a:rPr lang="en-GB" altLang="zh-CN" sz="1400" dirty="0">
                <a:solidFill>
                  <a:srgbClr val="000000"/>
                </a:solidFill>
                <a:latin typeface="Alibaba PuHuiTi R" pitchFamily="18" charset="-122"/>
                <a:ea typeface="Alibaba PuHuiTi R" pitchFamily="18" charset="-122"/>
                <a:cs typeface="Alibaba PuHuiTi R" pitchFamily="18" charset="-122"/>
              </a:rPr>
              <a:t>().copy()</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feature_lst</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A31515"/>
                </a:solidFill>
                <a:latin typeface="Alibaba PuHuiTi R" pitchFamily="18" charset="-122"/>
                <a:ea typeface="Alibaba PuHuiTi R" pitchFamily="18" charset="-122"/>
                <a:cs typeface="Alibaba PuHuiTi R" pitchFamily="18" charset="-122"/>
              </a:rPr>
              <a:t>'person_info'</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'finance_info'</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'credit_info'</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act_info</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br>
              <a:rPr lang="en-GB" altLang="zh-CN" sz="1400" dirty="0">
                <a:solidFill>
                  <a:srgbClr val="000000"/>
                </a:solidFill>
                <a:latin typeface="Alibaba PuHuiTi R" pitchFamily="18" charset="-122"/>
                <a:ea typeface="Alibaba PuHuiTi R" pitchFamily="18" charset="-122"/>
                <a:cs typeface="Alibaba PuHuiTi R" pitchFamily="18" charset="-122"/>
              </a:rPr>
            </a:br>
            <a:r>
              <a:rPr lang="en-GB" altLang="zh-CN" sz="1400" dirty="0">
                <a:solidFill>
                  <a:srgbClr val="000000"/>
                </a:solidFill>
                <a:latin typeface="Alibaba PuHuiTi R" pitchFamily="18" charset="-122"/>
                <a:ea typeface="Alibaba PuHuiTi R" pitchFamily="18" charset="-122"/>
                <a:cs typeface="Alibaba PuHuiTi R" pitchFamily="18" charset="-122"/>
              </a:rPr>
              <a:t>x = train[</a:t>
            </a:r>
            <a:r>
              <a:rPr lang="en-GB" altLang="zh-CN" sz="1400" dirty="0" err="1">
                <a:solidFill>
                  <a:srgbClr val="000000"/>
                </a:solidFill>
                <a:latin typeface="Alibaba PuHuiTi R" pitchFamily="18" charset="-122"/>
                <a:ea typeface="Alibaba PuHuiTi R" pitchFamily="18" charset="-122"/>
                <a:cs typeface="Alibaba PuHuiTi R" pitchFamily="18" charset="-122"/>
              </a:rPr>
              <a:t>feature_lst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y = train[</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bad_ind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br>
              <a:rPr lang="en-GB" altLang="zh-CN" sz="1400" dirty="0">
                <a:solidFill>
                  <a:srgbClr val="000000"/>
                </a:solidFill>
                <a:latin typeface="Alibaba PuHuiTi R" pitchFamily="18" charset="-122"/>
                <a:ea typeface="Alibaba PuHuiTi R" pitchFamily="18" charset="-122"/>
                <a:cs typeface="Alibaba PuHuiTi R" pitchFamily="18" charset="-122"/>
              </a:rPr>
            </a:br>
            <a:r>
              <a:rPr lang="en-GB" altLang="zh-CN" sz="1400" dirty="0" err="1">
                <a:solidFill>
                  <a:srgbClr val="000000"/>
                </a:solidFill>
                <a:latin typeface="Alibaba PuHuiTi R" pitchFamily="18" charset="-122"/>
                <a:ea typeface="Alibaba PuHuiTi R" pitchFamily="18" charset="-122"/>
                <a:cs typeface="Alibaba PuHuiTi R" pitchFamily="18" charset="-122"/>
              </a:rPr>
              <a:t>val_x</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val</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feature_lst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val_y</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val</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bad_ind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br>
              <a:rPr lang="en-GB" altLang="zh-CN" sz="1400" dirty="0">
                <a:solidFill>
                  <a:srgbClr val="000000"/>
                </a:solidFill>
                <a:latin typeface="Alibaba PuHuiTi R" pitchFamily="18" charset="-122"/>
                <a:ea typeface="Alibaba PuHuiTi R" pitchFamily="18" charset="-122"/>
                <a:cs typeface="Alibaba PuHuiTi R" pitchFamily="18" charset="-122"/>
              </a:rPr>
            </a:br>
            <a:r>
              <a:rPr lang="en-GB" altLang="zh-CN" sz="1400" dirty="0" err="1">
                <a:solidFill>
                  <a:srgbClr val="000000"/>
                </a:solidFill>
                <a:latin typeface="Alibaba PuHuiTi R" pitchFamily="18" charset="-122"/>
                <a:ea typeface="Alibaba PuHuiTi R" pitchFamily="18" charset="-122"/>
                <a:cs typeface="Alibaba PuHuiTi R" pitchFamily="18" charset="-122"/>
              </a:rPr>
              <a:t>lr_model</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LogisticRegression</a:t>
            </a:r>
            <a:r>
              <a:rPr lang="en-GB" altLang="zh-CN" sz="1400" dirty="0">
                <a:solidFill>
                  <a:srgbClr val="000000"/>
                </a:solidFill>
                <a:latin typeface="Alibaba PuHuiTi R" pitchFamily="18" charset="-122"/>
                <a:ea typeface="Alibaba PuHuiTi R" pitchFamily="18" charset="-122"/>
                <a:cs typeface="Alibaba PuHuiTi R" pitchFamily="18" charset="-122"/>
              </a:rPr>
              <a:t>(C=</a:t>
            </a:r>
            <a:r>
              <a:rPr lang="en-GB" altLang="zh-CN" sz="1400" dirty="0">
                <a:solidFill>
                  <a:srgbClr val="098658"/>
                </a:solidFill>
                <a:latin typeface="Alibaba PuHuiTi R" pitchFamily="18" charset="-122"/>
                <a:ea typeface="Alibaba PuHuiTi R" pitchFamily="18" charset="-122"/>
                <a:cs typeface="Alibaba PuHuiTi R" pitchFamily="18" charset="-122"/>
              </a:rPr>
              <a:t>0.1</a:t>
            </a:r>
            <a:r>
              <a:rPr lang="en-GB" altLang="zh-CN" sz="1400" dirty="0">
                <a:solidFill>
                  <a:srgbClr val="000000"/>
                </a:solidFill>
                <a:latin typeface="Alibaba PuHuiTi R" pitchFamily="18" charset="-122"/>
                <a:ea typeface="Alibaba PuHuiTi R" pitchFamily="18" charset="-122"/>
                <a:cs typeface="Alibaba PuHuiTi R" pitchFamily="18" charset="-122"/>
              </a:rPr>
              <a:t>,class_weight=</a:t>
            </a:r>
            <a:r>
              <a:rPr lang="en-GB" altLang="zh-CN" sz="1400" dirty="0">
                <a:solidFill>
                  <a:srgbClr val="A31515"/>
                </a:solidFill>
                <a:latin typeface="Alibaba PuHuiTi R" pitchFamily="18" charset="-122"/>
                <a:ea typeface="Alibaba PuHuiTi R" pitchFamily="18" charset="-122"/>
                <a:cs typeface="Alibaba PuHuiTi R" pitchFamily="18" charset="-122"/>
              </a:rPr>
              <a:t>'balanced'</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lr_model.fit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x,y</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y_pred</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lr_model.predict_proba</a:t>
            </a:r>
            <a:r>
              <a:rPr lang="en-GB" altLang="zh-CN" sz="1400" dirty="0">
                <a:solidFill>
                  <a:srgbClr val="000000"/>
                </a:solidFill>
                <a:latin typeface="Alibaba PuHuiTi R" pitchFamily="18" charset="-122"/>
                <a:ea typeface="Alibaba PuHuiTi R" pitchFamily="18" charset="-122"/>
                <a:cs typeface="Alibaba PuHuiTi R" pitchFamily="18" charset="-122"/>
              </a:rPr>
              <a:t>(x)[:,</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fpr_lr_train,tpr_lr_train</a:t>
            </a:r>
            <a:r>
              <a:rPr lang="en-GB" altLang="zh-CN" sz="1400" dirty="0">
                <a:solidFill>
                  <a:srgbClr val="000000"/>
                </a:solidFill>
                <a:latin typeface="Alibaba PuHuiTi R" pitchFamily="18" charset="-122"/>
                <a:ea typeface="Alibaba PuHuiTi R" pitchFamily="18" charset="-122"/>
                <a:cs typeface="Alibaba PuHuiTi R" pitchFamily="18" charset="-122"/>
              </a:rPr>
              <a:t>,_ = </a:t>
            </a:r>
            <a:r>
              <a:rPr lang="en-GB" altLang="zh-CN" sz="1400" dirty="0" err="1">
                <a:solidFill>
                  <a:srgbClr val="000000"/>
                </a:solidFill>
                <a:latin typeface="Alibaba PuHuiTi R" pitchFamily="18" charset="-122"/>
                <a:ea typeface="Alibaba PuHuiTi R" pitchFamily="18" charset="-122"/>
                <a:cs typeface="Alibaba PuHuiTi R" pitchFamily="18" charset="-122"/>
              </a:rPr>
              <a:t>roc_curve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y,y_pred</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train_ks</a:t>
            </a:r>
            <a:r>
              <a:rPr lang="en-GB" altLang="zh-CN" sz="1400" dirty="0">
                <a:solidFill>
                  <a:srgbClr val="000000"/>
                </a:solidFill>
                <a:latin typeface="Alibaba PuHuiTi R" pitchFamily="18" charset="-122"/>
                <a:ea typeface="Alibaba PuHuiTi R" pitchFamily="18" charset="-122"/>
                <a:cs typeface="Alibaba PuHuiTi R" pitchFamily="18" charset="-122"/>
              </a:rPr>
              <a:t> = abs(</a:t>
            </a:r>
            <a:r>
              <a:rPr lang="en-GB" altLang="zh-CN" sz="1400" dirty="0" err="1">
                <a:solidFill>
                  <a:srgbClr val="000000"/>
                </a:solidFill>
                <a:latin typeface="Alibaba PuHuiTi R" pitchFamily="18" charset="-122"/>
                <a:ea typeface="Alibaba PuHuiTi R" pitchFamily="18" charset="-122"/>
                <a:cs typeface="Alibaba PuHuiTi R" pitchFamily="18" charset="-122"/>
              </a:rPr>
              <a:t>fpr_lr_train</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tpr_lr_train</a:t>
            </a:r>
            <a:r>
              <a:rPr lang="en-GB" altLang="zh-CN" sz="1400" dirty="0">
                <a:solidFill>
                  <a:srgbClr val="000000"/>
                </a:solidFill>
                <a:latin typeface="Alibaba PuHuiTi R" pitchFamily="18" charset="-122"/>
                <a:ea typeface="Alibaba PuHuiTi R" pitchFamily="18" charset="-122"/>
                <a:cs typeface="Alibaba PuHuiTi R" pitchFamily="18" charset="-122"/>
              </a:rPr>
              <a:t>).max()</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train_ks</a:t>
            </a:r>
            <a:r>
              <a:rPr lang="en-GB" altLang="zh-CN" sz="1400" dirty="0">
                <a:solidFill>
                  <a:srgbClr val="A31515"/>
                </a:solidFill>
                <a:latin typeface="Alibaba PuHuiTi R" pitchFamily="18" charset="-122"/>
                <a:ea typeface="Alibaba PuHuiTi R" pitchFamily="18" charset="-122"/>
                <a:cs typeface="Alibaba PuHuiTi R" pitchFamily="18" charset="-122"/>
              </a:rPr>
              <a:t> : '</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train_ks</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y_pred</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lr_model.predict_proba</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val_x</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fpr_lr,tpr_lr</a:t>
            </a:r>
            <a:r>
              <a:rPr lang="en-GB" altLang="zh-CN" sz="1400" dirty="0">
                <a:solidFill>
                  <a:srgbClr val="000000"/>
                </a:solidFill>
                <a:latin typeface="Alibaba PuHuiTi R" pitchFamily="18" charset="-122"/>
                <a:ea typeface="Alibaba PuHuiTi R" pitchFamily="18" charset="-122"/>
                <a:cs typeface="Alibaba PuHuiTi R" pitchFamily="18" charset="-122"/>
              </a:rPr>
              <a:t>,_ = </a:t>
            </a:r>
            <a:r>
              <a:rPr lang="en-GB" altLang="zh-CN" sz="1400" dirty="0" err="1">
                <a:solidFill>
                  <a:srgbClr val="000000"/>
                </a:solidFill>
                <a:latin typeface="Alibaba PuHuiTi R" pitchFamily="18" charset="-122"/>
                <a:ea typeface="Alibaba PuHuiTi R" pitchFamily="18" charset="-122"/>
                <a:cs typeface="Alibaba PuHuiTi R" pitchFamily="18" charset="-122"/>
              </a:rPr>
              <a:t>roc_curve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val_y,y_pred</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val_ks</a:t>
            </a:r>
            <a:r>
              <a:rPr lang="en-GB" altLang="zh-CN" sz="1400" dirty="0">
                <a:solidFill>
                  <a:srgbClr val="000000"/>
                </a:solidFill>
                <a:latin typeface="Alibaba PuHuiTi R" pitchFamily="18" charset="-122"/>
                <a:ea typeface="Alibaba PuHuiTi R" pitchFamily="18" charset="-122"/>
                <a:cs typeface="Alibaba PuHuiTi R" pitchFamily="18" charset="-122"/>
              </a:rPr>
              <a:t> = abs(</a:t>
            </a:r>
            <a:r>
              <a:rPr lang="en-GB" altLang="zh-CN" sz="1400" dirty="0" err="1">
                <a:solidFill>
                  <a:srgbClr val="000000"/>
                </a:solidFill>
                <a:latin typeface="Alibaba PuHuiTi R" pitchFamily="18" charset="-122"/>
                <a:ea typeface="Alibaba PuHuiTi R" pitchFamily="18" charset="-122"/>
                <a:cs typeface="Alibaba PuHuiTi R" pitchFamily="18" charset="-122"/>
              </a:rPr>
              <a:t>fpr_lr</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tpr_lr</a:t>
            </a:r>
            <a:r>
              <a:rPr lang="en-GB" altLang="zh-CN" sz="1400" dirty="0">
                <a:solidFill>
                  <a:srgbClr val="000000"/>
                </a:solidFill>
                <a:latin typeface="Alibaba PuHuiTi R" pitchFamily="18" charset="-122"/>
                <a:ea typeface="Alibaba PuHuiTi R" pitchFamily="18" charset="-122"/>
                <a:cs typeface="Alibaba PuHuiTi R" pitchFamily="18" charset="-122"/>
              </a:rPr>
              <a:t>).max()</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val_ks</a:t>
            </a:r>
            <a:r>
              <a:rPr lang="en-GB" altLang="zh-CN" sz="1400" dirty="0">
                <a:solidFill>
                  <a:srgbClr val="A31515"/>
                </a:solidFill>
                <a:latin typeface="Alibaba PuHuiTi R" pitchFamily="18" charset="-122"/>
                <a:ea typeface="Alibaba PuHuiTi R" pitchFamily="18" charset="-122"/>
                <a:cs typeface="Alibaba PuHuiTi R" pitchFamily="18" charset="-122"/>
              </a:rPr>
              <a:t> : '</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val_ks</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A31515"/>
                </a:solidFill>
                <a:latin typeface="Alibaba PuHuiTi R" pitchFamily="18" charset="-122"/>
                <a:ea typeface="Alibaba PuHuiTi R" pitchFamily="18" charset="-122"/>
                <a:cs typeface="Alibaba PuHuiTi R" pitchFamily="18" charset="-122"/>
              </a:rPr>
              <a:t>'''</a:t>
            </a:r>
            <a:r>
              <a:rPr lang="zh-CN" altLang="en-US" sz="1400" dirty="0">
                <a:solidFill>
                  <a:srgbClr val="A31515"/>
                </a:solidFill>
                <a:latin typeface="Alibaba PuHuiTi R" pitchFamily="18" charset="-122"/>
                <a:ea typeface="Alibaba PuHuiTi R" pitchFamily="18" charset="-122"/>
                <a:cs typeface="Alibaba PuHuiTi R" pitchFamily="18" charset="-122"/>
              </a:rPr>
              <a:t>省略绘图代码</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US" altLang="zh-CN" sz="1400" dirty="0">
                <a:solidFill>
                  <a:srgbClr val="A31515"/>
                </a:solidFill>
                <a:latin typeface="Alibaba PuHuiTi R" pitchFamily="18" charset="-122"/>
                <a:ea typeface="Alibaba PuHuiTi R" pitchFamily="18" charset="-122"/>
                <a:cs typeface="Alibaba PuHuiTi R" pitchFamily="18" charset="-122"/>
              </a:rPr>
              <a:t>'''</a:t>
            </a:r>
            <a:endParaRPr lang="zh-CN" altLang="en-US" sz="1400" dirty="0">
              <a:solidFill>
                <a:srgbClr val="000000"/>
              </a:solidFill>
              <a:effectLst/>
              <a:latin typeface="Alibaba PuHuiTi R" pitchFamily="18" charset="-122"/>
              <a:ea typeface="Alibaba PuHuiTi R" pitchFamily="18" charset="-122"/>
              <a:cs typeface="Alibaba PuHuiTi R" pitchFamily="18" charset="-122"/>
            </a:endParaRPr>
          </a:p>
        </p:txBody>
      </p:sp>
      <p:pic>
        <p:nvPicPr>
          <p:cNvPr id="7" name="图片 6"/>
          <p:cNvPicPr>
            <a:picLocks noChangeAspect="1"/>
          </p:cNvPicPr>
          <p:nvPr/>
        </p:nvPicPr>
        <p:blipFill>
          <a:blip r:embed="rId1"/>
          <a:stretch>
            <a:fillRect/>
          </a:stretch>
        </p:blipFill>
        <p:spPr>
          <a:xfrm>
            <a:off x="6972625" y="1754280"/>
            <a:ext cx="4226318" cy="3414781"/>
          </a:xfrm>
          <a:prstGeom prst="rect">
            <a:avLst/>
          </a:prstGeom>
          <a:ln>
            <a:solidFill>
              <a:schemeClr val="tx1"/>
            </a:solidFill>
          </a:ln>
        </p:spPr>
      </p:pic>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710880" y="822911"/>
            <a:ext cx="10749599" cy="517190"/>
          </a:xfrm>
        </p:spPr>
        <p:txBody>
          <a:bodyPr/>
          <a:lstStyle/>
          <a:p>
            <a:r>
              <a:rPr lang="en-GB" altLang="zh-CN" dirty="0"/>
              <a:t>Isolation Forest</a:t>
            </a:r>
            <a:r>
              <a:rPr lang="zh-CN" altLang="en-GB" dirty="0"/>
              <a:t>应用</a:t>
            </a:r>
            <a:r>
              <a:rPr lang="zh-CN" altLang="en-US" dirty="0"/>
              <a:t>案例</a:t>
            </a:r>
            <a:endParaRPr lang="en-GB" altLang="zh-CN" dirty="0"/>
          </a:p>
        </p:txBody>
      </p:sp>
      <p:sp>
        <p:nvSpPr>
          <p:cNvPr id="6" name="矩形 5"/>
          <p:cNvSpPr/>
          <p:nvPr/>
        </p:nvSpPr>
        <p:spPr>
          <a:xfrm>
            <a:off x="731521" y="1324252"/>
            <a:ext cx="10654234" cy="338554"/>
          </a:xfrm>
          <a:prstGeom prst="rect">
            <a:avLst/>
          </a:prstGeom>
        </p:spPr>
        <p:txBody>
          <a:bodyPr wrap="square">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使用原有数据，对数据进行清洗，将异常样本通过无监督算法进行筛选</a:t>
            </a:r>
            <a:endParaRPr lang="zh-CN" altLang="en-US" sz="1600" dirty="0">
              <a:latin typeface="Alibaba PuHuiTi R" pitchFamily="18" charset="-122"/>
              <a:ea typeface="Alibaba PuHuiTi R" pitchFamily="18" charset="-122"/>
              <a:cs typeface="Alibaba PuHuiTi R" pitchFamily="18" charset="-122"/>
            </a:endParaRPr>
          </a:p>
        </p:txBody>
      </p:sp>
      <p:sp>
        <p:nvSpPr>
          <p:cNvPr id="5" name="矩形 4"/>
          <p:cNvSpPr/>
          <p:nvPr/>
        </p:nvSpPr>
        <p:spPr>
          <a:xfrm>
            <a:off x="973392" y="1635973"/>
            <a:ext cx="5476569" cy="5262979"/>
          </a:xfrm>
          <a:prstGeom prst="rect">
            <a:avLst/>
          </a:prstGeom>
          <a:solidFill>
            <a:srgbClr val="FFFFE4"/>
          </a:solidFill>
          <a:ln>
            <a:solidFill>
              <a:schemeClr val="tx1"/>
            </a:solidFill>
          </a:ln>
        </p:spPr>
        <p:txBody>
          <a:bodyPr wrap="square">
            <a:spAutoFit/>
          </a:bodyPr>
          <a:lstStyle/>
          <a:p>
            <a:r>
              <a:rPr lang="en-GB" altLang="zh-CN" sz="1400" dirty="0">
                <a:solidFill>
                  <a:srgbClr val="0000FF"/>
                </a:solidFill>
                <a:latin typeface="Alibaba PuHuiTi R" pitchFamily="18" charset="-122"/>
                <a:ea typeface="Alibaba PuHuiTi R" pitchFamily="18" charset="-122"/>
                <a:cs typeface="Alibaba PuHuiTi R" pitchFamily="18" charset="-122"/>
              </a:rPr>
              <a:t>from</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pyod.models.iforest</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00FF"/>
                </a:solidFill>
                <a:latin typeface="Alibaba PuHuiTi R" pitchFamily="18" charset="-122"/>
                <a:ea typeface="Alibaba PuHuiTi R" pitchFamily="18" charset="-122"/>
                <a:cs typeface="Alibaba PuHuiTi R" pitchFamily="18" charset="-122"/>
              </a:rPr>
              <a:t>import</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Iforest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8000"/>
                </a:solidFill>
                <a:latin typeface="Alibaba PuHuiTi R" pitchFamily="18" charset="-122"/>
                <a:ea typeface="Alibaba PuHuiTi R" pitchFamily="18" charset="-122"/>
                <a:cs typeface="Alibaba PuHuiTi R" pitchFamily="18" charset="-122"/>
              </a:rPr>
              <a:t>#</a:t>
            </a:r>
            <a:r>
              <a:rPr lang="en-GB" altLang="zh-CN" sz="1400" dirty="0" err="1">
                <a:solidFill>
                  <a:srgbClr val="008000"/>
                </a:solidFill>
                <a:latin typeface="Alibaba PuHuiTi R" pitchFamily="18" charset="-122"/>
                <a:ea typeface="Alibaba PuHuiTi R" pitchFamily="18" charset="-122"/>
                <a:cs typeface="Alibaba PuHuiTi R" pitchFamily="18" charset="-122"/>
              </a:rPr>
              <a:t>behaviour</a:t>
            </a:r>
            <a:r>
              <a:rPr lang="en-GB" altLang="zh-CN" sz="1400" dirty="0">
                <a:solidFill>
                  <a:srgbClr val="008000"/>
                </a:solidFill>
                <a:latin typeface="Alibaba PuHuiTi R" pitchFamily="18" charset="-122"/>
                <a:ea typeface="Alibaba PuHuiTi R" pitchFamily="18" charset="-122"/>
                <a:cs typeface="Alibaba PuHuiTi R" pitchFamily="18" charset="-122"/>
              </a:rPr>
              <a:t> = 'new' </a:t>
            </a:r>
            <a:r>
              <a:rPr lang="zh-CN" altLang="en-US" sz="1400" dirty="0">
                <a:solidFill>
                  <a:srgbClr val="008000"/>
                </a:solidFill>
                <a:latin typeface="Alibaba PuHuiTi R" pitchFamily="18" charset="-122"/>
                <a:ea typeface="Alibaba PuHuiTi R" pitchFamily="18" charset="-122"/>
                <a:cs typeface="Alibaba PuHuiTi R" pitchFamily="18" charset="-122"/>
              </a:rPr>
              <a:t>为了兼容后续版本</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clf</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IForest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behaviour</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'new'</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n_estimators</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500</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n_jobs</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08000"/>
                </a:solidFill>
                <a:latin typeface="Alibaba PuHuiTi R" pitchFamily="18" charset="-122"/>
                <a:ea typeface="Alibaba PuHuiTi R" pitchFamily="18" charset="-122"/>
                <a:cs typeface="Alibaba PuHuiTi R" pitchFamily="18" charset="-122"/>
              </a:rPr>
              <a:t> </a:t>
            </a:r>
            <a:endParaRPr lang="en-GB" altLang="zh-CN" sz="1400" dirty="0">
              <a:solidFill>
                <a:srgbClr val="008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clf.fit</a:t>
            </a:r>
            <a:r>
              <a:rPr lang="en-GB" altLang="zh-CN" sz="1400" dirty="0">
                <a:solidFill>
                  <a:srgbClr val="000000"/>
                </a:solidFill>
                <a:latin typeface="Alibaba PuHuiTi R" pitchFamily="18" charset="-122"/>
                <a:ea typeface="Alibaba PuHuiTi R" pitchFamily="18" charset="-122"/>
                <a:cs typeface="Alibaba PuHuiTi R" pitchFamily="18" charset="-122"/>
              </a:rPr>
              <a:t>(x)</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out_pred</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clf.predict_proba</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x,method</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A31515"/>
                </a:solidFill>
                <a:latin typeface="Alibaba PuHuiTi R" pitchFamily="18" charset="-122"/>
                <a:ea typeface="Alibaba PuHuiTi R" pitchFamily="18" charset="-122"/>
                <a:cs typeface="Alibaba PuHuiTi R" pitchFamily="18" charset="-122"/>
              </a:rPr>
              <a:t>'linear'</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train[</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out_pred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out_pred</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br>
              <a:rPr lang="en-GB" altLang="zh-CN" sz="1400" dirty="0">
                <a:solidFill>
                  <a:srgbClr val="000000"/>
                </a:solidFill>
                <a:latin typeface="Alibaba PuHuiTi R" pitchFamily="18" charset="-122"/>
                <a:ea typeface="Alibaba PuHuiTi R" pitchFamily="18" charset="-122"/>
                <a:cs typeface="Alibaba PuHuiTi R" pitchFamily="18" charset="-122"/>
              </a:rPr>
            </a:br>
            <a:r>
              <a:rPr lang="en-GB" altLang="zh-CN" sz="1400" dirty="0">
                <a:solidFill>
                  <a:srgbClr val="000000"/>
                </a:solidFill>
                <a:latin typeface="Alibaba PuHuiTi R" pitchFamily="18" charset="-122"/>
                <a:ea typeface="Alibaba PuHuiTi R" pitchFamily="18" charset="-122"/>
                <a:cs typeface="Alibaba PuHuiTi R" pitchFamily="18" charset="-122"/>
              </a:rPr>
              <a:t>x = train[</a:t>
            </a:r>
            <a:r>
              <a:rPr lang="en-GB" altLang="zh-CN" sz="1400" dirty="0" err="1">
                <a:solidFill>
                  <a:srgbClr val="000000"/>
                </a:solidFill>
                <a:latin typeface="Alibaba PuHuiTi R" pitchFamily="18" charset="-122"/>
                <a:ea typeface="Alibaba PuHuiTi R" pitchFamily="18" charset="-122"/>
                <a:cs typeface="Alibaba PuHuiTi R" pitchFamily="18" charset="-122"/>
              </a:rPr>
              <a:t>train.out_pred</a:t>
            </a:r>
            <a:r>
              <a:rPr lang="en-GB" altLang="zh-CN" sz="1400" dirty="0">
                <a:solidFill>
                  <a:srgbClr val="000000"/>
                </a:solidFill>
                <a:latin typeface="Alibaba PuHuiTi R" pitchFamily="18" charset="-122"/>
                <a:ea typeface="Alibaba PuHuiTi R" pitchFamily="18" charset="-122"/>
                <a:cs typeface="Alibaba PuHuiTi R" pitchFamily="18" charset="-122"/>
              </a:rPr>
              <a:t>&lt; </a:t>
            </a:r>
            <a:r>
              <a:rPr lang="en-GB" altLang="zh-CN" sz="1400" dirty="0">
                <a:solidFill>
                  <a:srgbClr val="098658"/>
                </a:solidFill>
                <a:latin typeface="Alibaba PuHuiTi R" pitchFamily="18" charset="-122"/>
                <a:ea typeface="Alibaba PuHuiTi R" pitchFamily="18" charset="-122"/>
                <a:cs typeface="Alibaba PuHuiTi R" pitchFamily="18" charset="-122"/>
              </a:rPr>
              <a:t>0.7</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feature_lst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y = train[</a:t>
            </a:r>
            <a:r>
              <a:rPr lang="en-GB" altLang="zh-CN" sz="1400" dirty="0" err="1">
                <a:solidFill>
                  <a:srgbClr val="000000"/>
                </a:solidFill>
                <a:latin typeface="Alibaba PuHuiTi R" pitchFamily="18" charset="-122"/>
                <a:ea typeface="Alibaba PuHuiTi R" pitchFamily="18" charset="-122"/>
                <a:cs typeface="Alibaba PuHuiTi R" pitchFamily="18" charset="-122"/>
              </a:rPr>
              <a:t>train.out_pred</a:t>
            </a:r>
            <a:r>
              <a:rPr lang="en-GB" altLang="zh-CN" sz="1400" dirty="0">
                <a:solidFill>
                  <a:srgbClr val="000000"/>
                </a:solidFill>
                <a:latin typeface="Alibaba PuHuiTi R" pitchFamily="18" charset="-122"/>
                <a:ea typeface="Alibaba PuHuiTi R" pitchFamily="18" charset="-122"/>
                <a:cs typeface="Alibaba PuHuiTi R" pitchFamily="18" charset="-122"/>
              </a:rPr>
              <a:t> &lt; </a:t>
            </a:r>
            <a:r>
              <a:rPr lang="en-GB" altLang="zh-CN" sz="1400" dirty="0">
                <a:solidFill>
                  <a:srgbClr val="098658"/>
                </a:solidFill>
                <a:latin typeface="Alibaba PuHuiTi R" pitchFamily="18" charset="-122"/>
                <a:ea typeface="Alibaba PuHuiTi R" pitchFamily="18" charset="-122"/>
                <a:cs typeface="Alibaba PuHuiTi R" pitchFamily="18" charset="-122"/>
              </a:rPr>
              <a:t>0.7</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bad_ind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br>
              <a:rPr lang="en-GB" altLang="zh-CN" sz="1400" dirty="0">
                <a:solidFill>
                  <a:srgbClr val="000000"/>
                </a:solidFill>
                <a:latin typeface="Alibaba PuHuiTi R" pitchFamily="18" charset="-122"/>
                <a:ea typeface="Alibaba PuHuiTi R" pitchFamily="18" charset="-122"/>
                <a:cs typeface="Alibaba PuHuiTi R" pitchFamily="18" charset="-122"/>
              </a:rPr>
            </a:br>
            <a:r>
              <a:rPr lang="en-GB" altLang="zh-CN" sz="1400" dirty="0" err="1">
                <a:solidFill>
                  <a:srgbClr val="000000"/>
                </a:solidFill>
                <a:latin typeface="Alibaba PuHuiTi R" pitchFamily="18" charset="-122"/>
                <a:ea typeface="Alibaba PuHuiTi R" pitchFamily="18" charset="-122"/>
                <a:cs typeface="Alibaba PuHuiTi R" pitchFamily="18" charset="-122"/>
              </a:rPr>
              <a:t>val_x</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val</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feature_lst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val_y</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val</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bad_ind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br>
              <a:rPr lang="en-GB" altLang="zh-CN" sz="1400" dirty="0">
                <a:solidFill>
                  <a:srgbClr val="000000"/>
                </a:solidFill>
                <a:latin typeface="Alibaba PuHuiTi R" pitchFamily="18" charset="-122"/>
                <a:ea typeface="Alibaba PuHuiTi R" pitchFamily="18" charset="-122"/>
                <a:cs typeface="Alibaba PuHuiTi R" pitchFamily="18" charset="-122"/>
              </a:rPr>
            </a:br>
            <a:r>
              <a:rPr lang="en-GB" altLang="zh-CN" sz="1400" dirty="0" err="1">
                <a:solidFill>
                  <a:srgbClr val="000000"/>
                </a:solidFill>
                <a:latin typeface="Alibaba PuHuiTi R" pitchFamily="18" charset="-122"/>
                <a:ea typeface="Alibaba PuHuiTi R" pitchFamily="18" charset="-122"/>
                <a:cs typeface="Alibaba PuHuiTi R" pitchFamily="18" charset="-122"/>
              </a:rPr>
              <a:t>lr_model</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LogisticRegression</a:t>
            </a:r>
            <a:r>
              <a:rPr lang="en-GB" altLang="zh-CN" sz="1400" dirty="0">
                <a:solidFill>
                  <a:srgbClr val="000000"/>
                </a:solidFill>
                <a:latin typeface="Alibaba PuHuiTi R" pitchFamily="18" charset="-122"/>
                <a:ea typeface="Alibaba PuHuiTi R" pitchFamily="18" charset="-122"/>
                <a:cs typeface="Alibaba PuHuiTi R" pitchFamily="18" charset="-122"/>
              </a:rPr>
              <a:t>(C=</a:t>
            </a:r>
            <a:r>
              <a:rPr lang="en-GB" altLang="zh-CN" sz="1400" dirty="0">
                <a:solidFill>
                  <a:srgbClr val="098658"/>
                </a:solidFill>
                <a:latin typeface="Alibaba PuHuiTi R" pitchFamily="18" charset="-122"/>
                <a:ea typeface="Alibaba PuHuiTi R" pitchFamily="18" charset="-122"/>
                <a:cs typeface="Alibaba PuHuiTi R" pitchFamily="18" charset="-122"/>
              </a:rPr>
              <a:t>0.1</a:t>
            </a:r>
            <a:r>
              <a:rPr lang="en-GB" altLang="zh-CN" sz="1400" dirty="0">
                <a:solidFill>
                  <a:srgbClr val="000000"/>
                </a:solidFill>
                <a:latin typeface="Alibaba PuHuiTi R" pitchFamily="18" charset="-122"/>
                <a:ea typeface="Alibaba PuHuiTi R" pitchFamily="18" charset="-122"/>
                <a:cs typeface="Alibaba PuHuiTi R" pitchFamily="18" charset="-122"/>
              </a:rPr>
              <a:t>,class_weight=</a:t>
            </a:r>
            <a:r>
              <a:rPr lang="en-GB" altLang="zh-CN" sz="1400" dirty="0">
                <a:solidFill>
                  <a:srgbClr val="A31515"/>
                </a:solidFill>
                <a:latin typeface="Alibaba PuHuiTi R" pitchFamily="18" charset="-122"/>
                <a:ea typeface="Alibaba PuHuiTi R" pitchFamily="18" charset="-122"/>
                <a:cs typeface="Alibaba PuHuiTi R" pitchFamily="18" charset="-122"/>
              </a:rPr>
              <a:t>'balanced'</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lr_model.fit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x,y</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y_pred</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lr_model.predict_proba</a:t>
            </a:r>
            <a:r>
              <a:rPr lang="en-GB" altLang="zh-CN" sz="1400" dirty="0">
                <a:solidFill>
                  <a:srgbClr val="000000"/>
                </a:solidFill>
                <a:latin typeface="Alibaba PuHuiTi R" pitchFamily="18" charset="-122"/>
                <a:ea typeface="Alibaba PuHuiTi R" pitchFamily="18" charset="-122"/>
                <a:cs typeface="Alibaba PuHuiTi R" pitchFamily="18" charset="-122"/>
              </a:rPr>
              <a:t>(x)[:,</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fpr_lr_train,tpr_lr_train</a:t>
            </a:r>
            <a:r>
              <a:rPr lang="en-GB" altLang="zh-CN" sz="1400" dirty="0">
                <a:solidFill>
                  <a:srgbClr val="000000"/>
                </a:solidFill>
                <a:latin typeface="Alibaba PuHuiTi R" pitchFamily="18" charset="-122"/>
                <a:ea typeface="Alibaba PuHuiTi R" pitchFamily="18" charset="-122"/>
                <a:cs typeface="Alibaba PuHuiTi R" pitchFamily="18" charset="-122"/>
              </a:rPr>
              <a:t>,_ = </a:t>
            </a:r>
            <a:r>
              <a:rPr lang="en-GB" altLang="zh-CN" sz="1400" dirty="0" err="1">
                <a:solidFill>
                  <a:srgbClr val="000000"/>
                </a:solidFill>
                <a:latin typeface="Alibaba PuHuiTi R" pitchFamily="18" charset="-122"/>
                <a:ea typeface="Alibaba PuHuiTi R" pitchFamily="18" charset="-122"/>
                <a:cs typeface="Alibaba PuHuiTi R" pitchFamily="18" charset="-122"/>
              </a:rPr>
              <a:t>roc_curve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y,y_pred</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train_ks</a:t>
            </a:r>
            <a:r>
              <a:rPr lang="en-GB" altLang="zh-CN" sz="1400" dirty="0">
                <a:solidFill>
                  <a:srgbClr val="000000"/>
                </a:solidFill>
                <a:latin typeface="Alibaba PuHuiTi R" pitchFamily="18" charset="-122"/>
                <a:ea typeface="Alibaba PuHuiTi R" pitchFamily="18" charset="-122"/>
                <a:cs typeface="Alibaba PuHuiTi R" pitchFamily="18" charset="-122"/>
              </a:rPr>
              <a:t> = abs(</a:t>
            </a:r>
            <a:r>
              <a:rPr lang="en-GB" altLang="zh-CN" sz="1400" dirty="0" err="1">
                <a:solidFill>
                  <a:srgbClr val="000000"/>
                </a:solidFill>
                <a:latin typeface="Alibaba PuHuiTi R" pitchFamily="18" charset="-122"/>
                <a:ea typeface="Alibaba PuHuiTi R" pitchFamily="18" charset="-122"/>
                <a:cs typeface="Alibaba PuHuiTi R" pitchFamily="18" charset="-122"/>
              </a:rPr>
              <a:t>fpr_lr_train</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tpr_lr_train</a:t>
            </a:r>
            <a:r>
              <a:rPr lang="en-GB" altLang="zh-CN" sz="1400" dirty="0">
                <a:solidFill>
                  <a:srgbClr val="000000"/>
                </a:solidFill>
                <a:latin typeface="Alibaba PuHuiTi R" pitchFamily="18" charset="-122"/>
                <a:ea typeface="Alibaba PuHuiTi R" pitchFamily="18" charset="-122"/>
                <a:cs typeface="Alibaba PuHuiTi R" pitchFamily="18" charset="-122"/>
              </a:rPr>
              <a:t>).max()</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train_ks</a:t>
            </a:r>
            <a:r>
              <a:rPr lang="en-GB" altLang="zh-CN" sz="1400" dirty="0">
                <a:solidFill>
                  <a:srgbClr val="A31515"/>
                </a:solidFill>
                <a:latin typeface="Alibaba PuHuiTi R" pitchFamily="18" charset="-122"/>
                <a:ea typeface="Alibaba PuHuiTi R" pitchFamily="18" charset="-122"/>
                <a:cs typeface="Alibaba PuHuiTi R" pitchFamily="18" charset="-122"/>
              </a:rPr>
              <a:t> : '</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train_ks</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br>
              <a:rPr lang="en-GB" altLang="zh-CN" sz="1400" dirty="0">
                <a:solidFill>
                  <a:srgbClr val="000000"/>
                </a:solidFill>
                <a:latin typeface="Alibaba PuHuiTi R" pitchFamily="18" charset="-122"/>
                <a:ea typeface="Alibaba PuHuiTi R" pitchFamily="18" charset="-122"/>
                <a:cs typeface="Alibaba PuHuiTi R" pitchFamily="18" charset="-122"/>
              </a:rPr>
            </a:br>
            <a:r>
              <a:rPr lang="en-GB" altLang="zh-CN" sz="1400" dirty="0" err="1">
                <a:solidFill>
                  <a:srgbClr val="000000"/>
                </a:solidFill>
                <a:latin typeface="Alibaba PuHuiTi R" pitchFamily="18" charset="-122"/>
                <a:ea typeface="Alibaba PuHuiTi R" pitchFamily="18" charset="-122"/>
                <a:cs typeface="Alibaba PuHuiTi R" pitchFamily="18" charset="-122"/>
              </a:rPr>
              <a:t>y_pred</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lr_model.predict_proba</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val_x</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fpr_lr,tpr_lr</a:t>
            </a:r>
            <a:r>
              <a:rPr lang="en-GB" altLang="zh-CN" sz="1400" dirty="0">
                <a:solidFill>
                  <a:srgbClr val="000000"/>
                </a:solidFill>
                <a:latin typeface="Alibaba PuHuiTi R" pitchFamily="18" charset="-122"/>
                <a:ea typeface="Alibaba PuHuiTi R" pitchFamily="18" charset="-122"/>
                <a:cs typeface="Alibaba PuHuiTi R" pitchFamily="18" charset="-122"/>
              </a:rPr>
              <a:t>,_ = </a:t>
            </a:r>
            <a:r>
              <a:rPr lang="en-GB" altLang="zh-CN" sz="1400" dirty="0" err="1">
                <a:solidFill>
                  <a:srgbClr val="000000"/>
                </a:solidFill>
                <a:latin typeface="Alibaba PuHuiTi R" pitchFamily="18" charset="-122"/>
                <a:ea typeface="Alibaba PuHuiTi R" pitchFamily="18" charset="-122"/>
                <a:cs typeface="Alibaba PuHuiTi R" pitchFamily="18" charset="-122"/>
              </a:rPr>
              <a:t>roc_curve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val_y,y_pred</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val_ks</a:t>
            </a:r>
            <a:r>
              <a:rPr lang="en-GB" altLang="zh-CN" sz="1400" dirty="0">
                <a:solidFill>
                  <a:srgbClr val="000000"/>
                </a:solidFill>
                <a:latin typeface="Alibaba PuHuiTi R" pitchFamily="18" charset="-122"/>
                <a:ea typeface="Alibaba PuHuiTi R" pitchFamily="18" charset="-122"/>
                <a:cs typeface="Alibaba PuHuiTi R" pitchFamily="18" charset="-122"/>
              </a:rPr>
              <a:t> = abs(</a:t>
            </a:r>
            <a:r>
              <a:rPr lang="en-GB" altLang="zh-CN" sz="1400" dirty="0" err="1">
                <a:solidFill>
                  <a:srgbClr val="000000"/>
                </a:solidFill>
                <a:latin typeface="Alibaba PuHuiTi R" pitchFamily="18" charset="-122"/>
                <a:ea typeface="Alibaba PuHuiTi R" pitchFamily="18" charset="-122"/>
                <a:cs typeface="Alibaba PuHuiTi R" pitchFamily="18" charset="-122"/>
              </a:rPr>
              <a:t>fpr_lr</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tpr_lr</a:t>
            </a:r>
            <a:r>
              <a:rPr lang="en-GB" altLang="zh-CN" sz="1400" dirty="0">
                <a:solidFill>
                  <a:srgbClr val="000000"/>
                </a:solidFill>
                <a:latin typeface="Alibaba PuHuiTi R" pitchFamily="18" charset="-122"/>
                <a:ea typeface="Alibaba PuHuiTi R" pitchFamily="18" charset="-122"/>
                <a:cs typeface="Alibaba PuHuiTi R" pitchFamily="18" charset="-122"/>
              </a:rPr>
              <a:t>).max()</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val_ks</a:t>
            </a:r>
            <a:r>
              <a:rPr lang="en-GB" altLang="zh-CN" sz="1400" dirty="0">
                <a:solidFill>
                  <a:srgbClr val="A31515"/>
                </a:solidFill>
                <a:latin typeface="Alibaba PuHuiTi R" pitchFamily="18" charset="-122"/>
                <a:ea typeface="Alibaba PuHuiTi R" pitchFamily="18" charset="-122"/>
                <a:cs typeface="Alibaba PuHuiTi R" pitchFamily="18" charset="-122"/>
              </a:rPr>
              <a:t> : ’</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val_ks</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zh-CN" altLang="en-US"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GB" sz="1400" dirty="0">
                <a:solidFill>
                  <a:srgbClr val="008000"/>
                </a:solidFill>
                <a:latin typeface="Alibaba PuHuiTi R" pitchFamily="18" charset="-122"/>
                <a:ea typeface="Alibaba PuHuiTi R" pitchFamily="18" charset="-122"/>
                <a:cs typeface="Alibaba PuHuiTi R" pitchFamily="18" charset="-122"/>
              </a:rPr>
              <a:t>省略</a:t>
            </a:r>
            <a:r>
              <a:rPr lang="zh-CN" altLang="en-US" sz="1400" dirty="0">
                <a:solidFill>
                  <a:srgbClr val="008000"/>
                </a:solidFill>
                <a:latin typeface="Alibaba PuHuiTi R" pitchFamily="18" charset="-122"/>
                <a:ea typeface="Alibaba PuHuiTi R" pitchFamily="18" charset="-122"/>
                <a:cs typeface="Alibaba PuHuiTi R" pitchFamily="18" charset="-122"/>
              </a:rPr>
              <a:t>绘图代码</a:t>
            </a:r>
            <a:endParaRPr lang="zh-CN" altLang="en-US" sz="1400" dirty="0">
              <a:solidFill>
                <a:srgbClr val="000000"/>
              </a:solidFill>
              <a:latin typeface="Alibaba PuHuiTi R" pitchFamily="18" charset="-122"/>
              <a:ea typeface="Alibaba PuHuiTi R" pitchFamily="18" charset="-122"/>
              <a:cs typeface="Alibaba PuHuiTi R" pitchFamily="18" charset="-122"/>
            </a:endParaRPr>
          </a:p>
        </p:txBody>
      </p:sp>
      <p:pic>
        <p:nvPicPr>
          <p:cNvPr id="8" name="图片 7"/>
          <p:cNvPicPr>
            <a:picLocks noChangeAspect="1"/>
          </p:cNvPicPr>
          <p:nvPr/>
        </p:nvPicPr>
        <p:blipFill>
          <a:blip r:embed="rId1"/>
          <a:stretch>
            <a:fillRect/>
          </a:stretch>
        </p:blipFill>
        <p:spPr>
          <a:xfrm>
            <a:off x="7089228" y="3748527"/>
            <a:ext cx="4129380" cy="2865284"/>
          </a:xfrm>
          <a:prstGeom prst="rect">
            <a:avLst/>
          </a:prstGeom>
          <a:ln>
            <a:solidFill>
              <a:schemeClr val="tx1"/>
            </a:solidFill>
          </a:ln>
        </p:spPr>
      </p:pic>
      <p:sp>
        <p:nvSpPr>
          <p:cNvPr id="9" name="矩形 8"/>
          <p:cNvSpPr/>
          <p:nvPr/>
        </p:nvSpPr>
        <p:spPr>
          <a:xfrm>
            <a:off x="7010400" y="2991156"/>
            <a:ext cx="6096000" cy="584775"/>
          </a:xfrm>
          <a:prstGeom prst="rect">
            <a:avLst/>
          </a:prstGeom>
        </p:spPr>
        <p:txBody>
          <a:bodyPr>
            <a:spAutoFit/>
          </a:bodyPr>
          <a:lstStyle/>
          <a:p>
            <a:r>
              <a:rPr lang="zh-CN" altLang="en-US" sz="1600" dirty="0">
                <a:latin typeface="Alibaba PuHuiTi R" pitchFamily="18" charset="-122"/>
                <a:ea typeface="Alibaba PuHuiTi R" pitchFamily="18" charset="-122"/>
                <a:cs typeface="Alibaba PuHuiTi R" pitchFamily="18" charset="-122"/>
              </a:rPr>
              <a:t>train_ks :  0.4236319500363655</a:t>
            </a:r>
            <a:endParaRPr lang="zh-CN" altLang="en-US" sz="1600" dirty="0">
              <a:latin typeface="Alibaba PuHuiTi R" pitchFamily="18" charset="-122"/>
              <a:ea typeface="Alibaba PuHuiTi R" pitchFamily="18" charset="-122"/>
              <a:cs typeface="Alibaba PuHuiTi R" pitchFamily="18" charset="-122"/>
            </a:endParaRPr>
          </a:p>
          <a:p>
            <a:r>
              <a:rPr lang="zh-CN" altLang="en-US" sz="1600" dirty="0">
                <a:latin typeface="Alibaba PuHuiTi R" pitchFamily="18" charset="-122"/>
                <a:ea typeface="Alibaba PuHuiTi R" pitchFamily="18" charset="-122"/>
                <a:cs typeface="Alibaba PuHuiTi R" pitchFamily="18" charset="-122"/>
              </a:rPr>
              <a:t>val_ks :  0.4303032062563228</a:t>
            </a:r>
            <a:endParaRPr lang="zh-CN" altLang="en-US" sz="1600" dirty="0">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710880" y="822911"/>
            <a:ext cx="10749599" cy="517190"/>
          </a:xfrm>
        </p:spPr>
        <p:txBody>
          <a:bodyPr/>
          <a:lstStyle/>
          <a:p>
            <a:r>
              <a:rPr lang="en-GB" altLang="zh-CN" dirty="0"/>
              <a:t>Isolation Forest</a:t>
            </a:r>
            <a:r>
              <a:rPr lang="zh-CN" altLang="en-GB" dirty="0"/>
              <a:t>应用</a:t>
            </a:r>
            <a:r>
              <a:rPr lang="zh-CN" altLang="en-US" dirty="0"/>
              <a:t>案例</a:t>
            </a:r>
            <a:endParaRPr lang="en-GB" altLang="zh-CN" dirty="0"/>
          </a:p>
        </p:txBody>
      </p:sp>
      <p:sp>
        <p:nvSpPr>
          <p:cNvPr id="6" name="矩形 5"/>
          <p:cNvSpPr/>
          <p:nvPr/>
        </p:nvSpPr>
        <p:spPr>
          <a:xfrm>
            <a:off x="731521" y="1324252"/>
            <a:ext cx="10654234" cy="1077218"/>
          </a:xfrm>
          <a:prstGeom prst="rect">
            <a:avLst/>
          </a:prstGeom>
        </p:spPr>
        <p:txBody>
          <a:bodyPr wrap="square">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通过样本异常程度进行分析</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分月份查看样本异常情况，异常概率的：均值，极值，方差，去掉超出阈值的异常点之后的概率均值</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发现每个月份异常情况差别不是特别大</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如果某个月份的平均异常概率较高</a:t>
            </a:r>
            <a:r>
              <a:rPr lang="en-US" altLang="zh-CN"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方差较大，需要查明原因（渠道问题，运营动作导致</a:t>
            </a:r>
            <a:r>
              <a:rPr lang="en-US" altLang="zh-CN" sz="1600" dirty="0">
                <a:latin typeface="Alibaba PuHuiTi R" pitchFamily="18" charset="-122"/>
                <a:ea typeface="Alibaba PuHuiTi R" pitchFamily="18" charset="-122"/>
                <a:cs typeface="Alibaba PuHuiTi R" pitchFamily="18" charset="-122"/>
              </a:rPr>
              <a:t>... ....</a:t>
            </a:r>
            <a:r>
              <a:rPr lang="zh-CN" altLang="en-US" sz="1600" dirty="0">
                <a:latin typeface="Alibaba PuHuiTi R" pitchFamily="18" charset="-122"/>
                <a:ea typeface="Alibaba PuHuiTi R" pitchFamily="18" charset="-122"/>
                <a:cs typeface="Alibaba PuHuiTi R" pitchFamily="18" charset="-122"/>
              </a:rPr>
              <a:t>）</a:t>
            </a:r>
            <a:endParaRPr lang="zh-CN" altLang="en-US" sz="1600" dirty="0">
              <a:latin typeface="Alibaba PuHuiTi R" pitchFamily="18" charset="-122"/>
              <a:ea typeface="Alibaba PuHuiTi R" pitchFamily="18" charset="-122"/>
              <a:cs typeface="Alibaba PuHuiTi R" pitchFamily="18" charset="-122"/>
            </a:endParaRPr>
          </a:p>
        </p:txBody>
      </p:sp>
      <p:pic>
        <p:nvPicPr>
          <p:cNvPr id="10" name="图片 9"/>
          <p:cNvPicPr>
            <a:picLocks noChangeAspect="1"/>
          </p:cNvPicPr>
          <p:nvPr/>
        </p:nvPicPr>
        <p:blipFill>
          <a:blip r:embed="rId1"/>
          <a:stretch>
            <a:fillRect/>
          </a:stretch>
        </p:blipFill>
        <p:spPr>
          <a:xfrm>
            <a:off x="1230876" y="2401470"/>
            <a:ext cx="3081512" cy="4311444"/>
          </a:xfrm>
          <a:prstGeom prst="rect">
            <a:avLst/>
          </a:prstGeom>
          <a:ln>
            <a:solidFill>
              <a:schemeClr val="tx1"/>
            </a:solidFill>
          </a:ln>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fontAlgn="auto">
              <a:spcBef>
                <a:spcPts val="0"/>
              </a:spcBef>
              <a:spcAft>
                <a:spcPts val="0"/>
              </a:spcAft>
            </a:pPr>
            <a:r>
              <a:rPr kumimoji="1" lang="zh-CN" altLang="en-US" dirty="0">
                <a:solidFill>
                  <a:srgbClr val="404040"/>
                </a:solidFill>
              </a:rPr>
              <a:t>样本不均衡</a:t>
            </a:r>
            <a:endParaRPr kumimoji="1" lang="zh-CN" altLang="en-US" dirty="0">
              <a:solidFill>
                <a:srgbClr val="404040"/>
              </a:solidFill>
            </a:endParaRPr>
          </a:p>
        </p:txBody>
      </p:sp>
      <p:sp>
        <p:nvSpPr>
          <p:cNvPr id="6" name="文本框 5"/>
          <p:cNvSpPr txBox="1"/>
          <p:nvPr/>
        </p:nvSpPr>
        <p:spPr>
          <a:xfrm>
            <a:off x="890015" y="1524542"/>
            <a:ext cx="10358087" cy="2962349"/>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通常分类机器学习任务期望每种类别的样本是均衡的，即不同目标值样本的总量接近相同。</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在梯度下降过程中，不同类别的样本量有较大差异时，很难收敛到最优解。</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很多真实场景下，数据集往往是不平衡的，一些类别含有的数据要远远多于其他类的数据</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在风控场景下，负样本的占比要远远小于正样本的占比</a:t>
            </a:r>
            <a:endParaRPr lang="en-US" altLang="zh-CN" sz="1600" dirty="0">
              <a:latin typeface="Alibaba PuHuiTi R" pitchFamily="18" charset="-122"/>
              <a:ea typeface="Alibaba PuHuiTi R" pitchFamily="18" charset="-122"/>
              <a:cs typeface="Alibaba PuHuiTi R" pitchFamily="18" charset="-122"/>
            </a:endParaRPr>
          </a:p>
          <a:p>
            <a:pPr lvl="1"/>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样本不均衡举例</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假设有</a:t>
            </a:r>
            <a:r>
              <a:rPr lang="en-US" altLang="zh-CN" sz="1600" dirty="0">
                <a:latin typeface="Alibaba PuHuiTi R" pitchFamily="18" charset="-122"/>
                <a:ea typeface="Alibaba PuHuiTi R" pitchFamily="18" charset="-122"/>
                <a:cs typeface="Alibaba PuHuiTi R" pitchFamily="18" charset="-122"/>
              </a:rPr>
              <a:t>10</a:t>
            </a:r>
            <a:r>
              <a:rPr lang="zh-CN" altLang="en-US" sz="1600" dirty="0">
                <a:latin typeface="Alibaba PuHuiTi R" pitchFamily="18" charset="-122"/>
                <a:ea typeface="Alibaba PuHuiTi R" pitchFamily="18" charset="-122"/>
                <a:cs typeface="Alibaba PuHuiTi R" pitchFamily="18" charset="-122"/>
              </a:rPr>
              <a:t>万个正样本（正常客户，标签</a:t>
            </a:r>
            <a:r>
              <a:rPr lang="en-US" altLang="zh-CN" sz="1600" dirty="0">
                <a:latin typeface="Alibaba PuHuiTi R" pitchFamily="18" charset="-122"/>
                <a:ea typeface="Alibaba PuHuiTi R" pitchFamily="18" charset="-122"/>
                <a:cs typeface="Alibaba PuHuiTi R" pitchFamily="18" charset="-122"/>
              </a:rPr>
              <a:t>0</a:t>
            </a:r>
            <a:r>
              <a:rPr lang="zh-CN" altLang="en-US" sz="1600" dirty="0">
                <a:latin typeface="Alibaba PuHuiTi R" pitchFamily="18" charset="-122"/>
                <a:ea typeface="Alibaba PuHuiTi R" pitchFamily="18" charset="-122"/>
                <a:cs typeface="Alibaba PuHuiTi R" pitchFamily="18" charset="-122"/>
              </a:rPr>
              <a:t>）与</a:t>
            </a:r>
            <a:r>
              <a:rPr lang="en-US" altLang="zh-CN" sz="1600" dirty="0">
                <a:latin typeface="Alibaba PuHuiTi R" pitchFamily="18" charset="-122"/>
                <a:ea typeface="Alibaba PuHuiTi R" pitchFamily="18" charset="-122"/>
                <a:cs typeface="Alibaba PuHuiTi R" pitchFamily="18" charset="-122"/>
              </a:rPr>
              <a:t>1000</a:t>
            </a:r>
            <a:r>
              <a:rPr lang="zh-CN" altLang="en-US" sz="1600" dirty="0">
                <a:latin typeface="Alibaba PuHuiTi R" pitchFamily="18" charset="-122"/>
                <a:ea typeface="Alibaba PuHuiTi R" pitchFamily="18" charset="-122"/>
                <a:cs typeface="Alibaba PuHuiTi R" pitchFamily="18" charset="-122"/>
              </a:rPr>
              <a:t>个负样本（欺诈客户，标签</a:t>
            </a:r>
            <a:r>
              <a:rPr lang="en-US" altLang="zh-CN" sz="1600" dirty="0">
                <a:latin typeface="Alibaba PuHuiTi R" pitchFamily="18" charset="-122"/>
                <a:ea typeface="Alibaba PuHuiTi R" pitchFamily="18" charset="-122"/>
                <a:cs typeface="Alibaba PuHuiTi R" pitchFamily="18" charset="-122"/>
              </a:rPr>
              <a:t>1</a:t>
            </a:r>
            <a:r>
              <a:rPr lang="zh-CN" altLang="en-US" sz="1600" dirty="0">
                <a:latin typeface="Alibaba PuHuiTi R" pitchFamily="18" charset="-122"/>
                <a:ea typeface="Alibaba PuHuiTi R" pitchFamily="18" charset="-122"/>
                <a:cs typeface="Alibaba PuHuiTi R" pitchFamily="18" charset="-122"/>
              </a:rPr>
              <a:t>），正负样本比例</a:t>
            </a:r>
            <a:r>
              <a:rPr lang="en-US" altLang="zh-CN" sz="1600" dirty="0">
                <a:latin typeface="Alibaba PuHuiTi R" pitchFamily="18" charset="-122"/>
                <a:ea typeface="Alibaba PuHuiTi R" pitchFamily="18" charset="-122"/>
                <a:cs typeface="Alibaba PuHuiTi R" pitchFamily="18" charset="-122"/>
              </a:rPr>
              <a:t>100:1</a:t>
            </a:r>
            <a:endParaRPr lang="en-US"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每次梯度下降都使用全量样本，其中负样本所贡献的信息只有模型接收到的总信息的</a:t>
            </a:r>
            <a:r>
              <a:rPr lang="en-US" altLang="zh-CN" sz="1600" dirty="0">
                <a:latin typeface="Alibaba PuHuiTi R" pitchFamily="18" charset="-122"/>
                <a:ea typeface="Alibaba PuHuiTi R" pitchFamily="18" charset="-122"/>
                <a:cs typeface="Alibaba PuHuiTi R" pitchFamily="18" charset="-122"/>
              </a:rPr>
              <a:t>1/100</a:t>
            </a:r>
            <a:r>
              <a:rPr lang="zh-CN" altLang="en-US" sz="1600" dirty="0">
                <a:latin typeface="Alibaba PuHuiTi R" pitchFamily="18" charset="-122"/>
                <a:ea typeface="Alibaba PuHuiTi R" pitchFamily="18" charset="-122"/>
                <a:cs typeface="Alibaba PuHuiTi R" pitchFamily="18" charset="-122"/>
              </a:rPr>
              <a:t>，不能保证模型能很好地学习负样本</a:t>
            </a:r>
            <a:endParaRPr lang="zh-CN" altLang="en-US" sz="1600" dirty="0">
              <a:latin typeface="Alibaba PuHuiTi R" pitchFamily="18" charset="-122"/>
              <a:ea typeface="Alibaba PuHuiTi R" pitchFamily="18" charset="-122"/>
              <a:cs typeface="Alibaba PuHuiTi R" pitchFamily="18" charset="-122"/>
            </a:endParaRPr>
          </a:p>
          <a:p>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lang="zh-CN" altLang="en-US" sz="1600" dirty="0">
              <a:latin typeface="Alibaba PuHuiTi R" pitchFamily="18" charset="-122"/>
              <a:ea typeface="Alibaba PuHuiTi R" pitchFamily="18" charset="-122"/>
              <a:cs typeface="Alibaba PuHuiTi R" pitchFamily="18" charset="-122"/>
            </a:endParaRPr>
          </a:p>
          <a:p>
            <a:pPr fontAlgn="auto">
              <a:spcBef>
                <a:spcPts val="0"/>
              </a:spcBef>
              <a:spcAft>
                <a:spcPts val="0"/>
              </a:spcAft>
            </a:pPr>
            <a:endParaRPr kumimoji="1" lang="zh-CN" altLang="en-US" sz="1050" dirty="0">
              <a:solidFill>
                <a:schemeClr val="tx1">
                  <a:lumMod val="65000"/>
                  <a:lumOff val="35000"/>
                </a:schemeClr>
              </a:solidFill>
              <a:latin typeface="+mn-lt"/>
              <a:ea typeface="+mn-ea"/>
            </a:endParaRP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710880" y="822911"/>
            <a:ext cx="10749599" cy="517190"/>
          </a:xfrm>
        </p:spPr>
        <p:txBody>
          <a:bodyPr/>
          <a:lstStyle/>
          <a:p>
            <a:r>
              <a:rPr lang="en-GB" altLang="zh-CN" dirty="0"/>
              <a:t>Isolation Forest</a:t>
            </a:r>
            <a:r>
              <a:rPr lang="zh-CN" altLang="en-GB" dirty="0"/>
              <a:t>应用</a:t>
            </a:r>
            <a:r>
              <a:rPr lang="zh-CN" altLang="en-US" dirty="0"/>
              <a:t>案例</a:t>
            </a:r>
            <a:endParaRPr lang="en-GB" altLang="zh-CN" dirty="0"/>
          </a:p>
        </p:txBody>
      </p:sp>
      <p:sp>
        <p:nvSpPr>
          <p:cNvPr id="6" name="矩形 5"/>
          <p:cNvSpPr/>
          <p:nvPr/>
        </p:nvSpPr>
        <p:spPr>
          <a:xfrm>
            <a:off x="731521" y="1324252"/>
            <a:ext cx="10654234" cy="2308324"/>
          </a:xfrm>
          <a:prstGeom prst="rect">
            <a:avLst/>
          </a:prstGeom>
        </p:spPr>
        <p:txBody>
          <a:bodyPr wrap="square">
            <a:spAutoFit/>
          </a:bodyPr>
          <a:lstStyle/>
          <a:p>
            <a:pPr marL="285750" indent="-285750">
              <a:buFont typeface="Wingdings" panose="05000000000000000000" pitchFamily="2" charset="2"/>
              <a:buChar char="l"/>
            </a:pPr>
            <a:r>
              <a:rPr lang="en-GB" altLang="zh-CN" sz="1600" dirty="0" err="1">
                <a:latin typeface="Alibaba PuHuiTi R" pitchFamily="18" charset="-122"/>
                <a:ea typeface="Alibaba PuHuiTi R" pitchFamily="18" charset="-122"/>
                <a:cs typeface="Alibaba PuHuiTi R" pitchFamily="18" charset="-122"/>
              </a:rPr>
              <a:t>preA</a:t>
            </a:r>
            <a:r>
              <a:rPr lang="zh-CN" altLang="en-US" sz="1600" dirty="0">
                <a:latin typeface="Alibaba PuHuiTi R" pitchFamily="18" charset="-122"/>
                <a:ea typeface="Alibaba PuHuiTi R" pitchFamily="18" charset="-122"/>
                <a:cs typeface="Alibaba PuHuiTi R" pitchFamily="18" charset="-122"/>
              </a:rPr>
              <a:t>模型</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en-GB" altLang="zh-CN" sz="1600" dirty="0" err="1">
                <a:latin typeface="Alibaba PuHuiTi R" pitchFamily="18" charset="-122"/>
                <a:ea typeface="Alibaba PuHuiTi R" pitchFamily="18" charset="-122"/>
                <a:cs typeface="Alibaba PuHuiTi R" pitchFamily="18" charset="-122"/>
              </a:rPr>
              <a:t>PreA</a:t>
            </a:r>
            <a:r>
              <a:rPr lang="zh-CN" altLang="en-US" sz="1600" dirty="0">
                <a:latin typeface="Alibaba PuHuiTi R" pitchFamily="18" charset="-122"/>
                <a:ea typeface="Alibaba PuHuiTi R" pitchFamily="18" charset="-122"/>
                <a:cs typeface="Alibaba PuHuiTi R" pitchFamily="18" charset="-122"/>
              </a:rPr>
              <a:t>模型指在申请评分卡之前，设置一张根据免费数据进行粗筛选的评分卡</a:t>
            </a:r>
            <a:endParaRPr lang="zh-CN" altLang="en-US" sz="1600" dirty="0">
              <a:latin typeface="Alibaba PuHuiTi R" pitchFamily="18" charset="-122"/>
              <a:ea typeface="Alibaba PuHuiTi R" pitchFamily="18" charset="-122"/>
              <a:cs typeface="Alibaba PuHuiTi R" pitchFamily="18" charset="-122"/>
            </a:endParaRPr>
          </a:p>
          <a:p>
            <a:pPr marL="1200150" lvl="2"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贷款用户首次申请贷款时，平台通常要查询外部收费数据，如征信数据等，从而更好地评估用户信用情况</a:t>
            </a:r>
            <a:endParaRPr lang="zh-CN" altLang="en-US" sz="1600" dirty="0">
              <a:latin typeface="Alibaba PuHuiTi R" pitchFamily="18" charset="-122"/>
              <a:ea typeface="Alibaba PuHuiTi R" pitchFamily="18" charset="-122"/>
              <a:cs typeface="Alibaba PuHuiTi R" pitchFamily="18" charset="-122"/>
            </a:endParaRPr>
          </a:p>
          <a:p>
            <a:pPr marL="1200150" lvl="2"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避免资金浪费，贷款平台会用一些免费数据对用户进行初筛</a:t>
            </a:r>
            <a:r>
              <a:rPr lang="en-US" altLang="zh-CN"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被拒绝的用户调用收费数据，这部分用户数据的钱相当于白花了</a:t>
            </a:r>
            <a:r>
              <a:rPr lang="en-US" altLang="zh-CN" sz="1600" dirty="0">
                <a:latin typeface="Alibaba PuHuiTi R" pitchFamily="18" charset="-122"/>
                <a:ea typeface="Alibaba PuHuiTi R" pitchFamily="18" charset="-122"/>
                <a:cs typeface="Alibaba PuHuiTi R" pitchFamily="18" charset="-122"/>
              </a:rPr>
              <a:t>)</a:t>
            </a:r>
            <a:endParaRPr lang="en-US" altLang="zh-CN" sz="1600" dirty="0">
              <a:latin typeface="Alibaba PuHuiTi R" pitchFamily="18" charset="-122"/>
              <a:ea typeface="Alibaba PuHuiTi R" pitchFamily="18" charset="-122"/>
              <a:cs typeface="Alibaba PuHuiTi R" pitchFamily="18" charset="-122"/>
            </a:endParaRPr>
          </a:p>
          <a:p>
            <a:pPr marL="1200150" lvl="2" indent="-285750">
              <a:buFont typeface="Wingdings" panose="05000000000000000000" pitchFamily="2" charset="2"/>
              <a:buChar char="n"/>
            </a:pPr>
            <a:r>
              <a:rPr lang="en-GB" altLang="zh-CN" sz="1600" dirty="0" err="1">
                <a:latin typeface="Alibaba PuHuiTi R" pitchFamily="18" charset="-122"/>
                <a:ea typeface="Alibaba PuHuiTi R" pitchFamily="18" charset="-122"/>
                <a:cs typeface="Alibaba PuHuiTi R" pitchFamily="18" charset="-122"/>
              </a:rPr>
              <a:t>preA</a:t>
            </a:r>
            <a:r>
              <a:rPr lang="zh-CN" altLang="en-US" sz="1600" dirty="0">
                <a:latin typeface="Alibaba PuHuiTi R" pitchFamily="18" charset="-122"/>
                <a:ea typeface="Alibaba PuHuiTi R" pitchFamily="18" charset="-122"/>
                <a:cs typeface="Alibaba PuHuiTi R" pitchFamily="18" charset="-122"/>
              </a:rPr>
              <a:t>模型可以拒绝很少量的客群，其中大部分是负样本</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使用异常分数作为</a:t>
            </a:r>
            <a:r>
              <a:rPr lang="en-GB" altLang="zh-CN" sz="1600" dirty="0" err="1">
                <a:latin typeface="Alibaba PuHuiTi R" pitchFamily="18" charset="-122"/>
                <a:ea typeface="Alibaba PuHuiTi R" pitchFamily="18" charset="-122"/>
                <a:cs typeface="Alibaba PuHuiTi R" pitchFamily="18" charset="-122"/>
              </a:rPr>
              <a:t>PreA</a:t>
            </a:r>
            <a:r>
              <a:rPr lang="zh-CN" altLang="en-US" sz="1600" dirty="0">
                <a:latin typeface="Alibaba PuHuiTi R" pitchFamily="18" charset="-122"/>
                <a:ea typeface="Alibaba PuHuiTi R" pitchFamily="18" charset="-122"/>
                <a:cs typeface="Alibaba PuHuiTi R" pitchFamily="18" charset="-122"/>
              </a:rPr>
              <a:t>模型的评分，使用</a:t>
            </a:r>
            <a:r>
              <a:rPr lang="en-US" altLang="zh-CN" sz="1600" dirty="0">
                <a:latin typeface="Alibaba PuHuiTi R" pitchFamily="18" charset="-122"/>
                <a:ea typeface="Alibaba PuHuiTi R" pitchFamily="18" charset="-122"/>
                <a:cs typeface="Alibaba PuHuiTi R" pitchFamily="18" charset="-122"/>
              </a:rPr>
              <a:t>0.7</a:t>
            </a:r>
            <a:r>
              <a:rPr lang="zh-CN" altLang="en-US" sz="1600" dirty="0">
                <a:latin typeface="Alibaba PuHuiTi R" pitchFamily="18" charset="-122"/>
                <a:ea typeface="Alibaba PuHuiTi R" pitchFamily="18" charset="-122"/>
                <a:cs typeface="Alibaba PuHuiTi R" pitchFamily="18" charset="-122"/>
              </a:rPr>
              <a:t>分作为正负样本的分割阈值</a:t>
            </a:r>
            <a:endParaRPr lang="en-US" altLang="zh-CN"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endParaRPr lang="zh-CN" altLang="en-US" sz="1600" dirty="0">
              <a:latin typeface="Alibaba PuHuiTi R" pitchFamily="18" charset="-122"/>
              <a:ea typeface="Alibaba PuHuiTi R" pitchFamily="18" charset="-122"/>
              <a:cs typeface="Alibaba PuHuiTi R" pitchFamily="18" charset="-122"/>
            </a:endParaRPr>
          </a:p>
        </p:txBody>
      </p:sp>
      <p:sp>
        <p:nvSpPr>
          <p:cNvPr id="2" name="矩形 1"/>
          <p:cNvSpPr/>
          <p:nvPr/>
        </p:nvSpPr>
        <p:spPr>
          <a:xfrm>
            <a:off x="1209368" y="3525463"/>
            <a:ext cx="8731045" cy="307777"/>
          </a:xfrm>
          <a:prstGeom prst="rect">
            <a:avLst/>
          </a:prstGeom>
          <a:solidFill>
            <a:srgbClr val="FFFFE4"/>
          </a:solidFill>
          <a:ln>
            <a:solidFill>
              <a:schemeClr val="tx1"/>
            </a:solidFill>
          </a:ln>
        </p:spPr>
        <p:txBody>
          <a:bodyPr wrap="square">
            <a:spAutoFit/>
          </a:bodyPr>
          <a:lstStyle/>
          <a:p>
            <a:r>
              <a:rPr lang="zh-CN" altLang="en-US" sz="1400" dirty="0">
                <a:latin typeface="Alibaba PuHuiTi R" pitchFamily="18" charset="-122"/>
                <a:ea typeface="Alibaba PuHuiTi R" pitchFamily="18" charset="-122"/>
                <a:cs typeface="Alibaba PuHuiTi R" pitchFamily="18" charset="-122"/>
              </a:rPr>
              <a:t>train.bad_ind.groupby(train.for_pred).sum()/train.bad_ind.groupby(train.for_pred).count()</a:t>
            </a:r>
            <a:endParaRPr lang="zh-CN" altLang="en-US" sz="1400" dirty="0">
              <a:latin typeface="Alibaba PuHuiTi R" pitchFamily="18" charset="-122"/>
              <a:ea typeface="Alibaba PuHuiTi R" pitchFamily="18" charset="-122"/>
              <a:cs typeface="Alibaba PuHuiTi R" pitchFamily="18" charset="-122"/>
            </a:endParaRPr>
          </a:p>
        </p:txBody>
      </p:sp>
      <p:pic>
        <p:nvPicPr>
          <p:cNvPr id="5" name="图片 4"/>
          <p:cNvPicPr>
            <a:picLocks noChangeAspect="1"/>
          </p:cNvPicPr>
          <p:nvPr/>
        </p:nvPicPr>
        <p:blipFill>
          <a:blip r:embed="rId1"/>
          <a:stretch>
            <a:fillRect/>
          </a:stretch>
        </p:blipFill>
        <p:spPr>
          <a:xfrm>
            <a:off x="1209368" y="3942183"/>
            <a:ext cx="3276600" cy="1003300"/>
          </a:xfrm>
          <a:prstGeom prst="rect">
            <a:avLst/>
          </a:prstGeom>
          <a:ln>
            <a:solidFill>
              <a:schemeClr val="tx1"/>
            </a:solidFill>
          </a:ln>
        </p:spPr>
      </p:pic>
      <p:sp>
        <p:nvSpPr>
          <p:cNvPr id="7" name="矩形 6"/>
          <p:cNvSpPr/>
          <p:nvPr/>
        </p:nvSpPr>
        <p:spPr>
          <a:xfrm>
            <a:off x="1209368" y="4744819"/>
            <a:ext cx="9232490" cy="584775"/>
          </a:xfrm>
          <a:prstGeom prst="rect">
            <a:avLst/>
          </a:prstGeom>
        </p:spPr>
        <p:txBody>
          <a:bodyPr wrap="square">
            <a:spAutoFit/>
          </a:bodyPr>
          <a:lstStyle/>
          <a:p>
            <a:pPr marL="285750" indent="-285750">
              <a:buFont typeface="Wingdings" panose="05000000000000000000" pitchFamily="2" charset="2"/>
              <a:buChar char="n"/>
            </a:pPr>
            <a:endParaRPr lang="en-US" altLang="zh-CN"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异常值超过</a:t>
            </a:r>
            <a:r>
              <a:rPr lang="en-US" altLang="zh-CN" sz="1600" dirty="0">
                <a:latin typeface="Alibaba PuHuiTi R" pitchFamily="18" charset="-122"/>
                <a:ea typeface="Alibaba PuHuiTi R" pitchFamily="18" charset="-122"/>
                <a:cs typeface="Alibaba PuHuiTi R" pitchFamily="18" charset="-122"/>
              </a:rPr>
              <a:t>0.7</a:t>
            </a:r>
            <a:r>
              <a:rPr lang="zh-CN" altLang="en-US" sz="1600" dirty="0">
                <a:latin typeface="Alibaba PuHuiTi R" pitchFamily="18" charset="-122"/>
                <a:ea typeface="Alibaba PuHuiTi R" pitchFamily="18" charset="-122"/>
                <a:cs typeface="Alibaba PuHuiTi R" pitchFamily="18" charset="-122"/>
              </a:rPr>
              <a:t>的客群</a:t>
            </a:r>
            <a:r>
              <a:rPr lang="en-GB" altLang="zh-CN" sz="1600" dirty="0" err="1">
                <a:latin typeface="Alibaba PuHuiTi R" pitchFamily="18" charset="-122"/>
                <a:ea typeface="Alibaba PuHuiTi R" pitchFamily="18" charset="-122"/>
                <a:cs typeface="Alibaba PuHuiTi R" pitchFamily="18" charset="-122"/>
              </a:rPr>
              <a:t>badrate</a:t>
            </a:r>
            <a:r>
              <a:rPr lang="zh-CN" altLang="en-US" sz="1600" dirty="0">
                <a:latin typeface="Alibaba PuHuiTi R" pitchFamily="18" charset="-122"/>
                <a:ea typeface="Alibaba PuHuiTi R" pitchFamily="18" charset="-122"/>
                <a:cs typeface="Alibaba PuHuiTi R" pitchFamily="18" charset="-122"/>
              </a:rPr>
              <a:t>达到了</a:t>
            </a:r>
            <a:r>
              <a:rPr lang="en-US" altLang="zh-CN" sz="1600" dirty="0">
                <a:latin typeface="Alibaba PuHuiTi R" pitchFamily="18" charset="-122"/>
                <a:ea typeface="Alibaba PuHuiTi R" pitchFamily="18" charset="-122"/>
                <a:cs typeface="Alibaba PuHuiTi R" pitchFamily="18" charset="-122"/>
              </a:rPr>
              <a:t>12%</a:t>
            </a:r>
            <a:r>
              <a:rPr lang="zh-CN" altLang="en-US" sz="1600" dirty="0">
                <a:latin typeface="Alibaba PuHuiTi R" pitchFamily="18" charset="-122"/>
                <a:ea typeface="Alibaba PuHuiTi R" pitchFamily="18" charset="-122"/>
                <a:cs typeface="Alibaba PuHuiTi R" pitchFamily="18" charset="-122"/>
              </a:rPr>
              <a:t>，将这一部分人拒绝会使我们的收益有所提高</a:t>
            </a:r>
            <a:endParaRPr lang="zh-CN" altLang="en-US" sz="1600" dirty="0">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710880" y="822911"/>
            <a:ext cx="10749599" cy="517190"/>
          </a:xfrm>
        </p:spPr>
        <p:txBody>
          <a:bodyPr/>
          <a:lstStyle/>
          <a:p>
            <a:r>
              <a:rPr lang="en-GB" altLang="zh-CN" dirty="0"/>
              <a:t>Isolation Forest</a:t>
            </a:r>
            <a:r>
              <a:rPr lang="zh-CN" altLang="en-GB" dirty="0"/>
              <a:t>应用</a:t>
            </a:r>
            <a:r>
              <a:rPr lang="zh-CN" altLang="en-US" dirty="0"/>
              <a:t>案例</a:t>
            </a:r>
            <a:endParaRPr lang="en-GB" altLang="zh-CN" dirty="0"/>
          </a:p>
        </p:txBody>
      </p:sp>
      <p:sp>
        <p:nvSpPr>
          <p:cNvPr id="6" name="矩形 5"/>
          <p:cNvSpPr/>
          <p:nvPr/>
        </p:nvSpPr>
        <p:spPr>
          <a:xfrm>
            <a:off x="731521" y="1324252"/>
            <a:ext cx="10654234" cy="584775"/>
          </a:xfrm>
          <a:prstGeom prst="rect">
            <a:avLst/>
          </a:prstGeom>
        </p:spPr>
        <p:txBody>
          <a:bodyPr wrap="square">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使用</a:t>
            </a:r>
            <a:r>
              <a:rPr lang="en-GB" altLang="zh-CN" sz="1600" dirty="0">
                <a:latin typeface="Alibaba PuHuiTi R" pitchFamily="18" charset="-122"/>
                <a:ea typeface="Alibaba PuHuiTi R" pitchFamily="18" charset="-122"/>
                <a:cs typeface="Alibaba PuHuiTi R" pitchFamily="18" charset="-122"/>
              </a:rPr>
              <a:t>IF</a:t>
            </a:r>
            <a:r>
              <a:rPr lang="zh-CN" altLang="en-US" sz="1600" dirty="0">
                <a:latin typeface="Alibaba PuHuiTi R" pitchFamily="18" charset="-122"/>
                <a:ea typeface="Alibaba PuHuiTi R" pitchFamily="18" charset="-122"/>
                <a:cs typeface="Alibaba PuHuiTi R" pitchFamily="18" charset="-122"/>
              </a:rPr>
              <a:t>模型做冷启动</a:t>
            </a:r>
            <a:r>
              <a:rPr lang="en-US" altLang="zh-CN" sz="1600" dirty="0">
                <a:latin typeface="Alibaba PuHuiTi R" pitchFamily="18" charset="-122"/>
                <a:ea typeface="Alibaba PuHuiTi R" pitchFamily="18" charset="-122"/>
                <a:cs typeface="Alibaba PuHuiTi R" pitchFamily="18" charset="-122"/>
              </a:rPr>
              <a:t>/</a:t>
            </a:r>
            <a:r>
              <a:rPr lang="zh-CN" altLang="en-US" sz="1600" dirty="0">
                <a:latin typeface="Alibaba PuHuiTi R" pitchFamily="18" charset="-122"/>
                <a:ea typeface="Alibaba PuHuiTi R" pitchFamily="18" charset="-122"/>
                <a:cs typeface="Alibaba PuHuiTi R" pitchFamily="18" charset="-122"/>
              </a:rPr>
              <a:t>反欺诈模型</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假设前面的</a:t>
            </a:r>
            <a:r>
              <a:rPr lang="en-GB" altLang="zh-CN" sz="1600" dirty="0">
                <a:latin typeface="Alibaba PuHuiTi R" pitchFamily="18" charset="-122"/>
                <a:ea typeface="Alibaba PuHuiTi R" pitchFamily="18" charset="-122"/>
                <a:cs typeface="Alibaba PuHuiTi R" pitchFamily="18" charset="-122"/>
              </a:rPr>
              <a:t>A</a:t>
            </a:r>
            <a:r>
              <a:rPr lang="zh-CN" altLang="en-US" sz="1600" dirty="0">
                <a:latin typeface="Alibaba PuHuiTi R" pitchFamily="18" charset="-122"/>
                <a:ea typeface="Alibaba PuHuiTi R" pitchFamily="18" charset="-122"/>
                <a:cs typeface="Alibaba PuHuiTi R" pitchFamily="18" charset="-122"/>
              </a:rPr>
              <a:t>卡没有标签，我们来看一下直接无监督建模的模型实际效果会是怎么样</a:t>
            </a:r>
            <a:endParaRPr lang="zh-CN" altLang="en-US" sz="1600" dirty="0">
              <a:latin typeface="Alibaba PuHuiTi R" pitchFamily="18" charset="-122"/>
              <a:ea typeface="Alibaba PuHuiTi R" pitchFamily="18" charset="-122"/>
              <a:cs typeface="Alibaba PuHuiTi R" pitchFamily="18" charset="-122"/>
            </a:endParaRPr>
          </a:p>
        </p:txBody>
      </p:sp>
      <p:sp>
        <p:nvSpPr>
          <p:cNvPr id="7" name="矩形 6"/>
          <p:cNvSpPr/>
          <p:nvPr/>
        </p:nvSpPr>
        <p:spPr>
          <a:xfrm>
            <a:off x="1179871" y="1909027"/>
            <a:ext cx="4758813" cy="3970318"/>
          </a:xfrm>
          <a:prstGeom prst="rect">
            <a:avLst/>
          </a:prstGeom>
          <a:solidFill>
            <a:srgbClr val="FFFFE4"/>
          </a:solidFill>
          <a:ln>
            <a:solidFill>
              <a:schemeClr val="tx1"/>
            </a:solidFill>
          </a:ln>
        </p:spPr>
        <p:txBody>
          <a:bodyPr wrap="square">
            <a:spAutoFit/>
          </a:bodyPr>
          <a:lstStyle/>
          <a:p>
            <a:r>
              <a:rPr lang="en-GB" altLang="zh-CN" sz="1400" dirty="0" err="1">
                <a:solidFill>
                  <a:srgbClr val="000000"/>
                </a:solidFill>
                <a:latin typeface="Alibaba PuHuiTi R" pitchFamily="18" charset="-122"/>
                <a:ea typeface="Alibaba PuHuiTi R" pitchFamily="18" charset="-122"/>
                <a:cs typeface="Alibaba PuHuiTi R" pitchFamily="18" charset="-122"/>
              </a:rPr>
              <a:t>y_pred</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clf.predict_proba</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x,method</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A31515"/>
                </a:solidFill>
                <a:latin typeface="Alibaba PuHuiTi R" pitchFamily="18" charset="-122"/>
                <a:ea typeface="Alibaba PuHuiTi R" pitchFamily="18" charset="-122"/>
                <a:cs typeface="Alibaba PuHuiTi R" pitchFamily="18" charset="-122"/>
              </a:rPr>
              <a:t>'linear'</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fpr_lr_train,tpr_lr_train</a:t>
            </a:r>
            <a:r>
              <a:rPr lang="en-GB" altLang="zh-CN" sz="1400" dirty="0">
                <a:solidFill>
                  <a:srgbClr val="000000"/>
                </a:solidFill>
                <a:latin typeface="Alibaba PuHuiTi R" pitchFamily="18" charset="-122"/>
                <a:ea typeface="Alibaba PuHuiTi R" pitchFamily="18" charset="-122"/>
                <a:cs typeface="Alibaba PuHuiTi R" pitchFamily="18" charset="-122"/>
              </a:rPr>
              <a:t>,_ = </a:t>
            </a:r>
            <a:r>
              <a:rPr lang="en-GB" altLang="zh-CN" sz="1400" dirty="0" err="1">
                <a:solidFill>
                  <a:srgbClr val="000000"/>
                </a:solidFill>
                <a:latin typeface="Alibaba PuHuiTi R" pitchFamily="18" charset="-122"/>
                <a:ea typeface="Alibaba PuHuiTi R" pitchFamily="18" charset="-122"/>
                <a:cs typeface="Alibaba PuHuiTi R" pitchFamily="18" charset="-122"/>
              </a:rPr>
              <a:t>roc_curve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y,y_pred</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train_ks</a:t>
            </a:r>
            <a:r>
              <a:rPr lang="en-GB" altLang="zh-CN" sz="1400" dirty="0">
                <a:solidFill>
                  <a:srgbClr val="000000"/>
                </a:solidFill>
                <a:latin typeface="Alibaba PuHuiTi R" pitchFamily="18" charset="-122"/>
                <a:ea typeface="Alibaba PuHuiTi R" pitchFamily="18" charset="-122"/>
                <a:cs typeface="Alibaba PuHuiTi R" pitchFamily="18" charset="-122"/>
              </a:rPr>
              <a:t> = abs(</a:t>
            </a:r>
            <a:r>
              <a:rPr lang="en-GB" altLang="zh-CN" sz="1400" dirty="0" err="1">
                <a:solidFill>
                  <a:srgbClr val="000000"/>
                </a:solidFill>
                <a:latin typeface="Alibaba PuHuiTi R" pitchFamily="18" charset="-122"/>
                <a:ea typeface="Alibaba PuHuiTi R" pitchFamily="18" charset="-122"/>
                <a:cs typeface="Alibaba PuHuiTi R" pitchFamily="18" charset="-122"/>
              </a:rPr>
              <a:t>fpr_lr_train</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tpr_lr_train</a:t>
            </a:r>
            <a:r>
              <a:rPr lang="en-GB" altLang="zh-CN" sz="1400" dirty="0">
                <a:solidFill>
                  <a:srgbClr val="000000"/>
                </a:solidFill>
                <a:latin typeface="Alibaba PuHuiTi R" pitchFamily="18" charset="-122"/>
                <a:ea typeface="Alibaba PuHuiTi R" pitchFamily="18" charset="-122"/>
                <a:cs typeface="Alibaba PuHuiTi R" pitchFamily="18" charset="-122"/>
              </a:rPr>
              <a:t>).max()</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train_ks</a:t>
            </a:r>
            <a:r>
              <a:rPr lang="en-GB" altLang="zh-CN" sz="1400" dirty="0">
                <a:solidFill>
                  <a:srgbClr val="A31515"/>
                </a:solidFill>
                <a:latin typeface="Alibaba PuHuiTi R" pitchFamily="18" charset="-122"/>
                <a:ea typeface="Alibaba PuHuiTi R" pitchFamily="18" charset="-122"/>
                <a:cs typeface="Alibaba PuHuiTi R" pitchFamily="18" charset="-122"/>
              </a:rPr>
              <a:t> : '</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train_ks</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br>
              <a:rPr lang="en-GB" altLang="zh-CN" sz="1400" dirty="0">
                <a:solidFill>
                  <a:srgbClr val="000000"/>
                </a:solidFill>
                <a:latin typeface="Alibaba PuHuiTi R" pitchFamily="18" charset="-122"/>
                <a:ea typeface="Alibaba PuHuiTi R" pitchFamily="18" charset="-122"/>
                <a:cs typeface="Alibaba PuHuiTi R" pitchFamily="18" charset="-122"/>
              </a:rPr>
            </a:br>
            <a:r>
              <a:rPr lang="en-GB" altLang="zh-CN" sz="1400" dirty="0" err="1">
                <a:solidFill>
                  <a:srgbClr val="000000"/>
                </a:solidFill>
                <a:latin typeface="Alibaba PuHuiTi R" pitchFamily="18" charset="-122"/>
                <a:ea typeface="Alibaba PuHuiTi R" pitchFamily="18" charset="-122"/>
                <a:cs typeface="Alibaba PuHuiTi R" pitchFamily="18" charset="-122"/>
              </a:rPr>
              <a:t>y_pred</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clf.predict_proba</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val_x,method</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A31515"/>
                </a:solidFill>
                <a:latin typeface="Alibaba PuHuiTi R" pitchFamily="18" charset="-122"/>
                <a:ea typeface="Alibaba PuHuiTi R" pitchFamily="18" charset="-122"/>
                <a:cs typeface="Alibaba PuHuiTi R" pitchFamily="18" charset="-122"/>
              </a:rPr>
              <a:t>'linear'</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fpr_lr,tpr_lr</a:t>
            </a:r>
            <a:r>
              <a:rPr lang="en-GB" altLang="zh-CN" sz="1400" dirty="0">
                <a:solidFill>
                  <a:srgbClr val="000000"/>
                </a:solidFill>
                <a:latin typeface="Alibaba PuHuiTi R" pitchFamily="18" charset="-122"/>
                <a:ea typeface="Alibaba PuHuiTi R" pitchFamily="18" charset="-122"/>
                <a:cs typeface="Alibaba PuHuiTi R" pitchFamily="18" charset="-122"/>
              </a:rPr>
              <a:t>,_ = </a:t>
            </a:r>
            <a:r>
              <a:rPr lang="en-GB" altLang="zh-CN" sz="1400" dirty="0" err="1">
                <a:solidFill>
                  <a:srgbClr val="000000"/>
                </a:solidFill>
                <a:latin typeface="Alibaba PuHuiTi R" pitchFamily="18" charset="-122"/>
                <a:ea typeface="Alibaba PuHuiTi R" pitchFamily="18" charset="-122"/>
                <a:cs typeface="Alibaba PuHuiTi R" pitchFamily="18" charset="-122"/>
              </a:rPr>
              <a:t>roc_curve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val_y,y_pred</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val_ks</a:t>
            </a:r>
            <a:r>
              <a:rPr lang="en-GB" altLang="zh-CN" sz="1400" dirty="0">
                <a:solidFill>
                  <a:srgbClr val="000000"/>
                </a:solidFill>
                <a:latin typeface="Alibaba PuHuiTi R" pitchFamily="18" charset="-122"/>
                <a:ea typeface="Alibaba PuHuiTi R" pitchFamily="18" charset="-122"/>
                <a:cs typeface="Alibaba PuHuiTi R" pitchFamily="18" charset="-122"/>
              </a:rPr>
              <a:t> = abs(</a:t>
            </a:r>
            <a:r>
              <a:rPr lang="en-GB" altLang="zh-CN" sz="1400" dirty="0" err="1">
                <a:solidFill>
                  <a:srgbClr val="000000"/>
                </a:solidFill>
                <a:latin typeface="Alibaba PuHuiTi R" pitchFamily="18" charset="-122"/>
                <a:ea typeface="Alibaba PuHuiTi R" pitchFamily="18" charset="-122"/>
                <a:cs typeface="Alibaba PuHuiTi R" pitchFamily="18" charset="-122"/>
              </a:rPr>
              <a:t>fpr_lr</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tpr_lr</a:t>
            </a:r>
            <a:r>
              <a:rPr lang="en-GB" altLang="zh-CN" sz="1400" dirty="0">
                <a:solidFill>
                  <a:srgbClr val="000000"/>
                </a:solidFill>
                <a:latin typeface="Alibaba PuHuiTi R" pitchFamily="18" charset="-122"/>
                <a:ea typeface="Alibaba PuHuiTi R" pitchFamily="18" charset="-122"/>
                <a:cs typeface="Alibaba PuHuiTi R" pitchFamily="18" charset="-122"/>
              </a:rPr>
              <a:t>).max()</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val_ks</a:t>
            </a:r>
            <a:r>
              <a:rPr lang="en-GB" altLang="zh-CN" sz="1400" dirty="0">
                <a:solidFill>
                  <a:srgbClr val="A31515"/>
                </a:solidFill>
                <a:latin typeface="Alibaba PuHuiTi R" pitchFamily="18" charset="-122"/>
                <a:ea typeface="Alibaba PuHuiTi R" pitchFamily="18" charset="-122"/>
                <a:cs typeface="Alibaba PuHuiTi R" pitchFamily="18" charset="-122"/>
              </a:rPr>
              <a:t> : '</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val_ks</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FF"/>
                </a:solidFill>
                <a:latin typeface="Alibaba PuHuiTi R" pitchFamily="18" charset="-122"/>
                <a:ea typeface="Alibaba PuHuiTi R" pitchFamily="18" charset="-122"/>
                <a:cs typeface="Alibaba PuHuiTi R" pitchFamily="18" charset="-122"/>
              </a:rPr>
              <a:t>from</a:t>
            </a:r>
            <a:r>
              <a:rPr lang="en-GB" altLang="zh-CN" sz="1400" dirty="0">
                <a:solidFill>
                  <a:srgbClr val="000000"/>
                </a:solidFill>
                <a:latin typeface="Alibaba PuHuiTi R" pitchFamily="18" charset="-122"/>
                <a:ea typeface="Alibaba PuHuiTi R" pitchFamily="18" charset="-122"/>
                <a:cs typeface="Alibaba PuHuiTi R" pitchFamily="18" charset="-122"/>
              </a:rPr>
              <a:t> matplotlib </a:t>
            </a:r>
            <a:r>
              <a:rPr lang="en-GB" altLang="zh-CN" sz="1400" dirty="0">
                <a:solidFill>
                  <a:srgbClr val="0000FF"/>
                </a:solidFill>
                <a:latin typeface="Alibaba PuHuiTi R" pitchFamily="18" charset="-122"/>
                <a:ea typeface="Alibaba PuHuiTi R" pitchFamily="18" charset="-122"/>
                <a:cs typeface="Alibaba PuHuiTi R" pitchFamily="18" charset="-122"/>
              </a:rPr>
              <a:t>import</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pyplot</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00FF"/>
                </a:solidFill>
                <a:latin typeface="Alibaba PuHuiTi R" pitchFamily="18" charset="-122"/>
                <a:ea typeface="Alibaba PuHuiTi R" pitchFamily="18" charset="-122"/>
                <a:cs typeface="Alibaba PuHuiTi R" pitchFamily="18" charset="-122"/>
              </a:rPr>
              <a:t>as</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plt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plt.plot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fpr_lr_train,tpr_lr_train,label</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A31515"/>
                </a:solidFill>
                <a:latin typeface="Alibaba PuHuiTi R" pitchFamily="18" charset="-122"/>
                <a:ea typeface="Alibaba PuHuiTi R" pitchFamily="18" charset="-122"/>
                <a:cs typeface="Alibaba PuHuiTi R" pitchFamily="18" charset="-122"/>
              </a:rPr>
              <a:t>'train LR'</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plt.plot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fpr_lr,tpr_lr,label</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evl</a:t>
            </a:r>
            <a:r>
              <a:rPr lang="en-GB" altLang="zh-CN" sz="1400" dirty="0">
                <a:solidFill>
                  <a:srgbClr val="A31515"/>
                </a:solidFill>
                <a:latin typeface="Alibaba PuHuiTi R" pitchFamily="18" charset="-122"/>
                <a:ea typeface="Alibaba PuHuiTi R" pitchFamily="18" charset="-122"/>
                <a:cs typeface="Alibaba PuHuiTi R" pitchFamily="18" charset="-122"/>
              </a:rPr>
              <a:t> LR'</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plt.plot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0</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0</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'k--'</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plt.xlabel</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'False positive rate'</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plt.ylabel</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'True positive rate'</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plt.title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'ROC Curve'</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plt.legend</a:t>
            </a:r>
            <a:r>
              <a:rPr lang="en-GB" altLang="zh-CN" sz="1400" dirty="0">
                <a:solidFill>
                  <a:srgbClr val="000000"/>
                </a:solidFill>
                <a:latin typeface="Alibaba PuHuiTi R" pitchFamily="18" charset="-122"/>
                <a:ea typeface="Alibaba PuHuiTi R" pitchFamily="18" charset="-122"/>
                <a:cs typeface="Alibaba PuHuiTi R" pitchFamily="18" charset="-122"/>
              </a:rPr>
              <a:t>(loc = </a:t>
            </a:r>
            <a:r>
              <a:rPr lang="en-GB" altLang="zh-CN" sz="1400" dirty="0">
                <a:solidFill>
                  <a:srgbClr val="A31515"/>
                </a:solidFill>
                <a:latin typeface="Alibaba PuHuiTi R" pitchFamily="18" charset="-122"/>
                <a:ea typeface="Alibaba PuHuiTi R" pitchFamily="18" charset="-122"/>
                <a:cs typeface="Alibaba PuHuiTi R" pitchFamily="18" charset="-122"/>
              </a:rPr>
              <a:t>'best'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plt.show</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effectLst/>
              <a:latin typeface="Alibaba PuHuiTi R" pitchFamily="18" charset="-122"/>
              <a:ea typeface="Alibaba PuHuiTi R" pitchFamily="18" charset="-122"/>
              <a:cs typeface="Alibaba PuHuiTi R" pitchFamily="18" charset="-122"/>
            </a:endParaRPr>
          </a:p>
        </p:txBody>
      </p:sp>
      <p:pic>
        <p:nvPicPr>
          <p:cNvPr id="8" name="图片 7"/>
          <p:cNvPicPr>
            <a:picLocks noChangeAspect="1"/>
          </p:cNvPicPr>
          <p:nvPr/>
        </p:nvPicPr>
        <p:blipFill>
          <a:blip r:embed="rId1"/>
          <a:stretch>
            <a:fillRect/>
          </a:stretch>
        </p:blipFill>
        <p:spPr>
          <a:xfrm>
            <a:off x="6253318" y="2036847"/>
            <a:ext cx="4051435" cy="3338871"/>
          </a:xfrm>
          <a:prstGeom prst="rect">
            <a:avLst/>
          </a:prstGeom>
          <a:ln>
            <a:solidFill>
              <a:schemeClr val="tx1"/>
            </a:solidFill>
          </a:ln>
        </p:spPr>
      </p:pic>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710880" y="822911"/>
            <a:ext cx="10749599" cy="517190"/>
          </a:xfrm>
        </p:spPr>
        <p:txBody>
          <a:bodyPr/>
          <a:lstStyle/>
          <a:p>
            <a:r>
              <a:rPr lang="en-GB" altLang="zh-CN" dirty="0"/>
              <a:t>Isolation Forest</a:t>
            </a:r>
            <a:r>
              <a:rPr lang="zh-CN" altLang="en-GB" dirty="0"/>
              <a:t>应用</a:t>
            </a:r>
            <a:r>
              <a:rPr lang="zh-CN" altLang="en-US" dirty="0"/>
              <a:t>案例</a:t>
            </a:r>
            <a:endParaRPr lang="en-GB" altLang="zh-CN" dirty="0"/>
          </a:p>
        </p:txBody>
      </p:sp>
      <p:sp>
        <p:nvSpPr>
          <p:cNvPr id="6" name="矩形 5"/>
          <p:cNvSpPr/>
          <p:nvPr/>
        </p:nvSpPr>
        <p:spPr>
          <a:xfrm>
            <a:off x="731521" y="1324252"/>
            <a:ext cx="10654234" cy="338554"/>
          </a:xfrm>
          <a:prstGeom prst="rect">
            <a:avLst/>
          </a:prstGeom>
        </p:spPr>
        <p:txBody>
          <a:bodyPr wrap="square">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模型报告</a:t>
            </a:r>
            <a:endParaRPr lang="zh-CN" altLang="en-US" sz="1600" dirty="0">
              <a:latin typeface="Alibaba PuHuiTi R" pitchFamily="18" charset="-122"/>
              <a:ea typeface="Alibaba PuHuiTi R" pitchFamily="18" charset="-122"/>
              <a:cs typeface="Alibaba PuHuiTi R" pitchFamily="18" charset="-122"/>
            </a:endParaRPr>
          </a:p>
        </p:txBody>
      </p:sp>
      <p:sp>
        <p:nvSpPr>
          <p:cNvPr id="2" name="矩形 1"/>
          <p:cNvSpPr/>
          <p:nvPr/>
        </p:nvSpPr>
        <p:spPr>
          <a:xfrm>
            <a:off x="806245" y="1662806"/>
            <a:ext cx="9399639" cy="2462213"/>
          </a:xfrm>
          <a:prstGeom prst="rect">
            <a:avLst/>
          </a:prstGeom>
          <a:solidFill>
            <a:srgbClr val="FFFFE4"/>
          </a:solidFill>
          <a:ln>
            <a:solidFill>
              <a:schemeClr val="tx1"/>
            </a:solidFill>
          </a:ln>
        </p:spPr>
        <p:txBody>
          <a:bodyPr wrap="square">
            <a:spAutoFit/>
          </a:bodyPr>
          <a:lstStyle/>
          <a:p>
            <a:r>
              <a:rPr lang="en-GB" altLang="zh-CN" sz="1400" dirty="0">
                <a:solidFill>
                  <a:srgbClr val="0000FF"/>
                </a:solidFill>
                <a:latin typeface="Alibaba PuHuiTi R" pitchFamily="18" charset="-122"/>
                <a:ea typeface="Alibaba PuHuiTi R" pitchFamily="18" charset="-122"/>
                <a:cs typeface="Alibaba PuHuiTi R" pitchFamily="18" charset="-122"/>
              </a:rPr>
              <a:t>import</a:t>
            </a:r>
            <a:r>
              <a:rPr lang="en-GB" altLang="zh-CN" sz="1400" dirty="0">
                <a:solidFill>
                  <a:srgbClr val="000000"/>
                </a:solidFill>
                <a:latin typeface="Alibaba PuHuiTi R" pitchFamily="18" charset="-122"/>
                <a:ea typeface="Alibaba PuHuiTi R" pitchFamily="18" charset="-122"/>
                <a:cs typeface="Alibaba PuHuiTi R" pitchFamily="18" charset="-122"/>
              </a:rPr>
              <a:t> math</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准备数据</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model = </a:t>
            </a:r>
            <a:r>
              <a:rPr lang="en-GB" altLang="zh-CN" sz="1400" dirty="0" err="1">
                <a:solidFill>
                  <a:srgbClr val="000000"/>
                </a:solidFill>
                <a:latin typeface="Alibaba PuHuiTi R" pitchFamily="18" charset="-122"/>
                <a:ea typeface="Alibaba PuHuiTi R" pitchFamily="18" charset="-122"/>
                <a:cs typeface="Alibaba PuHuiTi R" pitchFamily="18" charset="-122"/>
              </a:rPr>
              <a:t>clf</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bins = </a:t>
            </a:r>
            <a:r>
              <a:rPr lang="en-GB" altLang="zh-CN" sz="1400" dirty="0">
                <a:solidFill>
                  <a:srgbClr val="098658"/>
                </a:solidFill>
                <a:latin typeface="Alibaba PuHuiTi R" pitchFamily="18" charset="-122"/>
                <a:ea typeface="Alibaba PuHuiTi R" pitchFamily="18" charset="-122"/>
                <a:cs typeface="Alibaba PuHuiTi R" pitchFamily="18" charset="-122"/>
              </a:rPr>
              <a:t>20</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temp_ = </a:t>
            </a:r>
            <a:r>
              <a:rPr lang="en-GB" altLang="zh-CN" sz="1400" dirty="0" err="1">
                <a:solidFill>
                  <a:srgbClr val="000000"/>
                </a:solidFill>
                <a:latin typeface="Alibaba PuHuiTi R" pitchFamily="18" charset="-122"/>
                <a:ea typeface="Alibaba PuHuiTi R" pitchFamily="18" charset="-122"/>
                <a:cs typeface="Alibaba PuHuiTi R" pitchFamily="18" charset="-122"/>
              </a:rPr>
              <a:t>pd.DataFrame</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创建空白</a:t>
            </a:r>
            <a:r>
              <a:rPr lang="en-GB" altLang="zh-CN" sz="1400" dirty="0" err="1">
                <a:solidFill>
                  <a:srgbClr val="008000"/>
                </a:solidFill>
                <a:latin typeface="Alibaba PuHuiTi R" pitchFamily="18" charset="-122"/>
                <a:ea typeface="Alibaba PuHuiTi R" pitchFamily="18" charset="-122"/>
                <a:cs typeface="Alibaba PuHuiTi R" pitchFamily="18" charset="-122"/>
              </a:rPr>
              <a:t>DataFrame</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temp_[</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bad_rate_predict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 = [s[</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00FF"/>
                </a:solidFill>
                <a:latin typeface="Alibaba PuHuiTi R" pitchFamily="18" charset="-122"/>
                <a:ea typeface="Alibaba PuHuiTi R" pitchFamily="18" charset="-122"/>
                <a:cs typeface="Alibaba PuHuiTi R" pitchFamily="18" charset="-122"/>
              </a:rPr>
              <a:t>for</a:t>
            </a:r>
            <a:r>
              <a:rPr lang="en-GB" altLang="zh-CN" sz="1400" dirty="0">
                <a:solidFill>
                  <a:srgbClr val="000000"/>
                </a:solidFill>
                <a:latin typeface="Alibaba PuHuiTi R" pitchFamily="18" charset="-122"/>
                <a:ea typeface="Alibaba PuHuiTi R" pitchFamily="18" charset="-122"/>
                <a:cs typeface="Alibaba PuHuiTi R" pitchFamily="18" charset="-122"/>
              </a:rPr>
              <a:t> s </a:t>
            </a:r>
            <a:r>
              <a:rPr lang="en-GB" altLang="zh-CN" sz="1400" dirty="0">
                <a:solidFill>
                  <a:srgbClr val="0000FF"/>
                </a:solidFill>
                <a:latin typeface="Alibaba PuHuiTi R" pitchFamily="18" charset="-122"/>
                <a:ea typeface="Alibaba PuHuiTi R" pitchFamily="18" charset="-122"/>
                <a:cs typeface="Alibaba PuHuiTi R" pitchFamily="18" charset="-122"/>
              </a:rPr>
              <a:t>in</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model.predict_proba</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val_x</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08000"/>
                </a:solidFill>
                <a:latin typeface="Alibaba PuHuiTi R" pitchFamily="18" charset="-122"/>
                <a:ea typeface="Alibaba PuHuiTi R" pitchFamily="18" charset="-122"/>
                <a:cs typeface="Alibaba PuHuiTi R" pitchFamily="18" charset="-122"/>
              </a:rPr>
              <a:t># </a:t>
            </a:r>
            <a:r>
              <a:rPr lang="zh-CN" altLang="en-US" sz="1400" dirty="0">
                <a:solidFill>
                  <a:srgbClr val="008000"/>
                </a:solidFill>
                <a:latin typeface="Alibaba PuHuiTi R" pitchFamily="18" charset="-122"/>
                <a:ea typeface="Alibaba PuHuiTi R" pitchFamily="18" charset="-122"/>
                <a:cs typeface="Alibaba PuHuiTi R" pitchFamily="18" charset="-122"/>
              </a:rPr>
              <a:t>预测结果（坏人概率）</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temp_[</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real_bad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val_y</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8000"/>
                </a:solidFill>
                <a:latin typeface="Alibaba PuHuiTi R" pitchFamily="18" charset="-122"/>
                <a:ea typeface="Alibaba PuHuiTi R" pitchFamily="18" charset="-122"/>
                <a:cs typeface="Alibaba PuHuiTi R" pitchFamily="18" charset="-122"/>
              </a:rPr>
              <a:t># </a:t>
            </a:r>
            <a:r>
              <a:rPr lang="zh-CN" altLang="en-US" sz="1400" dirty="0">
                <a:solidFill>
                  <a:srgbClr val="008000"/>
                </a:solidFill>
                <a:latin typeface="Alibaba PuHuiTi R" pitchFamily="18" charset="-122"/>
                <a:ea typeface="Alibaba PuHuiTi R" pitchFamily="18" charset="-122"/>
                <a:cs typeface="Alibaba PuHuiTi R" pitchFamily="18" charset="-122"/>
              </a:rPr>
              <a:t>真实结果</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temp_ = temp_.</a:t>
            </a:r>
            <a:r>
              <a:rPr lang="en-GB" altLang="zh-CN" sz="1400" dirty="0" err="1">
                <a:solidFill>
                  <a:srgbClr val="000000"/>
                </a:solidFill>
                <a:latin typeface="Alibaba PuHuiTi R" pitchFamily="18" charset="-122"/>
                <a:ea typeface="Alibaba PuHuiTi R" pitchFamily="18" charset="-122"/>
                <a:cs typeface="Alibaba PuHuiTi R" pitchFamily="18" charset="-122"/>
              </a:rPr>
              <a:t>sort_values</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bad_rate_predict'</a:t>
            </a:r>
            <a:r>
              <a:rPr lang="en-GB" altLang="zh-CN" sz="1400" dirty="0" err="1">
                <a:solidFill>
                  <a:srgbClr val="000000"/>
                </a:solidFill>
                <a:latin typeface="Alibaba PuHuiTi R" pitchFamily="18" charset="-122"/>
                <a:ea typeface="Alibaba PuHuiTi R" pitchFamily="18" charset="-122"/>
                <a:cs typeface="Alibaba PuHuiTi R" pitchFamily="18" charset="-122"/>
              </a:rPr>
              <a:t>,ascending</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0000FF"/>
                </a:solidFill>
                <a:latin typeface="Alibaba PuHuiTi R" pitchFamily="18" charset="-122"/>
                <a:ea typeface="Alibaba PuHuiTi R" pitchFamily="18" charset="-122"/>
                <a:cs typeface="Alibaba PuHuiTi R" pitchFamily="18" charset="-122"/>
              </a:rPr>
              <a:t>False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按照预测坏人概率降序排列</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temp_[</a:t>
            </a:r>
            <a:r>
              <a:rPr lang="en-GB" altLang="zh-CN" sz="1400" dirty="0">
                <a:solidFill>
                  <a:srgbClr val="A31515"/>
                </a:solidFill>
                <a:latin typeface="Alibaba PuHuiTi R" pitchFamily="18" charset="-122"/>
                <a:ea typeface="Alibaba PuHuiTi R" pitchFamily="18" charset="-122"/>
                <a:cs typeface="Alibaba PuHuiTi R" pitchFamily="18" charset="-122"/>
              </a:rPr>
              <a:t>'num'</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i</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00FF"/>
                </a:solidFill>
                <a:latin typeface="Alibaba PuHuiTi R" pitchFamily="18" charset="-122"/>
                <a:ea typeface="Alibaba PuHuiTi R" pitchFamily="18" charset="-122"/>
                <a:cs typeface="Alibaba PuHuiTi R" pitchFamily="18" charset="-122"/>
              </a:rPr>
              <a:t>for</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i</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00FF"/>
                </a:solidFill>
                <a:latin typeface="Alibaba PuHuiTi R" pitchFamily="18" charset="-122"/>
                <a:ea typeface="Alibaba PuHuiTi R" pitchFamily="18" charset="-122"/>
                <a:cs typeface="Alibaba PuHuiTi R" pitchFamily="18" charset="-122"/>
              </a:rPr>
              <a:t>in</a:t>
            </a:r>
            <a:r>
              <a:rPr lang="en-GB" altLang="zh-CN" sz="1400" dirty="0">
                <a:solidFill>
                  <a:srgbClr val="000000"/>
                </a:solidFill>
                <a:latin typeface="Alibaba PuHuiTi R" pitchFamily="18" charset="-122"/>
                <a:ea typeface="Alibaba PuHuiTi R" pitchFamily="18" charset="-122"/>
                <a:cs typeface="Alibaba PuHuiTi R" pitchFamily="18" charset="-122"/>
              </a:rPr>
              <a:t> range(</a:t>
            </a:r>
            <a:r>
              <a:rPr lang="en-GB" altLang="zh-CN" sz="1400" dirty="0" err="1">
                <a:solidFill>
                  <a:srgbClr val="000000"/>
                </a:solidFill>
                <a:latin typeface="Alibaba PuHuiTi R" pitchFamily="18" charset="-122"/>
                <a:ea typeface="Alibaba PuHuiTi R" pitchFamily="18" charset="-122"/>
                <a:cs typeface="Alibaba PuHuiTi R" pitchFamily="18" charset="-122"/>
              </a:rPr>
              <a:t>temp_.shape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0</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添加序号列，用于分组</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temp_[</a:t>
            </a:r>
            <a:r>
              <a:rPr lang="en-GB" altLang="zh-CN" sz="1400" dirty="0">
                <a:solidFill>
                  <a:srgbClr val="A31515"/>
                </a:solidFill>
                <a:latin typeface="Alibaba PuHuiTi R" pitchFamily="18" charset="-122"/>
                <a:ea typeface="Alibaba PuHuiTi R" pitchFamily="18" charset="-122"/>
                <a:cs typeface="Alibaba PuHuiTi R" pitchFamily="18" charset="-122"/>
              </a:rPr>
              <a:t>‘num’</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pd.cut</a:t>
            </a:r>
            <a:r>
              <a:rPr lang="en-GB" altLang="zh-CN" sz="1400" dirty="0">
                <a:solidFill>
                  <a:srgbClr val="000000"/>
                </a:solidFill>
                <a:latin typeface="Alibaba PuHuiTi R" pitchFamily="18" charset="-122"/>
                <a:ea typeface="Alibaba PuHuiTi R" pitchFamily="18" charset="-122"/>
                <a:cs typeface="Alibaba PuHuiTi R" pitchFamily="18" charset="-122"/>
              </a:rPr>
              <a:t>(temp_.</a:t>
            </a:r>
            <a:r>
              <a:rPr lang="en-GB" altLang="zh-CN" sz="1400" dirty="0" err="1">
                <a:solidFill>
                  <a:srgbClr val="000000"/>
                </a:solidFill>
                <a:latin typeface="Alibaba PuHuiTi R" pitchFamily="18" charset="-122"/>
                <a:ea typeface="Alibaba PuHuiTi R" pitchFamily="18" charset="-122"/>
                <a:cs typeface="Alibaba PuHuiTi R" pitchFamily="18" charset="-122"/>
              </a:rPr>
              <a:t>num,bins</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bins,labels</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i</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00FF"/>
                </a:solidFill>
                <a:latin typeface="Alibaba PuHuiTi R" pitchFamily="18" charset="-122"/>
                <a:ea typeface="Alibaba PuHuiTi R" pitchFamily="18" charset="-122"/>
                <a:cs typeface="Alibaba PuHuiTi R" pitchFamily="18" charset="-122"/>
              </a:rPr>
              <a:t>for</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i</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00FF"/>
                </a:solidFill>
                <a:latin typeface="Alibaba PuHuiTi R" pitchFamily="18" charset="-122"/>
                <a:ea typeface="Alibaba PuHuiTi R" pitchFamily="18" charset="-122"/>
                <a:cs typeface="Alibaba PuHuiTi R" pitchFamily="18" charset="-122"/>
              </a:rPr>
              <a:t>in</a:t>
            </a:r>
            <a:r>
              <a:rPr lang="en-GB" altLang="zh-CN" sz="1400" dirty="0">
                <a:solidFill>
                  <a:srgbClr val="000000"/>
                </a:solidFill>
                <a:latin typeface="Alibaba PuHuiTi R" pitchFamily="18" charset="-122"/>
                <a:ea typeface="Alibaba PuHuiTi R" pitchFamily="18" charset="-122"/>
                <a:cs typeface="Alibaba PuHuiTi R" pitchFamily="18" charset="-122"/>
              </a:rPr>
              <a:t> range(bins)])</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分成</a:t>
            </a:r>
            <a:r>
              <a:rPr lang="en-US" altLang="zh-CN" sz="1400" dirty="0">
                <a:solidFill>
                  <a:srgbClr val="008000"/>
                </a:solidFill>
                <a:latin typeface="Alibaba PuHuiTi R" pitchFamily="18" charset="-122"/>
                <a:ea typeface="Alibaba PuHuiTi R" pitchFamily="18" charset="-122"/>
                <a:cs typeface="Alibaba PuHuiTi R" pitchFamily="18" charset="-122"/>
              </a:rPr>
              <a:t>20</a:t>
            </a:r>
            <a:r>
              <a:rPr lang="zh-CN" altLang="en-US" sz="1400" dirty="0">
                <a:solidFill>
                  <a:srgbClr val="008000"/>
                </a:solidFill>
                <a:latin typeface="Alibaba PuHuiTi R" pitchFamily="18" charset="-122"/>
                <a:ea typeface="Alibaba PuHuiTi R" pitchFamily="18" charset="-122"/>
                <a:cs typeface="Alibaba PuHuiTi R" pitchFamily="18" charset="-122"/>
              </a:rPr>
              <a:t>组，为每组添加组号</a:t>
            </a:r>
            <a:endParaRPr lang="en-US" altLang="zh-CN" sz="1400" dirty="0">
              <a:solidFill>
                <a:srgbClr val="008000"/>
              </a:solidFill>
              <a:latin typeface="Alibaba PuHuiTi R" pitchFamily="18" charset="-122"/>
              <a:ea typeface="Alibaba PuHuiTi R" pitchFamily="18" charset="-122"/>
              <a:cs typeface="Alibaba PuHuiTi R" pitchFamily="18" charset="-122"/>
            </a:endParaRPr>
          </a:p>
          <a:p>
            <a:r>
              <a:rPr lang="en-US"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省略生成报告代码</a:t>
            </a:r>
            <a:endParaRPr lang="zh-CN" altLang="en-US" sz="1400" dirty="0">
              <a:solidFill>
                <a:srgbClr val="000000"/>
              </a:solidFill>
              <a:effectLst/>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710880" y="822911"/>
            <a:ext cx="10749599" cy="517190"/>
          </a:xfrm>
        </p:spPr>
        <p:txBody>
          <a:bodyPr/>
          <a:lstStyle/>
          <a:p>
            <a:r>
              <a:rPr lang="en-GB" altLang="zh-CN" dirty="0"/>
              <a:t>Isolation Forest</a:t>
            </a:r>
            <a:r>
              <a:rPr lang="zh-CN" altLang="en-GB" dirty="0"/>
              <a:t>应用</a:t>
            </a:r>
            <a:r>
              <a:rPr lang="zh-CN" altLang="en-US" dirty="0"/>
              <a:t>案例</a:t>
            </a:r>
            <a:endParaRPr lang="en-GB" altLang="zh-CN" dirty="0"/>
          </a:p>
        </p:txBody>
      </p:sp>
      <p:sp>
        <p:nvSpPr>
          <p:cNvPr id="6" name="矩形 5"/>
          <p:cNvSpPr/>
          <p:nvPr/>
        </p:nvSpPr>
        <p:spPr>
          <a:xfrm>
            <a:off x="731521" y="1324252"/>
            <a:ext cx="10654234" cy="338554"/>
          </a:xfrm>
          <a:prstGeom prst="rect">
            <a:avLst/>
          </a:prstGeom>
        </p:spPr>
        <p:txBody>
          <a:bodyPr wrap="square">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模型报告</a:t>
            </a:r>
            <a:endParaRPr lang="zh-CN" altLang="en-US" sz="1600" dirty="0">
              <a:latin typeface="Alibaba PuHuiTi R" pitchFamily="18" charset="-122"/>
              <a:ea typeface="Alibaba PuHuiTi R" pitchFamily="18" charset="-122"/>
              <a:cs typeface="Alibaba PuHuiTi R" pitchFamily="18" charset="-122"/>
            </a:endParaRPr>
          </a:p>
        </p:txBody>
      </p:sp>
      <p:pic>
        <p:nvPicPr>
          <p:cNvPr id="5" name="图片 4"/>
          <p:cNvPicPr>
            <a:picLocks noChangeAspect="1"/>
          </p:cNvPicPr>
          <p:nvPr/>
        </p:nvPicPr>
        <p:blipFill>
          <a:blip r:embed="rId1"/>
          <a:stretch>
            <a:fillRect/>
          </a:stretch>
        </p:blipFill>
        <p:spPr>
          <a:xfrm>
            <a:off x="919923" y="1825592"/>
            <a:ext cx="3737698" cy="4693853"/>
          </a:xfrm>
          <a:prstGeom prst="rect">
            <a:avLst/>
          </a:prstGeom>
          <a:ln>
            <a:solidFill>
              <a:schemeClr val="tx1"/>
            </a:solidFill>
          </a:ln>
        </p:spPr>
      </p:pic>
      <p:sp>
        <p:nvSpPr>
          <p:cNvPr id="7" name="矩形 6"/>
          <p:cNvSpPr/>
          <p:nvPr/>
        </p:nvSpPr>
        <p:spPr>
          <a:xfrm>
            <a:off x="4748980" y="5547580"/>
            <a:ext cx="6096000" cy="1077218"/>
          </a:xfrm>
          <a:prstGeom prst="rect">
            <a:avLst/>
          </a:prstGeom>
        </p:spPr>
        <p:txBody>
          <a:bodyPr>
            <a:spAutoFit/>
          </a:bodyPr>
          <a:lstStyle/>
          <a:p>
            <a:pPr marL="285750" indent="-285750">
              <a:buFont typeface="Wingdings" panose="05000000000000000000" pitchFamily="2" charset="2"/>
              <a:buChar char="l"/>
            </a:pPr>
            <a:r>
              <a:rPr lang="zh-CN" altLang="en-US" sz="1600" dirty="0">
                <a:solidFill>
                  <a:srgbClr val="333333"/>
                </a:solidFill>
                <a:latin typeface="Alibaba PuHuiTi R" pitchFamily="18" charset="-122"/>
                <a:ea typeface="Alibaba PuHuiTi R" pitchFamily="18" charset="-122"/>
                <a:cs typeface="Alibaba PuHuiTi R" pitchFamily="18" charset="-122"/>
              </a:rPr>
              <a:t>相比于逻辑回归有监督的评分卡来看效果还是稍差一些的，但是对于无监督学习来说效果是非常不错的</a:t>
            </a:r>
            <a:endParaRPr lang="zh-CN" altLang="en-US" sz="1600" dirty="0">
              <a:solidFill>
                <a:srgbClr val="333333"/>
              </a:solidFill>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solidFill>
                  <a:srgbClr val="333333"/>
                </a:solidFill>
                <a:latin typeface="Alibaba PuHuiTi R" pitchFamily="18" charset="-122"/>
                <a:ea typeface="Alibaba PuHuiTi R" pitchFamily="18" charset="-122"/>
                <a:cs typeface="Alibaba PuHuiTi R" pitchFamily="18" charset="-122"/>
              </a:rPr>
              <a:t>实际效果可能没有这么好，上面数据中的变量是通过有监督的方式筛选出来的</a:t>
            </a:r>
            <a:endParaRPr lang="zh-CN" altLang="en-US" sz="1600" u="none" strike="noStrike" dirty="0">
              <a:solidFill>
                <a:srgbClr val="333333"/>
              </a:solidFill>
              <a:effectLst/>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5116857" y="1774325"/>
            <a:ext cx="6086848" cy="4511040"/>
          </a:xfrm>
        </p:spPr>
        <p:txBody>
          <a:bodyPr/>
          <a:lstStyle/>
          <a:p>
            <a:r>
              <a:rPr lang="zh-CN" altLang="en-US" dirty="0"/>
              <a:t>异常点检测几种方法（</a:t>
            </a:r>
            <a:r>
              <a:rPr lang="en-US" altLang="zh-CN" dirty="0" err="1"/>
              <a:t>zsocre</a:t>
            </a:r>
            <a:r>
              <a:rPr lang="zh-CN" altLang="en-US" dirty="0"/>
              <a:t>，</a:t>
            </a:r>
            <a:r>
              <a:rPr lang="en-US" altLang="zh-CN" dirty="0"/>
              <a:t>LOF</a:t>
            </a:r>
            <a:r>
              <a:rPr lang="zh-CN" altLang="en-US" dirty="0"/>
              <a:t>，孤立森林）</a:t>
            </a:r>
            <a:endParaRPr lang="zh-CN" altLang="en-US" dirty="0"/>
          </a:p>
          <a:p>
            <a:r>
              <a:rPr lang="en-US" altLang="zh-CN" dirty="0" err="1"/>
              <a:t>Zscore</a:t>
            </a:r>
            <a:r>
              <a:rPr lang="en-US" altLang="zh-CN" dirty="0"/>
              <a:t> </a:t>
            </a:r>
            <a:r>
              <a:rPr lang="zh-CN" altLang="en-US" dirty="0"/>
              <a:t>要求数据符合正态分布</a:t>
            </a:r>
            <a:endParaRPr lang="zh-CN" altLang="en-US" dirty="0"/>
          </a:p>
          <a:p>
            <a:r>
              <a:rPr lang="en-GB" altLang="zh-CN" dirty="0"/>
              <a:t>LOF</a:t>
            </a:r>
            <a:r>
              <a:rPr lang="zh-CN" altLang="en-US" dirty="0"/>
              <a:t>采用了基于密度的思想，异常点处于密度低的区域</a:t>
            </a:r>
            <a:endParaRPr lang="zh-CN" altLang="en-US" dirty="0"/>
          </a:p>
          <a:p>
            <a:r>
              <a:rPr lang="en-GB" altLang="zh-CN" dirty="0"/>
              <a:t>I</a:t>
            </a:r>
            <a:r>
              <a:rPr lang="en-US" altLang="zh-CN" dirty="0"/>
              <a:t>f</a:t>
            </a:r>
            <a:r>
              <a:rPr lang="en-GB" altLang="zh-CN" dirty="0"/>
              <a:t>orest</a:t>
            </a:r>
            <a:r>
              <a:rPr lang="zh-CN" altLang="en-US" dirty="0"/>
              <a:t>基本思想：</a:t>
            </a:r>
            <a:r>
              <a:rPr lang="zh-CN" altLang="en-US" b="0" i="0" dirty="0">
                <a:solidFill>
                  <a:srgbClr val="333333"/>
                </a:solidFill>
                <a:effectLst/>
                <a:latin typeface="Arial" panose="020B0604020202020204" pitchFamily="34" charset="0"/>
              </a:rPr>
              <a:t>正常数据点在孤立森林中的路径长度比异常数据点短</a:t>
            </a:r>
            <a:endParaRPr lang="zh-CN" altLang="en-US" dirty="0"/>
          </a:p>
          <a:p>
            <a:pPr lvl="1"/>
            <a:endParaRPr lang="en-US" altLang="zh-CN" dirty="0"/>
          </a:p>
          <a:p>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孤立森林算法在评分卡建模中的应用场景</a:t>
            </a:r>
            <a:endParaRPr lang="zh-CN" altLang="en-US" dirty="0"/>
          </a:p>
        </p:txBody>
      </p:sp>
      <p:sp>
        <p:nvSpPr>
          <p:cNvPr id="5" name="文本占位符 4"/>
          <p:cNvSpPr>
            <a:spLocks noGrp="1"/>
          </p:cNvSpPr>
          <p:nvPr>
            <p:ph type="body" sz="quarter" idx="11"/>
          </p:nvPr>
        </p:nvSpPr>
        <p:spPr/>
        <p:txBody>
          <a:bodyPr/>
          <a:lstStyle/>
          <a:p>
            <a:r>
              <a:rPr lang="zh-CN" altLang="en-US" dirty="0"/>
              <a:t>① 数据清洗</a:t>
            </a:r>
            <a:endParaRPr lang="en-US" altLang="zh-CN" dirty="0"/>
          </a:p>
          <a:p>
            <a:endParaRPr lang="en-US" altLang="zh-CN" dirty="0"/>
          </a:p>
          <a:p>
            <a:r>
              <a:rPr lang="zh-CN" altLang="en-US" dirty="0"/>
              <a:t>② </a:t>
            </a:r>
            <a:r>
              <a:rPr lang="zh-CN" altLang="en-US" sz="1600" dirty="0">
                <a:latin typeface="Alibaba PuHuiTi R" pitchFamily="18" charset="-122"/>
                <a:ea typeface="Alibaba PuHuiTi R" pitchFamily="18" charset="-122"/>
                <a:cs typeface="Alibaba PuHuiTi R" pitchFamily="18" charset="-122"/>
              </a:rPr>
              <a:t>在申请评分卡之前，设置一张根据免费数据进行粗筛选的评分卡</a:t>
            </a:r>
            <a:endParaRPr lang="zh-CN" altLang="en-US" sz="1600" dirty="0">
              <a:latin typeface="Alibaba PuHuiTi R" pitchFamily="18" charset="-122"/>
              <a:ea typeface="Alibaba PuHuiTi R" pitchFamily="18" charset="-122"/>
              <a:cs typeface="Alibaba PuHuiTi R" pitchFamily="18" charset="-122"/>
            </a:endParaRPr>
          </a:p>
          <a:p>
            <a:endParaRPr lang="en-US" altLang="zh-CN" dirty="0"/>
          </a:p>
          <a:p>
            <a:r>
              <a:rPr lang="zh-CN" altLang="en-US" dirty="0"/>
              <a:t>③ 冷启动时直接用作申请评分卡</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fontAlgn="auto">
              <a:spcBef>
                <a:spcPts val="0"/>
              </a:spcBef>
              <a:spcAft>
                <a:spcPts val="0"/>
              </a:spcAft>
            </a:pPr>
            <a:r>
              <a:rPr kumimoji="1" lang="zh-CN" altLang="en-US" dirty="0">
                <a:solidFill>
                  <a:srgbClr val="404040"/>
                </a:solidFill>
              </a:rPr>
              <a:t>样本不均衡</a:t>
            </a:r>
            <a:endParaRPr kumimoji="1" lang="zh-CN" altLang="en-US" dirty="0">
              <a:solidFill>
                <a:srgbClr val="404040"/>
              </a:solidFill>
            </a:endParaRPr>
          </a:p>
        </p:txBody>
      </p:sp>
      <p:sp>
        <p:nvSpPr>
          <p:cNvPr id="6" name="文本框 5"/>
          <p:cNvSpPr txBox="1"/>
          <p:nvPr/>
        </p:nvSpPr>
        <p:spPr>
          <a:xfrm>
            <a:off x="890015" y="1524542"/>
            <a:ext cx="10358087" cy="4193456"/>
          </a:xfrm>
          <a:prstGeom prst="rect">
            <a:avLst/>
          </a:prstGeom>
          <a:noFill/>
        </p:spPr>
        <p:txBody>
          <a:bodyPr wrap="square" rtlCol="0">
            <a:spAutoFit/>
          </a:bodyPr>
          <a:lstStyle/>
          <a:p>
            <a:r>
              <a:rPr lang="zh-CN" altLang="en-US" sz="1600" dirty="0">
                <a:latin typeface="Alibaba PuHuiTi R" pitchFamily="18" charset="-122"/>
                <a:ea typeface="Alibaba PuHuiTi R" pitchFamily="18" charset="-122"/>
                <a:cs typeface="Alibaba PuHuiTi R" pitchFamily="18" charset="-122"/>
              </a:rPr>
              <a:t>金融风控场景下样本不均衡解决方案</a:t>
            </a:r>
            <a:endParaRPr lang="en-US" altLang="zh-CN" sz="1600" dirty="0">
              <a:latin typeface="Alibaba PuHuiTi R" pitchFamily="18" charset="-122"/>
              <a:ea typeface="Alibaba PuHuiTi R" pitchFamily="18" charset="-122"/>
              <a:cs typeface="Alibaba PuHuiTi R" pitchFamily="18" charset="-122"/>
            </a:endParaRPr>
          </a:p>
          <a:p>
            <a:endParaRPr lang="zh-CN" altLang="en-US" sz="1600" dirty="0">
              <a:latin typeface="Alibaba PuHuiTi R" pitchFamily="18" charset="-122"/>
              <a:ea typeface="Alibaba PuHuiTi R" pitchFamily="18" charset="-122"/>
              <a:cs typeface="Alibaba PuHuiTi R" pitchFamily="18" charset="-122"/>
            </a:endParaRPr>
          </a:p>
          <a:p>
            <a:pPr lvl="1"/>
            <a:r>
              <a:rPr lang="zh-CN" altLang="en-US" sz="1600" dirty="0">
                <a:latin typeface="Alibaba PuHuiTi R" pitchFamily="18" charset="-122"/>
                <a:ea typeface="Alibaba PuHuiTi R" pitchFamily="18" charset="-122"/>
                <a:cs typeface="Alibaba PuHuiTi R" pitchFamily="18" charset="-122"/>
              </a:rPr>
              <a:t>下探：最直接的解决方法。</a:t>
            </a:r>
            <a:endParaRPr lang="zh-CN" altLang="en-US" sz="1600" dirty="0">
              <a:latin typeface="Alibaba PuHuiTi R" pitchFamily="18" charset="-122"/>
              <a:ea typeface="Alibaba PuHuiTi R" pitchFamily="18" charset="-122"/>
              <a:cs typeface="Alibaba PuHuiTi R" pitchFamily="18" charset="-122"/>
            </a:endParaRPr>
          </a:p>
          <a:p>
            <a:pPr marL="1200150" lvl="2"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下探是指在被拒绝的客户中放一部分人进来，即通过牺牲一部分收益，积累负样本，供后续模型学习</a:t>
            </a:r>
            <a:endParaRPr lang="zh-CN" altLang="en-US" sz="1600" dirty="0">
              <a:latin typeface="Alibaba PuHuiTi R" pitchFamily="18" charset="-122"/>
              <a:ea typeface="Alibaba PuHuiTi R" pitchFamily="18" charset="-122"/>
              <a:cs typeface="Alibaba PuHuiTi R" pitchFamily="18" charset="-122"/>
            </a:endParaRPr>
          </a:p>
          <a:p>
            <a:pPr marL="1200150" lvl="2"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不过下探的代价很明显：风险越高，成本越高。它会造成信用质量的恶化，不是每个平台都愿意承担这部分坏账，并且往往很难对每次下探的量给出一个较合适的参考值。</a:t>
            </a:r>
            <a:endParaRPr lang="en-US" altLang="zh-CN" sz="1600" dirty="0">
              <a:latin typeface="Alibaba PuHuiTi R" pitchFamily="18" charset="-122"/>
              <a:ea typeface="Alibaba PuHuiTi R" pitchFamily="18" charset="-122"/>
              <a:cs typeface="Alibaba PuHuiTi R" pitchFamily="18" charset="-122"/>
            </a:endParaRPr>
          </a:p>
          <a:p>
            <a:pPr lvl="2"/>
            <a:endParaRPr lang="zh-CN" altLang="en-US" sz="1600" dirty="0">
              <a:latin typeface="Alibaba PuHuiTi R" pitchFamily="18" charset="-122"/>
              <a:ea typeface="Alibaba PuHuiTi R" pitchFamily="18" charset="-122"/>
              <a:cs typeface="Alibaba PuHuiTi R" pitchFamily="18" charset="-122"/>
            </a:endParaRPr>
          </a:p>
          <a:p>
            <a:pPr lvl="1"/>
            <a:r>
              <a:rPr lang="zh-CN" altLang="en-US" sz="1600" dirty="0">
                <a:latin typeface="Alibaba PuHuiTi R" pitchFamily="18" charset="-122"/>
                <a:ea typeface="Alibaba PuHuiTi R" pitchFamily="18" charset="-122"/>
                <a:cs typeface="Alibaba PuHuiTi R" pitchFamily="18" charset="-122"/>
              </a:rPr>
              <a:t>半监督学习</a:t>
            </a:r>
            <a:endParaRPr lang="en-US" altLang="zh-CN" sz="1600" dirty="0">
              <a:latin typeface="Alibaba PuHuiTi R" pitchFamily="18" charset="-122"/>
              <a:ea typeface="Alibaba PuHuiTi R" pitchFamily="18" charset="-122"/>
              <a:cs typeface="Alibaba PuHuiTi R" pitchFamily="18" charset="-122"/>
            </a:endParaRPr>
          </a:p>
          <a:p>
            <a:pPr lvl="1"/>
            <a:endParaRPr lang="zh-CN" altLang="en-US" sz="1600" dirty="0">
              <a:latin typeface="Alibaba PuHuiTi R" pitchFamily="18" charset="-122"/>
              <a:ea typeface="Alibaba PuHuiTi R" pitchFamily="18" charset="-122"/>
              <a:cs typeface="Alibaba PuHuiTi R" pitchFamily="18" charset="-122"/>
            </a:endParaRPr>
          </a:p>
          <a:p>
            <a:pPr lvl="1"/>
            <a:r>
              <a:rPr lang="zh-CN" altLang="en-US" sz="1600" dirty="0">
                <a:latin typeface="Alibaba PuHuiTi R" pitchFamily="18" charset="-122"/>
                <a:ea typeface="Alibaba PuHuiTi R" pitchFamily="18" charset="-122"/>
                <a:cs typeface="Alibaba PuHuiTi R" pitchFamily="18" charset="-122"/>
              </a:rPr>
              <a:t>代价敏感：通常对少数类样本进行加权处理，使得模型进行均衡训练</a:t>
            </a:r>
            <a:endParaRPr lang="en-US" altLang="zh-CN" sz="1600" dirty="0">
              <a:latin typeface="Alibaba PuHuiTi R" pitchFamily="18" charset="-122"/>
              <a:ea typeface="Alibaba PuHuiTi R" pitchFamily="18" charset="-122"/>
              <a:cs typeface="Alibaba PuHuiTi R" pitchFamily="18" charset="-122"/>
            </a:endParaRPr>
          </a:p>
          <a:p>
            <a:pPr lvl="1"/>
            <a:endParaRPr lang="zh-CN" altLang="en-US" sz="1600" dirty="0">
              <a:latin typeface="Alibaba PuHuiTi R" pitchFamily="18" charset="-122"/>
              <a:ea typeface="Alibaba PuHuiTi R" pitchFamily="18" charset="-122"/>
              <a:cs typeface="Alibaba PuHuiTi R" pitchFamily="18" charset="-122"/>
            </a:endParaRPr>
          </a:p>
          <a:p>
            <a:pPr lvl="1"/>
            <a:r>
              <a:rPr lang="zh-CN" altLang="en-US" sz="1600" dirty="0">
                <a:latin typeface="Alibaba PuHuiTi R" pitchFamily="18" charset="-122"/>
                <a:ea typeface="Alibaba PuHuiTi R" pitchFamily="18" charset="-122"/>
                <a:cs typeface="Alibaba PuHuiTi R" pitchFamily="18" charset="-122"/>
              </a:rPr>
              <a:t>采样算法</a:t>
            </a:r>
            <a:endParaRPr lang="zh-CN" altLang="en-US" sz="1600" dirty="0">
              <a:latin typeface="Alibaba PuHuiTi R" pitchFamily="18" charset="-122"/>
              <a:ea typeface="Alibaba PuHuiTi R" pitchFamily="18" charset="-122"/>
              <a:cs typeface="Alibaba PuHuiTi R" pitchFamily="18" charset="-122"/>
            </a:endParaRPr>
          </a:p>
          <a:p>
            <a:pPr marL="1200150" lvl="2"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欠采样</a:t>
            </a:r>
            <a:endParaRPr lang="zh-CN" altLang="en-US" sz="1600" dirty="0">
              <a:latin typeface="Alibaba PuHuiTi R" pitchFamily="18" charset="-122"/>
              <a:ea typeface="Alibaba PuHuiTi R" pitchFamily="18" charset="-122"/>
              <a:cs typeface="Alibaba PuHuiTi R" pitchFamily="18" charset="-122"/>
            </a:endParaRPr>
          </a:p>
          <a:p>
            <a:pPr marL="1200150" lvl="2" indent="-285750">
              <a:buFont typeface="Wingdings" panose="05000000000000000000" pitchFamily="2" charset="2"/>
              <a:buChar char="n"/>
            </a:pPr>
            <a:r>
              <a:rPr lang="zh-CN" altLang="en-US" sz="1600" dirty="0">
                <a:latin typeface="Alibaba PuHuiTi R" pitchFamily="18" charset="-122"/>
                <a:ea typeface="Alibaba PuHuiTi R" pitchFamily="18" charset="-122"/>
                <a:cs typeface="Alibaba PuHuiTi R" pitchFamily="18" charset="-122"/>
              </a:rPr>
              <a:t>过采样</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lang="zh-CN" altLang="en-US" sz="1600" dirty="0">
              <a:latin typeface="Alibaba PuHuiTi R" pitchFamily="18" charset="-122"/>
              <a:ea typeface="Alibaba PuHuiTi R" pitchFamily="18" charset="-122"/>
              <a:cs typeface="Alibaba PuHuiTi R" pitchFamily="18" charset="-122"/>
            </a:endParaRPr>
          </a:p>
          <a:p>
            <a:pPr fontAlgn="auto">
              <a:spcBef>
                <a:spcPts val="0"/>
              </a:spcBef>
              <a:spcAft>
                <a:spcPts val="0"/>
              </a:spcAft>
            </a:pPr>
            <a:endParaRPr kumimoji="1" lang="zh-CN" altLang="en-US" sz="1050" dirty="0">
              <a:solidFill>
                <a:schemeClr val="tx1">
                  <a:lumMod val="65000"/>
                  <a:lumOff val="35000"/>
                </a:schemeClr>
              </a:solidFill>
              <a:latin typeface="+mn-lt"/>
              <a:ea typeface="+mn-ea"/>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样本不均衡解决方案</a:t>
            </a:r>
            <a:endParaRPr lang="zh-CN" altLang="en-US" b="1" dirty="0"/>
          </a:p>
        </p:txBody>
      </p:sp>
      <p:sp>
        <p:nvSpPr>
          <p:cNvPr id="3" name="文本占位符 2"/>
          <p:cNvSpPr>
            <a:spLocks noGrp="1"/>
          </p:cNvSpPr>
          <p:nvPr>
            <p:ph type="body" sz="quarter" idx="10"/>
          </p:nvPr>
        </p:nvSpPr>
        <p:spPr/>
        <p:txBody>
          <a:bodyPr/>
          <a:lstStyle/>
          <a:p>
            <a:r>
              <a:rPr kumimoji="1" lang="en-US" altLang="zh-CN" dirty="0"/>
              <a:t>02</a:t>
            </a:r>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代价敏感</a:t>
            </a:r>
            <a:endParaRPr lang="zh-CN" altLang="en-US" dirty="0"/>
          </a:p>
        </p:txBody>
      </p:sp>
      <p:sp>
        <p:nvSpPr>
          <p:cNvPr id="6" name="文本框 5"/>
          <p:cNvSpPr txBox="1"/>
          <p:nvPr/>
        </p:nvSpPr>
        <p:spPr>
          <a:xfrm>
            <a:off x="890016" y="1524542"/>
            <a:ext cx="11783995" cy="2469907"/>
          </a:xfrm>
          <a:prstGeom prst="rect">
            <a:avLst/>
          </a:prstGeom>
          <a:noFill/>
        </p:spPr>
        <p:txBody>
          <a:bodyPr wrap="non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代价敏感加权在传统风控领域又叫作展开法，依赖于已知表现样本的权重变化</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假设拒绝样本的表现可以通过接收样本直接推断得到</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代价敏感加权增大了负样本在模型中的贡献，但没有为模型引入新的信息，既没有解决选择偏误的问题，也没有带来负面影响。</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类权重计算方法如下：</a:t>
            </a:r>
            <a:endParaRPr lang="zh-CN" altLang="en-US" sz="1600" dirty="0">
              <a:latin typeface="Alibaba PuHuiTi R" pitchFamily="18" charset="-122"/>
              <a:ea typeface="Alibaba PuHuiTi R" pitchFamily="18" charset="-122"/>
              <a:cs typeface="Alibaba PuHuiTi R" pitchFamily="18" charset="-122"/>
            </a:endParaRPr>
          </a:p>
          <a:p>
            <a:pPr marL="742950" lvl="1" indent="-285750">
              <a:buFont typeface="Wingdings" panose="05000000000000000000" pitchFamily="2" charset="2"/>
              <a:buChar char="n"/>
            </a:pPr>
            <a:r>
              <a:rPr lang="en-GB" altLang="zh-CN" sz="1600" dirty="0">
                <a:latin typeface="Alibaba PuHuiTi R" pitchFamily="18" charset="-122"/>
                <a:ea typeface="Alibaba PuHuiTi R" pitchFamily="18" charset="-122"/>
                <a:cs typeface="Alibaba PuHuiTi R" pitchFamily="18" charset="-122"/>
              </a:rPr>
              <a:t>weight = </a:t>
            </a:r>
            <a:r>
              <a:rPr lang="en-GB" altLang="zh-CN" sz="1600" dirty="0" err="1">
                <a:latin typeface="Alibaba PuHuiTi R" pitchFamily="18" charset="-122"/>
                <a:ea typeface="Alibaba PuHuiTi R" pitchFamily="18" charset="-122"/>
                <a:cs typeface="Alibaba PuHuiTi R" pitchFamily="18" charset="-122"/>
              </a:rPr>
              <a:t>n_samples</a:t>
            </a:r>
            <a:r>
              <a:rPr lang="en-GB" altLang="zh-CN" sz="1600" dirty="0">
                <a:latin typeface="Alibaba PuHuiTi R" pitchFamily="18" charset="-122"/>
                <a:ea typeface="Alibaba PuHuiTi R" pitchFamily="18" charset="-122"/>
                <a:cs typeface="Alibaba PuHuiTi R" pitchFamily="18" charset="-122"/>
              </a:rPr>
              <a:t>/</a:t>
            </a:r>
            <a:r>
              <a:rPr lang="en-GB" altLang="zh-CN" sz="1600" dirty="0" err="1">
                <a:latin typeface="Alibaba PuHuiTi R" pitchFamily="18" charset="-122"/>
                <a:ea typeface="Alibaba PuHuiTi R" pitchFamily="18" charset="-122"/>
                <a:cs typeface="Alibaba PuHuiTi R" pitchFamily="18" charset="-122"/>
              </a:rPr>
              <a:t>n_classes</a:t>
            </a:r>
            <a:r>
              <a:rPr lang="en-GB" altLang="zh-CN" sz="1600" dirty="0">
                <a:latin typeface="Alibaba PuHuiTi R" pitchFamily="18" charset="-122"/>
                <a:ea typeface="Alibaba PuHuiTi R" pitchFamily="18" charset="-122"/>
                <a:cs typeface="Alibaba PuHuiTi R" pitchFamily="18" charset="-122"/>
              </a:rPr>
              <a:t> X </a:t>
            </a:r>
            <a:r>
              <a:rPr lang="en-GB" altLang="zh-CN" sz="1600" dirty="0" err="1">
                <a:latin typeface="Alibaba PuHuiTi R" pitchFamily="18" charset="-122"/>
                <a:ea typeface="Alibaba PuHuiTi R" pitchFamily="18" charset="-122"/>
                <a:cs typeface="Alibaba PuHuiTi R" pitchFamily="18" charset="-122"/>
              </a:rPr>
              <a:t>np.bincount</a:t>
            </a:r>
            <a:r>
              <a:rPr lang="en-GB" altLang="zh-CN" sz="1600" dirty="0">
                <a:latin typeface="Alibaba PuHuiTi R" pitchFamily="18" charset="-122"/>
                <a:ea typeface="Alibaba PuHuiTi R" pitchFamily="18" charset="-122"/>
                <a:cs typeface="Alibaba PuHuiTi R" pitchFamily="18" charset="-122"/>
              </a:rPr>
              <a:t>(y)</a:t>
            </a:r>
            <a:endParaRPr lang="en-GB" altLang="zh-CN" sz="1600" dirty="0">
              <a:latin typeface="Alibaba PuHuiTi R" pitchFamily="18" charset="-122"/>
              <a:ea typeface="Alibaba PuHuiTi R" pitchFamily="18" charset="-122"/>
              <a:cs typeface="Alibaba PuHuiTi R" pitchFamily="18" charset="-122"/>
            </a:endParaRPr>
          </a:p>
          <a:p>
            <a:pPr marL="1200150" lvl="2" indent="-285750">
              <a:buFont typeface="Wingdings" panose="05000000000000000000" pitchFamily="2" charset="2"/>
              <a:buChar char="n"/>
            </a:pPr>
            <a:r>
              <a:rPr lang="en-GB" altLang="zh-CN" sz="1600" dirty="0" err="1">
                <a:latin typeface="Alibaba PuHuiTi R" pitchFamily="18" charset="-122"/>
                <a:ea typeface="Alibaba PuHuiTi R" pitchFamily="18" charset="-122"/>
                <a:cs typeface="Alibaba PuHuiTi R" pitchFamily="18" charset="-122"/>
              </a:rPr>
              <a:t>n_samples</a:t>
            </a:r>
            <a:r>
              <a:rPr lang="en-GB" altLang="zh-CN" sz="1600" dirty="0">
                <a:latin typeface="Alibaba PuHuiTi R" pitchFamily="18" charset="-122"/>
                <a:ea typeface="Alibaba PuHuiTi R" pitchFamily="18" charset="-122"/>
                <a:cs typeface="Alibaba PuHuiTi R" pitchFamily="18" charset="-122"/>
              </a:rPr>
              <a:t> </a:t>
            </a:r>
            <a:r>
              <a:rPr lang="zh-CN" altLang="en-US" sz="1600" dirty="0">
                <a:latin typeface="Alibaba PuHuiTi R" pitchFamily="18" charset="-122"/>
                <a:ea typeface="Alibaba PuHuiTi R" pitchFamily="18" charset="-122"/>
                <a:cs typeface="Alibaba PuHuiTi R" pitchFamily="18" charset="-122"/>
              </a:rPr>
              <a:t>为样本数，</a:t>
            </a:r>
            <a:r>
              <a:rPr lang="en-GB" altLang="zh-CN" sz="1600" dirty="0" err="1">
                <a:latin typeface="Alibaba PuHuiTi R" pitchFamily="18" charset="-122"/>
                <a:ea typeface="Alibaba PuHuiTi R" pitchFamily="18" charset="-122"/>
                <a:cs typeface="Alibaba PuHuiTi R" pitchFamily="18" charset="-122"/>
              </a:rPr>
              <a:t>n_classes</a:t>
            </a:r>
            <a:r>
              <a:rPr lang="zh-CN" altLang="en-US" sz="1600" dirty="0">
                <a:latin typeface="Alibaba PuHuiTi R" pitchFamily="18" charset="-122"/>
                <a:ea typeface="Alibaba PuHuiTi R" pitchFamily="18" charset="-122"/>
                <a:cs typeface="Alibaba PuHuiTi R" pitchFamily="18" charset="-122"/>
              </a:rPr>
              <a:t>为类别数量，</a:t>
            </a:r>
            <a:r>
              <a:rPr lang="en-GB" altLang="zh-CN" sz="1600" dirty="0" err="1">
                <a:latin typeface="Alibaba PuHuiTi R" pitchFamily="18" charset="-122"/>
                <a:ea typeface="Alibaba PuHuiTi R" pitchFamily="18" charset="-122"/>
                <a:cs typeface="Alibaba PuHuiTi R" pitchFamily="18" charset="-122"/>
              </a:rPr>
              <a:t>np.bincount</a:t>
            </a:r>
            <a:r>
              <a:rPr lang="en-GB" altLang="zh-CN" sz="1600" dirty="0">
                <a:latin typeface="Alibaba PuHuiTi R" pitchFamily="18" charset="-122"/>
                <a:ea typeface="Alibaba PuHuiTi R" pitchFamily="18" charset="-122"/>
                <a:cs typeface="Alibaba PuHuiTi R" pitchFamily="18" charset="-122"/>
              </a:rPr>
              <a:t>(y)</a:t>
            </a:r>
            <a:r>
              <a:rPr lang="zh-CN" altLang="en-US" sz="1600" dirty="0">
                <a:latin typeface="Alibaba PuHuiTi R" pitchFamily="18" charset="-122"/>
                <a:ea typeface="Alibaba PuHuiTi R" pitchFamily="18" charset="-122"/>
                <a:cs typeface="Alibaba PuHuiTi R" pitchFamily="18" charset="-122"/>
              </a:rPr>
              <a:t>会输出每个类别样本的数量</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逻辑回归通过参数</a:t>
            </a:r>
            <a:r>
              <a:rPr lang="en-GB" altLang="zh-CN" sz="1600" dirty="0" err="1">
                <a:latin typeface="Alibaba PuHuiTi R" pitchFamily="18" charset="-122"/>
                <a:ea typeface="Alibaba PuHuiTi R" pitchFamily="18" charset="-122"/>
                <a:cs typeface="Alibaba PuHuiTi R" pitchFamily="18" charset="-122"/>
              </a:rPr>
              <a:t>class_weight</a:t>
            </a:r>
            <a:r>
              <a:rPr lang="en-GB" altLang="zh-CN" sz="1600" dirty="0">
                <a:latin typeface="Alibaba PuHuiTi R" pitchFamily="18" charset="-122"/>
                <a:ea typeface="Alibaba PuHuiTi R" pitchFamily="18" charset="-122"/>
                <a:cs typeface="Alibaba PuHuiTi R" pitchFamily="18" charset="-122"/>
              </a:rPr>
              <a:t> = 'balanced' </a:t>
            </a:r>
            <a:r>
              <a:rPr lang="zh-CN" altLang="en-US" sz="1600" dirty="0">
                <a:latin typeface="Alibaba PuHuiTi R" pitchFamily="18" charset="-122"/>
                <a:ea typeface="Alibaba PuHuiTi R" pitchFamily="18" charset="-122"/>
                <a:cs typeface="Alibaba PuHuiTi R" pitchFamily="18" charset="-122"/>
              </a:rPr>
              <a:t>调整正负样本的权重，可以使得正负样本总权重相同</a:t>
            </a: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lang="zh-CN" altLang="en-US" sz="1600" dirty="0">
              <a:latin typeface="Alibaba PuHuiTi R" pitchFamily="18" charset="-122"/>
              <a:ea typeface="Alibaba PuHuiTi R" pitchFamily="18" charset="-122"/>
              <a:cs typeface="Alibaba PuHuiTi R" pitchFamily="18" charset="-122"/>
            </a:endParaRPr>
          </a:p>
          <a:p>
            <a:pPr marL="285750" indent="-285750">
              <a:buFont typeface="Wingdings" panose="05000000000000000000" pitchFamily="2" charset="2"/>
              <a:buChar char="l"/>
            </a:pPr>
            <a:endParaRPr lang="zh-CN" altLang="en-US" sz="1600" dirty="0">
              <a:latin typeface="Alibaba PuHuiTi R" pitchFamily="18" charset="-122"/>
              <a:ea typeface="Alibaba PuHuiTi R" pitchFamily="18" charset="-122"/>
              <a:cs typeface="Alibaba PuHuiTi R" pitchFamily="18" charset="-122"/>
            </a:endParaRPr>
          </a:p>
          <a:p>
            <a:pPr fontAlgn="auto">
              <a:spcBef>
                <a:spcPts val="0"/>
              </a:spcBef>
              <a:spcAft>
                <a:spcPts val="0"/>
              </a:spcAft>
            </a:pPr>
            <a:endParaRPr kumimoji="1" lang="zh-CN" altLang="en-US" sz="1050" dirty="0">
              <a:solidFill>
                <a:schemeClr val="tx1">
                  <a:lumMod val="65000"/>
                  <a:lumOff val="35000"/>
                </a:schemeClr>
              </a:solidFill>
              <a:latin typeface="+mn-lt"/>
              <a:ea typeface="+mn-ea"/>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代价敏感</a:t>
            </a:r>
            <a:endParaRPr lang="zh-CN" altLang="en-US" dirty="0"/>
          </a:p>
        </p:txBody>
      </p:sp>
      <p:sp>
        <p:nvSpPr>
          <p:cNvPr id="6" name="文本框 5"/>
          <p:cNvSpPr txBox="1"/>
          <p:nvPr/>
        </p:nvSpPr>
        <p:spPr>
          <a:xfrm>
            <a:off x="890016" y="1524542"/>
            <a:ext cx="3300904" cy="338554"/>
          </a:xfrm>
          <a:prstGeom prst="rect">
            <a:avLst/>
          </a:prstGeom>
          <a:noFill/>
        </p:spPr>
        <p:txBody>
          <a:bodyPr wrap="none" rtlCol="0">
            <a:spAutoFit/>
          </a:bodyPr>
          <a:lstStyle/>
          <a:p>
            <a:pPr marL="285750" indent="-285750">
              <a:buFont typeface="Wingdings" panose="05000000000000000000" pitchFamily="2" charset="2"/>
              <a:buChar char="l"/>
            </a:pPr>
            <a:r>
              <a:rPr lang="zh-CN" altLang="en-US" sz="1600" dirty="0">
                <a:latin typeface="Alibaba PuHuiTi R" pitchFamily="18" charset="-122"/>
                <a:ea typeface="Alibaba PuHuiTi R" pitchFamily="18" charset="-122"/>
                <a:cs typeface="Alibaba PuHuiTi R" pitchFamily="18" charset="-122"/>
              </a:rPr>
              <a:t>使用之前逻辑回归评分卡的例子</a:t>
            </a:r>
            <a:endParaRPr lang="zh-CN" altLang="en-US" sz="1600" dirty="0">
              <a:latin typeface="Alibaba PuHuiTi R" pitchFamily="18" charset="-122"/>
              <a:ea typeface="Alibaba PuHuiTi R" pitchFamily="18" charset="-122"/>
              <a:cs typeface="Alibaba PuHuiTi R" pitchFamily="18" charset="-122"/>
            </a:endParaRPr>
          </a:p>
        </p:txBody>
      </p:sp>
      <p:sp>
        <p:nvSpPr>
          <p:cNvPr id="2" name="矩形 1"/>
          <p:cNvSpPr/>
          <p:nvPr/>
        </p:nvSpPr>
        <p:spPr>
          <a:xfrm>
            <a:off x="983225" y="1863096"/>
            <a:ext cx="6636775" cy="4832092"/>
          </a:xfrm>
          <a:prstGeom prst="rect">
            <a:avLst/>
          </a:prstGeom>
          <a:solidFill>
            <a:srgbClr val="FFFFE4"/>
          </a:solidFill>
          <a:ln>
            <a:solidFill>
              <a:schemeClr val="tx1"/>
            </a:solidFill>
          </a:ln>
        </p:spPr>
        <p:txBody>
          <a:bodyPr wrap="square">
            <a:spAutoFit/>
          </a:bodyPr>
          <a:lstStyle/>
          <a:p>
            <a:r>
              <a:rPr lang="en-GB" altLang="zh-CN" sz="1400" dirty="0">
                <a:solidFill>
                  <a:srgbClr val="0000FF"/>
                </a:solidFill>
                <a:latin typeface="Alibaba PuHuiTi R" pitchFamily="18" charset="-122"/>
                <a:ea typeface="Alibaba PuHuiTi R" pitchFamily="18" charset="-122"/>
                <a:cs typeface="Alibaba PuHuiTi R" pitchFamily="18" charset="-122"/>
              </a:rPr>
              <a:t>import</a:t>
            </a:r>
            <a:r>
              <a:rPr lang="en-GB" altLang="zh-CN" sz="1400" dirty="0">
                <a:solidFill>
                  <a:srgbClr val="000000"/>
                </a:solidFill>
                <a:latin typeface="Alibaba PuHuiTi R" pitchFamily="18" charset="-122"/>
                <a:ea typeface="Alibaba PuHuiTi R" pitchFamily="18" charset="-122"/>
                <a:cs typeface="Alibaba PuHuiTi R" pitchFamily="18" charset="-122"/>
              </a:rPr>
              <a:t> pandas </a:t>
            </a:r>
            <a:r>
              <a:rPr lang="en-GB" altLang="zh-CN" sz="1400" dirty="0">
                <a:solidFill>
                  <a:srgbClr val="0000FF"/>
                </a:solidFill>
                <a:latin typeface="Alibaba PuHuiTi R" pitchFamily="18" charset="-122"/>
                <a:ea typeface="Alibaba PuHuiTi R" pitchFamily="18" charset="-122"/>
                <a:cs typeface="Alibaba PuHuiTi R" pitchFamily="18" charset="-122"/>
              </a:rPr>
              <a:t>as</a:t>
            </a:r>
            <a:r>
              <a:rPr lang="en-GB" altLang="zh-CN" sz="1400" dirty="0">
                <a:solidFill>
                  <a:srgbClr val="000000"/>
                </a:solidFill>
                <a:latin typeface="Alibaba PuHuiTi R" pitchFamily="18" charset="-122"/>
                <a:ea typeface="Alibaba PuHuiTi R" pitchFamily="18" charset="-122"/>
                <a:cs typeface="Alibaba PuHuiTi R" pitchFamily="18" charset="-122"/>
              </a:rPr>
              <a:t> pd</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FF"/>
                </a:solidFill>
                <a:latin typeface="Alibaba PuHuiTi R" pitchFamily="18" charset="-122"/>
                <a:ea typeface="Alibaba PuHuiTi R" pitchFamily="18" charset="-122"/>
                <a:cs typeface="Alibaba PuHuiTi R" pitchFamily="18" charset="-122"/>
              </a:rPr>
              <a:t>from</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sklearn.linear_model</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00FF"/>
                </a:solidFill>
                <a:latin typeface="Alibaba PuHuiTi R" pitchFamily="18" charset="-122"/>
                <a:ea typeface="Alibaba PuHuiTi R" pitchFamily="18" charset="-122"/>
                <a:cs typeface="Alibaba PuHuiTi R" pitchFamily="18" charset="-122"/>
              </a:rPr>
              <a:t>import</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LogisticRegression</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FF"/>
                </a:solidFill>
                <a:latin typeface="Alibaba PuHuiTi R" pitchFamily="18" charset="-122"/>
                <a:ea typeface="Alibaba PuHuiTi R" pitchFamily="18" charset="-122"/>
                <a:cs typeface="Alibaba PuHuiTi R" pitchFamily="18" charset="-122"/>
              </a:rPr>
              <a:t>from</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sklearn.metrics</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00FF"/>
                </a:solidFill>
                <a:latin typeface="Alibaba PuHuiTi R" pitchFamily="18" charset="-122"/>
                <a:ea typeface="Alibaba PuHuiTi R" pitchFamily="18" charset="-122"/>
                <a:cs typeface="Alibaba PuHuiTi R" pitchFamily="18" charset="-122"/>
              </a:rPr>
              <a:t>import</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err="1">
                <a:solidFill>
                  <a:srgbClr val="000000"/>
                </a:solidFill>
                <a:latin typeface="Alibaba PuHuiTi R" pitchFamily="18" charset="-122"/>
                <a:ea typeface="Alibaba PuHuiTi R" pitchFamily="18" charset="-122"/>
                <a:cs typeface="Alibaba PuHuiTi R" pitchFamily="18" charset="-122"/>
              </a:rPr>
              <a:t>roc_auc_score,roc_curve,auc</a:t>
            </a:r>
            <a:br>
              <a:rPr lang="en-GB" altLang="zh-CN" sz="1400" dirty="0">
                <a:solidFill>
                  <a:srgbClr val="000000"/>
                </a:solidFill>
                <a:latin typeface="Alibaba PuHuiTi R" pitchFamily="18" charset="-122"/>
                <a:ea typeface="Alibaba PuHuiTi R" pitchFamily="18" charset="-122"/>
                <a:cs typeface="Alibaba PuHuiTi R" pitchFamily="18" charset="-122"/>
              </a:rPr>
            </a:br>
            <a:r>
              <a:rPr lang="en-GB" altLang="zh-CN" sz="1400" dirty="0">
                <a:solidFill>
                  <a:srgbClr val="000000"/>
                </a:solidFill>
                <a:latin typeface="Alibaba PuHuiTi R" pitchFamily="18" charset="-122"/>
                <a:ea typeface="Alibaba PuHuiTi R" pitchFamily="18" charset="-122"/>
                <a:cs typeface="Alibaba PuHuiTi R" pitchFamily="18" charset="-122"/>
              </a:rPr>
              <a:t>data = </a:t>
            </a:r>
            <a:r>
              <a:rPr lang="en-GB" altLang="zh-CN" sz="1400" dirty="0" err="1">
                <a:solidFill>
                  <a:srgbClr val="000000"/>
                </a:solidFill>
                <a:latin typeface="Alibaba PuHuiTi R" pitchFamily="18" charset="-122"/>
                <a:ea typeface="Alibaba PuHuiTi R" pitchFamily="18" charset="-122"/>
                <a:cs typeface="Alibaba PuHuiTi R" pitchFamily="18" charset="-122"/>
              </a:rPr>
              <a:t>pd.read_csv</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'data/</a:t>
            </a:r>
            <a:r>
              <a:rPr lang="en-GB" altLang="zh-CN" sz="1400" dirty="0" err="1">
                <a:solidFill>
                  <a:srgbClr val="A31515"/>
                </a:solidFill>
                <a:latin typeface="Alibaba PuHuiTi R" pitchFamily="18" charset="-122"/>
                <a:ea typeface="Alibaba PuHuiTi R" pitchFamily="18" charset="-122"/>
                <a:cs typeface="Alibaba PuHuiTi R" pitchFamily="18" charset="-122"/>
              </a:rPr>
              <a:t>Bcard.txt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feature_lst</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A31515"/>
                </a:solidFill>
                <a:latin typeface="Alibaba PuHuiTi R" pitchFamily="18" charset="-122"/>
                <a:ea typeface="Alibaba PuHuiTi R" pitchFamily="18" charset="-122"/>
                <a:cs typeface="Alibaba PuHuiTi R" pitchFamily="18" charset="-122"/>
              </a:rPr>
              <a:t>'person_info'</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'finance_info'</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'credit_info'</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act_info</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train = data[</a:t>
            </a:r>
            <a:r>
              <a:rPr lang="en-GB" altLang="zh-CN" sz="1400" dirty="0" err="1">
                <a:solidFill>
                  <a:srgbClr val="000000"/>
                </a:solidFill>
                <a:latin typeface="Alibaba PuHuiTi R" pitchFamily="18" charset="-122"/>
                <a:ea typeface="Alibaba PuHuiTi R" pitchFamily="18" charset="-122"/>
                <a:cs typeface="Alibaba PuHuiTi R" pitchFamily="18" charset="-122"/>
              </a:rPr>
              <a:t>data.obs_mth</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A31515"/>
                </a:solidFill>
                <a:latin typeface="Alibaba PuHuiTi R" pitchFamily="18" charset="-122"/>
                <a:ea typeface="Alibaba PuHuiTi R" pitchFamily="18" charset="-122"/>
                <a:cs typeface="Alibaba PuHuiTi R" pitchFamily="18" charset="-122"/>
              </a:rPr>
              <a:t>'2018-11-30'</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reset_index</a:t>
            </a:r>
            <a:r>
              <a:rPr lang="en-GB" altLang="zh-CN" sz="1400" dirty="0">
                <a:solidFill>
                  <a:srgbClr val="000000"/>
                </a:solidFill>
                <a:latin typeface="Alibaba PuHuiTi R" pitchFamily="18" charset="-122"/>
                <a:ea typeface="Alibaba PuHuiTi R" pitchFamily="18" charset="-122"/>
                <a:cs typeface="Alibaba PuHuiTi R" pitchFamily="18" charset="-122"/>
              </a:rPr>
              <a:t>().copy()</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val</a:t>
            </a:r>
            <a:r>
              <a:rPr lang="en-GB" altLang="zh-CN" sz="1400" dirty="0">
                <a:solidFill>
                  <a:srgbClr val="000000"/>
                </a:solidFill>
                <a:latin typeface="Alibaba PuHuiTi R" pitchFamily="18" charset="-122"/>
                <a:ea typeface="Alibaba PuHuiTi R" pitchFamily="18" charset="-122"/>
                <a:cs typeface="Alibaba PuHuiTi R" pitchFamily="18" charset="-122"/>
              </a:rPr>
              <a:t> = data[</a:t>
            </a:r>
            <a:r>
              <a:rPr lang="en-GB" altLang="zh-CN" sz="1400" dirty="0" err="1">
                <a:solidFill>
                  <a:srgbClr val="000000"/>
                </a:solidFill>
                <a:latin typeface="Alibaba PuHuiTi R" pitchFamily="18" charset="-122"/>
                <a:ea typeface="Alibaba PuHuiTi R" pitchFamily="18" charset="-122"/>
                <a:cs typeface="Alibaba PuHuiTi R" pitchFamily="18" charset="-122"/>
              </a:rPr>
              <a:t>data.obs_mth</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a:solidFill>
                  <a:srgbClr val="A31515"/>
                </a:solidFill>
                <a:latin typeface="Alibaba PuHuiTi R" pitchFamily="18" charset="-122"/>
                <a:ea typeface="Alibaba PuHuiTi R" pitchFamily="18" charset="-122"/>
                <a:cs typeface="Alibaba PuHuiTi R" pitchFamily="18" charset="-122"/>
              </a:rPr>
              <a:t>'2018-11-30'</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reset_index</a:t>
            </a:r>
            <a:r>
              <a:rPr lang="en-GB" altLang="zh-CN" sz="1400" dirty="0">
                <a:solidFill>
                  <a:srgbClr val="000000"/>
                </a:solidFill>
                <a:latin typeface="Alibaba PuHuiTi R" pitchFamily="18" charset="-122"/>
                <a:ea typeface="Alibaba PuHuiTi R" pitchFamily="18" charset="-122"/>
                <a:cs typeface="Alibaba PuHuiTi R" pitchFamily="18" charset="-122"/>
              </a:rPr>
              <a:t>().copy()</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x = train[</a:t>
            </a:r>
            <a:r>
              <a:rPr lang="en-GB" altLang="zh-CN" sz="1400" dirty="0" err="1">
                <a:solidFill>
                  <a:srgbClr val="000000"/>
                </a:solidFill>
                <a:latin typeface="Alibaba PuHuiTi R" pitchFamily="18" charset="-122"/>
                <a:ea typeface="Alibaba PuHuiTi R" pitchFamily="18" charset="-122"/>
                <a:cs typeface="Alibaba PuHuiTi R" pitchFamily="18" charset="-122"/>
              </a:rPr>
              <a:t>feature_lst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y = train[</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bad_ind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br>
              <a:rPr lang="en-GB" altLang="zh-CN" sz="1400" dirty="0">
                <a:solidFill>
                  <a:srgbClr val="000000"/>
                </a:solidFill>
                <a:latin typeface="Alibaba PuHuiTi R" pitchFamily="18" charset="-122"/>
                <a:ea typeface="Alibaba PuHuiTi R" pitchFamily="18" charset="-122"/>
                <a:cs typeface="Alibaba PuHuiTi R" pitchFamily="18" charset="-122"/>
              </a:rPr>
            </a:br>
            <a:r>
              <a:rPr lang="en-GB" altLang="zh-CN" sz="1400" dirty="0" err="1">
                <a:solidFill>
                  <a:srgbClr val="000000"/>
                </a:solidFill>
                <a:latin typeface="Alibaba PuHuiTi R" pitchFamily="18" charset="-122"/>
                <a:ea typeface="Alibaba PuHuiTi R" pitchFamily="18" charset="-122"/>
                <a:cs typeface="Alibaba PuHuiTi R" pitchFamily="18" charset="-122"/>
              </a:rPr>
              <a:t>val_x</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val</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feature_lst</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val_y</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val</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bad_ind</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a:solidFill>
                  <a:srgbClr val="000000"/>
                </a:solidFill>
                <a:latin typeface="Alibaba PuHuiTi R" pitchFamily="18" charset="-122"/>
                <a:ea typeface="Alibaba PuHuiTi R" pitchFamily="18" charset="-122"/>
                <a:cs typeface="Alibaba PuHuiTi R" pitchFamily="18" charset="-122"/>
              </a:rPr>
              <a:t>]</a:t>
            </a:r>
            <a:br>
              <a:rPr lang="en-GB" altLang="zh-CN" sz="1400" dirty="0">
                <a:solidFill>
                  <a:srgbClr val="000000"/>
                </a:solidFill>
                <a:latin typeface="Alibaba PuHuiTi R" pitchFamily="18" charset="-122"/>
                <a:ea typeface="Alibaba PuHuiTi R" pitchFamily="18" charset="-122"/>
                <a:cs typeface="Alibaba PuHuiTi R" pitchFamily="18" charset="-122"/>
              </a:rPr>
            </a:br>
            <a:r>
              <a:rPr lang="en-GB" altLang="zh-CN" sz="1400" dirty="0" err="1">
                <a:solidFill>
                  <a:srgbClr val="000000"/>
                </a:solidFill>
                <a:latin typeface="Alibaba PuHuiTi R" pitchFamily="18" charset="-122"/>
                <a:ea typeface="Alibaba PuHuiTi R" pitchFamily="18" charset="-122"/>
                <a:cs typeface="Alibaba PuHuiTi R" pitchFamily="18" charset="-122"/>
              </a:rPr>
              <a:t>lr_model</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LogisticRegression</a:t>
            </a:r>
            <a:r>
              <a:rPr lang="en-GB" altLang="zh-CN" sz="1400" dirty="0">
                <a:solidFill>
                  <a:srgbClr val="000000"/>
                </a:solidFill>
                <a:latin typeface="Alibaba PuHuiTi R" pitchFamily="18" charset="-122"/>
                <a:ea typeface="Alibaba PuHuiTi R" pitchFamily="18" charset="-122"/>
                <a:cs typeface="Alibaba PuHuiTi R" pitchFamily="18" charset="-122"/>
              </a:rPr>
              <a:t>(C=</a:t>
            </a:r>
            <a:r>
              <a:rPr lang="en-GB" altLang="zh-CN" sz="1400" dirty="0">
                <a:solidFill>
                  <a:srgbClr val="098658"/>
                </a:solidFill>
                <a:latin typeface="Alibaba PuHuiTi R" pitchFamily="18" charset="-122"/>
                <a:ea typeface="Alibaba PuHuiTi R" pitchFamily="18" charset="-122"/>
                <a:cs typeface="Alibaba PuHuiTi R" pitchFamily="18" charset="-122"/>
              </a:rPr>
              <a:t>0.1</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lr_model.fit</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x,y</a:t>
            </a:r>
            <a:r>
              <a:rPr lang="en-GB" altLang="zh-CN" sz="1400" dirty="0">
                <a:solidFill>
                  <a:srgbClr val="000000"/>
                </a:solidFill>
                <a:latin typeface="Alibaba PuHuiTi R" pitchFamily="18" charset="-122"/>
                <a:ea typeface="Alibaba PuHuiTi R" pitchFamily="18" charset="-122"/>
                <a:cs typeface="Alibaba PuHuiTi R" pitchFamily="18" charset="-122"/>
              </a:rPr>
              <a:t>)</a:t>
            </a:r>
            <a:br>
              <a:rPr lang="en-GB" altLang="zh-CN" sz="1400" dirty="0">
                <a:solidFill>
                  <a:srgbClr val="000000"/>
                </a:solidFill>
                <a:latin typeface="Alibaba PuHuiTi R" pitchFamily="18" charset="-122"/>
                <a:ea typeface="Alibaba PuHuiTi R" pitchFamily="18" charset="-122"/>
                <a:cs typeface="Alibaba PuHuiTi R" pitchFamily="18" charset="-122"/>
              </a:rPr>
            </a:br>
            <a:r>
              <a:rPr lang="en-GB" altLang="zh-CN" sz="1400" dirty="0" err="1">
                <a:solidFill>
                  <a:srgbClr val="000000"/>
                </a:solidFill>
                <a:latin typeface="Alibaba PuHuiTi R" pitchFamily="18" charset="-122"/>
                <a:ea typeface="Alibaba PuHuiTi R" pitchFamily="18" charset="-122"/>
                <a:cs typeface="Alibaba PuHuiTi R" pitchFamily="18" charset="-122"/>
              </a:rPr>
              <a:t>y_pred</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lr_model.predict_proba</a:t>
            </a:r>
            <a:r>
              <a:rPr lang="en-GB" altLang="zh-CN" sz="1400" dirty="0">
                <a:solidFill>
                  <a:srgbClr val="000000"/>
                </a:solidFill>
                <a:latin typeface="Alibaba PuHuiTi R" pitchFamily="18" charset="-122"/>
                <a:ea typeface="Alibaba PuHuiTi R" pitchFamily="18" charset="-122"/>
                <a:cs typeface="Alibaba PuHuiTi R" pitchFamily="18" charset="-122"/>
              </a:rPr>
              <a:t>(x)[:,</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取出训练集预测值</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fpr_lr_train,tpr_lr_train</a:t>
            </a:r>
            <a:r>
              <a:rPr lang="en-GB" altLang="zh-CN" sz="1400" dirty="0">
                <a:solidFill>
                  <a:srgbClr val="000000"/>
                </a:solidFill>
                <a:latin typeface="Alibaba PuHuiTi R" pitchFamily="18" charset="-122"/>
                <a:ea typeface="Alibaba PuHuiTi R" pitchFamily="18" charset="-122"/>
                <a:cs typeface="Alibaba PuHuiTi R" pitchFamily="18" charset="-122"/>
              </a:rPr>
              <a:t>,_ = </a:t>
            </a:r>
            <a:r>
              <a:rPr lang="en-GB" altLang="zh-CN" sz="1400" dirty="0" err="1">
                <a:solidFill>
                  <a:srgbClr val="000000"/>
                </a:solidFill>
                <a:latin typeface="Alibaba PuHuiTi R" pitchFamily="18" charset="-122"/>
                <a:ea typeface="Alibaba PuHuiTi R" pitchFamily="18" charset="-122"/>
                <a:cs typeface="Alibaba PuHuiTi R" pitchFamily="18" charset="-122"/>
              </a:rPr>
              <a:t>roc_curve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y,y_pred</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计算</a:t>
            </a:r>
            <a:r>
              <a:rPr lang="en-GB" altLang="zh-CN" sz="1400" dirty="0">
                <a:solidFill>
                  <a:srgbClr val="008000"/>
                </a:solidFill>
                <a:latin typeface="Alibaba PuHuiTi R" pitchFamily="18" charset="-122"/>
                <a:ea typeface="Alibaba PuHuiTi R" pitchFamily="18" charset="-122"/>
                <a:cs typeface="Alibaba PuHuiTi R" pitchFamily="18" charset="-122"/>
              </a:rPr>
              <a:t>TPR</a:t>
            </a:r>
            <a:r>
              <a:rPr lang="zh-CN" altLang="en-US" sz="1400" dirty="0">
                <a:solidFill>
                  <a:srgbClr val="008000"/>
                </a:solidFill>
                <a:latin typeface="Alibaba PuHuiTi R" pitchFamily="18" charset="-122"/>
                <a:ea typeface="Alibaba PuHuiTi R" pitchFamily="18" charset="-122"/>
                <a:cs typeface="Alibaba PuHuiTi R" pitchFamily="18" charset="-122"/>
              </a:rPr>
              <a:t>和</a:t>
            </a:r>
            <a:r>
              <a:rPr lang="en-GB" altLang="zh-CN" sz="1400" dirty="0">
                <a:solidFill>
                  <a:srgbClr val="008000"/>
                </a:solidFill>
                <a:latin typeface="Alibaba PuHuiTi R" pitchFamily="18" charset="-122"/>
                <a:ea typeface="Alibaba PuHuiTi R" pitchFamily="18" charset="-122"/>
                <a:cs typeface="Alibaba PuHuiTi R" pitchFamily="18" charset="-122"/>
              </a:rPr>
              <a:t>FPR</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train_ks</a:t>
            </a:r>
            <a:r>
              <a:rPr lang="en-GB" altLang="zh-CN" sz="1400" dirty="0">
                <a:solidFill>
                  <a:srgbClr val="000000"/>
                </a:solidFill>
                <a:latin typeface="Alibaba PuHuiTi R" pitchFamily="18" charset="-122"/>
                <a:ea typeface="Alibaba PuHuiTi R" pitchFamily="18" charset="-122"/>
                <a:cs typeface="Alibaba PuHuiTi R" pitchFamily="18" charset="-122"/>
              </a:rPr>
              <a:t> = abs(</a:t>
            </a:r>
            <a:r>
              <a:rPr lang="en-GB" altLang="zh-CN" sz="1400" dirty="0" err="1">
                <a:solidFill>
                  <a:srgbClr val="000000"/>
                </a:solidFill>
                <a:latin typeface="Alibaba PuHuiTi R" pitchFamily="18" charset="-122"/>
                <a:ea typeface="Alibaba PuHuiTi R" pitchFamily="18" charset="-122"/>
                <a:cs typeface="Alibaba PuHuiTi R" pitchFamily="18" charset="-122"/>
              </a:rPr>
              <a:t>fpr_lr_train</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tpr_lr_train</a:t>
            </a:r>
            <a:r>
              <a:rPr lang="en-GB" altLang="zh-CN" sz="1400" dirty="0">
                <a:solidFill>
                  <a:srgbClr val="000000"/>
                </a:solidFill>
                <a:latin typeface="Alibaba PuHuiTi R" pitchFamily="18" charset="-122"/>
                <a:ea typeface="Alibaba PuHuiTi R" pitchFamily="18" charset="-122"/>
                <a:cs typeface="Alibaba PuHuiTi R" pitchFamily="18" charset="-122"/>
              </a:rPr>
              <a:t>).max()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计算训练集</a:t>
            </a:r>
            <a:r>
              <a:rPr lang="en-GB" altLang="zh-CN" sz="1400" dirty="0">
                <a:solidFill>
                  <a:srgbClr val="008000"/>
                </a:solidFill>
                <a:latin typeface="Alibaba PuHuiTi R" pitchFamily="18" charset="-122"/>
                <a:ea typeface="Alibaba PuHuiTi R" pitchFamily="18" charset="-122"/>
                <a:cs typeface="Alibaba PuHuiTi R" pitchFamily="18" charset="-122"/>
              </a:rPr>
              <a:t>KS</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train_ks</a:t>
            </a:r>
            <a:r>
              <a:rPr lang="en-GB" altLang="zh-CN" sz="1400" dirty="0">
                <a:solidFill>
                  <a:srgbClr val="A31515"/>
                </a:solidFill>
                <a:latin typeface="Alibaba PuHuiTi R" pitchFamily="18" charset="-122"/>
                <a:ea typeface="Alibaba PuHuiTi R" pitchFamily="18" charset="-122"/>
                <a:cs typeface="Alibaba PuHuiTi R" pitchFamily="18" charset="-122"/>
              </a:rPr>
              <a:t> : '</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train_ks</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latin typeface="Alibaba PuHuiTi R" pitchFamily="18" charset="-122"/>
              <a:ea typeface="Alibaba PuHuiTi R" pitchFamily="18" charset="-122"/>
              <a:cs typeface="Alibaba PuHuiTi R" pitchFamily="18" charset="-122"/>
            </a:endParaRPr>
          </a:p>
          <a:p>
            <a:br>
              <a:rPr lang="en-GB" altLang="zh-CN" sz="1400" dirty="0">
                <a:solidFill>
                  <a:srgbClr val="000000"/>
                </a:solidFill>
                <a:latin typeface="Alibaba PuHuiTi R" pitchFamily="18" charset="-122"/>
                <a:ea typeface="Alibaba PuHuiTi R" pitchFamily="18" charset="-122"/>
                <a:cs typeface="Alibaba PuHuiTi R" pitchFamily="18" charset="-122"/>
              </a:rPr>
            </a:br>
            <a:r>
              <a:rPr lang="en-GB" altLang="zh-CN" sz="1400" dirty="0" err="1">
                <a:solidFill>
                  <a:srgbClr val="000000"/>
                </a:solidFill>
                <a:latin typeface="Alibaba PuHuiTi R" pitchFamily="18" charset="-122"/>
                <a:ea typeface="Alibaba PuHuiTi R" pitchFamily="18" charset="-122"/>
                <a:cs typeface="Alibaba PuHuiTi R" pitchFamily="18" charset="-122"/>
              </a:rPr>
              <a:t>y_pred</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lr_model.predict_proba</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val_x</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a:solidFill>
                  <a:srgbClr val="098658"/>
                </a:solidFill>
                <a:latin typeface="Alibaba PuHuiTi R" pitchFamily="18" charset="-122"/>
                <a:ea typeface="Alibaba PuHuiTi R" pitchFamily="18" charset="-122"/>
                <a:cs typeface="Alibaba PuHuiTi R" pitchFamily="18" charset="-122"/>
              </a:rPr>
              <a:t>1</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计算验证集预测值</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fpr_lr,tpr_lr</a:t>
            </a:r>
            <a:r>
              <a:rPr lang="en-GB" altLang="zh-CN" sz="1400" dirty="0">
                <a:solidFill>
                  <a:srgbClr val="000000"/>
                </a:solidFill>
                <a:latin typeface="Alibaba PuHuiTi R" pitchFamily="18" charset="-122"/>
                <a:ea typeface="Alibaba PuHuiTi R" pitchFamily="18" charset="-122"/>
                <a:cs typeface="Alibaba PuHuiTi R" pitchFamily="18" charset="-122"/>
              </a:rPr>
              <a:t>,_ = </a:t>
            </a:r>
            <a:r>
              <a:rPr lang="en-GB" altLang="zh-CN" sz="1400" dirty="0" err="1">
                <a:solidFill>
                  <a:srgbClr val="000000"/>
                </a:solidFill>
                <a:latin typeface="Alibaba PuHuiTi R" pitchFamily="18" charset="-122"/>
                <a:ea typeface="Alibaba PuHuiTi R" pitchFamily="18" charset="-122"/>
                <a:cs typeface="Alibaba PuHuiTi R" pitchFamily="18" charset="-122"/>
              </a:rPr>
              <a:t>roc_curve</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val_y,y_pred</a:t>
            </a:r>
            <a:r>
              <a:rPr lang="en-GB" altLang="zh-CN" sz="1400" dirty="0">
                <a:solidFill>
                  <a:srgbClr val="000000"/>
                </a:solidFill>
                <a:latin typeface="Alibaba PuHuiTi R" pitchFamily="18" charset="-122"/>
                <a:ea typeface="Alibaba PuHuiTi R" pitchFamily="18" charset="-122"/>
                <a:cs typeface="Alibaba PuHuiTi R" pitchFamily="18" charset="-122"/>
              </a:rPr>
              <a:t>)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计算验证集预测值</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err="1">
                <a:solidFill>
                  <a:srgbClr val="000000"/>
                </a:solidFill>
                <a:latin typeface="Alibaba PuHuiTi R" pitchFamily="18" charset="-122"/>
                <a:ea typeface="Alibaba PuHuiTi R" pitchFamily="18" charset="-122"/>
                <a:cs typeface="Alibaba PuHuiTi R" pitchFamily="18" charset="-122"/>
              </a:rPr>
              <a:t>val_ks</a:t>
            </a:r>
            <a:r>
              <a:rPr lang="en-GB" altLang="zh-CN" sz="1400" dirty="0">
                <a:solidFill>
                  <a:srgbClr val="000000"/>
                </a:solidFill>
                <a:latin typeface="Alibaba PuHuiTi R" pitchFamily="18" charset="-122"/>
                <a:ea typeface="Alibaba PuHuiTi R" pitchFamily="18" charset="-122"/>
                <a:cs typeface="Alibaba PuHuiTi R" pitchFamily="18" charset="-122"/>
              </a:rPr>
              <a:t> = abs(</a:t>
            </a:r>
            <a:r>
              <a:rPr lang="en-GB" altLang="zh-CN" sz="1400" dirty="0" err="1">
                <a:solidFill>
                  <a:srgbClr val="000000"/>
                </a:solidFill>
                <a:latin typeface="Alibaba PuHuiTi R" pitchFamily="18" charset="-122"/>
                <a:ea typeface="Alibaba PuHuiTi R" pitchFamily="18" charset="-122"/>
                <a:cs typeface="Alibaba PuHuiTi R" pitchFamily="18" charset="-122"/>
              </a:rPr>
              <a:t>fpr_lr</a:t>
            </a:r>
            <a:r>
              <a:rPr lang="en-GB" altLang="zh-CN" sz="1400" dirty="0">
                <a:solidFill>
                  <a:srgbClr val="000000"/>
                </a:solidFill>
                <a:latin typeface="Alibaba PuHuiTi R" pitchFamily="18" charset="-122"/>
                <a:ea typeface="Alibaba PuHuiTi R" pitchFamily="18" charset="-122"/>
                <a:cs typeface="Alibaba PuHuiTi R" pitchFamily="18" charset="-122"/>
              </a:rPr>
              <a:t> - </a:t>
            </a:r>
            <a:r>
              <a:rPr lang="en-GB" altLang="zh-CN" sz="1400" dirty="0" err="1">
                <a:solidFill>
                  <a:srgbClr val="000000"/>
                </a:solidFill>
                <a:latin typeface="Alibaba PuHuiTi R" pitchFamily="18" charset="-122"/>
                <a:ea typeface="Alibaba PuHuiTi R" pitchFamily="18" charset="-122"/>
                <a:cs typeface="Alibaba PuHuiTi R" pitchFamily="18" charset="-122"/>
              </a:rPr>
              <a:t>tpr_lr</a:t>
            </a:r>
            <a:r>
              <a:rPr lang="en-GB" altLang="zh-CN" sz="1400" dirty="0">
                <a:solidFill>
                  <a:srgbClr val="000000"/>
                </a:solidFill>
                <a:latin typeface="Alibaba PuHuiTi R" pitchFamily="18" charset="-122"/>
                <a:ea typeface="Alibaba PuHuiTi R" pitchFamily="18" charset="-122"/>
                <a:cs typeface="Alibaba PuHuiTi R" pitchFamily="18" charset="-122"/>
              </a:rPr>
              <a:t>).max() </a:t>
            </a:r>
            <a:r>
              <a:rPr lang="en-GB" altLang="zh-CN" sz="1400" dirty="0">
                <a:solidFill>
                  <a:srgbClr val="008000"/>
                </a:solidFill>
                <a:latin typeface="Alibaba PuHuiTi R" pitchFamily="18" charset="-122"/>
                <a:ea typeface="Alibaba PuHuiTi R" pitchFamily="18" charset="-122"/>
                <a:cs typeface="Alibaba PuHuiTi R" pitchFamily="18" charset="-122"/>
              </a:rPr>
              <a:t>#</a:t>
            </a:r>
            <a:r>
              <a:rPr lang="zh-CN" altLang="en-US" sz="1400" dirty="0">
                <a:solidFill>
                  <a:srgbClr val="008000"/>
                </a:solidFill>
                <a:latin typeface="Alibaba PuHuiTi R" pitchFamily="18" charset="-122"/>
                <a:ea typeface="Alibaba PuHuiTi R" pitchFamily="18" charset="-122"/>
                <a:cs typeface="Alibaba PuHuiTi R" pitchFamily="18" charset="-122"/>
              </a:rPr>
              <a:t>计算验证集</a:t>
            </a:r>
            <a:r>
              <a:rPr lang="en-GB" altLang="zh-CN" sz="1400" dirty="0">
                <a:solidFill>
                  <a:srgbClr val="008000"/>
                </a:solidFill>
                <a:latin typeface="Alibaba PuHuiTi R" pitchFamily="18" charset="-122"/>
                <a:ea typeface="Alibaba PuHuiTi R" pitchFamily="18" charset="-122"/>
                <a:cs typeface="Alibaba PuHuiTi R" pitchFamily="18" charset="-122"/>
              </a:rPr>
              <a:t>KS</a:t>
            </a:r>
            <a:r>
              <a:rPr lang="zh-CN" altLang="en-US" sz="1400" dirty="0">
                <a:solidFill>
                  <a:srgbClr val="008000"/>
                </a:solidFill>
                <a:latin typeface="Alibaba PuHuiTi R" pitchFamily="18" charset="-122"/>
                <a:ea typeface="Alibaba PuHuiTi R" pitchFamily="18" charset="-122"/>
                <a:cs typeface="Alibaba PuHuiTi R" pitchFamily="18" charset="-122"/>
              </a:rPr>
              <a:t>值</a:t>
            </a:r>
            <a:endParaRPr lang="zh-CN" altLang="en-US" sz="1400" dirty="0">
              <a:solidFill>
                <a:srgbClr val="000000"/>
              </a:solidFill>
              <a:latin typeface="Alibaba PuHuiTi R" pitchFamily="18" charset="-122"/>
              <a:ea typeface="Alibaba PuHuiTi R" pitchFamily="18" charset="-122"/>
              <a:cs typeface="Alibaba PuHuiTi R" pitchFamily="18" charset="-122"/>
            </a:endParaRPr>
          </a:p>
          <a:p>
            <a:r>
              <a:rPr lang="en-GB" altLang="zh-CN" sz="1400" dirty="0">
                <a:solidFill>
                  <a:srgbClr val="000000"/>
                </a:solidFill>
                <a:latin typeface="Alibaba PuHuiTi R" pitchFamily="18" charset="-122"/>
                <a:ea typeface="Alibaba PuHuiTi R" pitchFamily="18" charset="-122"/>
                <a:cs typeface="Alibaba PuHuiTi R" pitchFamily="18" charset="-122"/>
              </a:rPr>
              <a:t>print(</a:t>
            </a:r>
            <a:r>
              <a:rPr lang="en-GB" altLang="zh-CN" sz="1400" dirty="0">
                <a:solidFill>
                  <a:srgbClr val="A31515"/>
                </a:solidFill>
                <a:latin typeface="Alibaba PuHuiTi R" pitchFamily="18" charset="-122"/>
                <a:ea typeface="Alibaba PuHuiTi R" pitchFamily="18" charset="-122"/>
                <a:cs typeface="Alibaba PuHuiTi R" pitchFamily="18" charset="-122"/>
              </a:rPr>
              <a:t>'</a:t>
            </a:r>
            <a:r>
              <a:rPr lang="en-GB" altLang="zh-CN" sz="1400" dirty="0" err="1">
                <a:solidFill>
                  <a:srgbClr val="A31515"/>
                </a:solidFill>
                <a:latin typeface="Alibaba PuHuiTi R" pitchFamily="18" charset="-122"/>
                <a:ea typeface="Alibaba PuHuiTi R" pitchFamily="18" charset="-122"/>
                <a:cs typeface="Alibaba PuHuiTi R" pitchFamily="18" charset="-122"/>
              </a:rPr>
              <a:t>val_ks</a:t>
            </a:r>
            <a:r>
              <a:rPr lang="en-GB" altLang="zh-CN" sz="1400" dirty="0">
                <a:solidFill>
                  <a:srgbClr val="A31515"/>
                </a:solidFill>
                <a:latin typeface="Alibaba PuHuiTi R" pitchFamily="18" charset="-122"/>
                <a:ea typeface="Alibaba PuHuiTi R" pitchFamily="18" charset="-122"/>
                <a:cs typeface="Alibaba PuHuiTi R" pitchFamily="18" charset="-122"/>
              </a:rPr>
              <a:t> : '</a:t>
            </a:r>
            <a:r>
              <a:rPr lang="en-GB" altLang="zh-CN" sz="1400" dirty="0">
                <a:solidFill>
                  <a:srgbClr val="000000"/>
                </a:solidFill>
                <a:latin typeface="Alibaba PuHuiTi R" pitchFamily="18" charset="-122"/>
                <a:ea typeface="Alibaba PuHuiTi R" pitchFamily="18" charset="-122"/>
                <a:cs typeface="Alibaba PuHuiTi R" pitchFamily="18" charset="-122"/>
              </a:rPr>
              <a:t>,</a:t>
            </a:r>
            <a:r>
              <a:rPr lang="en-GB" altLang="zh-CN" sz="1400" dirty="0" err="1">
                <a:solidFill>
                  <a:srgbClr val="000000"/>
                </a:solidFill>
                <a:latin typeface="Alibaba PuHuiTi R" pitchFamily="18" charset="-122"/>
                <a:ea typeface="Alibaba PuHuiTi R" pitchFamily="18" charset="-122"/>
                <a:cs typeface="Alibaba PuHuiTi R" pitchFamily="18" charset="-122"/>
              </a:rPr>
              <a:t>val_ks</a:t>
            </a:r>
            <a:r>
              <a:rPr lang="en-GB" altLang="zh-CN" sz="1400" dirty="0">
                <a:solidFill>
                  <a:srgbClr val="000000"/>
                </a:solidFill>
                <a:latin typeface="Alibaba PuHuiTi R" pitchFamily="18" charset="-122"/>
                <a:ea typeface="Alibaba PuHuiTi R" pitchFamily="18" charset="-122"/>
                <a:cs typeface="Alibaba PuHuiTi R" pitchFamily="18" charset="-122"/>
              </a:rPr>
              <a:t>)</a:t>
            </a:r>
            <a:endParaRPr lang="en-GB" altLang="zh-CN" sz="1400" dirty="0">
              <a:solidFill>
                <a:srgbClr val="000000"/>
              </a:solidFill>
              <a:effectLst/>
              <a:latin typeface="Alibaba PuHuiTi R" pitchFamily="18" charset="-122"/>
              <a:ea typeface="Alibaba PuHuiTi R" pitchFamily="18" charset="-122"/>
              <a:cs typeface="Alibaba PuHuiTi R" pitchFamily="18" charset="-122"/>
            </a:endParaRPr>
          </a:p>
        </p:txBody>
      </p:sp>
      <p:sp>
        <p:nvSpPr>
          <p:cNvPr id="5" name="矩形 4"/>
          <p:cNvSpPr/>
          <p:nvPr/>
        </p:nvSpPr>
        <p:spPr>
          <a:xfrm>
            <a:off x="7796980" y="6029036"/>
            <a:ext cx="6096000" cy="584775"/>
          </a:xfrm>
          <a:prstGeom prst="rect">
            <a:avLst/>
          </a:prstGeom>
        </p:spPr>
        <p:txBody>
          <a:bodyPr>
            <a:spAutoFit/>
          </a:bodyPr>
          <a:lstStyle/>
          <a:p>
            <a:r>
              <a:rPr lang="zh-CN" altLang="en-US" sz="1600" dirty="0">
                <a:latin typeface="Alibaba PuHuiTi R" pitchFamily="18" charset="-122"/>
                <a:ea typeface="Alibaba PuHuiTi R" pitchFamily="18" charset="-122"/>
                <a:cs typeface="Alibaba PuHuiTi R" pitchFamily="18" charset="-122"/>
              </a:rPr>
              <a:t>train_ks :  0.41573985983413414</a:t>
            </a:r>
            <a:endParaRPr lang="zh-CN" altLang="en-US" sz="1600" dirty="0">
              <a:latin typeface="Alibaba PuHuiTi R" pitchFamily="18" charset="-122"/>
              <a:ea typeface="Alibaba PuHuiTi R" pitchFamily="18" charset="-122"/>
              <a:cs typeface="Alibaba PuHuiTi R" pitchFamily="18" charset="-122"/>
            </a:endParaRPr>
          </a:p>
          <a:p>
            <a:r>
              <a:rPr lang="zh-CN" altLang="en-US" sz="1600" dirty="0">
                <a:latin typeface="Alibaba PuHuiTi R" pitchFamily="18" charset="-122"/>
                <a:ea typeface="Alibaba PuHuiTi R" pitchFamily="18" charset="-122"/>
                <a:cs typeface="Alibaba PuHuiTi R" pitchFamily="18" charset="-122"/>
              </a:rPr>
              <a:t>val_ks :  0.3928959732014397</a:t>
            </a:r>
            <a:endParaRPr lang="zh-CN" altLang="en-US" sz="1600" dirty="0">
              <a:latin typeface="Alibaba PuHuiTi R" pitchFamily="18" charset="-122"/>
              <a:ea typeface="Alibaba PuHuiTi R" pitchFamily="18" charset="-122"/>
              <a:cs typeface="Alibaba PuHuiTi R" pitchFamily="18" charset="-122"/>
            </a:endParaRPr>
          </a:p>
        </p:txBody>
      </p:sp>
    </p:spTree>
  </p:cSld>
  <p:clrMapOvr>
    <a:overrideClrMapping bg1="lt1" tx1="dk1" bg2="lt2" tx2="dk2" accent1="accent1" accent2="accent2" accent3="accent3" accent4="accent4" accent5="accent5" accent6="accent6" hlink="hlink" folHlink="folHlink"/>
  </p:clrMapOvr>
</p:sld>
</file>

<file path=ppt/tags/tag1.xml><?xml version="1.0" encoding="utf-8"?>
<p:tagLst xmlns:p="http://schemas.openxmlformats.org/presentationml/2006/main">
  <p:tag name="COMMONDATA" val="eyJoZGlkIjoiZWNlNmI0ZGEwNWNmMmY4MDJmOGRmZTc2NmU0ZmZjNjcifQ=="/>
  <p:tag name="commondata" val="eyJoZGlkIjoiNDk2Y2NjMTA2OGY2YzgxNDNlNTNhZjEzMjRhOTZiNTEifQ=="/>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15857</Words>
  <Application>WPS 演示</Application>
  <PresentationFormat>宽屏</PresentationFormat>
  <Paragraphs>682</Paragraphs>
  <Slides>56</Slides>
  <Notes>0</Notes>
  <HiddenSlides>0</HiddenSlides>
  <MMClips>0</MMClips>
  <ScaleCrop>false</ScaleCrop>
  <HeadingPairs>
    <vt:vector size="6" baseType="variant">
      <vt:variant>
        <vt:lpstr>已用的字体</vt:lpstr>
      </vt:variant>
      <vt:variant>
        <vt:i4>22</vt:i4>
      </vt:variant>
      <vt:variant>
        <vt:lpstr>主题</vt:lpstr>
      </vt:variant>
      <vt:variant>
        <vt:i4>7</vt:i4>
      </vt:variant>
      <vt:variant>
        <vt:lpstr>幻灯片标题</vt:lpstr>
      </vt:variant>
      <vt:variant>
        <vt:i4>56</vt:i4>
      </vt:variant>
    </vt:vector>
  </HeadingPairs>
  <TitlesOfParts>
    <vt:vector size="85" baseType="lpstr">
      <vt:lpstr>Arial</vt:lpstr>
      <vt:lpstr>宋体</vt:lpstr>
      <vt:lpstr>Wingdings</vt:lpstr>
      <vt:lpstr>Calibri</vt:lpstr>
      <vt:lpstr>黑体</vt:lpstr>
      <vt:lpstr>Alibaba PuHuiTi B</vt:lpstr>
      <vt:lpstr>Alibaba PuHuiTi R</vt:lpstr>
      <vt:lpstr>阿里巴巴普惠体</vt:lpstr>
      <vt:lpstr>Segoe UI Light</vt:lpstr>
      <vt:lpstr>微软雅黑 Light</vt:lpstr>
      <vt:lpstr>Segoe UI</vt:lpstr>
      <vt:lpstr>微软雅黑</vt:lpstr>
      <vt:lpstr>Verdana</vt:lpstr>
      <vt:lpstr>华文楷体</vt:lpstr>
      <vt:lpstr>阿里巴巴普惠体 R</vt:lpstr>
      <vt:lpstr>阿里巴巴普惠体 B</vt:lpstr>
      <vt:lpstr>阿里巴巴普惠体 M</vt:lpstr>
      <vt:lpstr>Arial Unicode MS</vt:lpstr>
      <vt:lpstr>等线</vt:lpstr>
      <vt:lpstr>Wingdings</vt:lpstr>
      <vt:lpstr>JetBrains Mono</vt:lpstr>
      <vt:lpstr>Segoe Print</vt:lpstr>
      <vt:lpstr>封面2</vt:lpstr>
      <vt:lpstr>目录</vt:lpstr>
      <vt:lpstr>学习目标</vt:lpstr>
      <vt:lpstr>章节页版式（一级+二级标题）</vt:lpstr>
      <vt:lpstr>章节页版式（一级标题）</vt:lpstr>
      <vt:lpstr>1_正文设计方案</vt:lpstr>
      <vt:lpstr>5_结束页设计方案</vt:lpstr>
      <vt:lpstr>金融风控</vt:lpstr>
      <vt:lpstr>PowerPoint 演示文稿</vt:lpstr>
      <vt:lpstr>PowerPoint 演示文稿</vt:lpstr>
      <vt:lpstr>样本不均衡简介</vt:lpstr>
      <vt:lpstr>PowerPoint 演示文稿</vt:lpstr>
      <vt:lpstr>PowerPoint 演示文稿</vt:lpstr>
      <vt:lpstr>样本不均衡解决方案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反欺诈与异常点检测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81196</cp:lastModifiedBy>
  <cp:revision>304</cp:revision>
  <dcterms:created xsi:type="dcterms:W3CDTF">2020-03-31T02:23:00Z</dcterms:created>
  <dcterms:modified xsi:type="dcterms:W3CDTF">2024-05-18T11:35:23Z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4C17436800864B1CA9A9F585D6F68BCF_12</vt:lpwstr>
  </property>
  <property fmtid="{D5CDD505-2E9C-101B-9397-08002B2CF9AE}" pid="3" name="KSOProductBuildVer">
    <vt:lpwstr>2052-12.1.0.16729</vt:lpwstr>
  </property>
</Properties>
</file>