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7"/>
  </p:notesMasterIdLst>
  <p:handoutMasterIdLst>
    <p:handoutMasterId r:id="rId38"/>
  </p:handoutMasterIdLst>
  <p:sldIdLst>
    <p:sldId id="462" r:id="rId8"/>
    <p:sldId id="463" r:id="rId9"/>
    <p:sldId id="464" r:id="rId10"/>
    <p:sldId id="587" r:id="rId11"/>
    <p:sldId id="638" r:id="rId12"/>
    <p:sldId id="622" r:id="rId13"/>
    <p:sldId id="623" r:id="rId14"/>
    <p:sldId id="639" r:id="rId15"/>
    <p:sldId id="640" r:id="rId16"/>
    <p:sldId id="641" r:id="rId17"/>
    <p:sldId id="621" r:id="rId18"/>
    <p:sldId id="643" r:id="rId19"/>
    <p:sldId id="625" r:id="rId20"/>
    <p:sldId id="645" r:id="rId21"/>
    <p:sldId id="628" r:id="rId22"/>
    <p:sldId id="627" r:id="rId23"/>
    <p:sldId id="644" r:id="rId24"/>
    <p:sldId id="626" r:id="rId25"/>
    <p:sldId id="629" r:id="rId26"/>
    <p:sldId id="633" r:id="rId27"/>
    <p:sldId id="630" r:id="rId28"/>
    <p:sldId id="646" r:id="rId29"/>
    <p:sldId id="631" r:id="rId30"/>
    <p:sldId id="632" r:id="rId31"/>
    <p:sldId id="634" r:id="rId32"/>
    <p:sldId id="636" r:id="rId33"/>
    <p:sldId id="635" r:id="rId34"/>
    <p:sldId id="637" r:id="rId35"/>
    <p:sldId id="26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2" autoAdjust="0"/>
    <p:restoredTop sz="92933" autoAdjust="0"/>
  </p:normalViewPr>
  <p:slideViewPr>
    <p:cSldViewPr snapToGrid="0">
      <p:cViewPr varScale="1">
        <p:scale>
          <a:sx n="140" d="100"/>
          <a:sy n="140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1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8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6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9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2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17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5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89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79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4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3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4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8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54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127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</a:t>
            </a:r>
            <a:r>
              <a:rPr lang="zh-CN" altLang="en-US" dirty="0"/>
              <a:t>综合案例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知道如何定义程序入口文件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知道使用面向对象属性和方法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知道该如何执行学生的新增操作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知道该如何执行学生的修改操作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知道该如何执行学生的删除操作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知道该如何执行学生的查询操作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了解文件的加载与保存操作</a:t>
            </a:r>
          </a:p>
          <a:p>
            <a:pPr algn="l">
              <a:buFont typeface="+mj-lt"/>
              <a:buAutoNum type="arabicPeriod"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5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对于学生类，属性有姓名、年龄、性别、联系方式、描述信息，使用面向对象写类。</a:t>
            </a: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步骤：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需要完成输出学生对象的功能：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在文件中定义一个学生类；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在类中使用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__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init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__()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初始化学生的属性；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在类中使用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__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str__()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方法输出对象信息。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学生类文件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student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79" y="4238688"/>
            <a:ext cx="10749599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Student():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def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__(self, name, age, mobile,….):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…        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return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38726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创建学生管理系统类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存储数据的形式：列表存储学员对象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显示界面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系统功能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删除学员信息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显示所有学员信息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保存学员信息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退出系统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None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学生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管理系统文件</a:t>
            </a:r>
            <a:r>
              <a:rPr lang="en-US" altLang="zh-CN" dirty="0" err="1">
                <a:solidFill>
                  <a:srgbClr val="333333"/>
                </a:solidFill>
                <a:latin typeface="Open Sans" panose="020B0606030504020204" pitchFamily="34" charset="0"/>
              </a:rPr>
              <a:t>studentcms.py</a:t>
            </a:r>
            <a:endParaRPr lang="en" altLang="zh-CN" b="1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ED81DCF-4A2A-8398-C0BA-AD45D0BD1603}"/>
              </a:ext>
            </a:extLst>
          </p:cNvPr>
          <p:cNvSpPr txBox="1"/>
          <p:nvPr/>
        </p:nvSpPr>
        <p:spPr>
          <a:xfrm>
            <a:off x="5826159" y="1888135"/>
            <a:ext cx="551666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C7832"/>
                </a:solidFill>
              </a:rPr>
              <a:t>from student import Student</a:t>
            </a: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# </a:t>
            </a:r>
            <a:r>
              <a:rPr lang="zh-CN" altLang="en-US" sz="1400" dirty="0">
                <a:solidFill>
                  <a:srgbClr val="CC7832"/>
                </a:solidFill>
              </a:rPr>
              <a:t>学生管理系统</a:t>
            </a:r>
            <a:br>
              <a:rPr lang="zh-CN" altLang="en-US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class </a:t>
            </a:r>
            <a:r>
              <a:rPr lang="en" altLang="zh-CN" sz="1400" dirty="0" err="1">
                <a:solidFill>
                  <a:srgbClr val="CC7832"/>
                </a:solidFill>
              </a:rPr>
              <a:t>StudentCms</a:t>
            </a:r>
            <a:r>
              <a:rPr lang="en" altLang="zh-CN" sz="1400" dirty="0">
                <a:solidFill>
                  <a:srgbClr val="CC7832"/>
                </a:solidFill>
              </a:rPr>
              <a:t>(object):</a:t>
            </a: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    def __</a:t>
            </a:r>
            <a:r>
              <a:rPr lang="en" altLang="zh-CN" sz="1400" dirty="0" err="1">
                <a:solidFill>
                  <a:srgbClr val="CC7832"/>
                </a:solidFill>
              </a:rPr>
              <a:t>init</a:t>
            </a:r>
            <a:r>
              <a:rPr lang="en" altLang="zh-CN" sz="1400" dirty="0">
                <a:solidFill>
                  <a:srgbClr val="CC7832"/>
                </a:solidFill>
              </a:rPr>
              <a:t>__(self):</a:t>
            </a:r>
            <a:br>
              <a:rPr lang="en" altLang="zh-CN" sz="1400" dirty="0">
                <a:solidFill>
                  <a:srgbClr val="CC7832"/>
                </a:solidFill>
              </a:rPr>
            </a:br>
            <a:r>
              <a:rPr lang="en" altLang="zh-CN" sz="1400" dirty="0">
                <a:solidFill>
                  <a:srgbClr val="CC7832"/>
                </a:solidFill>
              </a:rPr>
              <a:t>        </a:t>
            </a:r>
            <a:r>
              <a:rPr lang="en" altLang="zh-CN" sz="1400" dirty="0" err="1">
                <a:solidFill>
                  <a:srgbClr val="CC7832"/>
                </a:solidFill>
              </a:rPr>
              <a:t>self.student_list</a:t>
            </a:r>
            <a:r>
              <a:rPr lang="en" altLang="zh-CN" sz="1400" dirty="0">
                <a:solidFill>
                  <a:srgbClr val="CC7832"/>
                </a:solidFill>
              </a:rPr>
              <a:t> = []</a:t>
            </a:r>
            <a:endParaRPr lang="en-US" altLang="zh-CN" sz="1400" dirty="0">
              <a:solidFill>
                <a:srgbClr val="CC7832"/>
              </a:solidFill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B996374C-B960-29AB-0DEC-9E34253ACB8D}"/>
              </a:ext>
            </a:extLst>
          </p:cNvPr>
          <p:cNvSpPr/>
          <p:nvPr/>
        </p:nvSpPr>
        <p:spPr>
          <a:xfrm>
            <a:off x="4495691" y="2145473"/>
            <a:ext cx="1136505" cy="4394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4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、显示界面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E740092-4EBA-C2E9-1F05-16724D2877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819" y="1521300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需求：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用于显示学生信息的操作界面内容。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步骤：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完成显示操作界面的功能：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显示项目的升级后版本信息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显示项目的大体操作界面，以便提示用户如何操作。</a:t>
            </a:r>
          </a:p>
          <a:p>
            <a:pPr marL="0" indent="0">
              <a:buNone/>
            </a:pP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6B83B0-D366-09EF-0101-4369FF7F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8" y="2074810"/>
            <a:ext cx="3643168" cy="3057136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F0110132-0983-5F31-BA55-F7382BB86531}"/>
              </a:ext>
            </a:extLst>
          </p:cNvPr>
          <p:cNvSpPr txBox="1"/>
          <p:nvPr/>
        </p:nvSpPr>
        <p:spPr>
          <a:xfrm>
            <a:off x="7038109" y="1207094"/>
            <a:ext cx="4682072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CC7832"/>
                </a:solidFill>
              </a:rPr>
              <a:t>i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mport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time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from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import </a:t>
            </a:r>
            <a:r>
              <a:rPr lang="en" altLang="zh-CN" sz="1400" dirty="0"/>
              <a:t>Student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-US" altLang="zh-CN" sz="1400" dirty="0"/>
              <a:t>….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show_operate_view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"""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显示操作界面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altLang="zh-CN" sz="1400" b="1" i="1" dirty="0">
                <a:solidFill>
                  <a:srgbClr val="629755"/>
                </a:solidFill>
                <a:effectLst/>
              </a:rPr>
              <a:t>:</a:t>
            </a:r>
            <a:r>
              <a:rPr lang="en" altLang="zh-CN" sz="1400" b="1" i="1" dirty="0">
                <a:solidFill>
                  <a:srgbClr val="629755"/>
                </a:solidFill>
                <a:effectLst/>
              </a:rPr>
              <a:t>return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: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""”</a:t>
            </a:r>
          </a:p>
          <a:p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"************************************"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本学生管理系统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V2.0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可完成如下操作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1.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添加学生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;"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2.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修改学生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;"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3.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删除学生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;"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4.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查询某个学生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;"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5.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显示所有学生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;"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6.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保存信息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;"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0.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退出系统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."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"************************************"</a:t>
            </a:r>
            <a:r>
              <a:rPr lang="en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91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搭建项目基本框架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E740092-4EBA-C2E9-1F05-16724D2877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98344"/>
            <a:ext cx="10749598" cy="421957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为了便于后期快速开发，一般在项目初期我们会根据项目开发需求进行搭建基本项目框架，以便于更高效的快速开发。</a:t>
            </a: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b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BC4D1F-7A19-1E92-79D4-98E6ADCF1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36" y="2463882"/>
            <a:ext cx="6899564" cy="193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0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856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需求：系统功能</a:t>
            </a:r>
            <a:r>
              <a:rPr lang="zh-CN" altLang="en-US" dirty="0">
                <a:solidFill>
                  <a:srgbClr val="FF0000"/>
                </a:solidFill>
              </a:rPr>
              <a:t>循环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使用，用户输入不同的功能序号执行不同的功能。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定义程序入口函数 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模拟系统启动用户等待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显示功能菜单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用户输入功能序号   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根据用户输入的功能序号执行不同的功能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也要考虑下程序的稳定性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定义系统功能函数，添加、删除学员等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 搭建系统的基本框架</a:t>
            </a:r>
          </a:p>
        </p:txBody>
      </p:sp>
    </p:spTree>
    <p:extLst>
      <p:ext uri="{BB962C8B-B14F-4D97-AF65-F5344CB8AC3E}">
        <p14:creationId xmlns:p14="http://schemas.microsoft.com/office/powerpoint/2010/main" val="148761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-1" y="98971"/>
            <a:ext cx="6096001" cy="655564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start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3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while True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显示操作界面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.show_operate_view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选中操作序号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/>
              <a:t>number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请输入你要操作的序号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int):"</a:t>
            </a:r>
            <a:r>
              <a:rPr lang="en" altLang="zh-CN" sz="1400" dirty="0"/>
              <a:t>))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1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"----------1.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添加学生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.add_student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elif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2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"----------2.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修改学生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.update_student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elif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3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"----------3.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删除学生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.delete_student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elif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4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"-----------4.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查询某个学生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.query_student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elif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5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"-----------5.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显示所有学生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.show_all_student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elif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6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"-----------6.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保存信息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.save_student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>
                <a:solidFill>
                  <a:srgbClr val="CC7832"/>
                </a:solidFill>
                <a:effectLst/>
              </a:rPr>
              <a:t>elif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 </a:t>
            </a:r>
            <a:r>
              <a:rPr lang="en" altLang="zh-CN" sz="1400" dirty="0"/>
              <a:t>number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"-----------0.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退出系统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-----------"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break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    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您选中的序号暂不存在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,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敬请期待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~~~"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E91832C-74D6-2886-356A-5C595CA68D0F}"/>
              </a:ext>
            </a:extLst>
          </p:cNvPr>
          <p:cNvSpPr txBox="1"/>
          <p:nvPr/>
        </p:nvSpPr>
        <p:spPr>
          <a:xfrm>
            <a:off x="6245571" y="46278"/>
            <a:ext cx="5235549" cy="677108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add_student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"""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添加学员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629755"/>
                </a:solidFill>
                <a:effectLst/>
              </a:rPr>
              <a:t>"""</a:t>
            </a:r>
            <a:br>
              <a:rPr lang="en-US" altLang="zh-CN" sz="1400" i="1" dirty="0">
                <a:solidFill>
                  <a:srgbClr val="629755"/>
                </a:solidFill>
                <a:effectLst/>
              </a:rPr>
            </a:br>
            <a:r>
              <a:rPr lang="en-US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update_student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修改学员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-US" altLang="zh-CN" sz="1400" i="1" dirty="0">
                <a:solidFill>
                  <a:srgbClr val="629755"/>
                </a:solidFill>
                <a:effectLst/>
              </a:rPr>
            </a:br>
            <a:r>
              <a:rPr lang="en-US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delete_student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删除学员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-US" altLang="zh-CN" sz="1400" i="1" dirty="0">
                <a:solidFill>
                  <a:srgbClr val="629755"/>
                </a:solidFill>
                <a:effectLst/>
              </a:rPr>
            </a:br>
            <a:r>
              <a:rPr lang="en-US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query_student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查询学员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-US" altLang="zh-CN" sz="1400" i="1" dirty="0">
                <a:solidFill>
                  <a:srgbClr val="629755"/>
                </a:solidFill>
                <a:effectLst/>
              </a:rPr>
            </a:br>
            <a:r>
              <a:rPr lang="en-US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show_all_student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显示所有学员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-US" altLang="zh-CN" sz="1400" i="1" dirty="0">
                <a:solidFill>
                  <a:srgbClr val="629755"/>
                </a:solidFill>
                <a:effectLst/>
              </a:rPr>
            </a:br>
            <a:r>
              <a:rPr lang="en-US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save_student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保存学员信息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629755"/>
                </a:solidFill>
                <a:effectLst/>
              </a:rPr>
              <a:t>'''</a:t>
            </a:r>
            <a:br>
              <a:rPr lang="en-US" altLang="zh-CN" sz="1400" i="1" dirty="0">
                <a:solidFill>
                  <a:srgbClr val="629755"/>
                </a:solidFill>
                <a:effectLst/>
              </a:rPr>
            </a:br>
            <a:r>
              <a:rPr lang="en-US" altLang="zh-CN" sz="1400" i="1" dirty="0">
                <a:solidFill>
                  <a:srgbClr val="629755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54968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、退出系统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E740092-4EBA-C2E9-1F05-16724D2877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72180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需求：在退出前必须要能反复多次显示操作界面。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步骤：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完成退出系统的功能：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能反复多次的选择操作序号来执行功能；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用户想要退出时，可输入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后退出系统的继续执行。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F6A06C-EF5E-38FA-FA38-F61E925A7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09" y="2374900"/>
            <a:ext cx="4064000" cy="210820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EB0269A-1106-2BE6-E723-C9C5548EAEAD}"/>
              </a:ext>
            </a:extLst>
          </p:cNvPr>
          <p:cNvSpPr txBox="1"/>
          <p:nvPr/>
        </p:nvSpPr>
        <p:spPr>
          <a:xfrm>
            <a:off x="1032390" y="4755942"/>
            <a:ext cx="406400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 err="1"/>
              <a:t>out_str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您是否真的确认退出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Y/N):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\n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 err="1"/>
              <a:t>out_str.lower</a:t>
            </a:r>
            <a:r>
              <a:rPr lang="en" altLang="zh-CN" sz="1400" dirty="0"/>
              <a:t>() == 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"y"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time.sleep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感谢使用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,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下次再见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!!"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break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51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6</a:t>
            </a:r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、程序入口文件</a:t>
            </a:r>
            <a:r>
              <a:rPr lang="en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main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9C7B5B-BB3B-CF7A-F001-F8AA2A231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项目总程序入口是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main.py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是整个项目的程序入口。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步骤：需要完成定义程序主入口的功能：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定义程序功能的一个主入口；</a:t>
            </a:r>
          </a:p>
          <a:p>
            <a:pPr marL="285750" indent="-285750"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启动学生管理系统程序。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89495" y="4455562"/>
            <a:ext cx="10820185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程序入口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from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import </a:t>
            </a:r>
            <a:r>
              <a:rPr lang="en" altLang="zh-CN" sz="1400" dirty="0" err="1"/>
              <a:t>StudentCms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/>
              <a:t>__name__ == 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'__main__'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student_cms</a:t>
            </a:r>
            <a:r>
              <a:rPr lang="en" altLang="zh-CN" sz="1400" dirty="0"/>
              <a:t> =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student_cms.start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12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用户可按要求输入学生的相关信息，例如姓名、性别、年龄、联系方式、描述信息等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用户输入姓名、年龄、手机号。。。。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创建该学员对象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将该学员对象添加到列表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、添加学员信息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5683932" y="2515140"/>
            <a:ext cx="5776547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808080"/>
                </a:solidFill>
                <a:effectLst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-US" altLang="zh-CN" sz="1400" dirty="0"/>
              <a:t>…….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add_student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1.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用户输入信息：姓名，年龄，性别。。。。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name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请输入要添加的姓名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/>
              <a:t>age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请输入要添加的年龄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/>
              <a:t>gender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请输入要添加的性别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/>
              <a:t>mobile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请输入要添加的联系方式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/>
              <a:t>description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请输入要添加的简介信息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创建学员对象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student = Student(name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/>
              <a:t>age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/>
              <a:t>gender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/>
              <a:t>mobile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/>
              <a:t>description)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(student)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3.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将学员对象添加到列表中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.student_list.append</a:t>
            </a:r>
            <a:r>
              <a:rPr lang="en" altLang="zh-CN" sz="1400" dirty="0"/>
              <a:t>(student)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学生信息已添加成功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!!"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1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学生管理系统需求分析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学生管理系统开发实践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、显示所有学员信息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882" y="3063422"/>
            <a:ext cx="10749599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zh-CN" altLang="en-US" sz="1400" dirty="0"/>
              <a:t>     </a:t>
            </a:r>
            <a:r>
              <a:rPr lang="en-US" altLang="zh-CN" sz="1400" dirty="0"/>
              <a:t>…….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show_all_student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"""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zh-CN" altLang="en-US" sz="1400" i="1" dirty="0">
                <a:solidFill>
                  <a:srgbClr val="629755"/>
                </a:solidFill>
                <a:effectLst/>
              </a:rPr>
              <a:t>显示所有学生信息</a:t>
            </a:r>
            <a:br>
              <a:rPr lang="zh-CN" altLang="en-US" sz="1400" i="1" dirty="0">
                <a:solidFill>
                  <a:srgbClr val="629755"/>
                </a:solidFill>
                <a:effectLst/>
              </a:rPr>
            </a:br>
            <a:r>
              <a:rPr lang="zh-CN" altLang="en-US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altLang="zh-CN" sz="1400" b="1" i="1" dirty="0">
                <a:solidFill>
                  <a:srgbClr val="629755"/>
                </a:solidFill>
                <a:effectLst/>
              </a:rPr>
              <a:t>:</a:t>
            </a:r>
            <a:r>
              <a:rPr lang="en" altLang="zh-CN" sz="1400" b="1" i="1" dirty="0">
                <a:solidFill>
                  <a:srgbClr val="629755"/>
                </a:solidFill>
                <a:effectLst/>
              </a:rPr>
              <a:t>return</a:t>
            </a:r>
            <a:r>
              <a:rPr lang="en" altLang="zh-CN" sz="1400" i="1" dirty="0">
                <a:solidFill>
                  <a:srgbClr val="629755"/>
                </a:solidFill>
                <a:effectLst/>
              </a:rPr>
              <a:t>: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"""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姓名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\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t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年龄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\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t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性别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\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t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手机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\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t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备注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print("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学生信息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:",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student)</a:t>
            </a:r>
            <a:br>
              <a:rPr lang="en" altLang="zh-CN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f'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\t{</a:t>
            </a:r>
            <a:r>
              <a:rPr lang="en" altLang="zh-CN" sz="1400" dirty="0" err="1"/>
              <a:t>student.name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}\t{</a:t>
            </a:r>
            <a:r>
              <a:rPr lang="en" altLang="zh-CN" sz="1400" dirty="0" err="1"/>
              <a:t>student.age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}\t{</a:t>
            </a:r>
            <a:r>
              <a:rPr lang="en" altLang="zh-CN" sz="1400" dirty="0" err="1"/>
              <a:t>student.gender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}\t{</a:t>
            </a:r>
            <a:r>
              <a:rPr lang="en" altLang="zh-CN" sz="1400" dirty="0" err="1"/>
              <a:t>student.mobile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}\t{</a:t>
            </a:r>
            <a:r>
              <a:rPr lang="en" altLang="zh-CN" sz="1400" dirty="0" err="1"/>
              <a:t>student.description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}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显示系统内的所有学生信息，便于浏览信息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遍历学员数据列表，打印所有学员信息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35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因某学生已毕业，为提升系统内信息的准确度，此时就要对学生信息进行删除。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用户输入目标学员姓名，如果学员存在则删除该学员。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遍历学员数据列表，如果用户输入的学员姓名存在则删除，否则则提示该学员不存在。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、删除学员信息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873970" y="3667755"/>
            <a:ext cx="5776547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</a:t>
            </a:r>
            <a:r>
              <a:rPr lang="zh-CN" altLang="en-US" sz="1400" dirty="0"/>
              <a:t>。。。。。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delete_student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1.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用户输入要删除的学员姓名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delete_name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请输入要删除的学生姓名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遍历列表：学员存在则删除否则提示不存在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</a:t>
            </a:r>
            <a:r>
              <a:rPr lang="en" altLang="zh-CN" sz="1400" dirty="0"/>
              <a:t>:</a:t>
            </a:r>
            <a:br>
              <a:rPr lang="en" altLang="zh-CN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808080"/>
                </a:solidFill>
                <a:effectLst/>
              </a:rPr>
              <a:t>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 err="1"/>
              <a:t>student.name</a:t>
            </a:r>
            <a:r>
              <a:rPr lang="en" altLang="zh-CN" sz="1400" dirty="0"/>
              <a:t> == </a:t>
            </a:r>
            <a:r>
              <a:rPr lang="en" altLang="zh-CN" sz="1400" dirty="0" err="1"/>
              <a:t>delete_name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.student_list.remove</a:t>
            </a:r>
            <a:r>
              <a:rPr lang="en" altLang="zh-CN" sz="1400" dirty="0"/>
              <a:t>(student)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f"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学生信息已删除成功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.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{</a:t>
            </a:r>
            <a:r>
              <a:rPr lang="en" altLang="zh-CN" sz="1400" dirty="0" err="1"/>
              <a:t>student.name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}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break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您要删除的学生不存在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85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在操作学生的修改、删除、查询操作前，学生列表中应该有学员才可以进行测试，否则都要先添加学员才能测试当前功能，所以在系统操作前，可以先默认让系统已有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名学生，便于测试系统的其他功能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创建学员对象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将学员对象添加到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、添加默认学员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3C26216-3E20-A0A0-501E-E43316515512}"/>
              </a:ext>
            </a:extLst>
          </p:cNvPr>
          <p:cNvSpPr txBox="1"/>
          <p:nvPr/>
        </p:nvSpPr>
        <p:spPr>
          <a:xfrm>
            <a:off x="4256952" y="3429000"/>
            <a:ext cx="5776547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-US" altLang="zh-CN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….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start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-US" altLang="zh-CN" sz="1400" dirty="0"/>
              <a:t>…….</a:t>
            </a:r>
            <a:br>
              <a:rPr lang="en" altLang="zh-CN" sz="1400" dirty="0"/>
            </a:br>
            <a:r>
              <a:rPr lang="en" altLang="zh-CN" sz="1400" dirty="0"/>
              <a:t>        s1 = Student(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小明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897BB"/>
                </a:solidFill>
                <a:effectLst/>
              </a:rPr>
              <a:t>18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男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'10086'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算法工程师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.student_list.append</a:t>
            </a:r>
            <a:r>
              <a:rPr lang="en" altLang="zh-CN" sz="1400" dirty="0"/>
              <a:t>(s1)</a:t>
            </a:r>
            <a:br>
              <a:rPr lang="en" altLang="zh-CN" sz="1400" dirty="0"/>
            </a:br>
            <a:r>
              <a:rPr lang="en" altLang="zh-CN" sz="1400" dirty="0"/>
              <a:t>        s2 = Student(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小灰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897BB"/>
                </a:solidFill>
                <a:effectLst/>
              </a:rPr>
              <a:t>18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男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'10010'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程序员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.student_list.append</a:t>
            </a:r>
            <a:r>
              <a:rPr lang="en" altLang="zh-CN" sz="1400" dirty="0"/>
              <a:t>(s2)</a:t>
            </a:r>
            <a:br>
              <a:rPr lang="en" altLang="zh-CN" sz="1400" dirty="0"/>
            </a:br>
            <a:r>
              <a:rPr lang="en" altLang="zh-CN" sz="1400" dirty="0"/>
              <a:t>        s3 = Student(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小红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897BB"/>
                </a:solidFill>
                <a:effectLst/>
              </a:rPr>
              <a:t>16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女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'10000'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程序媛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.student_list.append</a:t>
            </a:r>
            <a:r>
              <a:rPr lang="en" altLang="zh-CN" sz="1400" dirty="0"/>
              <a:t>(s3)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295793-BED2-EFF6-9087-DC9C55BCB8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319212"/>
            <a:ext cx="10749598" cy="421957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需求：因核对学生信息后，发现某学生的信息在系统中显示有误，此时就要对信息进行修改。</a:t>
            </a:r>
          </a:p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步骤：需要完成修改某个学生信息的功能：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用户输入待修改的学生姓名；</a:t>
            </a:r>
          </a:p>
          <a:p>
            <a:pPr algn="l">
              <a:buFont typeface="Wingdings" pitchFamily="2" charset="2"/>
              <a:buChar char="p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遍历学生列表，根据学生姓名来修改学生的相关信息。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577065" y="854109"/>
            <a:ext cx="10749599" cy="517190"/>
          </a:xfrm>
        </p:spPr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、修改学员信息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72AB7C0-1A52-A0B2-633D-5A2634828C89}"/>
              </a:ext>
            </a:extLst>
          </p:cNvPr>
          <p:cNvSpPr txBox="1"/>
          <p:nvPr/>
        </p:nvSpPr>
        <p:spPr>
          <a:xfrm>
            <a:off x="710880" y="3021859"/>
            <a:ext cx="10196674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zh-CN" altLang="en-US" sz="1400" dirty="0"/>
              <a:t>。。。。。。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update_student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1.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输入待修改的学员姓名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name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请输入要修改的学生姓名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遍历学员进行修改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.student_datas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 err="1"/>
              <a:t>student.name</a:t>
            </a:r>
            <a:r>
              <a:rPr lang="en" altLang="zh-CN" sz="1400" dirty="0"/>
              <a:t> == name: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 err="1"/>
              <a:t>student.age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请输入要添加的年龄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/>
              <a:t>student.gender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请输入要添加的性别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/>
              <a:t>student.mobile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请输入要添加的联系方式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 err="1"/>
              <a:t>student.description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请输入要添加的简介信息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学生信息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/>
              <a:t>student)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break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您要修改的学生信息不存在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30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、查询学员信息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561467"/>
            <a:ext cx="10749599" cy="28931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-US" altLang="zh-CN" sz="1400" dirty="0"/>
            </a:br>
            <a:r>
              <a:rPr lang="zh-CN" altLang="en-US" sz="1400" dirty="0"/>
              <a:t>     。。。。。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query_student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1.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用户输入要查询的学员姓名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query_name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input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请输入要查询的学生姓名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遍历学员数据列表，学员存在则输出信息否则提示不存在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.student_datas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 err="1"/>
              <a:t>query_name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/>
              <a:t>student.name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(student)</a:t>
            </a:r>
            <a:br>
              <a:rPr lang="en" altLang="zh-CN" sz="1400" dirty="0"/>
            </a:br>
            <a:r>
              <a:rPr lang="en" altLang="zh-CN" sz="1400" dirty="0"/>
              <a:t>        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break</a:t>
            </a:r>
            <a:br>
              <a:rPr lang="en" altLang="zh-CN" sz="1400" dirty="0">
                <a:solidFill>
                  <a:srgbClr val="CC7832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        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您要查找的学生不存在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..."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需求：用户输入目标学员姓名，如果学员存在则打印该学员信息。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用户输入目标学员姓名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遍历学员数据列表，如果用户输入的学员姓名存在则打印学员信息，否则提示该学员不存在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7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r>
              <a:rPr lang="zh-CN" altLang="en-US" dirty="0"/>
              <a:t>、保存学员信息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3933445" y="4151598"/>
            <a:ext cx="7011645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A(object):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a = 0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self.b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1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A()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返回类内部所有属性和方法对应的字典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print(A.__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返回实例属性和值组成的字典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aa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.__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dict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__)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需求：将修改后的学员数据保存到存储数据的文件。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打开文件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将列表中的学员转换为字符串类型写入到文件中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关闭文件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思考：① 文件写入的数据是学员对象的内存地址吗？② 文件内数据要求的数据类型是什么？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扩展：</a:t>
            </a:r>
            <a:r>
              <a:rPr lang="en-US" altLang="zh-CN" dirty="0">
                <a:solidFill>
                  <a:srgbClr val="AD2B26"/>
                </a:solidFill>
              </a:rPr>
              <a:t>__</a:t>
            </a:r>
            <a:r>
              <a:rPr lang="en-US" altLang="zh-CN" dirty="0" err="1">
                <a:solidFill>
                  <a:srgbClr val="AD2B26"/>
                </a:solidFill>
              </a:rPr>
              <a:t>dict</a:t>
            </a:r>
            <a:r>
              <a:rPr lang="en-US" altLang="zh-CN" dirty="0">
                <a:solidFill>
                  <a:srgbClr val="AD2B26"/>
                </a:solidFill>
              </a:rPr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721021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13</a:t>
            </a:r>
            <a:r>
              <a:rPr lang="zh-CN" altLang="en-US" dirty="0"/>
              <a:t>、保存学员信息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189901"/>
            <a:ext cx="10749599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zh-CN" altLang="en-US" sz="1400" dirty="0"/>
              <a:t>    。。。。。。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save_student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1.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打开文件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student_file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open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"./data/</a:t>
            </a:r>
            <a:r>
              <a:rPr lang="en" altLang="zh-CN" sz="1400" dirty="0" err="1">
                <a:solidFill>
                  <a:srgbClr val="6A8759"/>
                </a:solidFill>
                <a:effectLst/>
              </a:rPr>
              <a:t>student.data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"w"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>
                <a:solidFill>
                  <a:srgbClr val="AA4926"/>
                </a:solidFill>
                <a:effectLst/>
              </a:rPr>
              <a:t>encoding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"utf-8"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文件写入学员数据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注意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1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：文件写入的数据不能是学员对象的内存地址，需要把学员数据转换成列表字典数据再做存储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student_strs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str</a:t>
            </a:r>
            <a:r>
              <a:rPr lang="en" altLang="zh-CN" sz="1400" dirty="0"/>
              <a:t>([student.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dict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</a:t>
            </a:r>
            <a:r>
              <a:rPr lang="en" altLang="zh-CN" sz="1400" dirty="0"/>
              <a:t>])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结果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:"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-US" altLang="zh-CN" sz="1400" dirty="0"/>
              <a:t>[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/>
              <a:t>student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.student_list</a:t>
            </a:r>
            <a:r>
              <a:rPr lang="en" altLang="zh-CN" sz="1400" dirty="0"/>
              <a:t>])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/>
              <a:t>student_file.write</a:t>
            </a:r>
            <a:r>
              <a:rPr lang="en" altLang="zh-CN" sz="1400" dirty="0"/>
              <a:t>(</a:t>
            </a:r>
            <a:r>
              <a:rPr lang="en" altLang="zh-CN" sz="1400" dirty="0" err="1"/>
              <a:t>student_strs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3.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关闭文件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student_file.close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"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学生信息已保存成功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!!"</a:t>
            </a:r>
            <a:r>
              <a:rPr lang="en-US" altLang="zh-CN" sz="1400" dirty="0"/>
              <a:t>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425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代码实现：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18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r>
              <a:rPr lang="zh-CN" altLang="en-US" dirty="0"/>
              <a:t>、加载学员信息</a:t>
            </a:r>
          </a:p>
        </p:txBody>
      </p:sp>
      <p:sp>
        <p:nvSpPr>
          <p:cNvPr id="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当启动学生管理系统时，为便于进行操作学生信息，则可以直接初始化或加载数据文件中的信息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步骤：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`"r"`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模式打开学员数据文件，如果文件不存在则以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`"w"`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如果文件存在则读取数据并存储数据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读取数据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转换数据类型为列表并转换列表内的字典为对象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存储学员数据到学员列表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关闭文件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06FBF7-7CB6-D40A-EE95-F8B18EE58E34}"/>
              </a:ext>
            </a:extLst>
          </p:cNvPr>
          <p:cNvSpPr txBox="1"/>
          <p:nvPr/>
        </p:nvSpPr>
        <p:spPr>
          <a:xfrm>
            <a:off x="710880" y="5542542"/>
            <a:ext cx="9098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思考：当第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次启动系统时，数据文件中是没有数据的，该怎么做才能避免下一步的类型转换错误呢？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48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学生管理系统实践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r>
              <a:rPr lang="zh-CN" altLang="en-US" dirty="0"/>
              <a:t>、加载学员信息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21200" y="1457271"/>
            <a:ext cx="10749599" cy="504753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808080"/>
                </a:solidFill>
                <a:effectLst/>
              </a:rPr>
              <a:t># 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学生管理系统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en" altLang="zh-CN" sz="1400" dirty="0">
                <a:solidFill>
                  <a:srgbClr val="CC7832"/>
                </a:solidFill>
                <a:effectLst/>
              </a:rPr>
              <a:t>class </a:t>
            </a:r>
            <a:r>
              <a:rPr lang="en" altLang="zh-CN" sz="1400" dirty="0" err="1"/>
              <a:t>StudentCms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object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zh-CN" altLang="en-US" sz="1400" dirty="0"/>
              <a:t>    </a:t>
            </a:r>
            <a:r>
              <a:rPr lang="en-US" altLang="zh-CN" sz="1400" dirty="0"/>
              <a:t>………..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FFC66D"/>
                </a:solidFill>
                <a:effectLst/>
              </a:rPr>
              <a:t>load_student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i="1" dirty="0">
                <a:solidFill>
                  <a:srgbClr val="629755"/>
                </a:solidFill>
                <a:effectLst/>
              </a:rPr>
            </a:br>
            <a:r>
              <a:rPr lang="en" altLang="zh-CN" sz="14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1.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尝试以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`“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r”`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模式打开学员数据文件，如果文件不存在则以</a:t>
            </a:r>
            <a:r>
              <a:rPr lang="en-US" altLang="zh-CN" sz="1400" dirty="0">
                <a:solidFill>
                  <a:srgbClr val="808080"/>
                </a:solidFill>
                <a:effectLst/>
              </a:rPr>
              <a:t>`“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w”`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模式打开文件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try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/>
              <a:t>student_file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open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</a:t>
            </a:r>
            <a:r>
              <a:rPr lang="en" altLang="zh-CN" sz="1400" dirty="0" err="1">
                <a:solidFill>
                  <a:srgbClr val="6A8759"/>
                </a:solidFill>
                <a:effectLst/>
              </a:rPr>
              <a:t>student.data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”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“r”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>
                <a:solidFill>
                  <a:srgbClr val="AA4926"/>
                </a:solidFill>
                <a:effectLst/>
              </a:rPr>
              <a:t>encoding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“utf-8”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except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</a:t>
            </a:r>
            <a:r>
              <a:rPr lang="en" altLang="zh-CN" sz="1400" dirty="0" err="1"/>
              <a:t>student_file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open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“/</a:t>
            </a:r>
            <a:r>
              <a:rPr lang="en" altLang="zh-CN" sz="1400" dirty="0" err="1">
                <a:solidFill>
                  <a:srgbClr val="6A8759"/>
                </a:solidFill>
                <a:effectLst/>
              </a:rPr>
              <a:t>student.data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”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“w”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>
                <a:solidFill>
                  <a:srgbClr val="AA4926"/>
                </a:solidFill>
                <a:effectLst/>
              </a:rPr>
              <a:t>encoding</a:t>
            </a:r>
            <a:r>
              <a:rPr lang="en" altLang="zh-CN" sz="1400" dirty="0"/>
              <a:t>=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“utf-8”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2.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读取文件中数据并存储数据到列表中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/>
              <a:t>contents = </a:t>
            </a:r>
            <a:r>
              <a:rPr lang="en" altLang="zh-CN" sz="1400" dirty="0" err="1"/>
              <a:t>student_file.read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if </a:t>
            </a:r>
            <a:r>
              <a:rPr lang="en" altLang="zh-CN" sz="1400" dirty="0" err="1">
                <a:solidFill>
                  <a:srgbClr val="8888C6"/>
                </a:solidFill>
                <a:effectLst/>
              </a:rPr>
              <a:t>len</a:t>
            </a:r>
            <a:r>
              <a:rPr lang="en" altLang="zh-CN" sz="1400" dirty="0"/>
              <a:t>(contents) == </a:t>
            </a:r>
            <a:r>
              <a:rPr lang="en" altLang="zh-CN" sz="1400" dirty="0">
                <a:solidFill>
                  <a:srgbClr val="6897BB"/>
                </a:solidFill>
                <a:effectLst/>
              </a:rPr>
              <a:t>0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    contents = 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“[]”</a:t>
            </a:r>
            <a:br>
              <a:rPr lang="en" altLang="zh-CN" sz="1400" dirty="0">
                <a:solidFill>
                  <a:srgbClr val="6A8759"/>
                </a:solidFill>
                <a:effectLst/>
              </a:rPr>
            </a:br>
            <a:r>
              <a:rPr lang="en" altLang="zh-CN" sz="1400" dirty="0">
                <a:solidFill>
                  <a:srgbClr val="6A8759"/>
                </a:solidFill>
                <a:effectLst/>
              </a:rPr>
              <a:t>        </a:t>
            </a:r>
            <a:r>
              <a:rPr lang="en" altLang="zh-CN" sz="1400" dirty="0" err="1"/>
              <a:t>datas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eval</a:t>
            </a:r>
            <a:r>
              <a:rPr lang="en" altLang="zh-CN" sz="1400" dirty="0"/>
              <a:t>(contents)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.student_datas</a:t>
            </a:r>
            <a:r>
              <a:rPr lang="en" altLang="zh-CN" sz="1400" dirty="0"/>
              <a:t> = [Student(</a:t>
            </a:r>
            <a:r>
              <a:rPr lang="en" altLang="zh-CN" sz="1400" dirty="0" err="1"/>
              <a:t>i</a:t>
            </a:r>
            <a:r>
              <a:rPr lang="en" altLang="zh-CN" sz="1400" dirty="0"/>
              <a:t>[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“name”</a:t>
            </a:r>
            <a:r>
              <a:rPr lang="en" altLang="zh-CN" sz="1400" dirty="0"/>
              <a:t>]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 err="1"/>
              <a:t>i</a:t>
            </a:r>
            <a:r>
              <a:rPr lang="en" altLang="zh-CN" sz="1400" dirty="0"/>
              <a:t>[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“age”</a:t>
            </a:r>
            <a:r>
              <a:rPr lang="en" altLang="zh-CN" sz="1400" dirty="0"/>
              <a:t>]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 err="1"/>
              <a:t>i</a:t>
            </a:r>
            <a:r>
              <a:rPr lang="en" altLang="zh-CN" sz="1400" dirty="0"/>
              <a:t>[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“gender”</a:t>
            </a:r>
            <a:r>
              <a:rPr lang="en" altLang="zh-CN" sz="1400" dirty="0"/>
              <a:t>]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 err="1"/>
              <a:t>i</a:t>
            </a:r>
            <a:r>
              <a:rPr lang="en" altLang="zh-CN" sz="1400" dirty="0"/>
              <a:t>[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“mobile”</a:t>
            </a:r>
            <a:r>
              <a:rPr lang="en" altLang="zh-CN" sz="1400" dirty="0"/>
              <a:t>]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 err="1"/>
              <a:t>i</a:t>
            </a:r>
            <a:r>
              <a:rPr lang="en" altLang="zh-CN" sz="1400" dirty="0"/>
              <a:t>[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“description”</a:t>
            </a:r>
            <a:r>
              <a:rPr lang="en" altLang="zh-CN" sz="1400" dirty="0"/>
              <a:t>])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for </a:t>
            </a:r>
            <a:r>
              <a:rPr lang="en" altLang="zh-CN" sz="1400" dirty="0" err="1"/>
              <a:t>i</a:t>
            </a:r>
            <a:r>
              <a:rPr lang="en" altLang="zh-CN" sz="1400" dirty="0"/>
              <a:t>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in </a:t>
            </a:r>
            <a:r>
              <a:rPr lang="en" altLang="zh-CN" sz="1400" dirty="0" err="1"/>
              <a:t>datas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888C6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A8759"/>
                </a:solidFill>
                <a:effectLst/>
              </a:rPr>
              <a:t>“</a:t>
            </a:r>
            <a:r>
              <a:rPr lang="zh-CN" altLang="en-US" sz="1400" dirty="0">
                <a:solidFill>
                  <a:srgbClr val="6A8759"/>
                </a:solidFill>
                <a:effectLst/>
              </a:rPr>
              <a:t>结果</a:t>
            </a:r>
            <a:r>
              <a:rPr lang="en-US" altLang="zh-CN" sz="1400" dirty="0">
                <a:solidFill>
                  <a:srgbClr val="6A8759"/>
                </a:solidFill>
                <a:effectLst/>
              </a:rPr>
              <a:t>:”</a:t>
            </a:r>
            <a:r>
              <a:rPr lang="en-US" altLang="zh-CN" sz="1400" dirty="0">
                <a:solidFill>
                  <a:srgbClr val="CC7832"/>
                </a:solidFill>
                <a:effectLst/>
              </a:rPr>
              <a:t>,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.student_datas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808080"/>
                </a:solidFill>
                <a:effectLst/>
              </a:rPr>
              <a:t># 3.</a:t>
            </a:r>
            <a:r>
              <a:rPr lang="zh-CN" altLang="en-US" sz="1400" dirty="0">
                <a:solidFill>
                  <a:srgbClr val="808080"/>
                </a:solidFill>
                <a:effectLst/>
              </a:rPr>
              <a:t>关闭文件</a:t>
            </a:r>
            <a:br>
              <a:rPr lang="zh-CN" altLang="en-US" sz="1400" dirty="0">
                <a:solidFill>
                  <a:srgbClr val="808080"/>
                </a:solidFill>
                <a:effectLst/>
              </a:rPr>
            </a:br>
            <a:r>
              <a:rPr lang="zh-CN" altLang="en-US" sz="1400" dirty="0">
                <a:solidFill>
                  <a:srgbClr val="808080"/>
                </a:solidFill>
                <a:effectLst/>
              </a:rPr>
              <a:t>        </a:t>
            </a:r>
            <a:r>
              <a:rPr lang="en" altLang="zh-CN" sz="1400" dirty="0" err="1"/>
              <a:t>student_file.close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</a:t>
            </a:r>
            <a:r>
              <a:rPr lang="en-US" altLang="zh-CN" sz="1400" dirty="0"/>
              <a:t>…..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CC7832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FFC66D"/>
                </a:solidFill>
                <a:effectLst/>
              </a:rPr>
              <a:t>start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zh-CN" altLang="en-US" sz="1400" dirty="0"/>
              <a:t>         </a:t>
            </a:r>
            <a:r>
              <a:rPr lang="en-US" altLang="zh-CN" sz="1400" dirty="0"/>
              <a:t>….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.load_student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-US" altLang="zh-CN" sz="1400" dirty="0"/>
              <a:t>…..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376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了解学生管理系统的</a:t>
            </a:r>
            <a:r>
              <a:rPr lang="zh-CN" altLang="en-US" b="0" i="0" u="none" strike="noStrike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基本需求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能够对学生管理系统进行角色分析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能够规划学生管理的项目文件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(1)</a:t>
            </a:r>
            <a:r>
              <a:rPr lang="zh-CN" altLang="en-US" dirty="0"/>
              <a:t>使用</a:t>
            </a:r>
            <a:r>
              <a:rPr lang="zh-CN" altLang="en-US" sz="1600" b="1" dirty="0">
                <a:solidFill>
                  <a:srgbClr val="AD2B26"/>
                </a:solidFill>
              </a:rPr>
              <a:t>面向对象</a:t>
            </a:r>
            <a:r>
              <a:rPr lang="zh-CN" altLang="en-US" dirty="0"/>
              <a:t>、字符串、列表、字典、文件等知识点来完成一个学生管理系统</a:t>
            </a:r>
            <a:r>
              <a:rPr lang="en" altLang="zh-CN" dirty="0"/>
              <a:t>V2.0</a:t>
            </a:r>
            <a:r>
              <a:rPr lang="zh-CN" altLang="en" dirty="0"/>
              <a:t>；</a:t>
            </a:r>
          </a:p>
          <a:p>
            <a:pPr marL="0" indent="0">
              <a:buNone/>
            </a:pPr>
            <a:r>
              <a:rPr lang="en" altLang="zh-CN" dirty="0"/>
              <a:t>(2)</a:t>
            </a:r>
            <a:r>
              <a:rPr lang="zh-CN" altLang="en-US" dirty="0"/>
              <a:t>针对学生，该系统具有添加、修改、删除、查询所有学生、查询某个学生、</a:t>
            </a:r>
            <a:r>
              <a:rPr lang="zh-CN" altLang="en-US" sz="1600" b="1" dirty="0">
                <a:solidFill>
                  <a:srgbClr val="AD2B26"/>
                </a:solidFill>
              </a:rPr>
              <a:t>保存信息</a:t>
            </a:r>
            <a:r>
              <a:rPr lang="zh-CN" altLang="en-US" dirty="0"/>
              <a:t>、退出系统等操作；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、基本需求</a:t>
            </a:r>
          </a:p>
        </p:txBody>
      </p:sp>
      <p:pic>
        <p:nvPicPr>
          <p:cNvPr id="5" name="图片 4" descr="image-11194040404">
            <a:extLst>
              <a:ext uri="{FF2B5EF4-FFF2-40B4-BE49-F238E27FC236}">
                <a16:creationId xmlns:a16="http://schemas.microsoft.com/office/drawing/2014/main" id="{3AA615AC-87E1-48AE-B410-4D5D272A88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25352" y="2854036"/>
            <a:ext cx="3067798" cy="3538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01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需求：根据操作流程以及系统需求，完成</a:t>
            </a:r>
            <a:r>
              <a:rPr lang="zh-CN" altLang="en-US" b="1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面向对象版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学生管理系统项目开发</a:t>
            </a: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可以显示基本的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版本信息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操作界面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可以通过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键盘输入信息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来完成基本功能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例如选择序号、确认退出、添加学生、修改信息等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学生属性信息有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姓名、性别、年龄、联系方式、描述信息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等；</a:t>
            </a: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使用系统可对学生信息进行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添加、修改、删除、查询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等操作；</a:t>
            </a: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e.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可以使用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文件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对学生信息进行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加载、保存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等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可重复对学生进行增删查改操作，当确认退出系统后，则直接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退出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系统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g.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请使用</a:t>
            </a:r>
            <a:r>
              <a:rPr lang="zh-CN" altLang="en-US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面向对象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的编程思想完成项目的升级处理。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、基本需求</a:t>
            </a:r>
          </a:p>
        </p:txBody>
      </p:sp>
    </p:spTree>
    <p:extLst>
      <p:ext uri="{BB962C8B-B14F-4D97-AF65-F5344CB8AC3E}">
        <p14:creationId xmlns:p14="http://schemas.microsoft.com/office/powerpoint/2010/main" val="115010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角色：</a:t>
            </a:r>
            <a:r>
              <a:rPr lang="zh-CN" altLang="en-US" dirty="0">
                <a:solidFill>
                  <a:srgbClr val="AD2B26"/>
                </a:solidFill>
              </a:rPr>
              <a:t>学生管理系统  和 学员 </a:t>
            </a:r>
            <a:r>
              <a:rPr lang="en-US" altLang="zh-CN" dirty="0">
                <a:solidFill>
                  <a:srgbClr val="AD2B26"/>
                </a:solidFill>
              </a:rPr>
              <a:t>2</a:t>
            </a:r>
            <a:r>
              <a:rPr lang="zh-CN" altLang="en-US" dirty="0">
                <a:solidFill>
                  <a:srgbClr val="AD2B26"/>
                </a:solidFill>
              </a:rPr>
              <a:t>个类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但是由于学生管理系统操作对象为学员，为了方便后期扩展，我们把学员也封装为一个角色。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注意事项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① 为了方便维护代码，一般一个角色一个程序文件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② 项目要有主程序入口，习惯为</a:t>
            </a:r>
            <a:r>
              <a:rPr lang="en-US" altLang="zh-CN" dirty="0">
                <a:solidFill>
                  <a:srgbClr val="AD2B26"/>
                </a:solidFill>
              </a:rPr>
              <a:t>`main.py`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、角色分析</a:t>
            </a:r>
          </a:p>
        </p:txBody>
      </p:sp>
    </p:spTree>
    <p:extLst>
      <p:ext uri="{BB962C8B-B14F-4D97-AF65-F5344CB8AC3E}">
        <p14:creationId xmlns:p14="http://schemas.microsoft.com/office/powerpoint/2010/main" val="81048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49504F"/>
                </a:solidFill>
              </a:rPr>
              <a:t>创建项目目录，例如：</a:t>
            </a:r>
            <a:r>
              <a:rPr lang="en-US" altLang="zh-CN" dirty="0">
                <a:solidFill>
                  <a:srgbClr val="49504F"/>
                </a:solidFill>
              </a:rPr>
              <a:t>" </a:t>
            </a:r>
            <a:r>
              <a:rPr lang="en-US" altLang="zh-CN" dirty="0" err="1">
                <a:solidFill>
                  <a:srgbClr val="49504F"/>
                </a:solidFill>
              </a:rPr>
              <a:t>StudentManagerSystem</a:t>
            </a:r>
            <a:r>
              <a:rPr lang="en-US" altLang="zh-CN" dirty="0">
                <a:solidFill>
                  <a:srgbClr val="49504F"/>
                </a:solidFill>
              </a:rPr>
              <a:t> "</a:t>
            </a:r>
            <a:r>
              <a:rPr lang="zh-CN" altLang="en-US" dirty="0">
                <a:solidFill>
                  <a:srgbClr val="49504F"/>
                </a:solidFill>
              </a:rPr>
              <a:t>程序文件如下：</a:t>
            </a:r>
            <a:endParaRPr lang="en-US" altLang="zh-CN" dirty="0">
              <a:solidFill>
                <a:srgbClr val="49504F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49504F"/>
                </a:solidFill>
              </a:rPr>
              <a:t>程序入口文件：</a:t>
            </a:r>
            <a:r>
              <a:rPr lang="en-US" altLang="zh-CN" dirty="0">
                <a:solidFill>
                  <a:srgbClr val="49504F"/>
                </a:solidFill>
              </a:rPr>
              <a:t>main.py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49504F"/>
                </a:solidFill>
              </a:rPr>
              <a:t>学员文件：</a:t>
            </a:r>
            <a:r>
              <a:rPr lang="en-US" altLang="zh-CN" dirty="0">
                <a:solidFill>
                  <a:srgbClr val="49504F"/>
                </a:solidFill>
              </a:rPr>
              <a:t>student.py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49504F"/>
                </a:solidFill>
              </a:rPr>
              <a:t>管理系统文件：</a:t>
            </a:r>
            <a:r>
              <a:rPr lang="en-US" altLang="zh-CN" dirty="0">
                <a:solidFill>
                  <a:srgbClr val="49504F"/>
                </a:solidFill>
              </a:rPr>
              <a:t>studentcms.py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9504F"/>
                </a:solidFill>
              </a:rPr>
              <a:t>学生</a:t>
            </a:r>
            <a:r>
              <a:rPr lang="zh-CN" altLang="en-US" dirty="0"/>
              <a:t>管理系统需求分析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、项目文件规划</a:t>
            </a:r>
          </a:p>
        </p:txBody>
      </p:sp>
    </p:spTree>
    <p:extLst>
      <p:ext uri="{BB962C8B-B14F-4D97-AF65-F5344CB8AC3E}">
        <p14:creationId xmlns:p14="http://schemas.microsoft.com/office/powerpoint/2010/main" val="19108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6707" y="1406479"/>
            <a:ext cx="6487239" cy="451104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、学生管理系统的基本需求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具有添加、修改、删除、查询所有学生、查询某个学生、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algn="l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</a:t>
            </a:r>
            <a:r>
              <a:rPr lang="zh-CN" altLang="en-US" sz="1600" b="1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保存信息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、退出系统等操作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、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能够对学生管理系统进行角色分析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学员，学生管理系统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algn="l">
              <a:buNone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、能够规划学生管理的项目文件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</a:t>
            </a:r>
            <a:r>
              <a:rPr lang="en-US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Student.py</a:t>
            </a: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en-US" altLang="zh-CN" sz="1600" dirty="0" err="1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studentcms.py,main.py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algn="l">
              <a:buFont typeface="+mj-lt"/>
              <a:buAutoNum type="arabicPeriod"/>
            </a:pPr>
            <a:endParaRPr lang="zh-CN" altLang="en-US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4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学生管理系统需求分析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学生管理系统开发实践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25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915,&quot;width&quot;:8595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11180</TotalTime>
  <Words>3501</Words>
  <Application>Microsoft Macintosh PowerPoint</Application>
  <PresentationFormat>宽屏</PresentationFormat>
  <Paragraphs>230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阿里巴巴普惠体</vt:lpstr>
      <vt:lpstr>等线</vt:lpstr>
      <vt:lpstr>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Python综合案例</vt:lpstr>
      <vt:lpstr>PowerPoint 演示文稿</vt:lpstr>
      <vt:lpstr>PowerPoint 演示文稿</vt:lpstr>
      <vt:lpstr>学生管理系统需求分析</vt:lpstr>
      <vt:lpstr>学生管理系统需求分析</vt:lpstr>
      <vt:lpstr>学生管理系统需求分析</vt:lpstr>
      <vt:lpstr>学生管理系统需求分析</vt:lpstr>
      <vt:lpstr>PowerPoint 演示文稿</vt:lpstr>
      <vt:lpstr>PowerPoint 演示文稿</vt:lpstr>
      <vt:lpstr>PowerPoint 演示文稿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学生管理系统实践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994</cp:revision>
  <dcterms:created xsi:type="dcterms:W3CDTF">2020-03-31T02:23:27Z</dcterms:created>
  <dcterms:modified xsi:type="dcterms:W3CDTF">2023-08-13T16:38:45Z</dcterms:modified>
</cp:coreProperties>
</file>