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9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59" r:id="rId4"/>
    <p:sldMasterId id="2147483662" r:id="rId5"/>
    <p:sldMasterId id="2147483664" r:id="rId6"/>
    <p:sldMasterId id="2147483681" r:id="rId7"/>
    <p:sldMasterId id="2147483700" r:id="rId8"/>
    <p:sldMasterId id="2147483722" r:id="rId9"/>
    <p:sldMasterId id="2147483815" r:id="rId10"/>
    <p:sldMasterId id="2147483875" r:id="rId11"/>
    <p:sldMasterId id="2147483878" r:id="rId12"/>
  </p:sldMasterIdLst>
  <p:notesMasterIdLst>
    <p:notesMasterId r:id="rId51"/>
  </p:notesMasterIdLst>
  <p:handoutMasterIdLst>
    <p:handoutMasterId r:id="rId52"/>
  </p:handoutMasterIdLst>
  <p:sldIdLst>
    <p:sldId id="1095" r:id="rId13"/>
    <p:sldId id="1833" r:id="rId14"/>
    <p:sldId id="1520" r:id="rId15"/>
    <p:sldId id="1521" r:id="rId16"/>
    <p:sldId id="1695" r:id="rId17"/>
    <p:sldId id="1707" r:id="rId18"/>
    <p:sldId id="1698" r:id="rId19"/>
    <p:sldId id="1820" r:id="rId20"/>
    <p:sldId id="1818" r:id="rId21"/>
    <p:sldId id="1708" r:id="rId22"/>
    <p:sldId id="1814" r:id="rId23"/>
    <p:sldId id="1709" r:id="rId24"/>
    <p:sldId id="1815" r:id="rId25"/>
    <p:sldId id="1817" r:id="rId26"/>
    <p:sldId id="1710" r:id="rId27"/>
    <p:sldId id="1821" r:id="rId28"/>
    <p:sldId id="1699" r:id="rId29"/>
    <p:sldId id="1700" r:id="rId30"/>
    <p:sldId id="1823" r:id="rId31"/>
    <p:sldId id="1717" r:id="rId32"/>
    <p:sldId id="1824" r:id="rId33"/>
    <p:sldId id="1825" r:id="rId34"/>
    <p:sldId id="1826" r:id="rId35"/>
    <p:sldId id="1711" r:id="rId36"/>
    <p:sldId id="1713" r:id="rId37"/>
    <p:sldId id="1827" r:id="rId38"/>
    <p:sldId id="1828" r:id="rId39"/>
    <p:sldId id="1829" r:id="rId40"/>
    <p:sldId id="1705" r:id="rId41"/>
    <p:sldId id="1702" r:id="rId42"/>
    <p:sldId id="1703" r:id="rId43"/>
    <p:sldId id="1704" r:id="rId44"/>
    <p:sldId id="1784" r:id="rId45"/>
    <p:sldId id="1831" r:id="rId46"/>
    <p:sldId id="1830" r:id="rId47"/>
    <p:sldId id="1832" r:id="rId48"/>
    <p:sldId id="1706" r:id="rId49"/>
    <p:sldId id="1696" r:id="rId50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00"/>
    <a:srgbClr val="49504F"/>
    <a:srgbClr val="B60206"/>
    <a:srgbClr val="AD2B2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 autoAdjust="0"/>
    <p:restoredTop sz="95377" autoAdjust="0"/>
  </p:normalViewPr>
  <p:slideViewPr>
    <p:cSldViewPr snapToGrid="0">
      <p:cViewPr varScale="1">
        <p:scale>
          <a:sx n="116" d="100"/>
          <a:sy n="116" d="100"/>
        </p:scale>
        <p:origin x="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ags" Target="tags/tag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彩</a:t>
            </a:r>
            <a:r>
              <a:rPr lang="zh-CN" altLang="en-US" sz="3600" b="1" dirty="0">
                <a:solidFill>
                  <a:schemeClr val="accent3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蛋</a:t>
            </a: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扩展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AFF0E3C-DC71-BC75-5FD3-CC09F2DB526D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F96D361C-7C66-A78E-30B2-6D505D5EA4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DE12E585-92CE-C8E8-63A0-4005CC3F14F5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8B212C-71C3-C684-4221-47FCF467E881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74F6699-0E95-4B52-79AD-2BDE8E5E2A63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3DA874C-DC61-581D-A629-1D319507CB8D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BD7C97EA-6591-A0EC-7C54-AD626E81544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DF946B8-387F-BDD3-27B8-4CFD0411FD20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3CA4EC3F-41D0-3874-B628-B3F6437AFB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DA4C856A-1D8A-FB80-0101-6A4CD584A894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2CFC35-325E-121A-18A8-227CE3EF93F9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B92D65A-6A50-CC54-0476-F837B68FECC8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21C354A-1FDD-4F0C-0B79-7A68673CF293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562C489A-3099-EA9D-6616-495CA7B01E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C6F90FB-F640-2917-19AA-5E751F2BFB6F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984576F0-D260-DAB2-1AD7-8DBB358EE9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8206C11C-BC78-A839-235F-991AAB41E3D9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1876A7-533A-4482-7BC7-7530A61CE9F4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CE4F373-9B46-B622-E1BD-8DF3B732E612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52CAE5-1238-6AFD-1F18-AA17C9A41E30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AEEB100-D6EA-827E-7A3E-978C03DC96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80745" y="2849245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4400" dirty="0" err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python</a:t>
            </a:r>
            <a:r>
              <a:rPr sz="4400" dirty="0" err="1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闭包和装饰器</a:t>
            </a:r>
            <a:endParaRPr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闭包的作用</a:t>
            </a:r>
          </a:p>
        </p:txBody>
      </p:sp>
      <p:sp>
        <p:nvSpPr>
          <p:cNvPr id="5" name="椭圆 4"/>
          <p:cNvSpPr/>
          <p:nvPr/>
        </p:nvSpPr>
        <p:spPr>
          <a:xfrm>
            <a:off x="1176020" y="2948940"/>
            <a:ext cx="1125855" cy="617855"/>
          </a:xfrm>
          <a:prstGeom prst="ellipse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疑问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78710" y="2527935"/>
            <a:ext cx="8293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在之前的学习中，我们会发现：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当调用完函数后，函数内定义的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变量就销毁了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，但有时需要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保存函数内的这个变量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，并在这个变量的基础上完成一系列的操作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比如: 每次在这个变量的基础上和其它数字进行求和计算，</a:t>
            </a:r>
            <a:r>
              <a:rPr lang="zh-CN" altLang="en-US" sz="16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那怎么办呢?</a:t>
            </a:r>
          </a:p>
        </p:txBody>
      </p:sp>
      <p:sp>
        <p:nvSpPr>
          <p:cNvPr id="59" name="矩形 58"/>
          <p:cNvSpPr/>
          <p:nvPr/>
        </p:nvSpPr>
        <p:spPr>
          <a:xfrm>
            <a:off x="4409976" y="436264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闭包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闭包的作用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10880" y="1686851"/>
            <a:ext cx="7615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闭包可以保存函数内的变量，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而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不会随着调用完函数而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被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销毁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。</a:t>
            </a:r>
            <a:endParaRPr lang="zh-CN" sz="1600" b="1" dirty="0">
              <a:solidFill>
                <a:srgbClr val="C0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5265" y="2438401"/>
            <a:ext cx="7835265" cy="3371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定义一个函数用于保存变量10，然后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调用函数返回值变量并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重复累加数值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，观察效果。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880" y="2376806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8732F3B-7871-690B-A40D-C7D099D52000}"/>
              </a:ext>
            </a:extLst>
          </p:cNvPr>
          <p:cNvSpPr txBox="1"/>
          <p:nvPr/>
        </p:nvSpPr>
        <p:spPr>
          <a:xfrm>
            <a:off x="2483078" y="2868296"/>
            <a:ext cx="6244590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</a:rPr>
              <a:t># 1 </a:t>
            </a:r>
            <a:r>
              <a:rPr lang="zh-CN" altLang="en-US" sz="1600" i="1" dirty="0">
                <a:solidFill>
                  <a:srgbClr val="8C8C8C"/>
                </a:solidFill>
              </a:rPr>
              <a:t>定义一个函数 返回函数运行结果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# 2 </a:t>
            </a:r>
            <a:r>
              <a:rPr lang="zh-CN" altLang="en-US" sz="1600" i="1" dirty="0">
                <a:solidFill>
                  <a:srgbClr val="8C8C8C"/>
                </a:solidFill>
              </a:rPr>
              <a:t>想在函数内部累加 </a:t>
            </a:r>
            <a:r>
              <a:rPr lang="en" altLang="zh-CN" sz="1600" i="1" dirty="0">
                <a:solidFill>
                  <a:srgbClr val="8C8C8C"/>
                </a:solidFill>
              </a:rPr>
              <a:t>number+1+2, </a:t>
            </a:r>
            <a:r>
              <a:rPr lang="zh-CN" altLang="en-US" sz="1600" i="1" dirty="0">
                <a:solidFill>
                  <a:srgbClr val="8C8C8C"/>
                </a:solidFill>
              </a:rPr>
              <a:t>但做不到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# 1 </a:t>
            </a:r>
            <a:r>
              <a:rPr lang="zh-CN" altLang="en-US" sz="1600" i="1" dirty="0">
                <a:solidFill>
                  <a:srgbClr val="8C8C8C"/>
                </a:solidFill>
              </a:rPr>
              <a:t>定义一个函数 返回函数运行结果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</a:rPr>
              <a:t>myfun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number = </a:t>
            </a:r>
            <a:r>
              <a:rPr lang="en" altLang="zh-CN" sz="1600" dirty="0">
                <a:solidFill>
                  <a:srgbClr val="1750EB"/>
                </a:solidFill>
              </a:rPr>
              <a:t>10</a:t>
            </a:r>
            <a:br>
              <a:rPr lang="en" altLang="zh-CN" sz="1600" dirty="0">
                <a:solidFill>
                  <a:srgbClr val="1750EB"/>
                </a:solidFill>
              </a:rPr>
            </a:br>
            <a:r>
              <a:rPr lang="en" altLang="zh-CN" sz="1600" dirty="0">
                <a:solidFill>
                  <a:srgbClr val="1750EB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/>
              <a:t>number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</a:rPr>
              <a:t># 2 </a:t>
            </a:r>
            <a:r>
              <a:rPr lang="zh-CN" altLang="en-US" sz="1600" i="1" dirty="0">
                <a:solidFill>
                  <a:srgbClr val="8C8C8C"/>
                </a:solidFill>
              </a:rPr>
              <a:t>想在函数内部累加 </a:t>
            </a:r>
            <a:r>
              <a:rPr lang="en" altLang="zh-CN" sz="1600" i="1" dirty="0">
                <a:solidFill>
                  <a:srgbClr val="8C8C8C"/>
                </a:solidFill>
              </a:rPr>
              <a:t>number+1+2, </a:t>
            </a:r>
            <a:r>
              <a:rPr lang="zh-CN" altLang="en-US" sz="1600" i="1" dirty="0">
                <a:solidFill>
                  <a:srgbClr val="8C8C8C"/>
                </a:solidFill>
              </a:rPr>
              <a:t>但做不到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/>
              <a:t>number = </a:t>
            </a:r>
            <a:r>
              <a:rPr lang="en" altLang="zh-CN" sz="1600" dirty="0" err="1"/>
              <a:t>myfun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(number)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(number+</a:t>
            </a:r>
            <a:r>
              <a:rPr lang="en" altLang="zh-CN" sz="1600" dirty="0">
                <a:solidFill>
                  <a:srgbClr val="1750EB"/>
                </a:solidFill>
              </a:rPr>
              <a:t>1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(number+</a:t>
            </a:r>
            <a:r>
              <a:rPr lang="en" altLang="zh-CN" sz="1600" dirty="0">
                <a:solidFill>
                  <a:srgbClr val="1750EB"/>
                </a:solidFill>
              </a:rPr>
              <a:t>2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(number+</a:t>
            </a:r>
            <a:r>
              <a:rPr lang="en" altLang="zh-CN" sz="1600" dirty="0">
                <a:solidFill>
                  <a:srgbClr val="1750EB"/>
                </a:solidFill>
              </a:rPr>
              <a:t>3</a:t>
            </a:r>
            <a:r>
              <a:rPr lang="en" altLang="zh-CN" sz="1600" dirty="0"/>
              <a:t>)</a:t>
            </a:r>
            <a:endParaRPr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闭包的语法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5807" y="1675183"/>
            <a:ext cx="10700385" cy="884555"/>
          </a:xfrm>
        </p:spPr>
        <p:txBody>
          <a:bodyPr/>
          <a:lstStyle/>
          <a:p>
            <a:r>
              <a:rPr dirty="0" err="1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在函数嵌套的前提下，内部函数使用了外部函数的变量，并且外部函数返回了内部函数</a:t>
            </a:r>
            <a:r>
              <a:rPr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endParaRPr lang="en-US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zh-CN" altLang="en-US" dirty="0">
                <a:solidFill>
                  <a:srgbClr val="262626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这种：</a:t>
            </a:r>
            <a:r>
              <a:rPr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使用外部函数变量</a:t>
            </a:r>
            <a:r>
              <a:rPr dirty="0" err="1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内部函数</a:t>
            </a:r>
            <a:r>
              <a:rPr dirty="0" err="1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称为闭包</a:t>
            </a:r>
            <a:r>
              <a:rPr dirty="0">
                <a:solidFill>
                  <a:schemeClr val="tx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2973704" y="2729813"/>
            <a:ext cx="6244590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外部函数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def 外部函数名(外部参数):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# 内部函数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def 内部函数名(内部参数):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...[</a:t>
            </a:r>
            <a:r>
              <a:rPr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外部函数的变量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return 内部函数名      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闭包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闭包</a:t>
            </a:r>
            <a:r>
              <a:rPr lang="zh-CN" altLang="en-US" dirty="0"/>
              <a:t>的构成条件</a:t>
            </a:r>
            <a:endParaRPr dirty="0"/>
          </a:p>
        </p:txBody>
      </p:sp>
      <p:sp>
        <p:nvSpPr>
          <p:cNvPr id="22" name="三角形 9"/>
          <p:cNvSpPr/>
          <p:nvPr/>
        </p:nvSpPr>
        <p:spPr>
          <a:xfrm rot="2651319">
            <a:off x="851566" y="298484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TextBox 6"/>
          <p:cNvSpPr txBox="1"/>
          <p:nvPr/>
        </p:nvSpPr>
        <p:spPr>
          <a:xfrm>
            <a:off x="1841500" y="3030855"/>
            <a:ext cx="646049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有嵌套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在函数嵌套(函数里面再定义函数)的前提下；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有引用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内部函数使用了外部函数的变量(还包括外部函数的参数)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有返回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外部函数返回了内部函数</a:t>
            </a:r>
            <a:r>
              <a:rPr lang="zh-CN"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名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>
          <a:xfrm>
            <a:off x="944880" y="2628265"/>
            <a:ext cx="10302240" cy="16014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5185" y="2700655"/>
            <a:ext cx="1493520" cy="3009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闭包的构成条件</a:t>
            </a:r>
            <a:endParaRPr kumimoji="1" lang="en-US" altLang="zh-CN" sz="1400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768080" y="3061335"/>
            <a:ext cx="1788795" cy="73596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三个条件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使用闭包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33355" y="1515542"/>
            <a:ext cx="8884904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定义一个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用于求和的闭包。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其中，外部函数有参数</a:t>
            </a:r>
            <a:r>
              <a:rPr lang="en-US" alt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num1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，内部函数有参数</a:t>
            </a:r>
            <a:r>
              <a:rPr lang="en-US" alt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num2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，然后调用，并用于</a:t>
            </a:r>
            <a:r>
              <a:rPr lang="zh-CN" altLang="en-US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求解两数之和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观察效果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880" y="1561897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48A376D2-B07C-3237-3CE2-7E827A2328F3}"/>
              </a:ext>
            </a:extLst>
          </p:cNvPr>
          <p:cNvSpPr txBox="1"/>
          <p:nvPr/>
        </p:nvSpPr>
        <p:spPr>
          <a:xfrm>
            <a:off x="1658935" y="2226538"/>
            <a:ext cx="6244590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闭包的构成条件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: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1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在函数嵌套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函数里面再定义函数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)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的前提下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func_out</a:t>
            </a:r>
            <a:r>
              <a:rPr lang="en" altLang="zh-CN" sz="1600" dirty="0"/>
              <a:t>(num1):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func_inner</a:t>
            </a:r>
            <a:r>
              <a:rPr lang="en" altLang="zh-CN" sz="1600" dirty="0"/>
              <a:t>(num2):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2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内部函数使用了外部函数的变量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还包括外部函数的参数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/>
              <a:t>num = num1 + num2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现在的值：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, </a:t>
            </a:r>
            <a:r>
              <a:rPr lang="en" altLang="zh-CN" sz="1600" dirty="0"/>
              <a:t>num)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外部函数返回了内部函数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 err="1"/>
              <a:t>func_inner</a:t>
            </a:r>
            <a:br>
              <a:rPr lang="en" altLang="zh-CN" sz="1600" dirty="0"/>
            </a:b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创建闭包实例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f = </a:t>
            </a:r>
            <a:r>
              <a:rPr lang="en" altLang="zh-CN" sz="1600" dirty="0" err="1"/>
              <a:t>func_out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执行闭包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f(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600" dirty="0"/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C00709-195F-A586-2578-C33456A475E1}"/>
              </a:ext>
            </a:extLst>
          </p:cNvPr>
          <p:cNvSpPr txBox="1"/>
          <p:nvPr/>
        </p:nvSpPr>
        <p:spPr>
          <a:xfrm>
            <a:off x="8391154" y="5134001"/>
            <a:ext cx="2637526" cy="87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思考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：闭包的代码的执行流程是什么样的？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nonlocal关键字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879475" y="1505110"/>
            <a:ext cx="6244590" cy="5835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global: 声明全局变量</a:t>
            </a:r>
          </a:p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nonlocal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声明能够让内部函数去修改外部函数的变量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43860" y="2477247"/>
            <a:ext cx="7835265" cy="3371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编写一个闭包，让内部函数去访问外部函数内的参数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= 100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，观察效果。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879475" y="2415652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23A5E94-8162-6891-C0F9-F368B90A57B5}"/>
              </a:ext>
            </a:extLst>
          </p:cNvPr>
          <p:cNvSpPr txBox="1"/>
          <p:nvPr/>
        </p:nvSpPr>
        <p:spPr>
          <a:xfrm>
            <a:off x="2224181" y="3108651"/>
            <a:ext cx="6244590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func_out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a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100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func_inner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声明变量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nonlocal </a:t>
            </a:r>
            <a:r>
              <a:rPr lang="en" altLang="zh-CN" sz="1600" dirty="0"/>
              <a:t>a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注意要声明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/>
              <a:t>a = a +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修改值   有引用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修改的结果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: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/>
              <a:t>a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 err="1"/>
              <a:t>func_inner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观察结果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number = </a:t>
            </a:r>
            <a:r>
              <a:rPr lang="en" altLang="zh-CN" sz="1600" dirty="0" err="1"/>
              <a:t>func_out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number()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55925" y="1829297"/>
            <a:ext cx="7742555" cy="4250055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62626"/>
                </a:solidFill>
                <a:latin typeface="+mn-lt"/>
                <a:ea typeface="Alibaba PuHuiTi R" pitchFamily="18" charset="-122"/>
                <a:cs typeface="+mn-cs"/>
              </a:rPr>
              <a:t>1.</a:t>
            </a:r>
            <a:r>
              <a:rPr lang="zh-CN" altLang="en-US" dirty="0">
                <a:solidFill>
                  <a:srgbClr val="262626"/>
                </a:solidFill>
                <a:latin typeface="+mn-lt"/>
                <a:ea typeface="Alibaba PuHuiTi R" pitchFamily="18" charset="-122"/>
                <a:cs typeface="+mn-cs"/>
              </a:rPr>
              <a:t>闭包的作用 ？</a:t>
            </a:r>
            <a:endParaRPr lang="en-US" altLang="zh-CN" dirty="0">
              <a:solidFill>
                <a:srgbClr val="262626"/>
              </a:solidFill>
              <a:latin typeface="+mn-lt"/>
              <a:ea typeface="Alibaba PuHuiTi R" pitchFamily="18" charset="-122"/>
              <a:cs typeface="+mn-cs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           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保存函数中的变量（外部函数中的变量）</a:t>
            </a:r>
            <a:endParaRPr lang="en-US" altLang="zh-CN" sz="1600" dirty="0">
              <a:solidFill>
                <a:srgbClr val="262626"/>
              </a:solidFill>
              <a:latin typeface="+mn-lt"/>
              <a:ea typeface="Alibaba PuHuiTi R" pitchFamily="18" charset="-122"/>
              <a:cs typeface="+mn-cs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闭包的语法格式？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dirty="0">
              <a:solidFill>
                <a:srgbClr val="262626"/>
              </a:solidFill>
              <a:latin typeface="+mn-lt"/>
              <a:ea typeface="Alibaba PuHuiTi R" pitchFamily="18" charset="-122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构成闭包的条件？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有嵌套，有引用，有返回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62626"/>
                </a:solidFill>
                <a:ea typeface="Alibaba PuHuiTi R" pitchFamily="18" charset="-122"/>
              </a:rPr>
              <a:t>4.nonlocal</a:t>
            </a:r>
            <a:r>
              <a:rPr lang="zh-CN" altLang="en-US" dirty="0">
                <a:solidFill>
                  <a:srgbClr val="262626"/>
                </a:solidFill>
                <a:ea typeface="Alibaba PuHuiTi R" pitchFamily="18" charset="-122"/>
              </a:rPr>
              <a:t>关键字的作用？</a:t>
            </a:r>
            <a:endParaRPr lang="en-US" altLang="zh-CN" dirty="0">
              <a:solidFill>
                <a:srgbClr val="262626"/>
              </a:solidFill>
              <a:ea typeface="Alibaba PuHuiTi R" pitchFamily="18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声明能够让内部函数去修改外部函数的变量</a:t>
            </a:r>
            <a:endParaRPr lang="zh-CN" altLang="zh-CN" sz="1600" dirty="0">
              <a:solidFill>
                <a:srgbClr val="262626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FA547-2393-EBC7-8B89-9B33402A8C36}"/>
              </a:ext>
            </a:extLst>
          </p:cNvPr>
          <p:cNvSpPr txBox="1"/>
          <p:nvPr/>
        </p:nvSpPr>
        <p:spPr>
          <a:xfrm>
            <a:off x="5004907" y="2314156"/>
            <a:ext cx="6244590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外部函数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def 外部函数名(外部参数):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# 内部函数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def 内部函数名(内部参数):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    ...[</a:t>
            </a:r>
            <a:r>
              <a:rPr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使用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外部函数的变量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]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return 内部函数名      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闭包</a:t>
            </a:r>
          </a:p>
        </p:txBody>
      </p:sp>
    </p:spTree>
    <p:extLst>
      <p:ext uri="{BB962C8B-B14F-4D97-AF65-F5344CB8AC3E}">
        <p14:creationId xmlns:p14="http://schemas.microsoft.com/office/powerpoint/2010/main" val="31143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62793" y="1693228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函数参数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装饰器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     </a:t>
            </a:r>
            <a:r>
              <a:rPr kumimoji="1" lang="zh-CN" altLang="en-US" sz="1600" dirty="0">
                <a:solidFill>
                  <a:srgbClr val="C00000"/>
                </a:solidFill>
              </a:rPr>
              <a:t>作用、构成条件、传统方式和语法糖方式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多个装饰器的使用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带有参数装饰器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04" y="2809467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能够说出装饰器的作用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知道装饰器的构成条件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知道装饰器语法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60145" y="1638935"/>
            <a:ext cx="8816975" cy="7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装饰器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的作用是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</a:rPr>
              <a:t>不改变原有函数的基础上，给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</a:rPr>
              <a:t>原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</a:rPr>
              <a:t>有函数增加额外功能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</a:rPr>
              <a:t>。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</a:rPr>
              <a:t>装饰器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</a:rPr>
              <a:t>本质上就是一个闭包函数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。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装饰器</a:t>
            </a:r>
          </a:p>
        </p:txBody>
      </p:sp>
      <p:sp>
        <p:nvSpPr>
          <p:cNvPr id="22" name="三角形 9"/>
          <p:cNvSpPr/>
          <p:nvPr/>
        </p:nvSpPr>
        <p:spPr>
          <a:xfrm rot="2651319">
            <a:off x="851566" y="378558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TextBox 6"/>
          <p:cNvSpPr txBox="1"/>
          <p:nvPr/>
        </p:nvSpPr>
        <p:spPr>
          <a:xfrm>
            <a:off x="1841500" y="3831590"/>
            <a:ext cx="646049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有嵌套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在函数嵌套(函数里面再定义函数)的前提下；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有引用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内部函数使用了外部函数的变量(还包括外部函数的参数)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③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有返回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外部函数返回了内部函数</a:t>
            </a:r>
            <a:r>
              <a:rPr lang="zh-CN" sz="1600" dirty="0">
                <a:solidFill>
                  <a:srgbClr val="262626"/>
                </a:solidFill>
                <a:latin typeface="+mn-lt"/>
                <a:ea typeface="Alibaba PuHuiTi R" pitchFamily="18" charset="-122"/>
                <a:sym typeface="+mn-ea"/>
              </a:rPr>
              <a:t>名；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④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有额外功能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给需要装饰的原有函数增加额外功能</a:t>
            </a:r>
            <a:r>
              <a:rPr lang="zh-CN" altLang="en-US" sz="1600" dirty="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24" name="矩形 23"/>
          <p:cNvSpPr/>
          <p:nvPr/>
        </p:nvSpPr>
        <p:spPr>
          <a:xfrm>
            <a:off x="944880" y="3429000"/>
            <a:ext cx="10302240" cy="197104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5185" y="3501390"/>
            <a:ext cx="1688465" cy="30099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装饰器的构成条件</a:t>
            </a:r>
            <a:endParaRPr kumimoji="1" lang="en-US" altLang="zh-CN" sz="1400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768080" y="4046855"/>
            <a:ext cx="1788795" cy="73596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四个条件</a:t>
            </a:r>
          </a:p>
        </p:txBody>
      </p:sp>
    </p:spTree>
    <p:extLst>
      <p:ext uri="{BB962C8B-B14F-4D97-AF65-F5344CB8AC3E}">
        <p14:creationId xmlns:p14="http://schemas.microsoft.com/office/powerpoint/2010/main" val="3914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595005" y="220643"/>
            <a:ext cx="7539845" cy="6580207"/>
          </a:xfrm>
        </p:spPr>
        <p:txBody>
          <a:bodyPr/>
          <a:lstStyle/>
          <a:p>
            <a:r>
              <a:rPr kumimoji="1" lang="zh-CN" altLang="en-US" sz="1600" dirty="0">
                <a:solidFill>
                  <a:schemeClr val="tx1"/>
                </a:solidFill>
              </a:rPr>
              <a:t>函数参数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直接调用、间接调用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闭包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概念和作用、构成条件、</a:t>
            </a:r>
            <a:r>
              <a:rPr kumimoji="1" lang="en" altLang="zh-CN" sz="1600" dirty="0">
                <a:solidFill>
                  <a:schemeClr val="tx1"/>
                </a:solidFill>
              </a:rPr>
              <a:t> nonlocal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装饰器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概念和作用、构成条件、</a:t>
            </a:r>
            <a:r>
              <a:rPr kumimoji="1" lang="en" altLang="zh-CN" sz="1600" dirty="0">
                <a:solidFill>
                  <a:schemeClr val="tx1"/>
                </a:solidFill>
              </a:rPr>
              <a:t> nonlocal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装饰器的使用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有</a:t>
            </a:r>
            <a:r>
              <a:rPr kumimoji="1" lang="en-US" altLang="zh-CN" sz="1600" dirty="0">
                <a:solidFill>
                  <a:schemeClr val="tx1"/>
                </a:solidFill>
              </a:rPr>
              <a:t>(</a:t>
            </a:r>
            <a:r>
              <a:rPr kumimoji="1" lang="zh-CN" altLang="en-US" sz="1600" dirty="0">
                <a:solidFill>
                  <a:schemeClr val="tx1"/>
                </a:solidFill>
              </a:rPr>
              <a:t>无</a:t>
            </a:r>
            <a:r>
              <a:rPr kumimoji="1" lang="en-US" altLang="zh-CN" sz="1600" dirty="0">
                <a:solidFill>
                  <a:schemeClr val="tx1"/>
                </a:solidFill>
              </a:rPr>
              <a:t>)</a:t>
            </a:r>
            <a:r>
              <a:rPr kumimoji="1" lang="zh-CN" altLang="en-US" sz="1600" dirty="0">
                <a:solidFill>
                  <a:schemeClr val="tx1"/>
                </a:solidFill>
              </a:rPr>
              <a:t>参有</a:t>
            </a:r>
            <a:r>
              <a:rPr kumimoji="1" lang="en-US" altLang="zh-CN" sz="1600" dirty="0">
                <a:solidFill>
                  <a:schemeClr val="tx1"/>
                </a:solidFill>
              </a:rPr>
              <a:t>(</a:t>
            </a:r>
            <a:r>
              <a:rPr kumimoji="1" lang="zh-CN" altLang="en-US" sz="1600" dirty="0">
                <a:solidFill>
                  <a:schemeClr val="tx1"/>
                </a:solidFill>
              </a:rPr>
              <a:t>无</a:t>
            </a:r>
            <a:r>
              <a:rPr kumimoji="1" lang="en-US" altLang="zh-CN" sz="1600" dirty="0">
                <a:solidFill>
                  <a:schemeClr val="tx1"/>
                </a:solidFill>
              </a:rPr>
              <a:t>)</a:t>
            </a:r>
            <a:r>
              <a:rPr kumimoji="1" lang="zh-CN" altLang="en-US" sz="1600" dirty="0">
                <a:solidFill>
                  <a:schemeClr val="tx1"/>
                </a:solidFill>
              </a:rPr>
              <a:t>返回值的原函数装饰、不定长参数原函数装饰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多个装饰器的使用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多个装饰器装饰一个原函数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r>
              <a:rPr kumimoji="1" lang="zh-CN" altLang="en-US" sz="1600" dirty="0">
                <a:solidFill>
                  <a:schemeClr val="tx1"/>
                </a:solidFill>
              </a:rPr>
              <a:t>带有参数装饰器</a:t>
            </a:r>
            <a:endParaRPr kumimoji="1"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chemeClr val="tx1"/>
                </a:solidFill>
              </a:rPr>
              <a:t>             一个装饰器装饰多个原函数</a:t>
            </a:r>
            <a:endParaRPr kumimoji="1" lang="en-US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4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装饰器</a:t>
            </a:r>
            <a:r>
              <a:rPr lang="zh-CN" altLang="en-US" dirty="0"/>
              <a:t>语法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758755" y="2267771"/>
            <a:ext cx="8300720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例如，发表评论前，都是需要先登录的。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先定义有发表评论的功能函数，然后在</a:t>
            </a:r>
            <a:r>
              <a:rPr 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不改变原有函数的基础上</a:t>
            </a: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，需要提示用户要先登录。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10880" y="2313491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C8B849-7859-FDB1-F768-F4A7E818E117}"/>
              </a:ext>
            </a:extLst>
          </p:cNvPr>
          <p:cNvSpPr txBox="1"/>
          <p:nvPr/>
        </p:nvSpPr>
        <p:spPr>
          <a:xfrm>
            <a:off x="879475" y="1457271"/>
            <a:ext cx="7922260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方式1: 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传统方式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 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= 装饰器名(原有函数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D809C5C-20BB-B3F6-3B73-1071277C2E7D}"/>
              </a:ext>
            </a:extLst>
          </p:cNvPr>
          <p:cNvSpPr txBox="1"/>
          <p:nvPr/>
        </p:nvSpPr>
        <p:spPr>
          <a:xfrm>
            <a:off x="2883640" y="2923129"/>
            <a:ext cx="4306300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定义一个装饰器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装饰器的本质是闭包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check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登陆验证。。。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 err="1"/>
              <a:t>fn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需要被装饰的函数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comment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发表评论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使用装饰器装饰函数（增加一个登陆功能）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comment = check(comment)</a:t>
            </a:r>
            <a:br>
              <a:rPr lang="en" altLang="zh-CN" sz="1600" dirty="0"/>
            </a:br>
            <a:r>
              <a:rPr lang="en" altLang="zh-CN" sz="1600" dirty="0"/>
              <a:t>comment()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装饰器</a:t>
            </a:r>
            <a:r>
              <a:rPr lang="zh-CN" altLang="en-US" dirty="0"/>
              <a:t>语法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758755" y="2267771"/>
            <a:ext cx="8300720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例如，发表评论前，都是需要先登录的。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先定义有发表评论的功能函数，然后在</a:t>
            </a:r>
            <a:r>
              <a:rPr 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不改变原有函数的基础上</a:t>
            </a: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，需要提示用户要先登录。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710880" y="2313491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C8B849-7859-FDB1-F768-F4A7E818E117}"/>
              </a:ext>
            </a:extLst>
          </p:cNvPr>
          <p:cNvSpPr txBox="1"/>
          <p:nvPr/>
        </p:nvSpPr>
        <p:spPr>
          <a:xfrm>
            <a:off x="879475" y="1457271"/>
            <a:ext cx="7922260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2: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语法糖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@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装饰器名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这种方式最常见也最常用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8A8CA58-8B29-ACCE-A76D-305440E1A92F}"/>
              </a:ext>
            </a:extLst>
          </p:cNvPr>
          <p:cNvSpPr txBox="1"/>
          <p:nvPr/>
        </p:nvSpPr>
        <p:spPr>
          <a:xfrm>
            <a:off x="3084056" y="3096885"/>
            <a:ext cx="5020284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定义一个装饰器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装饰器的本质是闭包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check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请先登陆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 err="1"/>
              <a:t>fn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2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使用装饰器装饰函数（增加一个登陆功能）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解释器遇到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@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check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会立即执行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comment = check(comment)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9E880D"/>
                </a:solidFill>
                <a:effectLst/>
              </a:rPr>
              <a:t>@check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comment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发表评论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" altLang="zh-CN" sz="1600" dirty="0"/>
              <a:t>comment()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078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330065" y="1458595"/>
            <a:ext cx="7742555" cy="42500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能够说出装饰器的作用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     </a:t>
            </a:r>
            <a:r>
              <a:rPr lang="zh-CN" altLang="en-US" sz="1600" dirty="0">
                <a:sym typeface="+mn-ea"/>
              </a:rPr>
              <a:t>在不改变原有函数的基础上，给原有函数添加新功能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知道装饰器的构成条件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sz="1600" dirty="0"/>
              <a:t>有嵌套，有引用，有返回，有额外功能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 知道装饰器语法糖的写法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A2798-C2D5-0A67-3999-ACC96C752656}"/>
              </a:ext>
            </a:extLst>
          </p:cNvPr>
          <p:cNvSpPr txBox="1"/>
          <p:nvPr/>
        </p:nvSpPr>
        <p:spPr>
          <a:xfrm>
            <a:off x="4818788" y="4983906"/>
            <a:ext cx="626036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方式1: 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传统方式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 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= 装饰器名(原有函数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)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		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变量名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方式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2: 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语法糖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 @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装饰器名</a:t>
            </a:r>
          </a:p>
        </p:txBody>
      </p:sp>
    </p:spTree>
    <p:extLst>
      <p:ext uri="{BB962C8B-B14F-4D97-AF65-F5344CB8AC3E}">
        <p14:creationId xmlns:p14="http://schemas.microsoft.com/office/powerpoint/2010/main" val="255681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678597" y="1658504"/>
            <a:ext cx="7416947" cy="425640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函数参数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装饰器的使用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   有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无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r>
              <a:rPr kumimoji="1" lang="zh-CN" altLang="en-US" dirty="0">
                <a:solidFill>
                  <a:srgbClr val="C00000"/>
                </a:solidFill>
              </a:rPr>
              <a:t>参有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无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r>
              <a:rPr kumimoji="1" lang="zh-CN" altLang="en-US" dirty="0">
                <a:solidFill>
                  <a:srgbClr val="C00000"/>
                </a:solidFill>
              </a:rPr>
              <a:t>返回值的原函数装饰、不定长参数原函数装饰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多个装饰器的使用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带有参数装饰器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289" y="3376496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5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装饰器的使用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896521" y="1373062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函数分类</a:t>
            </a:r>
          </a:p>
        </p:txBody>
      </p:sp>
      <p:sp>
        <p:nvSpPr>
          <p:cNvPr id="21" name="TextBox 3"/>
          <p:cNvSpPr txBox="1"/>
          <p:nvPr/>
        </p:nvSpPr>
        <p:spPr>
          <a:xfrm>
            <a:off x="3199765" y="2166620"/>
            <a:ext cx="6244590" cy="37846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无参无返回值的函数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定义: def 函数名(): ...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调用: 函数名()</a:t>
            </a:r>
          </a:p>
          <a:p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有参无返回值的函数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定义: def 函数名(形参): ...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调用: 函数名(实参)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无参有返回值的函数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定义: def 函数名(): ... return 返回值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调用: 用变量接收返回值 = 函数名()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</a:t>
            </a:r>
          </a:p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有参有返回值的函数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定义: def 函数名(形参): ... return 返回值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 调用: 用变量接收返回值 = 函数名(实参)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装饰器的使用</a:t>
            </a:r>
          </a:p>
        </p:txBody>
      </p:sp>
      <p:sp>
        <p:nvSpPr>
          <p:cNvPr id="59" name="矩形 58"/>
          <p:cNvSpPr/>
          <p:nvPr/>
        </p:nvSpPr>
        <p:spPr>
          <a:xfrm>
            <a:off x="705484" y="1472221"/>
            <a:ext cx="3345815" cy="4114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装饰器装饰无参无返回值的函数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0814" y="2001944"/>
            <a:ext cx="8241665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在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无参无返回值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的原有函数求和计算结果之前，添加一个友好提示(注意：不能改变源码)：正在努力计算中...。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1574" y="2025326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B07953-74D9-6B3A-FCC6-3091788B0E64}"/>
              </a:ext>
            </a:extLst>
          </p:cNvPr>
          <p:cNvSpPr txBox="1"/>
          <p:nvPr/>
        </p:nvSpPr>
        <p:spPr>
          <a:xfrm>
            <a:off x="3087030" y="2790339"/>
            <a:ext cx="6244590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#1.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print_info</a:t>
            </a:r>
            <a:r>
              <a:rPr lang="en" altLang="zh-CN" sz="1600" dirty="0"/>
              <a:t>(</a:t>
            </a:r>
            <a:r>
              <a:rPr lang="en" altLang="zh-CN" sz="1600" dirty="0" err="1"/>
              <a:t>func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有嵌套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"【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友好提示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】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正在努力计算中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600" dirty="0"/>
              <a:t>)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有额外功能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 err="1"/>
              <a:t>func</a:t>
            </a:r>
            <a:r>
              <a:rPr lang="en" altLang="zh-CN" sz="1600" dirty="0"/>
              <a:t>()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有返回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并添加语法糖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print_info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get_sum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a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10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/>
              <a:t>b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20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/>
              <a:t>c = a + b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两数之和为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: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/>
              <a:t>c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 err="1"/>
              <a:t>get_sum</a:t>
            </a:r>
            <a:r>
              <a:rPr lang="en" altLang="zh-CN" sz="1600" dirty="0"/>
              <a:t>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装饰器的使用</a:t>
            </a:r>
          </a:p>
        </p:txBody>
      </p:sp>
      <p:sp>
        <p:nvSpPr>
          <p:cNvPr id="59" name="矩形 58"/>
          <p:cNvSpPr/>
          <p:nvPr/>
        </p:nvSpPr>
        <p:spPr>
          <a:xfrm>
            <a:off x="705484" y="1472221"/>
            <a:ext cx="3345815" cy="4114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装饰器装饰</a:t>
            </a: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</a:t>
            </a: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参无返回值的函数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0814" y="2001944"/>
            <a:ext cx="8241665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在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参无返回值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的原有函数求和计算结果之前，添加一个友好提示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(注意：不能改变源码)：正在努力计算中...。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1574" y="2025326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3FB1367-D8D8-53F9-B2CB-57E438CF16DA}"/>
              </a:ext>
            </a:extLst>
          </p:cNvPr>
          <p:cNvSpPr txBox="1"/>
          <p:nvPr/>
        </p:nvSpPr>
        <p:spPr>
          <a:xfrm>
            <a:off x="3162187" y="2703752"/>
            <a:ext cx="6244590" cy="37846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print_info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C00000"/>
                </a:solidFill>
              </a:rPr>
              <a:t>func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</a:t>
            </a:r>
            <a:r>
              <a:rPr lang="en" altLang="zh-CN" sz="1600" dirty="0" err="1">
                <a:solidFill>
                  <a:srgbClr val="C00000"/>
                </a:solidFill>
              </a:rPr>
              <a:t>a,b</a:t>
            </a:r>
            <a:r>
              <a:rPr lang="en" altLang="zh-CN" sz="1600" dirty="0"/>
              <a:t>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有嵌套      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"【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友好提示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2】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努力计算中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600" dirty="0"/>
              <a:t>) 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有额外功能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 err="1"/>
              <a:t>func</a:t>
            </a:r>
            <a:r>
              <a:rPr lang="en" altLang="zh-CN" sz="1600" dirty="0"/>
              <a:t>(</a:t>
            </a:r>
            <a:r>
              <a:rPr lang="en" altLang="zh-CN" sz="1600" dirty="0" err="1"/>
              <a:t>a,b</a:t>
            </a:r>
            <a:r>
              <a:rPr lang="en" altLang="zh-CN" sz="1600" dirty="0"/>
              <a:t>)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有返回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添加语法糖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print_info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get_sum</a:t>
            </a:r>
            <a:r>
              <a:rPr lang="en" altLang="zh-CN" sz="1600" dirty="0"/>
              <a:t>(</a:t>
            </a:r>
            <a:r>
              <a:rPr lang="en" altLang="zh-CN" sz="1600" dirty="0" err="1"/>
              <a:t>x,y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z = x + y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两数之和为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: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/>
              <a:t>z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 err="1"/>
              <a:t>get_sum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20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35</a:t>
            </a:r>
            <a:r>
              <a:rPr lang="en" altLang="zh-CN" sz="1600" dirty="0"/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613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装饰器的使用</a:t>
            </a:r>
          </a:p>
        </p:txBody>
      </p:sp>
      <p:sp>
        <p:nvSpPr>
          <p:cNvPr id="59" name="矩形 58"/>
          <p:cNvSpPr/>
          <p:nvPr/>
        </p:nvSpPr>
        <p:spPr>
          <a:xfrm>
            <a:off x="705484" y="1472221"/>
            <a:ext cx="3345815" cy="4114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装饰器装饰</a:t>
            </a: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无</a:t>
            </a: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</a:t>
            </a: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</a:t>
            </a: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返回值的函数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0814" y="2001944"/>
            <a:ext cx="8241665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在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无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参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返回值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的原有函数求和计算结果之前，添加一个友好提示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(注意：不能改变源码)：正在努力计算中...。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1574" y="2025326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42D6BF2-6860-456A-E6A6-C8B4718557BC}"/>
              </a:ext>
            </a:extLst>
          </p:cNvPr>
          <p:cNvSpPr txBox="1"/>
          <p:nvPr/>
        </p:nvSpPr>
        <p:spPr>
          <a:xfrm>
            <a:off x="3162187" y="2703752"/>
            <a:ext cx="6244590" cy="4031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print_info</a:t>
            </a:r>
            <a:r>
              <a:rPr lang="en" altLang="zh-CN" sz="1600" dirty="0"/>
              <a:t>(</a:t>
            </a:r>
            <a:r>
              <a:rPr lang="en" altLang="zh-CN" sz="1600" dirty="0" err="1"/>
              <a:t>func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有嵌套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"【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友好提示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】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正在努力计算中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/>
              <a:t>result = </a:t>
            </a:r>
            <a:r>
              <a:rPr lang="en" altLang="zh-CN" sz="1600" dirty="0" err="1"/>
              <a:t>func</a:t>
            </a:r>
            <a:r>
              <a:rPr lang="en" altLang="zh-CN" sz="1600" dirty="0"/>
              <a:t>()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原有函数有返回值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有返回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添加语法糖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print_info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get_sum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x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19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/>
              <a:t>y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34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/>
              <a:t>z = x + y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z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求和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 err="1"/>
              <a:t>get_sum</a:t>
            </a:r>
            <a:r>
              <a:rPr lang="en" altLang="zh-CN" sz="1600" dirty="0"/>
              <a:t>())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864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装饰器的使用</a:t>
            </a:r>
          </a:p>
        </p:txBody>
      </p:sp>
      <p:sp>
        <p:nvSpPr>
          <p:cNvPr id="59" name="矩形 58"/>
          <p:cNvSpPr/>
          <p:nvPr/>
        </p:nvSpPr>
        <p:spPr>
          <a:xfrm>
            <a:off x="705484" y="1472221"/>
            <a:ext cx="3345815" cy="4114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装饰器装饰</a:t>
            </a: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</a:t>
            </a: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参</a:t>
            </a: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有</a:t>
            </a: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返回值的函数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0814" y="2001944"/>
            <a:ext cx="8241665" cy="5835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在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参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返回值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的原有函数求和计算结果之前，添加一个友好提示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(注意：不能改变源码)：正在努力计算中...。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1574" y="2025326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6DF159CE-9CC2-09AA-1FFB-6F50776C9477}"/>
              </a:ext>
            </a:extLst>
          </p:cNvPr>
          <p:cNvSpPr txBox="1"/>
          <p:nvPr/>
        </p:nvSpPr>
        <p:spPr>
          <a:xfrm>
            <a:off x="2973705" y="2714408"/>
            <a:ext cx="6244590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print_info</a:t>
            </a:r>
            <a:r>
              <a:rPr lang="en" altLang="zh-CN" sz="1600" dirty="0"/>
              <a:t>(</a:t>
            </a:r>
            <a:r>
              <a:rPr lang="en" altLang="zh-CN" sz="1600" dirty="0" err="1"/>
              <a:t>func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</a:t>
            </a:r>
            <a:r>
              <a:rPr lang="en" altLang="zh-CN" sz="1600" dirty="0" err="1"/>
              <a:t>a,b</a:t>
            </a:r>
            <a:r>
              <a:rPr lang="en" altLang="zh-CN" sz="1600" dirty="0"/>
              <a:t>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有嵌套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有额外功能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"【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友好提示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】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正在努力计算中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..."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/>
              <a:t>result = </a:t>
            </a:r>
            <a:r>
              <a:rPr lang="en" altLang="zh-CN" sz="1600" dirty="0" err="1"/>
              <a:t>func</a:t>
            </a:r>
            <a:r>
              <a:rPr lang="en" altLang="zh-CN" sz="1600" dirty="0"/>
              <a:t>(</a:t>
            </a:r>
            <a:r>
              <a:rPr lang="en" altLang="zh-CN" sz="1600" dirty="0" err="1"/>
              <a:t>a,b</a:t>
            </a:r>
            <a:r>
              <a:rPr lang="en" altLang="zh-CN" sz="1600" dirty="0"/>
              <a:t>)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有返回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并添加语法糖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print_info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get_sum</a:t>
            </a:r>
            <a:r>
              <a:rPr lang="en" altLang="zh-CN" sz="1600" dirty="0"/>
              <a:t>(</a:t>
            </a:r>
            <a:r>
              <a:rPr lang="en" altLang="zh-CN" sz="1600" dirty="0" err="1"/>
              <a:t>x,y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z = x + y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z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 err="1"/>
              <a:t>get_sum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13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45</a:t>
            </a:r>
            <a:r>
              <a:rPr lang="en" altLang="zh-CN" sz="1600" dirty="0"/>
              <a:t>))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34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573094" y="731845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通用装饰器的使用</a:t>
            </a:r>
            <a:r>
              <a:rPr lang="zh-CN" altLang="en-US" dirty="0"/>
              <a:t>（函数参数是不定长的，有返回值）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2497361" y="1306180"/>
            <a:ext cx="8241665" cy="79560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定义一个可以计算</a:t>
            </a:r>
            <a:r>
              <a:rPr 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多个数据和多个字典</a:t>
            </a:r>
            <a:r>
              <a:rPr lang="en-US" alt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value</a:t>
            </a:r>
            <a:r>
              <a:rPr lang="zh-CN" altLang="en-US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值之和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的函数，并调用。</a:t>
            </a:r>
            <a:endParaRPr sz="1600" dirty="0">
              <a:solidFill>
                <a:srgbClr val="262626"/>
              </a:solidFill>
              <a:ea typeface="Alibaba PuHuiTi R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在原有函数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计算结果之前，加一个友好提示(不能改变源码)：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正在努力计算中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...。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880" y="1454134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A63AB-E24B-E275-427B-EFF7D889BBD4}"/>
              </a:ext>
            </a:extLst>
          </p:cNvPr>
          <p:cNvSpPr txBox="1"/>
          <p:nvPr/>
        </p:nvSpPr>
        <p:spPr>
          <a:xfrm>
            <a:off x="710880" y="2528396"/>
            <a:ext cx="2516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*args: 元组类型</a:t>
            </a:r>
          </a:p>
          <a:p>
            <a:r>
              <a:rPr lang="zh-CN" altLang="en-US" dirty="0"/>
              <a:t>**kwargs: 字典类型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36A5A9-94AB-9FE0-E26C-14049A322820}"/>
              </a:ext>
            </a:extLst>
          </p:cNvPr>
          <p:cNvSpPr txBox="1"/>
          <p:nvPr/>
        </p:nvSpPr>
        <p:spPr>
          <a:xfrm>
            <a:off x="3876130" y="2193270"/>
            <a:ext cx="4092728" cy="45243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print_info</a:t>
            </a:r>
            <a:r>
              <a:rPr lang="en" altLang="zh-CN" sz="1600" dirty="0"/>
              <a:t>(</a:t>
            </a:r>
            <a:r>
              <a:rPr lang="en" altLang="zh-CN" sz="1600" dirty="0" err="1"/>
              <a:t>func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(*</a:t>
            </a:r>
            <a:r>
              <a:rPr lang="en" altLang="zh-CN" sz="1600" dirty="0" err="1"/>
              <a:t>args</a:t>
            </a:r>
            <a:r>
              <a:rPr lang="en" altLang="zh-CN" sz="1600" dirty="0"/>
              <a:t>,**</a:t>
            </a:r>
            <a:r>
              <a:rPr lang="en" altLang="zh-CN" sz="1600" dirty="0" err="1"/>
              <a:t>kwargs</a:t>
            </a:r>
            <a:r>
              <a:rPr lang="en" altLang="zh-CN" sz="1600" dirty="0"/>
              <a:t>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有嵌套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“【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友好提示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】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正在努力计算中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...”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return</a:t>
            </a:r>
            <a:r>
              <a:rPr lang="zh-CN" altLang="en-US" sz="1600" dirty="0"/>
              <a:t> </a:t>
            </a:r>
            <a:r>
              <a:rPr lang="en" altLang="zh-CN" sz="1600" dirty="0" err="1"/>
              <a:t>func</a:t>
            </a:r>
            <a:r>
              <a:rPr lang="en" altLang="zh-CN" sz="1600" dirty="0"/>
              <a:t>(*</a:t>
            </a:r>
            <a:r>
              <a:rPr lang="en" altLang="zh-CN" sz="1600" dirty="0" err="1"/>
              <a:t>args</a:t>
            </a:r>
            <a:r>
              <a:rPr lang="en" altLang="zh-CN" sz="1600" dirty="0"/>
              <a:t>,**</a:t>
            </a:r>
            <a:r>
              <a:rPr lang="en" altLang="zh-CN" sz="1600" dirty="0" err="1"/>
              <a:t>kwargs</a:t>
            </a:r>
            <a:r>
              <a:rPr lang="en" altLang="zh-CN" sz="1600" dirty="0"/>
              <a:t>)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有引用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有返回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定义函数，并添加语法糖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print_info</a:t>
            </a:r>
            <a:r>
              <a:rPr lang="zh-CN" altLang="en-US" sz="1600" dirty="0">
                <a:solidFill>
                  <a:srgbClr val="9E880D"/>
                </a:solidFill>
                <a:effectLst/>
              </a:rPr>
              <a:t>   </a:t>
            </a:r>
            <a:r>
              <a:rPr lang="en-US" altLang="zh-CN" sz="1600" dirty="0">
                <a:solidFill>
                  <a:srgbClr val="9E880D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C00000"/>
                </a:solidFill>
              </a:rPr>
              <a:t>args</a:t>
            </a:r>
            <a:r>
              <a:rPr lang="zh-CN" altLang="en-US" sz="1600" dirty="0">
                <a:solidFill>
                  <a:srgbClr val="C00000"/>
                </a:solidFill>
              </a:rPr>
              <a:t>元组，</a:t>
            </a:r>
            <a:r>
              <a:rPr lang="en" altLang="zh-CN" sz="1600" dirty="0">
                <a:solidFill>
                  <a:srgbClr val="C00000"/>
                </a:solidFill>
              </a:rPr>
              <a:t> </a:t>
            </a:r>
            <a:r>
              <a:rPr lang="en" altLang="zh-CN" sz="1600" dirty="0" err="1">
                <a:solidFill>
                  <a:srgbClr val="C00000"/>
                </a:solidFill>
              </a:rPr>
              <a:t>kwargs</a:t>
            </a:r>
            <a:r>
              <a:rPr lang="zh-CN" altLang="en" sz="1600" dirty="0">
                <a:solidFill>
                  <a:srgbClr val="C00000"/>
                </a:solidFill>
              </a:rPr>
              <a:t>字典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get_sum</a:t>
            </a:r>
            <a:r>
              <a:rPr lang="en" altLang="zh-CN" sz="1600" dirty="0"/>
              <a:t>(*</a:t>
            </a:r>
            <a:r>
              <a:rPr lang="en" altLang="zh-CN" sz="1600" dirty="0" err="1"/>
              <a:t>args</a:t>
            </a:r>
            <a:r>
              <a:rPr lang="en" altLang="zh-CN" sz="1600" dirty="0"/>
              <a:t>, **</a:t>
            </a:r>
            <a:r>
              <a:rPr lang="en" altLang="zh-CN" sz="1600" dirty="0" err="1"/>
              <a:t>kwargs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result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0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600" dirty="0"/>
              <a:t>value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600" dirty="0" err="1"/>
              <a:t>args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result += value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for </a:t>
            </a:r>
            <a:r>
              <a:rPr lang="en" altLang="zh-CN" sz="1600" dirty="0"/>
              <a:t>value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in </a:t>
            </a:r>
            <a:r>
              <a:rPr lang="en" altLang="zh-CN" sz="1600" dirty="0" err="1"/>
              <a:t>kwargs.values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result += value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 err="1"/>
              <a:t>get_sum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4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5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a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10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b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20</a:t>
            </a:r>
            <a:r>
              <a:rPr lang="en" altLang="zh-CN" sz="1600" dirty="0"/>
              <a:t>,</a:t>
            </a:r>
            <a:r>
              <a:rPr lang="en" altLang="zh-CN" sz="1600" dirty="0">
                <a:solidFill>
                  <a:srgbClr val="660099"/>
                </a:solidFill>
                <a:effectLst/>
              </a:rPr>
              <a:t>c</a:t>
            </a:r>
            <a:r>
              <a:rPr lang="en" altLang="zh-CN" sz="1600" dirty="0"/>
              <a:t>=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30</a:t>
            </a:r>
            <a:r>
              <a:rPr lang="en" altLang="zh-CN" sz="1600" dirty="0"/>
              <a:t>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95553" y="1233760"/>
            <a:ext cx="5973761" cy="4390480"/>
          </a:xfrm>
        </p:spPr>
        <p:txBody>
          <a:bodyPr/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函数参数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sz="1600" dirty="0">
                <a:solidFill>
                  <a:srgbClr val="C00000"/>
                </a:solidFill>
              </a:rPr>
              <a:t>              直接调用、间接调用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多个装饰器的使用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带有参数装饰器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2445" y="1567644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132730" y="986119"/>
            <a:ext cx="7207623" cy="3281082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dirty="0"/>
              <a:t>装饰器装饰4种不同分类的函数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a</a:t>
            </a:r>
            <a:r>
              <a:rPr lang="zh-CN" altLang="en-US" sz="1600" dirty="0"/>
              <a:t> 当</a:t>
            </a:r>
            <a:r>
              <a:rPr lang="zh-CN" altLang="en-US" sz="1600" dirty="0">
                <a:solidFill>
                  <a:srgbClr val="C00000"/>
                </a:solidFill>
              </a:rPr>
              <a:t>原有函数</a:t>
            </a:r>
            <a:r>
              <a:rPr lang="zh-CN" altLang="en-US" sz="1600" dirty="0"/>
              <a:t>没有参数时</a:t>
            </a:r>
            <a:r>
              <a:rPr lang="en-US" altLang="zh-CN" sz="1600" dirty="0"/>
              <a:t>,</a:t>
            </a:r>
            <a:r>
              <a:rPr lang="zh-CN" altLang="en-US" sz="1600" dirty="0"/>
              <a:t> 对应定义的</a:t>
            </a:r>
            <a:r>
              <a:rPr lang="zh-CN" altLang="en-US" sz="1600" dirty="0">
                <a:solidFill>
                  <a:srgbClr val="C00000"/>
                </a:solidFill>
              </a:rPr>
              <a:t>装饰器的内部函数</a:t>
            </a:r>
            <a:r>
              <a:rPr lang="zh-CN" altLang="en-US" sz="1600" dirty="0"/>
              <a:t>也没有参数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b</a:t>
            </a:r>
            <a:r>
              <a:rPr lang="zh-CN" altLang="en-US" sz="1600" dirty="0"/>
              <a:t> 当</a:t>
            </a:r>
            <a:r>
              <a:rPr lang="zh-CN" altLang="en-US" sz="1600" dirty="0">
                <a:solidFill>
                  <a:srgbClr val="C00000"/>
                </a:solidFill>
              </a:rPr>
              <a:t>原有函数</a:t>
            </a:r>
            <a:r>
              <a:rPr lang="zh-CN" altLang="en-US" sz="1600" dirty="0"/>
              <a:t>没有返回值时</a:t>
            </a:r>
            <a:r>
              <a:rPr lang="en-US" altLang="zh-CN" sz="1600" dirty="0"/>
              <a:t>,</a:t>
            </a:r>
            <a:r>
              <a:rPr lang="zh-CN" altLang="en-US" sz="1600" dirty="0"/>
              <a:t> 对应定义的</a:t>
            </a:r>
            <a:r>
              <a:rPr lang="zh-CN" altLang="en-US" sz="1600" dirty="0">
                <a:solidFill>
                  <a:srgbClr val="C00000"/>
                </a:solidFill>
              </a:rPr>
              <a:t>装饰器的内部函数</a:t>
            </a:r>
            <a:r>
              <a:rPr lang="zh-CN" altLang="en-US" sz="1600" dirty="0"/>
              <a:t>也没有返回值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c</a:t>
            </a:r>
            <a:r>
              <a:rPr lang="zh-CN" altLang="en-US" sz="1600" dirty="0"/>
              <a:t> 当</a:t>
            </a:r>
            <a:r>
              <a:rPr lang="zh-CN" altLang="en-US" sz="1600" dirty="0">
                <a:solidFill>
                  <a:srgbClr val="C00000"/>
                </a:solidFill>
              </a:rPr>
              <a:t>原有函数</a:t>
            </a:r>
            <a:r>
              <a:rPr lang="zh-CN" altLang="en-US" sz="1600" dirty="0"/>
              <a:t>有返回值时</a:t>
            </a:r>
            <a:r>
              <a:rPr lang="en-US" altLang="zh-CN" sz="1600" dirty="0"/>
              <a:t>,</a:t>
            </a:r>
            <a:r>
              <a:rPr lang="zh-CN" altLang="en-US" sz="1600" dirty="0"/>
              <a:t> 定义的</a:t>
            </a:r>
            <a:r>
              <a:rPr lang="zh-CN" altLang="en-US" sz="1600" dirty="0">
                <a:solidFill>
                  <a:srgbClr val="C00000"/>
                </a:solidFill>
              </a:rPr>
              <a:t>装饰器的内部函数</a:t>
            </a:r>
            <a:r>
              <a:rPr lang="zh-CN" altLang="en-US" sz="1600" dirty="0"/>
              <a:t>中要返回值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     </a:t>
            </a:r>
            <a:r>
              <a:rPr lang="en-US" altLang="zh-CN" sz="1600" dirty="0"/>
              <a:t>d</a:t>
            </a:r>
            <a:r>
              <a:rPr lang="zh-CN" altLang="en-US" sz="1600" dirty="0"/>
              <a:t> 当</a:t>
            </a:r>
            <a:r>
              <a:rPr lang="zh-CN" altLang="en-US" sz="1600" dirty="0">
                <a:solidFill>
                  <a:srgbClr val="C00000"/>
                </a:solidFill>
              </a:rPr>
              <a:t>原有函数有参数</a:t>
            </a:r>
            <a:r>
              <a:rPr lang="zh-CN" altLang="en-US" sz="1600" dirty="0"/>
              <a:t>时</a:t>
            </a:r>
            <a:r>
              <a:rPr lang="en-US" altLang="zh-CN" sz="1600" dirty="0"/>
              <a:t>,</a:t>
            </a:r>
            <a:r>
              <a:rPr lang="zh-CN" altLang="en-US" sz="1600" dirty="0"/>
              <a:t> 定义的</a:t>
            </a:r>
            <a:r>
              <a:rPr lang="zh-CN" altLang="en-US" sz="1600" dirty="0">
                <a:solidFill>
                  <a:srgbClr val="C00000"/>
                </a:solidFill>
              </a:rPr>
              <a:t>装饰器类的内部函数</a:t>
            </a:r>
            <a:r>
              <a:rPr lang="zh-CN" altLang="en-US" sz="1600" dirty="0"/>
              <a:t>也应该有参数</a:t>
            </a:r>
            <a:endParaRPr sz="1600" dirty="0"/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6CEB9843-BFF3-86AB-DE7C-696AEC17B811}"/>
              </a:ext>
            </a:extLst>
          </p:cNvPr>
          <p:cNvSpPr txBox="1">
            <a:spLocks/>
          </p:cNvSpPr>
          <p:nvPr/>
        </p:nvSpPr>
        <p:spPr>
          <a:xfrm>
            <a:off x="4298576" y="3989295"/>
            <a:ext cx="6875929" cy="95025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总之一句话：</a:t>
            </a:r>
            <a:r>
              <a:rPr lang="zh-CN" altLang="en-US" sz="1600" dirty="0">
                <a:solidFill>
                  <a:srgbClr val="C00000"/>
                </a:solidFill>
              </a:rPr>
              <a:t>原函数</a:t>
            </a:r>
            <a:r>
              <a:rPr lang="zh-CN" altLang="en-US" sz="1600" dirty="0"/>
              <a:t>是有参无参</a:t>
            </a:r>
            <a:r>
              <a:rPr lang="en-US" altLang="zh-CN" sz="1600" dirty="0"/>
              <a:t>,</a:t>
            </a:r>
            <a:r>
              <a:rPr lang="zh-CN" altLang="en-US" sz="1600" dirty="0"/>
              <a:t>有返回值无返回值</a:t>
            </a:r>
            <a:r>
              <a:rPr lang="en-US" altLang="zh-CN" sz="1600" dirty="0"/>
              <a:t>, </a:t>
            </a:r>
            <a:r>
              <a:rPr lang="zh-CN" altLang="en-US" sz="1600" dirty="0">
                <a:solidFill>
                  <a:srgbClr val="C00000"/>
                </a:solidFill>
              </a:rPr>
              <a:t>装饰器的内部函数</a:t>
            </a:r>
            <a:r>
              <a:rPr lang="zh-CN" altLang="en-US" sz="1600" dirty="0"/>
              <a:t>和原函数保持一致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300797"/>
            <a:ext cx="5973761" cy="4256405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函数参数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多个装饰器的使用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  </a:t>
            </a:r>
            <a:r>
              <a:rPr kumimoji="1" lang="zh-CN" altLang="en-US" sz="1600" dirty="0">
                <a:solidFill>
                  <a:srgbClr val="C00000"/>
                </a:solidFill>
              </a:rPr>
              <a:t>多个装饰器装饰一个原函数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带有参数装饰器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45" y="3599306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能够使用多个装饰器装饰一个函数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多个装饰器装饰一个函数</a:t>
            </a:r>
            <a:endParaRPr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66B02A-35C9-44DE-D785-1232BC79C667}"/>
              </a:ext>
            </a:extLst>
          </p:cNvPr>
          <p:cNvSpPr txBox="1"/>
          <p:nvPr/>
        </p:nvSpPr>
        <p:spPr>
          <a:xfrm>
            <a:off x="2830195" y="1457271"/>
            <a:ext cx="8300720" cy="8309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例如，发表评论前，都是需要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r>
              <a:rPr sz="1600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先登录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用户 再进行 验证码验证</a:t>
            </a: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先定义有发表评论的功能函数，然后在</a:t>
            </a: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不改变原有函数的基础上</a:t>
            </a: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，需要</a:t>
            </a:r>
            <a:r>
              <a:rPr 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先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检查用户登录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和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输入验证码</a:t>
            </a:r>
            <a:r>
              <a:rPr 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D2F9039-0D75-5531-5FD9-A5F386A4EAB0}"/>
              </a:ext>
            </a:extLst>
          </p:cNvPr>
          <p:cNvSpPr/>
          <p:nvPr/>
        </p:nvSpPr>
        <p:spPr>
          <a:xfrm>
            <a:off x="822483" y="1667199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1014F78A-C0A1-D35E-5038-89BC4FB87C63}"/>
              </a:ext>
            </a:extLst>
          </p:cNvPr>
          <p:cNvSpPr txBox="1"/>
          <p:nvPr/>
        </p:nvSpPr>
        <p:spPr>
          <a:xfrm>
            <a:off x="5947410" y="2058764"/>
            <a:ext cx="6244590" cy="477053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1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check_user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输入用户名和密码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 err="1"/>
              <a:t>fn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2</a:t>
            </a:r>
            <a:br>
              <a:rPr lang="en-US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check_code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登录验证码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 err="1"/>
              <a:t>fn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被装饰器的函数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check_user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 err="1">
                <a:solidFill>
                  <a:srgbClr val="9E880D"/>
                </a:solidFill>
                <a:effectLst/>
              </a:rPr>
              <a:t>check_code</a:t>
            </a:r>
            <a:br>
              <a:rPr lang="en" altLang="zh-CN" sz="1600" dirty="0">
                <a:solidFill>
                  <a:srgbClr val="9E880D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comment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发表评论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4.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comment()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9AEACC-5559-49FB-2ED4-DD98786E27AE}"/>
              </a:ext>
            </a:extLst>
          </p:cNvPr>
          <p:cNvSpPr txBox="1"/>
          <p:nvPr/>
        </p:nvSpPr>
        <p:spPr>
          <a:xfrm>
            <a:off x="291351" y="2805458"/>
            <a:ext cx="5476764" cy="1283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多个装饰器的装饰过程是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离函数最近的装饰器先装饰，然后外面的装饰器再进行装饰，由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内到外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的装饰过程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675" y="1300797"/>
            <a:ext cx="6242492" cy="4937957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tx1"/>
                </a:solidFill>
              </a:rPr>
              <a:t>函数参数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闭包介绍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闭包的使用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多个装饰器的使用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带有参数装饰器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FF0000"/>
                </a:solidFill>
              </a:rPr>
              <a:t>       </a:t>
            </a:r>
            <a:r>
              <a:rPr kumimoji="1" lang="zh-CN" altLang="en-US" sz="1600" dirty="0">
                <a:solidFill>
                  <a:srgbClr val="FF0000"/>
                </a:solidFill>
              </a:rPr>
              <a:t>一个装饰器装饰多个原函数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237" y="5160340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58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带有参数的装饰器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21717" y="1625103"/>
            <a:ext cx="8241665" cy="460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ea typeface="Alibaba PuHuiTi R" pitchFamily="18" charset="-122"/>
                <a:sym typeface="+mn-ea"/>
              </a:rPr>
              <a:t>定义</a:t>
            </a:r>
            <a:r>
              <a:rPr sz="1600" dirty="0">
                <a:ea typeface="Alibaba PuHuiTi R" pitchFamily="18" charset="-122"/>
                <a:sym typeface="+mn-ea"/>
              </a:rPr>
              <a:t>一个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既能装饰减法运算，又能装饰加法运算</a:t>
            </a:r>
            <a:r>
              <a:rPr sz="1600" dirty="0">
                <a:ea typeface="Alibaba PuHuiTi R" pitchFamily="18" charset="-122"/>
                <a:sym typeface="+mn-ea"/>
              </a:rPr>
              <a:t>的装饰器，即带有参数的装饰器。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880" y="1625103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D8AAF3-7A53-C1EB-0C0B-B8591706CF83}"/>
              </a:ext>
            </a:extLst>
          </p:cNvPr>
          <p:cNvSpPr txBox="1"/>
          <p:nvPr/>
        </p:nvSpPr>
        <p:spPr>
          <a:xfrm>
            <a:off x="1148059" y="2326970"/>
            <a:ext cx="4008739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外部函数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decorator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, flag):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内部函数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(num1, num2):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判断流程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600" dirty="0"/>
              <a:t>flag ==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"+"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"--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正在努力加法计算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--"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 err="1">
                <a:solidFill>
                  <a:srgbClr val="0033B3"/>
                </a:solidFill>
                <a:effectLst/>
              </a:rPr>
              <a:t>elif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 </a:t>
            </a:r>
            <a:r>
              <a:rPr lang="en" altLang="zh-CN" sz="1600" dirty="0"/>
              <a:t>flag ==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"-"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"--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正在努力减法计算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--"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</a:t>
            </a:r>
            <a:r>
              <a:rPr lang="en" altLang="zh-CN" sz="1600" dirty="0"/>
              <a:t>result = </a:t>
            </a:r>
            <a:r>
              <a:rPr lang="en" altLang="zh-CN" sz="1600" dirty="0" err="1"/>
              <a:t>fn</a:t>
            </a:r>
            <a:r>
              <a:rPr lang="en" altLang="zh-CN" sz="1600" dirty="0"/>
              <a:t>(num1, num2)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33C35E43-0DB6-9666-0AFD-C6C44EB073D9}"/>
              </a:ext>
            </a:extLst>
          </p:cNvPr>
          <p:cNvSpPr txBox="1"/>
          <p:nvPr/>
        </p:nvSpPr>
        <p:spPr>
          <a:xfrm>
            <a:off x="5454267" y="2326970"/>
            <a:ext cx="4008739" cy="25545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被带有参数的装饰器装饰的函数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>
                <a:solidFill>
                  <a:srgbClr val="9E880D"/>
                </a:solidFill>
                <a:effectLst/>
              </a:rPr>
              <a:t>decorator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'+'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add</a:t>
            </a:r>
            <a:r>
              <a:rPr lang="en" altLang="zh-CN" sz="1600" dirty="0"/>
              <a:t>(a, b):</a:t>
            </a:r>
            <a:br>
              <a:rPr lang="en" altLang="zh-CN" sz="1600" dirty="0"/>
            </a:br>
            <a:r>
              <a:rPr lang="en" altLang="zh-CN" sz="1600" dirty="0"/>
              <a:t>    result = a + b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执行函数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result = add(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(result)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798C31-451F-5541-CDDD-555DEAF3EE0B}"/>
              </a:ext>
            </a:extLst>
          </p:cNvPr>
          <p:cNvSpPr txBox="1"/>
          <p:nvPr/>
        </p:nvSpPr>
        <p:spPr>
          <a:xfrm>
            <a:off x="5454267" y="5308660"/>
            <a:ext cx="503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装饰器只能接收一个参数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2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带有参数的装饰器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21717" y="1625103"/>
            <a:ext cx="8241665" cy="4603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dirty="0">
                <a:ea typeface="Alibaba PuHuiTi R" pitchFamily="18" charset="-122"/>
                <a:sym typeface="+mn-ea"/>
              </a:rPr>
              <a:t>定义</a:t>
            </a:r>
            <a:r>
              <a:rPr sz="1600" dirty="0">
                <a:ea typeface="Alibaba PuHuiTi R" pitchFamily="18" charset="-122"/>
                <a:sym typeface="+mn-ea"/>
              </a:rPr>
              <a:t>一个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既能装饰减法运算，又能装饰加法运算</a:t>
            </a:r>
            <a:r>
              <a:rPr sz="1600" dirty="0">
                <a:ea typeface="Alibaba PuHuiTi R" pitchFamily="18" charset="-122"/>
                <a:sym typeface="+mn-ea"/>
              </a:rPr>
              <a:t>的装饰器，即带有参数的装饰器。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10880" y="1625103"/>
            <a:ext cx="1412240" cy="534035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6DC4F54-D20F-E572-1E0D-E181B5E2336C}"/>
              </a:ext>
            </a:extLst>
          </p:cNvPr>
          <p:cNvSpPr txBox="1"/>
          <p:nvPr/>
        </p:nvSpPr>
        <p:spPr>
          <a:xfrm>
            <a:off x="320827" y="2257065"/>
            <a:ext cx="4201779" cy="427809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logging</a:t>
            </a:r>
            <a:r>
              <a:rPr lang="en" altLang="zh-CN" sz="1600" dirty="0"/>
              <a:t>(flag):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flag = "+"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# 1.1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外部函数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decorator</a:t>
            </a:r>
            <a:r>
              <a:rPr lang="en" altLang="zh-CN" sz="1600" dirty="0"/>
              <a:t>(</a:t>
            </a:r>
            <a:r>
              <a:rPr lang="en" altLang="zh-CN" sz="1600" dirty="0" err="1"/>
              <a:t>fn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1.2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内部函数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inner</a:t>
            </a:r>
            <a:r>
              <a:rPr lang="en" altLang="zh-CN" sz="1600" dirty="0"/>
              <a:t>(num1, num2):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判断流程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if </a:t>
            </a:r>
            <a:r>
              <a:rPr lang="en" altLang="zh-CN" sz="1600" dirty="0"/>
              <a:t>flag ==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"+"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"--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正在努力加法计算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--"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" altLang="zh-CN" sz="1600" dirty="0" err="1">
                <a:solidFill>
                  <a:srgbClr val="0033B3"/>
                </a:solidFill>
                <a:effectLst/>
              </a:rPr>
              <a:t>elif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 </a:t>
            </a:r>
            <a:r>
              <a:rPr lang="en" altLang="zh-CN" sz="1600" dirty="0"/>
              <a:t>flag ==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"-"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"--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正在努力减法计算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--"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        </a:t>
            </a:r>
            <a:r>
              <a:rPr lang="en" altLang="zh-CN" sz="1600" dirty="0"/>
              <a:t>result = </a:t>
            </a:r>
            <a:r>
              <a:rPr lang="en" altLang="zh-CN" sz="1600" dirty="0" err="1"/>
              <a:t>fn</a:t>
            </a:r>
            <a:r>
              <a:rPr lang="en" altLang="zh-CN" sz="1600" dirty="0"/>
              <a:t>(num1, num2)</a:t>
            </a:r>
            <a:br>
              <a:rPr lang="en" altLang="zh-CN" sz="1600" dirty="0"/>
            </a:br>
            <a:r>
              <a:rPr lang="en" altLang="zh-CN" sz="1600" dirty="0"/>
              <a:t>    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返回内部函数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inner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返回装饰器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decorator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A5CD9460-A9BD-6E84-B90C-80C122E317A4}"/>
              </a:ext>
            </a:extLst>
          </p:cNvPr>
          <p:cNvSpPr txBox="1"/>
          <p:nvPr/>
        </p:nvSpPr>
        <p:spPr>
          <a:xfrm>
            <a:off x="4675184" y="2253310"/>
            <a:ext cx="4201779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被带有参数的装饰器装饰的函数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-US" altLang="zh-CN" sz="1600" dirty="0">
                <a:solidFill>
                  <a:srgbClr val="9E880D"/>
                </a:solidFill>
                <a:effectLst/>
              </a:rPr>
              <a:t>@</a:t>
            </a:r>
            <a:r>
              <a:rPr lang="en" altLang="zh-CN" sz="1600" dirty="0">
                <a:solidFill>
                  <a:srgbClr val="9E880D"/>
                </a:solidFill>
                <a:effectLst/>
              </a:rPr>
              <a:t>logging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'+'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add</a:t>
            </a:r>
            <a:r>
              <a:rPr lang="en" altLang="zh-CN" sz="1600" dirty="0"/>
              <a:t>(a, b):</a:t>
            </a:r>
            <a:br>
              <a:rPr lang="en" altLang="zh-CN" sz="1600" dirty="0"/>
            </a:br>
            <a:r>
              <a:rPr lang="en" altLang="zh-CN" sz="1600" dirty="0"/>
              <a:t>    result = a + b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>
                <a:solidFill>
                  <a:srgbClr val="9E880D"/>
                </a:solidFill>
                <a:effectLst/>
              </a:rPr>
              <a:t>@logging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'-'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reduce</a:t>
            </a:r>
            <a:r>
              <a:rPr lang="en" altLang="zh-CN" sz="1600" dirty="0"/>
              <a:t>(a, b):</a:t>
            </a:r>
            <a:br>
              <a:rPr lang="en" altLang="zh-CN" sz="1600" dirty="0"/>
            </a:br>
            <a:r>
              <a:rPr lang="en" altLang="zh-CN" sz="1600" dirty="0"/>
              <a:t>    result = a - b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/>
              <a:t>result</a:t>
            </a:r>
            <a:br>
              <a:rPr lang="en" altLang="zh-CN" sz="1600" dirty="0"/>
            </a:b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3.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执行函数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result = add(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(result)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F80C9C-7CE9-BAF0-8FE3-922F1EA4262D}"/>
              </a:ext>
            </a:extLst>
          </p:cNvPr>
          <p:cNvSpPr txBox="1"/>
          <p:nvPr/>
        </p:nvSpPr>
        <p:spPr>
          <a:xfrm>
            <a:off x="9233647" y="2945807"/>
            <a:ext cx="2637526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使用带有参数的装饰器，其实是在装饰器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外面又包裹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了一个函数，使用该函数接收参数，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返回装饰器</a:t>
            </a:r>
            <a:r>
              <a:rPr lang="zh-CN" altLang="en-US" dirty="0">
                <a:solidFill>
                  <a:srgbClr val="FF0000"/>
                </a:solidFill>
                <a:latin typeface="Helvetica Neue" panose="02000503000000020004" pitchFamily="2" charset="0"/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459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282633" y="2407534"/>
            <a:ext cx="7171762" cy="2716916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编写多个装饰器的代码过程是？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离函数最近的装饰器先装饰，然后外面的装饰器再进行装饰，</a:t>
            </a:r>
            <a:endParaRPr lang="en-US" altLang="zh-CN" sz="16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由</a:t>
            </a:r>
            <a:r>
              <a:rPr lang="zh-CN" altLang="en-US" sz="1600" b="0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内到外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的装饰过程</a:t>
            </a:r>
            <a:endParaRPr lang="en-US" altLang="zh-CN" sz="16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zh-CN" altLang="en-US" dirty="0"/>
              <a:t>编写带有参数的装饰器代码的的过程是？</a:t>
            </a:r>
            <a:endParaRPr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     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使用带有参数的装饰器，其实是在装饰器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外面又包裹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了一个函数，</a:t>
            </a:r>
            <a:endParaRPr lang="en-US" altLang="zh-CN" sz="1600" b="0" i="0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使用该函数接收参数，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返回装饰器</a:t>
            </a:r>
            <a:r>
              <a:rPr lang="zh-CN" altLang="en-US" sz="1600" dirty="0">
                <a:solidFill>
                  <a:srgbClr val="FF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理解函数名的作用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知道函数能作为参数使用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9996" y="3111926"/>
            <a:ext cx="7615555" cy="33718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定义一个无返回值的函数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func01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，并直接输出函数名查看效果。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函数</a:t>
            </a:r>
            <a:r>
              <a:rPr lang="zh-CN" altLang="en-US" dirty="0"/>
              <a:t>名的作用</a:t>
            </a:r>
            <a:endParaRPr dirty="0"/>
          </a:p>
        </p:txBody>
      </p:sp>
      <p:sp>
        <p:nvSpPr>
          <p:cNvPr id="2" name="圆角矩形 1"/>
          <p:cNvSpPr/>
          <p:nvPr/>
        </p:nvSpPr>
        <p:spPr>
          <a:xfrm>
            <a:off x="895611" y="3050331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79FF61-B70D-007C-4D04-64EEF9DD91F2}"/>
              </a:ext>
            </a:extLst>
          </p:cNvPr>
          <p:cNvSpPr txBox="1"/>
          <p:nvPr/>
        </p:nvSpPr>
        <p:spPr>
          <a:xfrm>
            <a:off x="895609" y="1439308"/>
            <a:ext cx="10955732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函数名存放的是函数所在内存空间的地址 （大白话：函数名代表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函数入口地址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执行函数名所存放空间地址中的代码 （大白话：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函数调用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直接调用）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函数名可像普通变量一样赋值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赋值后的结果与原函数名作用是一样的 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          （大白话：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可以做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函数参数，函数名做函数参数是研究的重点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 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1097A17-0602-013A-58C6-29C56143046C}"/>
              </a:ext>
            </a:extLst>
          </p:cNvPr>
          <p:cNvSpPr txBox="1"/>
          <p:nvPr/>
        </p:nvSpPr>
        <p:spPr>
          <a:xfrm>
            <a:off x="2959996" y="3812340"/>
            <a:ext cx="6244590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定义函数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  <a:effectLst/>
              </a:rPr>
              <a:t>func01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"this is func01"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endParaRPr lang="en" altLang="zh-CN" sz="1600" dirty="0"/>
          </a:p>
          <a:p>
            <a:r>
              <a:rPr lang="en" altLang="zh-CN" sz="1600" i="1" dirty="0">
                <a:solidFill>
                  <a:srgbClr val="8C8C8C"/>
                </a:solidFill>
              </a:rPr>
              <a:t>#</a:t>
            </a:r>
            <a:r>
              <a:rPr lang="zh-CN" altLang="en-US" sz="1600" i="1" dirty="0">
                <a:solidFill>
                  <a:srgbClr val="8C8C8C"/>
                </a:solidFill>
              </a:rPr>
              <a:t> 函数名</a:t>
            </a:r>
            <a:r>
              <a:rPr lang="en-US" altLang="zh-CN" sz="1600" i="1" dirty="0">
                <a:solidFill>
                  <a:srgbClr val="8C8C8C"/>
                </a:solidFill>
              </a:rPr>
              <a:t>()</a:t>
            </a:r>
            <a:r>
              <a:rPr lang="zh-CN" altLang="en-US" sz="1600" i="1" dirty="0">
                <a:solidFill>
                  <a:srgbClr val="8C8C8C"/>
                </a:solidFill>
              </a:rPr>
              <a:t>执行函数名所存放空间地址中的代码</a:t>
            </a:r>
            <a:br>
              <a:rPr lang="en" altLang="zh-CN" sz="1600" i="1" dirty="0">
                <a:solidFill>
                  <a:srgbClr val="8C8C8C"/>
                </a:solidFill>
              </a:rPr>
            </a:br>
            <a:r>
              <a:rPr lang="en" altLang="zh-CN" sz="1600" dirty="0"/>
              <a:t>func01()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函数名存放的是函数所在空间的地址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(func01)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函数名也可以像普通变量一样赋值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/>
              <a:t>func02 = func01</a:t>
            </a:r>
            <a:br>
              <a:rPr lang="en" altLang="zh-CN" sz="1600" dirty="0"/>
            </a:br>
            <a:r>
              <a:rPr lang="en" altLang="zh-CN" sz="1600" dirty="0"/>
              <a:t>func02()</a:t>
            </a:r>
            <a:endParaRPr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0880" y="1577879"/>
            <a:ext cx="7615555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函数名作为实参传递，本质上传递的是对应函数的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地址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函数作为参数使用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5265" y="2302701"/>
            <a:ext cx="7615555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将函数作为实参来传递：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）定义一个无参函数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test()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</a:t>
            </a:r>
          </a:p>
          <a:p>
            <a:pPr algn="l"/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定义一个有一个参数的函数</a:t>
            </a:r>
            <a:r>
              <a:rPr lang="en" altLang="zh-CN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；</a:t>
            </a:r>
          </a:p>
          <a:p>
            <a:pPr algn="l"/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（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）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把无参函数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test()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的函数名传递给有参函数</a:t>
            </a:r>
            <a:r>
              <a:rPr lang="en" altLang="zh-CN" sz="1600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</a:t>
            </a:r>
            <a:r>
              <a:rPr lang="en" altLang="zh-C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()</a:t>
            </a:r>
            <a:r>
              <a:rPr lang="zh-CN" altLang="en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并观察效果。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10880" y="2241106"/>
            <a:ext cx="1896110" cy="49149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28E44B45-135C-A7E8-2C42-E77C1C441477}"/>
              </a:ext>
            </a:extLst>
          </p:cNvPr>
          <p:cNvSpPr txBox="1"/>
          <p:nvPr/>
        </p:nvSpPr>
        <p:spPr>
          <a:xfrm>
            <a:off x="2775265" y="3923857"/>
            <a:ext cx="6244590" cy="233910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定义函数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test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“this is 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a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 </a:t>
            </a:r>
            <a:r>
              <a:rPr lang="en" altLang="zh-CN" sz="1600" dirty="0" err="1">
                <a:solidFill>
                  <a:srgbClr val="067D17"/>
                </a:solidFill>
                <a:effectLst/>
              </a:rPr>
              <a:t>func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"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endParaRPr lang="en" altLang="zh-CN" sz="1600" dirty="0"/>
          </a:p>
          <a:p>
            <a:r>
              <a:rPr lang="en" altLang="zh-CN" sz="1600" i="1" dirty="0">
                <a:solidFill>
                  <a:srgbClr val="8C8C8C"/>
                </a:solidFill>
              </a:rPr>
              <a:t>#</a:t>
            </a:r>
            <a:r>
              <a:rPr lang="zh-CN" altLang="en-US" sz="1600" i="1" dirty="0">
                <a:solidFill>
                  <a:srgbClr val="8C8C8C"/>
                </a:solidFill>
              </a:rPr>
              <a:t>  定义有参函数，参数是另一个函数</a:t>
            </a:r>
            <a:endParaRPr lang="en-US" altLang="zh-CN" sz="1600" i="1" dirty="0">
              <a:solidFill>
                <a:srgbClr val="8C8C8C"/>
              </a:solidFill>
            </a:endParaRPr>
          </a:p>
          <a:p>
            <a:r>
              <a:rPr lang="en" altLang="zh-CN" dirty="0"/>
              <a:t>def f</a:t>
            </a:r>
            <a:r>
              <a:rPr lang="en-US" altLang="zh-CN" dirty="0" err="1"/>
              <a:t>unc</a:t>
            </a:r>
            <a:r>
              <a:rPr lang="en" altLang="zh-CN" sz="1600" dirty="0"/>
              <a:t>(</a:t>
            </a:r>
            <a:r>
              <a:rPr lang="en-US" altLang="zh-CN" sz="1600" dirty="0"/>
              <a:t>test</a:t>
            </a:r>
            <a:r>
              <a:rPr lang="en" altLang="zh-CN" sz="1600" dirty="0"/>
              <a:t>):</a:t>
            </a:r>
            <a:r>
              <a:rPr lang="zh-CN" altLang="en-US" sz="1600" dirty="0"/>
              <a:t>  </a:t>
            </a: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zh-CN" altLang="en-US" sz="1600" dirty="0">
                <a:solidFill>
                  <a:srgbClr val="C00000"/>
                </a:solidFill>
              </a:rPr>
              <a:t>函数</a:t>
            </a:r>
            <a:r>
              <a:rPr lang="en-US" altLang="zh-CN" sz="1600" dirty="0">
                <a:solidFill>
                  <a:srgbClr val="C00000"/>
                </a:solidFill>
              </a:rPr>
              <a:t>test</a:t>
            </a:r>
            <a:r>
              <a:rPr lang="zh-CN" altLang="en-US" sz="1600" dirty="0">
                <a:solidFill>
                  <a:srgbClr val="C00000"/>
                </a:solidFill>
              </a:rPr>
              <a:t>做</a:t>
            </a:r>
            <a:r>
              <a:rPr lang="en-US" altLang="zh-CN" sz="1600" dirty="0" err="1">
                <a:solidFill>
                  <a:srgbClr val="C00000"/>
                </a:solidFill>
              </a:rPr>
              <a:t>func</a:t>
            </a:r>
            <a:r>
              <a:rPr lang="zh-CN" altLang="en-US" sz="1600" dirty="0">
                <a:solidFill>
                  <a:srgbClr val="C00000"/>
                </a:solidFill>
              </a:rPr>
              <a:t>函数的实参</a:t>
            </a:r>
            <a:br>
              <a:rPr lang="en" altLang="zh-CN" sz="1600" dirty="0">
                <a:solidFill>
                  <a:srgbClr val="C00000"/>
                </a:solidFill>
              </a:rPr>
            </a:br>
            <a:r>
              <a:rPr lang="en" altLang="zh-CN" sz="1600" dirty="0"/>
              <a:t>    </a:t>
            </a:r>
            <a:r>
              <a:rPr lang="en-US" altLang="zh-CN" sz="1600" dirty="0"/>
              <a:t>test</a:t>
            </a:r>
            <a:r>
              <a:rPr lang="en" altLang="zh-CN" sz="1600" dirty="0"/>
              <a:t>()</a:t>
            </a:r>
            <a:r>
              <a:rPr lang="zh-CN" altLang="en-US" sz="1600" dirty="0"/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#</a:t>
            </a:r>
            <a:r>
              <a:rPr lang="zh-CN" altLang="en-US" sz="1600" dirty="0">
                <a:solidFill>
                  <a:srgbClr val="C00000"/>
                </a:solidFill>
              </a:rPr>
              <a:t> 间接调用</a:t>
            </a:r>
            <a:br>
              <a:rPr lang="en" altLang="zh-CN" sz="1600" dirty="0">
                <a:solidFill>
                  <a:srgbClr val="C00000"/>
                </a:solidFill>
              </a:rPr>
            </a:br>
            <a:r>
              <a:rPr lang="en" altLang="zh-CN" sz="1600" dirty="0"/>
              <a:t>    </a:t>
            </a:r>
            <a:br>
              <a:rPr lang="en" altLang="zh-CN" sz="1600" dirty="0"/>
            </a:br>
            <a:r>
              <a:rPr lang="en" altLang="zh-CN" sz="1600" dirty="0"/>
              <a:t>foo(</a:t>
            </a:r>
            <a:r>
              <a:rPr lang="en-US" altLang="zh-CN" sz="1600" dirty="0"/>
              <a:t>test</a:t>
            </a:r>
            <a:r>
              <a:rPr lang="en" altLang="zh-CN" sz="1600" dirty="0"/>
              <a:t>)</a:t>
            </a:r>
            <a:endParaRPr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4272" y="940525"/>
            <a:ext cx="7226209" cy="522515"/>
          </a:xfrm>
        </p:spPr>
        <p:txBody>
          <a:bodyPr/>
          <a:lstStyle/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262626"/>
                </a:solidFill>
                <a:latin typeface="+mn-lt"/>
                <a:ea typeface="Alibaba PuHuiTi R" pitchFamily="18" charset="-122"/>
                <a:cs typeface="+mn-cs"/>
              </a:rPr>
              <a:t>1</a:t>
            </a:r>
            <a:r>
              <a:rPr lang="zh-CN" altLang="en-US" dirty="0">
                <a:solidFill>
                  <a:srgbClr val="262626"/>
                </a:solidFill>
                <a:latin typeface="+mn-lt"/>
                <a:ea typeface="Alibaba PuHuiTi R" pitchFamily="18" charset="-122"/>
                <a:cs typeface="+mn-cs"/>
              </a:rPr>
              <a:t> 函数名的作用是什么？</a:t>
            </a:r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D1FAC424-20F4-D712-E565-C96CB5A448F6}"/>
              </a:ext>
            </a:extLst>
          </p:cNvPr>
          <p:cNvSpPr txBox="1">
            <a:spLocks/>
          </p:cNvSpPr>
          <p:nvPr/>
        </p:nvSpPr>
        <p:spPr>
          <a:xfrm>
            <a:off x="4299586" y="3429000"/>
            <a:ext cx="7570198" cy="522516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函数可以作为参数传递吗？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898C960-1C89-DE02-9A8F-C2455101422A}"/>
              </a:ext>
            </a:extLst>
          </p:cNvPr>
          <p:cNvSpPr txBox="1">
            <a:spLocks/>
          </p:cNvSpPr>
          <p:nvPr/>
        </p:nvSpPr>
        <p:spPr>
          <a:xfrm>
            <a:off x="4769849" y="1463040"/>
            <a:ext cx="5784940" cy="178979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 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函数名代表</a:t>
            </a:r>
            <a:r>
              <a:rPr lang="zh-CN" altLang="en-US" sz="16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函数入口地址</a:t>
            </a:r>
            <a:b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 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函数名</a:t>
            </a: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代表</a:t>
            </a:r>
            <a:r>
              <a:rPr lang="zh-CN" altLang="en-US" sz="16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函数调用</a:t>
            </a: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直接调用</a:t>
            </a:r>
            <a:b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 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函数入口地址做函数参数</a:t>
            </a: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间接调用</a:t>
            </a: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回调函数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600" b="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函数名可以</a:t>
            </a:r>
            <a:r>
              <a:rPr lang="zh-CN" altLang="en-US" sz="1600" b="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像普通变量一样赋值</a:t>
            </a:r>
            <a:endParaRPr lang="zh-CN" sz="1600" b="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76AB214A-D032-CF1A-B489-743F9F3DB6B3}"/>
              </a:ext>
            </a:extLst>
          </p:cNvPr>
          <p:cNvSpPr txBox="1">
            <a:spLocks/>
          </p:cNvSpPr>
          <p:nvPr/>
        </p:nvSpPr>
        <p:spPr>
          <a:xfrm>
            <a:off x="4878706" y="3951516"/>
            <a:ext cx="4047579" cy="42672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269879" y="1048446"/>
            <a:ext cx="5973761" cy="4256405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chemeClr val="tx1"/>
                </a:solidFill>
              </a:rPr>
              <a:t>函数参数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rgbClr val="C00000"/>
                </a:solidFill>
              </a:rPr>
              <a:t>闭包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           </a:t>
            </a:r>
            <a:r>
              <a:rPr kumimoji="1" lang="zh-CN" altLang="en-US" sz="1600" dirty="0">
                <a:solidFill>
                  <a:srgbClr val="C00000"/>
                </a:solidFill>
              </a:rPr>
              <a:t>概念和作用、构成条件、</a:t>
            </a:r>
            <a:r>
              <a:rPr kumimoji="1" lang="en" altLang="zh-CN" sz="1600" dirty="0">
                <a:solidFill>
                  <a:srgbClr val="C00000"/>
                </a:solidFill>
              </a:rPr>
              <a:t> nonlocal</a:t>
            </a:r>
            <a:endParaRPr kumimoji="1" lang="en-US" altLang="zh-CN" sz="1600" dirty="0">
              <a:solidFill>
                <a:srgbClr val="C00000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多个装饰器的使用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zh-CN" altLang="en-US" dirty="0">
                <a:solidFill>
                  <a:schemeClr val="tx1"/>
                </a:solidFill>
              </a:rPr>
              <a:t>带有参数装饰器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1044" y="2476880"/>
            <a:ext cx="410210" cy="41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知道闭包的构成条件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知道定义闭包的语法格式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能够编写闭包的代码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478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Q2YzdiNTQ4YzdkMDBkYmYyNWE2ODkxOWQ2NWMwN2E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3461</Words>
  <Application>Microsoft Macintosh PowerPoint</Application>
  <PresentationFormat>宽屏</PresentationFormat>
  <Paragraphs>254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38</vt:i4>
      </vt:variant>
    </vt:vector>
  </HeadingPairs>
  <TitlesOfParts>
    <vt:vector size="66" baseType="lpstr">
      <vt:lpstr>阿里巴巴普惠体</vt:lpstr>
      <vt:lpstr>等线</vt:lpstr>
      <vt:lpstr>黑体</vt:lpstr>
      <vt:lpstr>微软雅黑</vt:lpstr>
      <vt:lpstr>纤黑体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Helvetica Neue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2_正文设计方案</vt:lpstr>
      <vt:lpstr>3_正文设计方案</vt:lpstr>
      <vt:lpstr>3_学习目标</vt:lpstr>
      <vt:lpstr>6_学习目标</vt:lpstr>
      <vt:lpstr>7_学习目标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1127</cp:revision>
  <dcterms:created xsi:type="dcterms:W3CDTF">2020-03-31T02:23:00Z</dcterms:created>
  <dcterms:modified xsi:type="dcterms:W3CDTF">2023-08-15T03:52:27Z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B8F5CFD6E6A044F687CAA08E77445706</vt:lpwstr>
  </property>
  <property fmtid="{D5CDD505-2E9C-101B-9397-08002B2CF9AE}" pid="3" name="KSOProductBuildVer">
    <vt:lpwstr>2052-11.1.0.11875</vt:lpwstr>
  </property>
</Properties>
</file>