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1" r:id="rId8"/>
  </p:sldMasterIdLst>
  <p:notesMasterIdLst>
    <p:notesMasterId r:id="rId32"/>
  </p:notesMasterIdLst>
  <p:handoutMasterIdLst>
    <p:handoutMasterId r:id="rId33"/>
  </p:handoutMasterIdLst>
  <p:sldIdLst>
    <p:sldId id="462" r:id="rId9"/>
    <p:sldId id="463" r:id="rId10"/>
    <p:sldId id="681" r:id="rId11"/>
    <p:sldId id="1527" r:id="rId12"/>
    <p:sldId id="675" r:id="rId13"/>
    <p:sldId id="677" r:id="rId14"/>
    <p:sldId id="676" r:id="rId15"/>
    <p:sldId id="678" r:id="rId16"/>
    <p:sldId id="688" r:id="rId17"/>
    <p:sldId id="689" r:id="rId18"/>
    <p:sldId id="1526" r:id="rId19"/>
    <p:sldId id="682" r:id="rId20"/>
    <p:sldId id="683" r:id="rId21"/>
    <p:sldId id="684" r:id="rId22"/>
    <p:sldId id="685" r:id="rId23"/>
    <p:sldId id="687" r:id="rId24"/>
    <p:sldId id="1528" r:id="rId25"/>
    <p:sldId id="1529" r:id="rId26"/>
    <p:sldId id="1530" r:id="rId27"/>
    <p:sldId id="1531" r:id="rId28"/>
    <p:sldId id="1535" r:id="rId29"/>
    <p:sldId id="1534" r:id="rId30"/>
    <p:sldId id="26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FFFFFF"/>
    <a:srgbClr val="FFFFE4"/>
    <a:srgbClr val="AD2B26"/>
    <a:srgbClr val="49504F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8" autoAdjust="0"/>
    <p:restoredTop sz="95853" autoAdjust="0"/>
  </p:normalViewPr>
  <p:slideViewPr>
    <p:cSldViewPr snapToGrid="0">
      <p:cViewPr varScale="1">
        <p:scale>
          <a:sx n="125" d="100"/>
          <a:sy n="125" d="100"/>
        </p:scale>
        <p:origin x="1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34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8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08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24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1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5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944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4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3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2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0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代码说明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代码执行到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yield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会暂停，然后把结果返回出去，下次启动生成器会在暂停的位置继续往下执行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生成器如果把数据生成完成，再次获取生成器中的下一个数据会抛出一个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StopIteration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异常，表示停止迭代异常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③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while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循环内部没有处理异常操作，需要手动添加处理异常操作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④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for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循环内部自动处理了停止迭代异常，使用起来更加方便，推荐大家使用。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75343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3754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52562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84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06007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177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2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74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509676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29116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79108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扩展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08741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93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5243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2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2743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9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99CCA2D-B92E-2288-8B09-E820D38B2DF0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A962A515-6830-FF88-7210-E7DB32AA47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74E060CD-5B40-CFFF-CFBC-9C8C83B7F4D5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04B872-3046-959E-EF5D-9E9EBA8CCB59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F04C267-EA74-84A6-010E-4C1689A9B6A9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0022CE-4EE4-138A-07A4-1D078B3ECBF4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14170570-4EEB-1445-79E5-08001999AABC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81" y="2224847"/>
            <a:ext cx="11565835" cy="1158875"/>
          </a:xfrm>
        </p:spPr>
        <p:txBody>
          <a:bodyPr/>
          <a:lstStyle/>
          <a:p>
            <a:r>
              <a:rPr kumimoji="1" lang="en-US" altLang="zh-CN" sz="6600" dirty="0">
                <a:latin typeface="Alibaba PuHuiTi M"/>
              </a:rPr>
              <a:t>Python</a:t>
            </a:r>
            <a:r>
              <a:rPr kumimoji="1" lang="zh-CN" altLang="en-US" sz="6600" dirty="0">
                <a:latin typeface="Alibaba PuHuiTi M"/>
              </a:rPr>
              <a:t>其他高级语法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上下文管理器 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–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栗子</a:t>
            </a:r>
            <a:endParaRPr lang="zh-CN" altLang="en-US" b="1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D0BBF69-F8D7-81C9-0C41-95C1F0DB4CD1}"/>
              </a:ext>
            </a:extLst>
          </p:cNvPr>
          <p:cNvSpPr txBox="1"/>
          <p:nvPr/>
        </p:nvSpPr>
        <p:spPr>
          <a:xfrm>
            <a:off x="816733" y="1635973"/>
            <a:ext cx="4893786" cy="48886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 err="1">
                <a:solidFill>
                  <a:srgbClr val="000000"/>
                </a:solidFill>
                <a:effectLst/>
              </a:rPr>
              <a:t>MyFile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</a:t>
            </a:r>
            <a:r>
              <a:rPr lang="en" altLang="zh-CN" sz="1400" dirty="0" err="1"/>
              <a:t>file_name</a:t>
            </a:r>
            <a:r>
              <a:rPr lang="en" altLang="zh-CN" sz="1400" dirty="0"/>
              <a:t>, </a:t>
            </a:r>
            <a:r>
              <a:rPr lang="en" altLang="zh-CN" sz="1400" dirty="0" err="1"/>
              <a:t>file_model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.file_name</a:t>
            </a:r>
            <a:r>
              <a:rPr lang="en" altLang="zh-CN" sz="1400" dirty="0"/>
              <a:t> = </a:t>
            </a:r>
            <a:r>
              <a:rPr lang="en" altLang="zh-CN" sz="1400" dirty="0" err="1"/>
              <a:t>file_name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.file_model</a:t>
            </a:r>
            <a:r>
              <a:rPr lang="en" altLang="zh-CN" sz="1400" dirty="0"/>
              <a:t> = </a:t>
            </a:r>
            <a:r>
              <a:rPr lang="en" altLang="zh-CN" sz="1400" dirty="0" err="1"/>
              <a:t>file_model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.fp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None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文件句柄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__enter__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这是上文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.fp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open</a:t>
            </a:r>
            <a:r>
              <a:rPr lang="en" altLang="zh-CN" sz="1400" dirty="0"/>
              <a:t>(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.file_name</a:t>
            </a:r>
            <a:r>
              <a:rPr lang="en" altLang="zh-CN" sz="1400" dirty="0"/>
              <a:t>,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.file_model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.fp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__exit__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</a:t>
            </a:r>
            <a:r>
              <a:rPr lang="en" altLang="zh-CN" sz="1400" dirty="0" err="1"/>
              <a:t>exc_type</a:t>
            </a:r>
            <a:r>
              <a:rPr lang="en" altLang="zh-CN" sz="1400" dirty="0"/>
              <a:t>, </a:t>
            </a:r>
            <a:r>
              <a:rPr lang="en" altLang="zh-CN" sz="1400" dirty="0" err="1"/>
              <a:t>exc_val</a:t>
            </a:r>
            <a:r>
              <a:rPr lang="en" altLang="zh-CN" sz="1400" dirty="0"/>
              <a:t>, </a:t>
            </a:r>
            <a:r>
              <a:rPr lang="en" altLang="zh-CN" sz="1400" dirty="0" err="1"/>
              <a:t>exc_tb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这是下文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.fp.close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endParaRPr lang="en-US" altLang="zh-CN" sz="13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225E92F-C9E8-25F4-EFFD-1C80AB06C2BE}"/>
              </a:ext>
            </a:extLst>
          </p:cNvPr>
          <p:cNvSpPr txBox="1"/>
          <p:nvPr/>
        </p:nvSpPr>
        <p:spPr>
          <a:xfrm>
            <a:off x="6095999" y="1635973"/>
            <a:ext cx="5279267" cy="329301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0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什么是上下文管理器？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with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管理的对象就是上下文管理器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1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定义一个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File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2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重写魔法方法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__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enter__()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和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__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exit__()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3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然后使用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with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语句来完成操作文件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" altLang="zh-CN" sz="1400" i="1" dirty="0" err="1">
                <a:solidFill>
                  <a:srgbClr val="8C8C8C"/>
                </a:solidFill>
                <a:effectLst/>
              </a:rPr>
              <a:t>myobj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 = </a:t>
            </a:r>
            <a:r>
              <a:rPr lang="en" altLang="zh-CN" sz="1400" i="1" dirty="0" err="1">
                <a:solidFill>
                  <a:srgbClr val="8C8C8C"/>
                </a:solidFill>
                <a:effectLst/>
              </a:rPr>
              <a:t>MyFile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('./1.txt', 'r')</a:t>
            </a:r>
            <a:br>
              <a:rPr lang="en" altLang="zh-CN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with </a:t>
            </a:r>
            <a:r>
              <a:rPr lang="en" altLang="zh-CN" sz="1400" dirty="0" err="1"/>
              <a:t>MyFile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'./1.txt'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'r'</a:t>
            </a:r>
            <a:r>
              <a:rPr lang="en" altLang="zh-CN" sz="1400" dirty="0"/>
              <a:t>)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as </a:t>
            </a:r>
            <a:r>
              <a:rPr lang="en" altLang="zh-CN" sz="1400" dirty="0"/>
              <a:t>f: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filedata</a:t>
            </a:r>
            <a:r>
              <a:rPr lang="en" altLang="zh-CN" sz="1400" dirty="0"/>
              <a:t> = </a:t>
            </a:r>
            <a:r>
              <a:rPr lang="en" altLang="zh-CN" sz="1400" dirty="0" err="1"/>
              <a:t>f.read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" altLang="zh-CN" sz="1400" dirty="0" err="1">
                <a:solidFill>
                  <a:srgbClr val="067D17"/>
                </a:solidFill>
                <a:effectLst/>
              </a:rPr>
              <a:t>filedata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--&gt;'</a:t>
            </a:r>
            <a:r>
              <a:rPr lang="en" altLang="zh-CN" sz="1400" dirty="0"/>
              <a:t>, </a:t>
            </a:r>
            <a:r>
              <a:rPr lang="en" altLang="zh-CN" sz="1400" dirty="0" err="1"/>
              <a:t>filedata</a:t>
            </a:r>
            <a:r>
              <a:rPr lang="en" altLang="zh-CN" sz="1400" dirty="0"/>
              <a:t>)</a:t>
            </a:r>
            <a:endParaRPr lang="en-US" altLang="zh-CN" sz="13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647140A-291C-8E80-6425-24E0A4187AF4}"/>
              </a:ext>
            </a:extLst>
          </p:cNvPr>
          <p:cNvSpPr txBox="1">
            <a:spLocks/>
          </p:cNvSpPr>
          <p:nvPr/>
        </p:nvSpPr>
        <p:spPr>
          <a:xfrm>
            <a:off x="6085679" y="4980587"/>
            <a:ext cx="5550597" cy="193525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一个类只要实现了</a:t>
            </a:r>
            <a:r>
              <a:rPr lang="en-US" altLang="zh-CN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enter__()</a:t>
            </a:r>
            <a:r>
              <a:rPr lang="zh-CN" altLang="en-US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exit__(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这个两个方法，通过该类创建的对象我们就称之为上下文管理器</a:t>
            </a:r>
            <a:endParaRPr lang="en-US" altLang="zh-CN" sz="1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_enter__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上文方法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，需要返回一个操作文件对象</a:t>
            </a:r>
            <a:endParaRPr lang="en-US" altLang="zh-CN" sz="1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__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exit__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sz="14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下文方法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语句执行完成会自动执行，即使出现异常也会执行该方法</a:t>
            </a:r>
          </a:p>
        </p:txBody>
      </p:sp>
    </p:spTree>
    <p:extLst>
      <p:ext uri="{BB962C8B-B14F-4D97-AF65-F5344CB8AC3E}">
        <p14:creationId xmlns:p14="http://schemas.microsoft.com/office/powerpoint/2010/main" val="404181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79501" y="1020856"/>
            <a:ext cx="7081558" cy="494179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 为什么用</a:t>
            </a:r>
            <a:r>
              <a:rPr lang="en-US" altLang="zh-CN" dirty="0"/>
              <a:t>with</a:t>
            </a:r>
            <a:r>
              <a:rPr lang="zh-CN" altLang="en-US" dirty="0"/>
              <a:t>语句，什么是上下文管理器？</a:t>
            </a:r>
            <a:endParaRPr lang="en-US" altLang="zh-CN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EE0CEE7-A991-BE3B-EB62-E32B516EA129}"/>
              </a:ext>
            </a:extLst>
          </p:cNvPr>
          <p:cNvSpPr txBox="1">
            <a:spLocks/>
          </p:cNvSpPr>
          <p:nvPr/>
        </p:nvSpPr>
        <p:spPr>
          <a:xfrm>
            <a:off x="4724959" y="1515035"/>
            <a:ext cx="6821581" cy="127298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Python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提供了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语句的这种写法，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既简单又安全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并且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执行完成以后 自动调用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关闭文件操作（即使异常也会）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语句管理的对象就是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上下文管理器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12CE6405-A747-412C-10B0-B94781545A11}"/>
              </a:ext>
            </a:extLst>
          </p:cNvPr>
          <p:cNvSpPr txBox="1">
            <a:spLocks/>
          </p:cNvSpPr>
          <p:nvPr/>
        </p:nvSpPr>
        <p:spPr>
          <a:xfrm>
            <a:off x="4160183" y="2859742"/>
            <a:ext cx="7081558" cy="49417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dirty="0"/>
              <a:t>2</a:t>
            </a:r>
            <a:r>
              <a:rPr lang="zh-CN" altLang="en-US" dirty="0"/>
              <a:t> 上下文管理器是如何实现的</a:t>
            </a:r>
            <a:r>
              <a:rPr lang="en-US" altLang="zh-CN" dirty="0"/>
              <a:t>?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3E346D91-E94F-5302-A879-3A1C1B1893F3}"/>
              </a:ext>
            </a:extLst>
          </p:cNvPr>
          <p:cNvSpPr txBox="1">
            <a:spLocks/>
          </p:cNvSpPr>
          <p:nvPr/>
        </p:nvSpPr>
        <p:spPr>
          <a:xfrm>
            <a:off x="4805641" y="3282203"/>
            <a:ext cx="6821581" cy="193525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一个类只要实现了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enter__()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exit__(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这个两个方法，通过该类创建的对象我们就称之为上下文管理器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_enter__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上文方法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，需要返回一个操作文件对象</a:t>
            </a:r>
            <a:b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exit__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下文方法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语句执行完成会自动执行，即使出现异常也会执行该方法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生成器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62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什么是生成器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81582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根据</a:t>
            </a:r>
            <a:r>
              <a:rPr lang="zh-CN" altLang="en-US" b="0" i="0" dirty="0">
                <a:solidFill>
                  <a:srgbClr val="B60206"/>
                </a:solidFill>
                <a:effectLst/>
                <a:latin typeface="Helvetica Neue"/>
              </a:rPr>
              <a:t>程序员制定的规则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循环生成数据，当条件不成立时则生成数据结束。数据不是一次性全部生成出来，而是使用一个，再生成一个，可以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Helvetica Neue"/>
              </a:rPr>
              <a:t>节约大量的内存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。</a:t>
            </a:r>
            <a:endParaRPr lang="en-US" altLang="zh-CN" dirty="0">
              <a:solidFill>
                <a:srgbClr val="C00000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创建生成器的方式：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① 生成器推导式  ②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yield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关键字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94CF9E-03EF-443A-A124-073EAF21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560" y="2630500"/>
            <a:ext cx="3128513" cy="29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、生成器推导式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3101" y="1635973"/>
            <a:ext cx="3657600" cy="517190"/>
          </a:xfrm>
        </p:spPr>
        <p:txBody>
          <a:bodyPr/>
          <a:lstStyle/>
          <a:p>
            <a:pPr algn="l">
              <a:buFont typeface="Wingdings" pitchFamily="2" charset="2"/>
              <a:buChar char="u"/>
            </a:pPr>
            <a:r>
              <a:rPr lang="zh-CN" altLang="en-US" b="0" i="0" dirty="0">
                <a:effectLst/>
                <a:latin typeface="Helvetica Neue"/>
              </a:rPr>
              <a:t>生成器相关函数：</a:t>
            </a:r>
            <a:endParaRPr lang="en-US" altLang="zh-CN" b="0" i="0" dirty="0"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next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函数获取生成器中的下一个值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for 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循环遍历生成器中的每一个值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07F5818-3A98-4CAE-9E96-079B353D5F27}"/>
              </a:ext>
            </a:extLst>
          </p:cNvPr>
          <p:cNvSpPr txBox="1"/>
          <p:nvPr/>
        </p:nvSpPr>
        <p:spPr>
          <a:xfrm>
            <a:off x="927388" y="2020026"/>
            <a:ext cx="5697530" cy="39443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创建生成器 </a:t>
            </a: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注意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Wingdings" pitchFamily="2" charset="2"/>
              </a:rPr>
              <a:t>：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Wingdings" pitchFamily="2" charset="2"/>
              </a:rPr>
              <a:t>括号（）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代表 这是一个生成器，不是元组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注意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括号（）里面写的是数据的生成规则，返回一个对象，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                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对象内不是存的数据，而是产生数据的规则</a:t>
            </a:r>
            <a:endParaRPr lang="zh-CN" altLang="en-US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my_generator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= 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en-US" altLang="zh-CN" sz="12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* 2 for </a:t>
            </a:r>
            <a:r>
              <a:rPr lang="en-US" altLang="zh-CN" sz="12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in range(5))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</a:t>
            </a:r>
            <a:r>
              <a:rPr lang="zh-CN" altLang="en-US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根据注意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print(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my_generator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next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获取生成器下一个值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value = 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next(</a:t>
            </a:r>
            <a:r>
              <a:rPr lang="en-US" altLang="zh-CN" sz="12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my_generator</a:t>
            </a:r>
            <a:r>
              <a:rPr lang="en-US" altLang="zh-CN" sz="12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print(value)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遍历生成器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 value in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my_generator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print(value)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144656A2-BBEA-77E8-487C-85C65D345A7D}"/>
              </a:ext>
            </a:extLst>
          </p:cNvPr>
          <p:cNvSpPr txBox="1">
            <a:spLocks/>
          </p:cNvSpPr>
          <p:nvPr/>
        </p:nvSpPr>
        <p:spPr>
          <a:xfrm>
            <a:off x="927388" y="1461415"/>
            <a:ext cx="4272142" cy="51719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#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创建生成器</a:t>
            </a: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C00000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C00000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24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yield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生成器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2"/>
            <a:ext cx="10749598" cy="4977839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只要在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def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函数里面看到有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yield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关键字那么就是生成器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07F5818-3A98-4CAE-9E96-079B353D5F27}"/>
              </a:ext>
            </a:extLst>
          </p:cNvPr>
          <p:cNvSpPr txBox="1"/>
          <p:nvPr/>
        </p:nvSpPr>
        <p:spPr>
          <a:xfrm>
            <a:off x="721201" y="2125392"/>
            <a:ext cx="2594755" cy="14446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def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mygenerater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(n):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for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in range(n):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print('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开始生成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yield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print('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完成一次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...')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AEE7A14-3FA2-41A9-85CF-7F336DFF7FFE}"/>
              </a:ext>
            </a:extLst>
          </p:cNvPr>
          <p:cNvSpPr txBox="1"/>
          <p:nvPr/>
        </p:nvSpPr>
        <p:spPr>
          <a:xfrm>
            <a:off x="4479284" y="2122132"/>
            <a:ext cx="7227046" cy="449167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g =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mygenerater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(2)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获取生成器中下一个值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result = next(g)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print(result)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while True: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    try: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        result = next(g)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        print(result)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    except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StopIteration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as e: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        break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# for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遍历生成器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for </a:t>
            </a: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循环内部自动处理了停止迭代异常，使用起来更加方便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for 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in g: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print(</a:t>
            </a:r>
            <a:r>
              <a:rPr lang="en-US" altLang="zh-CN" sz="12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US" altLang="zh-CN" sz="12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endParaRPr lang="en-US" altLang="zh-CN" sz="1200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2A6AEC4-1813-405F-8C66-2DE7D6E2F989}"/>
              </a:ext>
            </a:extLst>
          </p:cNvPr>
          <p:cNvSpPr/>
          <p:nvPr/>
        </p:nvSpPr>
        <p:spPr>
          <a:xfrm rot="2136822">
            <a:off x="3379188" y="2897994"/>
            <a:ext cx="1065125" cy="4622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、生成器的应用场景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 数据迭代器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Helvetica Neue"/>
              </a:rPr>
              <a:t>dataloader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的封装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AEE7A14-3FA2-41A9-85CF-7F336DFF7FFE}"/>
              </a:ext>
            </a:extLst>
          </p:cNvPr>
          <p:cNvSpPr txBox="1"/>
          <p:nvPr/>
        </p:nvSpPr>
        <p:spPr>
          <a:xfrm>
            <a:off x="471545" y="1880609"/>
            <a:ext cx="5374799" cy="42213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math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200" dirty="0" err="1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dataset_loader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bath_size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1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读歌词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en" altLang="zh-CN" sz="12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open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'./</a:t>
            </a:r>
            <a:r>
              <a:rPr lang="en" altLang="zh-CN" sz="1200" dirty="0" err="1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jaychou_lyrics.txt</a:t>
            </a:r>
            <a:r>
              <a:rPr lang="en" altLang="zh-CN" sz="12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2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'r'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 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lines =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file.readlines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统计共有多少条歌词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lyrics_number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200" dirty="0" err="1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(lines)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3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计算共有多少个批次 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math.ceil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向上取整 </a:t>
            </a:r>
            <a:r>
              <a:rPr lang="en" altLang="zh-CN" sz="1200" i="1" dirty="0" err="1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math.floor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向下取整</a:t>
            </a:r>
            <a:b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batch_number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math.ceil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lyrics_number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bath_size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4 </a:t>
            </a:r>
            <a:r>
              <a:rPr lang="zh-CN" altLang="en-US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遍历每一个 </a:t>
            </a: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batch</a:t>
            </a:r>
            <a:b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idx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2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range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batch_number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2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yield 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lines[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idx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*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bath_size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: 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idx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*</a:t>
            </a:r>
            <a:r>
              <a:rPr lang="en" altLang="zh-CN" sz="12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bath_size+bath_size</a:t>
            </a:r>
            <a:r>
              <a:rPr lang="en" altLang="zh-CN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E7E32668-BB00-4618-B812-C53C2DB48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313" y="1875188"/>
            <a:ext cx="4872166" cy="1518238"/>
          </a:xfrm>
        </p:spPr>
        <p:txBody>
          <a:bodyPr/>
          <a:lstStyle/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很多模型都是</a:t>
            </a:r>
            <a:r>
              <a:rPr lang="zh-CN" altLang="en-US" sz="1400" b="0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一个批次一个批次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的给模型喂数据，来训练模型的。</a:t>
            </a:r>
            <a:endParaRPr lang="en-US" altLang="zh-CN" sz="14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构建</a:t>
            </a:r>
            <a:r>
              <a:rPr lang="zh-CN" altLang="en-US" sz="1400" b="0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数据迭代器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个条数据（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个样本）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个数据的给模型喂数据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CA0040C-2ADC-9BB8-39EB-05D24F4F6520}"/>
              </a:ext>
            </a:extLst>
          </p:cNvPr>
          <p:cNvSpPr txBox="1"/>
          <p:nvPr/>
        </p:nvSpPr>
        <p:spPr>
          <a:xfrm>
            <a:off x="6345657" y="4089318"/>
            <a:ext cx="5125143" cy="19967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dataloader</a:t>
            </a:r>
            <a:r>
              <a:rPr lang="en" altLang="zh-CN" sz="1400" dirty="0"/>
              <a:t> = </a:t>
            </a:r>
            <a:r>
              <a:rPr lang="en" altLang="zh-CN" sz="1400" dirty="0" err="1"/>
              <a:t>dataset_loader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8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/>
              <a:t>data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 err="1"/>
              <a:t>dataloader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(data)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创建生成器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(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数据加载器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) 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为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AI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专业课做准备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End'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598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79501" y="1020856"/>
            <a:ext cx="7081558" cy="494179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 生成器的概念？ 如何使用</a:t>
            </a:r>
            <a:r>
              <a:rPr lang="en-US" altLang="zh-CN" dirty="0"/>
              <a:t>?</a:t>
            </a: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EE0CEE7-A991-BE3B-EB62-E32B516EA129}"/>
              </a:ext>
            </a:extLst>
          </p:cNvPr>
          <p:cNvSpPr txBox="1">
            <a:spLocks/>
          </p:cNvSpPr>
          <p:nvPr/>
        </p:nvSpPr>
        <p:spPr>
          <a:xfrm>
            <a:off x="4724960" y="1425387"/>
            <a:ext cx="6911228" cy="735108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根据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一定规则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生成数据的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一种机制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，每次调用生成器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只生成一个值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，可以节省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大量内存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12CE6405-A747-412C-10B0-B94781545A11}"/>
              </a:ext>
            </a:extLst>
          </p:cNvPr>
          <p:cNvSpPr txBox="1">
            <a:spLocks/>
          </p:cNvSpPr>
          <p:nvPr/>
        </p:nvSpPr>
        <p:spPr>
          <a:xfrm>
            <a:off x="4187077" y="3617259"/>
            <a:ext cx="5432052" cy="49417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生成器的创建有两种方式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3E346D91-E94F-5302-A879-3A1C1B1893F3}"/>
              </a:ext>
            </a:extLst>
          </p:cNvPr>
          <p:cNvSpPr txBox="1">
            <a:spLocks/>
          </p:cNvSpPr>
          <p:nvPr/>
        </p:nvSpPr>
        <p:spPr>
          <a:xfrm>
            <a:off x="4832536" y="3914214"/>
            <a:ext cx="3764617" cy="949137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生成器推导式</a:t>
            </a:r>
          </a:p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zh-CN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yield </a:t>
            </a: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关键字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DA4C432-2F4C-FA65-5BED-CE6029CEC5E3}"/>
              </a:ext>
            </a:extLst>
          </p:cNvPr>
          <p:cNvSpPr txBox="1">
            <a:spLocks/>
          </p:cNvSpPr>
          <p:nvPr/>
        </p:nvSpPr>
        <p:spPr>
          <a:xfrm>
            <a:off x="4187077" y="4954122"/>
            <a:ext cx="5432052" cy="49417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yield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关键字的作用（特性）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DC8A2AC1-C04F-D95B-32FE-25846A42A476}"/>
              </a:ext>
            </a:extLst>
          </p:cNvPr>
          <p:cNvSpPr txBox="1">
            <a:spLocks/>
          </p:cNvSpPr>
          <p:nvPr/>
        </p:nvSpPr>
        <p:spPr>
          <a:xfrm>
            <a:off x="4832536" y="5457265"/>
            <a:ext cx="3764617" cy="949137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将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yield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后面的值</a:t>
            </a: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 </a:t>
            </a:r>
            <a:endParaRPr lang="en-US" altLang="zh-CN" sz="1600" dirty="0">
              <a:solidFill>
                <a:prstClr val="black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在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yield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这个地方卡着</a:t>
            </a: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（阻塞）</a:t>
            </a:r>
          </a:p>
          <a:p>
            <a:pPr marL="285750" lvl="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prstClr val="black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12751569-863A-78CC-C835-95CC7FF6390F}"/>
              </a:ext>
            </a:extLst>
          </p:cNvPr>
          <p:cNvSpPr txBox="1">
            <a:spLocks/>
          </p:cNvSpPr>
          <p:nvPr/>
        </p:nvSpPr>
        <p:spPr>
          <a:xfrm>
            <a:off x="4751854" y="2115110"/>
            <a:ext cx="7404287" cy="135367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next(</a:t>
            </a:r>
            <a:r>
              <a:rPr lang="en-US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generater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Helvetica Neue"/>
              </a:rPr>
              <a:t>next </a:t>
            </a:r>
            <a:r>
              <a:rPr lang="zh-CN" altLang="en-US" sz="1600" dirty="0">
                <a:solidFill>
                  <a:srgbClr val="C00000"/>
                </a:solidFill>
                <a:latin typeface="Helvetica Neue"/>
              </a:rPr>
              <a:t>函数获取生成器中的下一个值</a:t>
            </a: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>
                <a:latin typeface="Helvetica Neue"/>
              </a:rPr>
              <a:t>for  </a:t>
            </a:r>
            <a:r>
              <a:rPr lang="zh-CN" altLang="en-US" sz="1600" dirty="0">
                <a:latin typeface="Helvetica Neue"/>
              </a:rPr>
              <a:t>循环遍历生成器中的每一个值</a:t>
            </a:r>
            <a:endParaRPr lang="en-US" altLang="zh-CN" sz="1600" dirty="0">
              <a:latin typeface="Helvetica Neue"/>
            </a:endParaRPr>
          </a:p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Helvetica Neue"/>
              </a:rPr>
              <a:t>While</a:t>
            </a:r>
            <a:r>
              <a:rPr lang="zh-CN" altLang="en-US" sz="1600" dirty="0">
                <a:latin typeface="Helvetica Neue"/>
              </a:rPr>
              <a:t> 循环，</a:t>
            </a:r>
            <a:r>
              <a:rPr lang="zh-CN" altLang="en-US" sz="1600" dirty="0">
                <a:solidFill>
                  <a:srgbClr val="C00000"/>
                </a:solidFill>
                <a:latin typeface="Helvetica Neue"/>
              </a:rPr>
              <a:t>会有</a:t>
            </a:r>
            <a:r>
              <a:rPr lang="en" altLang="zh-CN" sz="1600" i="1" dirty="0" err="1"/>
              <a:t>StopIteration</a:t>
            </a:r>
            <a:r>
              <a:rPr lang="zh-CN" altLang="en" sz="1600" i="1" dirty="0"/>
              <a:t>异常</a:t>
            </a:r>
            <a:r>
              <a:rPr lang="zh-CN" altLang="en-US" sz="1600" i="1" dirty="0"/>
              <a:t> </a:t>
            </a:r>
            <a:endParaRPr lang="zh-CN" altLang="en-US" sz="1600" dirty="0">
              <a:solidFill>
                <a:srgbClr val="C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561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Property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属性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193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" altLang="zh-CN" i="0" dirty="0">
                <a:solidFill>
                  <a:srgbClr val="333333"/>
                </a:solidFill>
                <a:effectLst/>
                <a:latin typeface="Helvetica Neue"/>
              </a:rPr>
              <a:t>property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属性的介绍</a:t>
            </a: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7761" y="1626026"/>
            <a:ext cx="10485279" cy="426507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负责把一个方法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当做属性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进行使用，这样做可以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简化代码使用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定义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Helvetica Neue"/>
              </a:rPr>
              <a:t>property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属性有两种方式：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①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装饰器方式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②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类属性方式</a:t>
            </a:r>
          </a:p>
          <a:p>
            <a:pPr marL="0" indent="0">
              <a:buNone/>
            </a:pPr>
            <a:endParaRPr lang="zh-CN" altLang="en-US" b="0" i="0" dirty="0">
              <a:solidFill>
                <a:srgbClr val="C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073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4802" y="366519"/>
            <a:ext cx="5973761" cy="543793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with</a:t>
            </a:r>
            <a:r>
              <a:rPr kumimoji="1" lang="zh-CN" altLang="en-US" dirty="0">
                <a:solidFill>
                  <a:srgbClr val="C00000"/>
                </a:solidFill>
              </a:rPr>
              <a:t>语句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</a:rPr>
              <a:t>yield</a:t>
            </a:r>
            <a:r>
              <a:rPr kumimoji="1" lang="zh-CN" altLang="en-US" dirty="0">
                <a:solidFill>
                  <a:srgbClr val="C00000"/>
                </a:solidFill>
              </a:rPr>
              <a:t>生成器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、装饰器方式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07F5818-3A98-4CAE-9E96-079B353D5F27}"/>
              </a:ext>
            </a:extLst>
          </p:cNvPr>
          <p:cNvSpPr txBox="1"/>
          <p:nvPr/>
        </p:nvSpPr>
        <p:spPr>
          <a:xfrm>
            <a:off x="907068" y="1532346"/>
            <a:ext cx="4609812" cy="45863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Person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获取属性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@</a:t>
            </a:r>
            <a:r>
              <a:rPr lang="en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property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修改属性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@</a:t>
            </a:r>
            <a:r>
              <a:rPr lang="en" altLang="zh-CN" sz="1400" dirty="0" err="1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age.setter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new_age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5E3C9E4-10D8-3420-B03B-881628FEEB7E}"/>
              </a:ext>
            </a:extLst>
          </p:cNvPr>
          <p:cNvSpPr txBox="1"/>
          <p:nvPr/>
        </p:nvSpPr>
        <p:spPr>
          <a:xfrm>
            <a:off x="5844828" y="1532346"/>
            <a:ext cx="4965412" cy="20010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'__main__'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p1 = Person()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(p1.age)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p1.age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(p1.age)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3FF0F474-E295-FE52-B69A-6B4CD8ED3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4990" y="4064426"/>
            <a:ext cx="4765199" cy="15032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>
                <a:solidFill>
                  <a:srgbClr val="C00000"/>
                </a:solidFill>
                <a:effectLst/>
              </a:rPr>
              <a:t># </a:t>
            </a:r>
            <a:r>
              <a:rPr lang="zh-CN" altLang="en-US" i="1" dirty="0">
                <a:solidFill>
                  <a:srgbClr val="C00000"/>
                </a:solidFill>
                <a:effectLst/>
              </a:rPr>
              <a:t>装饰器方式</a:t>
            </a:r>
            <a:r>
              <a:rPr lang="en-US" altLang="zh-CN" i="1" dirty="0">
                <a:solidFill>
                  <a:srgbClr val="C00000"/>
                </a:solidFill>
                <a:effectLst/>
              </a:rPr>
              <a:t>:</a:t>
            </a:r>
            <a:br>
              <a:rPr lang="en-US" altLang="zh-CN" i="1" dirty="0">
                <a:solidFill>
                  <a:schemeClr val="tx1"/>
                </a:solidFill>
                <a:effectLst/>
              </a:rPr>
            </a:br>
            <a:r>
              <a:rPr lang="en-US" altLang="zh-CN" i="1" dirty="0">
                <a:solidFill>
                  <a:schemeClr val="tx1"/>
                </a:solidFill>
                <a:effectLst/>
              </a:rPr>
              <a:t># </a:t>
            </a:r>
            <a:r>
              <a:rPr lang="en-US" altLang="zh-CN" i="1" dirty="0">
                <a:solidFill>
                  <a:srgbClr val="C00000"/>
                </a:solidFill>
                <a:effectLst/>
              </a:rPr>
              <a:t>@</a:t>
            </a:r>
            <a:r>
              <a:rPr lang="en" altLang="zh-CN" i="1" dirty="0">
                <a:solidFill>
                  <a:srgbClr val="C00000"/>
                </a:solidFill>
                <a:effectLst/>
              </a:rPr>
              <a:t>property </a:t>
            </a:r>
            <a:r>
              <a:rPr lang="zh-CN" altLang="en-US" i="1" dirty="0">
                <a:solidFill>
                  <a:schemeClr val="tx1"/>
                </a:solidFill>
                <a:effectLst/>
              </a:rPr>
              <a:t>修饰获取值的方法</a:t>
            </a:r>
            <a:br>
              <a:rPr lang="zh-CN" altLang="en-US" i="1" dirty="0">
                <a:solidFill>
                  <a:schemeClr val="tx1"/>
                </a:solidFill>
                <a:effectLst/>
              </a:rPr>
            </a:br>
            <a:r>
              <a:rPr lang="en-US" altLang="zh-CN" i="1" dirty="0">
                <a:solidFill>
                  <a:schemeClr val="tx1"/>
                </a:solidFill>
                <a:effectLst/>
              </a:rPr>
              <a:t># </a:t>
            </a:r>
            <a:r>
              <a:rPr lang="en-US" altLang="zh-CN" i="1" dirty="0">
                <a:solidFill>
                  <a:srgbClr val="C00000"/>
                </a:solidFill>
                <a:effectLst/>
              </a:rPr>
              <a:t>@</a:t>
            </a:r>
            <a:r>
              <a:rPr lang="zh-CN" altLang="en-US" i="1" dirty="0">
                <a:solidFill>
                  <a:srgbClr val="C00000"/>
                </a:solidFill>
                <a:effectLst/>
              </a:rPr>
              <a:t>方法名</a:t>
            </a:r>
            <a:r>
              <a:rPr lang="en-US" altLang="zh-CN" i="1" dirty="0">
                <a:solidFill>
                  <a:srgbClr val="C00000"/>
                </a:solidFill>
                <a:effectLst/>
              </a:rPr>
              <a:t>.</a:t>
            </a:r>
            <a:r>
              <a:rPr lang="en" altLang="zh-CN" i="1" dirty="0">
                <a:solidFill>
                  <a:srgbClr val="C00000"/>
                </a:solidFill>
                <a:effectLst/>
              </a:rPr>
              <a:t>setter </a:t>
            </a:r>
            <a:r>
              <a:rPr lang="zh-CN" altLang="en-US" i="1" dirty="0">
                <a:solidFill>
                  <a:schemeClr val="tx1"/>
                </a:solidFill>
                <a:effectLst/>
              </a:rPr>
              <a:t>修饰设置值的方法</a:t>
            </a:r>
            <a:endParaRPr lang="zh-CN" altLang="en-US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6130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、类属性方式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07F5818-3A98-4CAE-9E96-079B353D5F27}"/>
              </a:ext>
            </a:extLst>
          </p:cNvPr>
          <p:cNvSpPr txBox="1"/>
          <p:nvPr/>
        </p:nvSpPr>
        <p:spPr>
          <a:xfrm>
            <a:off x="907068" y="1532346"/>
            <a:ext cx="4609812" cy="52327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Person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0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get_age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当获取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属性的时候会执行该方法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set_age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当设置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属性的时候会执行该方法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"""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self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.__age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new_age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类属性方式的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property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属性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age =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property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get_age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set_age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5E3C9E4-10D8-3420-B03B-881628FEEB7E}"/>
              </a:ext>
            </a:extLst>
          </p:cNvPr>
          <p:cNvSpPr txBox="1"/>
          <p:nvPr/>
        </p:nvSpPr>
        <p:spPr>
          <a:xfrm>
            <a:off x="5844828" y="1532346"/>
            <a:ext cx="4965412" cy="200106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'__main__'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p1 = Person()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(p1.age)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p1.age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(p1.age)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3FF0F474-E295-FE52-B69A-6B4CD8ED3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54990" y="4064426"/>
            <a:ext cx="4765199" cy="15032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dirty="0">
                <a:solidFill>
                  <a:schemeClr val="tx1"/>
                </a:solidFill>
                <a:effectLst/>
              </a:rPr>
              <a:t># </a:t>
            </a:r>
            <a:r>
              <a:rPr lang="zh-CN" altLang="en-US" i="1" dirty="0">
                <a:solidFill>
                  <a:schemeClr val="tx1"/>
                </a:solidFill>
                <a:effectLst/>
              </a:rPr>
              <a:t>类属性方式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:</a:t>
            </a:r>
            <a:br>
              <a:rPr lang="en-US" altLang="zh-CN" i="1" dirty="0">
                <a:solidFill>
                  <a:schemeClr val="tx1"/>
                </a:solidFill>
                <a:effectLst/>
              </a:rPr>
            </a:br>
            <a:r>
              <a:rPr lang="en-US" altLang="zh-CN" i="1" dirty="0">
                <a:solidFill>
                  <a:schemeClr val="tx1"/>
                </a:solidFill>
                <a:effectLst/>
              </a:rPr>
              <a:t># </a:t>
            </a:r>
            <a:r>
              <a:rPr lang="zh-CN" altLang="en-US" i="1" dirty="0">
                <a:solidFill>
                  <a:schemeClr val="tx1"/>
                </a:solidFill>
                <a:effectLst/>
              </a:rPr>
              <a:t>类属性 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= </a:t>
            </a:r>
            <a:r>
              <a:rPr lang="en" altLang="zh-CN" i="1" dirty="0">
                <a:solidFill>
                  <a:srgbClr val="C00000"/>
                </a:solidFill>
                <a:effectLst/>
              </a:rPr>
              <a:t>property</a:t>
            </a:r>
            <a:r>
              <a:rPr lang="en" altLang="zh-CN" i="1" dirty="0">
                <a:solidFill>
                  <a:schemeClr val="tx1"/>
                </a:solidFill>
                <a:effectLst/>
              </a:rPr>
              <a:t>(</a:t>
            </a:r>
            <a:r>
              <a:rPr lang="zh-CN" altLang="en-US" i="1" dirty="0">
                <a:solidFill>
                  <a:srgbClr val="C00000"/>
                </a:solidFill>
                <a:effectLst/>
              </a:rPr>
              <a:t>获取值方法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, </a:t>
            </a:r>
            <a:r>
              <a:rPr lang="zh-CN" altLang="en-US" i="1" dirty="0">
                <a:solidFill>
                  <a:srgbClr val="C00000"/>
                </a:solidFill>
                <a:effectLst/>
              </a:rPr>
              <a:t>设置值方法</a:t>
            </a:r>
            <a:r>
              <a:rPr lang="en-US" altLang="zh-CN" i="1" dirty="0">
                <a:solidFill>
                  <a:schemeClr val="tx1"/>
                </a:solidFill>
                <a:effectLst/>
              </a:rPr>
              <a:t>)</a:t>
            </a:r>
            <a:endParaRPr lang="zh-CN" altLang="en-US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6905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79501" y="1020856"/>
            <a:ext cx="7081558" cy="494179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属性的作用？ </a:t>
            </a:r>
            <a:endParaRPr lang="en-US" altLang="zh-CN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9EE0CEE7-A991-BE3B-EB62-E32B516EA129}"/>
              </a:ext>
            </a:extLst>
          </p:cNvPr>
          <p:cNvSpPr txBox="1">
            <a:spLocks/>
          </p:cNvSpPr>
          <p:nvPr/>
        </p:nvSpPr>
        <p:spPr>
          <a:xfrm>
            <a:off x="4724960" y="1425387"/>
            <a:ext cx="6911228" cy="735108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black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把一个方法当做属性进行使用，这样做可以简化代码使用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12CE6405-A747-412C-10B0-B94781545A11}"/>
              </a:ext>
            </a:extLst>
          </p:cNvPr>
          <p:cNvSpPr txBox="1">
            <a:spLocks/>
          </p:cNvSpPr>
          <p:nvPr/>
        </p:nvSpPr>
        <p:spPr>
          <a:xfrm>
            <a:off x="4079501" y="2070847"/>
            <a:ext cx="5432052" cy="49417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property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属性的两种方式，各自的语法？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BA7EC6-B5B4-B374-565E-87A69298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17" y="2800573"/>
            <a:ext cx="5622763" cy="12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2766219"/>
            <a:ext cx="6421718" cy="850742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With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语句和上下文管理器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7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2597" y="1164435"/>
            <a:ext cx="6781703" cy="3051314"/>
          </a:xfrm>
        </p:spPr>
        <p:txBody>
          <a:bodyPr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能够使用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with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语句</a:t>
            </a:r>
            <a:endParaRPr lang="en-US" altLang="zh-CN" b="0" i="0" dirty="0">
              <a:solidFill>
                <a:schemeClr val="tx1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了解上下文管理器的基本实现</a:t>
            </a:r>
          </a:p>
        </p:txBody>
      </p:sp>
    </p:spTree>
    <p:extLst>
      <p:ext uri="{BB962C8B-B14F-4D97-AF65-F5344CB8AC3E}">
        <p14:creationId xmlns:p14="http://schemas.microsoft.com/office/powerpoint/2010/main" val="5545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文件操作回顾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4"/>
            <a:ext cx="10749598" cy="3418348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/>
              <a:t>举个栗子</a:t>
            </a: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代码说明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      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文件使用完后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必须关闭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       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因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文件对象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会占用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操作系统的资源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，并且操作系统同一时间能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打开的文件数量也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是有限的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C7B943A-0EBE-41D7-8E50-DD8A585640DF}"/>
              </a:ext>
            </a:extLst>
          </p:cNvPr>
          <p:cNvSpPr txBox="1"/>
          <p:nvPr/>
        </p:nvSpPr>
        <p:spPr>
          <a:xfrm>
            <a:off x="763805" y="2171733"/>
            <a:ext cx="10643747" cy="18574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1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、以写的方式打开文件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 = open("1.txt", "w")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# 2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、写入文件内容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f.write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("hello world")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# 3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、关闭文件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f.close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439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存在的安全隐患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597" y="1635973"/>
            <a:ext cx="10749598" cy="4694489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这种写法可能出现一定的安全隐患，错误代码如下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由于文件读写时都有可能产生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IOError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，一旦出错，后面的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f.close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就不会调用。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为了保证无论是否出错都能正确地关闭文件，我们可以使用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try ... finally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来解决</a:t>
            </a:r>
          </a:p>
          <a:p>
            <a:pPr marL="0" indent="0" algn="l">
              <a:buNone/>
            </a:pP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5DEC1D-C590-48C3-BC48-5D5D633631A7}"/>
              </a:ext>
            </a:extLst>
          </p:cNvPr>
          <p:cNvSpPr txBox="1"/>
          <p:nvPr/>
        </p:nvSpPr>
        <p:spPr>
          <a:xfrm>
            <a:off x="763805" y="2171733"/>
            <a:ext cx="10643747" cy="18574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1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、以读的方式打开文件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 = open("1.txt", "r")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# 2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、写入文件内容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f.write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("hello world")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# 3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、关闭文件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f.close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93346-6D54-4B64-930D-C7BBF260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22" y="3454034"/>
            <a:ext cx="7414903" cy="176799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2D47A111-4190-4F48-AA1D-ED329F928D99}"/>
              </a:ext>
            </a:extLst>
          </p:cNvPr>
          <p:cNvSpPr/>
          <p:nvPr/>
        </p:nvSpPr>
        <p:spPr>
          <a:xfrm rot="1908012">
            <a:off x="2383587" y="3807844"/>
            <a:ext cx="1300320" cy="4481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98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try…except…finally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解决文件操作异常</a:t>
            </a:r>
            <a:endParaRPr lang="zh-CN" altLang="en-US" b="1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2180131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dirty="0">
                <a:latin typeface="Helvetica Neue"/>
              </a:rPr>
              <a:t>安全写法</a:t>
            </a:r>
            <a:r>
              <a:rPr lang="en-US" altLang="zh-CN" dirty="0">
                <a:latin typeface="Helvetica Neue"/>
              </a:rPr>
              <a:t>, </a:t>
            </a:r>
            <a:r>
              <a:rPr lang="zh-CN" altLang="en-US" dirty="0">
                <a:latin typeface="Helvetica Neue"/>
              </a:rPr>
              <a:t>代码如下</a:t>
            </a:r>
            <a:r>
              <a:rPr lang="en-US" altLang="zh-CN" dirty="0">
                <a:latin typeface="Helvetica Neue"/>
              </a:rPr>
              <a:t>: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57E44E6-9713-4DE7-A85A-1F71E27D2100}"/>
              </a:ext>
            </a:extLst>
          </p:cNvPr>
          <p:cNvSpPr txBox="1"/>
          <p:nvPr/>
        </p:nvSpPr>
        <p:spPr>
          <a:xfrm>
            <a:off x="763805" y="2171733"/>
            <a:ext cx="10643747" cy="36579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1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、以读的方式打开文件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 = open("1.txt", "r")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2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、读取文件内容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f.write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("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xxxxx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</a:p>
          <a:p>
            <a:pPr>
              <a:lnSpc>
                <a:spcPct val="150000"/>
              </a:lnSpc>
              <a:defRPr/>
            </a:pPr>
            <a:endParaRPr lang="en-US" altLang="zh-CN" sz="13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except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IOError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as e: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print("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文件操作出错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", e)</a:t>
            </a:r>
          </a:p>
          <a:p>
            <a:pPr>
              <a:lnSpc>
                <a:spcPct val="150000"/>
              </a:lnSpc>
              <a:defRPr/>
            </a:pPr>
            <a:endParaRPr lang="en-US" altLang="zh-CN" sz="13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finally: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3</a:t>
            </a: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、关闭文件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3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f.close</a:t>
            </a:r>
            <a:r>
              <a:rPr lang="en-US" altLang="zh-CN" sz="13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52F769-18D0-44EA-8DA8-9E87FE3B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18" y="3348884"/>
            <a:ext cx="7653104" cy="12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1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endParaRPr lang="zh-CN" altLang="en-US" b="1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218013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try-except-finally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语句缺点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：代码过于冗长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不易用，易忘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上下文管理器</a:t>
            </a: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：该机制简单、更安全的处理资源和异常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algn="l">
              <a:buNone/>
            </a:pPr>
            <a:r>
              <a:rPr lang="zh-CN" altLang="en-US" b="1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特点：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语句执行完成后，</a:t>
            </a:r>
            <a:r>
              <a:rPr lang="zh-CN" altLang="en-US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自动调用关闭文件操作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，即使</a:t>
            </a:r>
            <a:r>
              <a:rPr lang="zh-CN" altLang="en-US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出现异常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也会自动调用关闭文件操作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57E44E6-9713-4DE7-A85A-1F71E27D2100}"/>
              </a:ext>
            </a:extLst>
          </p:cNvPr>
          <p:cNvSpPr txBox="1"/>
          <p:nvPr/>
        </p:nvSpPr>
        <p:spPr>
          <a:xfrm>
            <a:off x="808629" y="3657368"/>
            <a:ext cx="5888007" cy="19044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实例代码：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1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、以写的方式打开文件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with open("1.txt", "w") as f: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# 2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、读取文件内容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f.write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("hello world")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FD83AC-0FB8-C416-F26E-3C6BAEE5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23" y="3537127"/>
            <a:ext cx="4530240" cy="25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5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上下文管理器</a:t>
            </a:r>
            <a:endParaRPr lang="zh-CN" altLang="en-US" b="1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68C5F7F5-A07B-43FC-BE63-2B5946B28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4"/>
            <a:ext cx="10260564" cy="434874"/>
          </a:xfrm>
        </p:spPr>
        <p:txBody>
          <a:bodyPr/>
          <a:lstStyle/>
          <a:p>
            <a:pPr>
              <a:buFont typeface="Wingdings" pitchFamily="2" charset="2"/>
              <a:buChar char="u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一个类只要实现了</a:t>
            </a:r>
            <a:r>
              <a:rPr lang="en-US" altLang="zh-CN" dirty="0"/>
              <a:t>__</a:t>
            </a:r>
            <a:r>
              <a:rPr lang="en" altLang="zh-CN" dirty="0"/>
              <a:t>enter__()</a:t>
            </a:r>
            <a:r>
              <a:rPr lang="zh-CN" altLang="en-US" dirty="0"/>
              <a:t>和</a:t>
            </a:r>
            <a:r>
              <a:rPr lang="en-US" altLang="zh-CN" dirty="0"/>
              <a:t>__</a:t>
            </a:r>
            <a:r>
              <a:rPr lang="en" altLang="zh-CN" dirty="0"/>
              <a:t>exit__()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这个两个方法，通过该类创建的对象我们就称之为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上下文管理器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endParaRPr lang="zh-CN" altLang="en-US" i="0" dirty="0">
              <a:solidFill>
                <a:schemeClr val="tx1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038E1A4E-6F19-433C-2E3C-9A1EDD27CCCE}"/>
              </a:ext>
            </a:extLst>
          </p:cNvPr>
          <p:cNvSpPr txBox="1">
            <a:spLocks/>
          </p:cNvSpPr>
          <p:nvPr/>
        </p:nvSpPr>
        <p:spPr>
          <a:xfrm>
            <a:off x="710879" y="2130461"/>
            <a:ext cx="10749599" cy="190443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zh-CN" altLang="en-US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上下文管理器可以使用 </a:t>
            </a:r>
            <a:r>
              <a:rPr lang="en" altLang="zh-CN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</a:t>
            </a:r>
            <a:endParaRPr lang="en-US" altLang="zh-CN" i="0" dirty="0">
              <a:solidFill>
                <a:schemeClr val="tx1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en" altLang="zh-CN" sz="160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</a:t>
            </a:r>
            <a:r>
              <a:rPr lang="zh-CN" altLang="en-US" sz="160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语句之所以这么强大，背后是由上下文管理器做支撑的</a:t>
            </a:r>
            <a:endParaRPr lang="en-US" altLang="zh-CN" sz="1600" i="0" dirty="0"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刚才使用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open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函数创建的文件对象就是就是一个上下文管理器对象。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大白话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en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管理的对象就是上下文管理器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 </a:t>
            </a:r>
            <a:r>
              <a:rPr lang="en" altLang="zh-CN" sz="1600" i="1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xxx</a:t>
            </a:r>
            <a:r>
              <a:rPr lang="zh-CN" altLang="en-US" sz="1600" i="1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i="1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zh-CN" altLang="en-US" sz="1600" i="1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后面的</a:t>
            </a:r>
            <a:r>
              <a:rPr lang="zh-CN" altLang="en-US" sz="1600" i="1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操作的对象</a:t>
            </a:r>
            <a:r>
              <a:rPr lang="zh-CN" altLang="en-US" sz="1600" i="1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就是被管理的对象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552C8F4-1607-CF3B-70ED-E515B44E827F}"/>
              </a:ext>
            </a:extLst>
          </p:cNvPr>
          <p:cNvSpPr txBox="1">
            <a:spLocks/>
          </p:cNvSpPr>
          <p:nvPr/>
        </p:nvSpPr>
        <p:spPr>
          <a:xfrm>
            <a:off x="721200" y="4089939"/>
            <a:ext cx="10457787" cy="182798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u"/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定义上下文管理器类</a:t>
            </a:r>
            <a:r>
              <a:rPr lang="en-US" altLang="zh-CN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模拟文件操作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定义一个</a:t>
            </a:r>
            <a:r>
              <a:rPr lang="en" altLang="zh-CN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类，实现 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enter__()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exit__()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</a:t>
            </a:r>
            <a:endParaRPr lang="en-US" altLang="zh-CN" sz="16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lvl="1">
              <a:buFont typeface="Wingdings" pitchFamily="2" charset="2"/>
              <a:buChar char="u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然后使用 </a:t>
            </a:r>
            <a:r>
              <a:rPr lang="en" altLang="zh-CN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with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语句来完成操作文件</a:t>
            </a:r>
            <a:endParaRPr lang="zh-CN" altLang="en-US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3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11619</TotalTime>
  <Words>2276</Words>
  <Application>Microsoft Macintosh PowerPoint</Application>
  <PresentationFormat>宽屏</PresentationFormat>
  <Paragraphs>212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阿里巴巴普惠体</vt:lpstr>
      <vt:lpstr>等线</vt:lpstr>
      <vt:lpstr>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Helvetica Neue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3_正文设计方案</vt:lpstr>
      <vt:lpstr>Python其他高级语法</vt:lpstr>
      <vt:lpstr>PowerPoint 演示文稿</vt:lpstr>
      <vt:lpstr>With语句和上下文管理器</vt:lpstr>
      <vt:lpstr>PowerPoint 演示文稿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PowerPoint 演示文稿</vt:lpstr>
      <vt:lpstr>Python生成器</vt:lpstr>
      <vt:lpstr>Python高级语法</vt:lpstr>
      <vt:lpstr>Python高级语法</vt:lpstr>
      <vt:lpstr>Python高级语法</vt:lpstr>
      <vt:lpstr>Python高级语法</vt:lpstr>
      <vt:lpstr>PowerPoint 演示文稿</vt:lpstr>
      <vt:lpstr>Property属性</vt:lpstr>
      <vt:lpstr>Python高级语法</vt:lpstr>
      <vt:lpstr>Python高级语法</vt:lpstr>
      <vt:lpstr>Python高级语法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933</cp:revision>
  <dcterms:created xsi:type="dcterms:W3CDTF">2020-03-31T02:23:27Z</dcterms:created>
  <dcterms:modified xsi:type="dcterms:W3CDTF">2023-08-18T18:34:40Z</dcterms:modified>
</cp:coreProperties>
</file>