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5"/>
  </p:notesMasterIdLst>
  <p:handoutMasterIdLst>
    <p:handoutMasterId r:id="rId16"/>
  </p:handoutMasterIdLst>
  <p:sldIdLst>
    <p:sldId id="599" r:id="rId5"/>
    <p:sldId id="600" r:id="rId6"/>
    <p:sldId id="671" r:id="rId7"/>
    <p:sldId id="672" r:id="rId8"/>
    <p:sldId id="744" r:id="rId9"/>
    <p:sldId id="747" r:id="rId10"/>
    <p:sldId id="748" r:id="rId11"/>
    <p:sldId id="746" r:id="rId12"/>
    <p:sldId id="728" r:id="rId13"/>
    <p:sldId id="638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2"/>
    <p:restoredTop sz="93779"/>
  </p:normalViewPr>
  <p:slideViewPr>
    <p:cSldViewPr>
      <p:cViewPr varScale="1">
        <p:scale>
          <a:sx n="185" d="100"/>
          <a:sy n="185" d="100"/>
        </p:scale>
        <p:origin x="2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4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9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841617" y="221127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968257"/>
            <a:ext cx="431958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14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zh-CN" altLang="en-US" sz="14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递归版本</a:t>
            </a:r>
            <a:endParaRPr lang="en-US" altLang="zh-CN" sz="14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u"/>
              <a:tabLst/>
              <a:defRPr/>
            </a:pP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非递归版本</a:t>
            </a:r>
            <a:endParaRPr lang="en-US" altLang="zh-CN" sz="1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9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>
            <a:extLst>
              <a:ext uri="{FF2B5EF4-FFF2-40B4-BE49-F238E27FC236}">
                <a16:creationId xmlns:a16="http://schemas.microsoft.com/office/drawing/2014/main" id="{ECA5DB85-4D1B-F94E-AE38-EC001B4A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79A152-73CE-0C4D-A65E-21005E5A9657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B796E08-29D5-3E45-AE6E-09295A5E0AA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F08FF3-A491-9841-8E3E-55FCE5A6AFA8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61C9820-4E47-E048-BEA5-E766D7E6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F0566F-C64E-D14B-B78A-20E6536C3895}"/>
              </a:ext>
            </a:extLst>
          </p:cNvPr>
          <p:cNvSpPr/>
          <p:nvPr/>
        </p:nvSpPr>
        <p:spPr>
          <a:xfrm>
            <a:off x="3959225" y="2066564"/>
            <a:ext cx="3430747" cy="572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能够完成二分查找的代码实现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2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递归版本</a:t>
            </a:r>
            <a:endParaRPr lang="en-US" altLang="zh-CN" sz="2400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什么是二分查找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569BB4-A954-9540-A383-F2BF2C63D13C}"/>
              </a:ext>
            </a:extLst>
          </p:cNvPr>
          <p:cNvSpPr txBox="1"/>
          <p:nvPr/>
        </p:nvSpPr>
        <p:spPr>
          <a:xfrm>
            <a:off x="762026" y="1371265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二分查找又称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折半查找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，它是一种效率较高的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查找方法</a:t>
            </a:r>
            <a:endParaRPr kumimoji="1" lang="zh-CN" altLang="en-US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74CDB7-6835-D740-9630-2CA51C4523D3}"/>
              </a:ext>
            </a:extLst>
          </p:cNvPr>
          <p:cNvSpPr txBox="1"/>
          <p:nvPr/>
        </p:nvSpPr>
        <p:spPr>
          <a:xfrm>
            <a:off x="762026" y="4299942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原理：将数组分为三部分，依次是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中值前，中值，中值后</a:t>
            </a:r>
            <a:endParaRPr lang="en-US" altLang="zh-CN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将要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查找的值与中值进行比较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，若小于中值则在中值前面找，若大于中值则在中值后面找，等于中值时直接返回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E8DDE5-65AE-C64D-B8C1-4EB8E86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50852"/>
            <a:ext cx="2880320" cy="2308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7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递归版本</a:t>
            </a:r>
            <a:endParaRPr lang="en-US" altLang="zh-CN" sz="2400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16080-DF23-5D48-B740-A80B86484370}"/>
              </a:ext>
            </a:extLst>
          </p:cNvPr>
          <p:cNvSpPr/>
          <p:nvPr/>
        </p:nvSpPr>
        <p:spPr>
          <a:xfrm>
            <a:off x="2123726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0ABA0-7EFC-BA45-8F13-1BA69C381370}"/>
              </a:ext>
            </a:extLst>
          </p:cNvPr>
          <p:cNvSpPr/>
          <p:nvPr/>
        </p:nvSpPr>
        <p:spPr>
          <a:xfrm>
            <a:off x="2771799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B7DF56-0E64-184B-98DA-486CB3F66C21}"/>
              </a:ext>
            </a:extLst>
          </p:cNvPr>
          <p:cNvSpPr/>
          <p:nvPr/>
        </p:nvSpPr>
        <p:spPr>
          <a:xfrm>
            <a:off x="3419872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C4B99-7D17-934A-912E-0D615FF6CEA8}"/>
              </a:ext>
            </a:extLst>
          </p:cNvPr>
          <p:cNvSpPr/>
          <p:nvPr/>
        </p:nvSpPr>
        <p:spPr>
          <a:xfrm>
            <a:off x="4067945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3FFA6-4B65-494F-ABA2-761EA69A4705}"/>
              </a:ext>
            </a:extLst>
          </p:cNvPr>
          <p:cNvSpPr/>
          <p:nvPr/>
        </p:nvSpPr>
        <p:spPr>
          <a:xfrm>
            <a:off x="4692234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2ABD9-4544-ED4F-945E-757013AB8021}"/>
              </a:ext>
            </a:extLst>
          </p:cNvPr>
          <p:cNvSpPr/>
          <p:nvPr/>
        </p:nvSpPr>
        <p:spPr>
          <a:xfrm>
            <a:off x="5316523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F00732-31AC-7647-8637-39B0A9E52CC7}"/>
              </a:ext>
            </a:extLst>
          </p:cNvPr>
          <p:cNvSpPr/>
          <p:nvPr/>
        </p:nvSpPr>
        <p:spPr>
          <a:xfrm>
            <a:off x="6002055" y="2139702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33F841-22B9-9942-ABB6-8672F46A29B0}"/>
              </a:ext>
            </a:extLst>
          </p:cNvPr>
          <p:cNvSpPr txBox="1"/>
          <p:nvPr/>
        </p:nvSpPr>
        <p:spPr>
          <a:xfrm>
            <a:off x="762026" y="1344110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查找数字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C1F472EE-2089-BB4F-B316-F90B07A3ED9A}"/>
              </a:ext>
            </a:extLst>
          </p:cNvPr>
          <p:cNvSpPr/>
          <p:nvPr/>
        </p:nvSpPr>
        <p:spPr>
          <a:xfrm>
            <a:off x="2316890" y="2807566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7ED57AB9-5B69-DA4F-A2AE-62A2CF3544F4}"/>
              </a:ext>
            </a:extLst>
          </p:cNvPr>
          <p:cNvSpPr/>
          <p:nvPr/>
        </p:nvSpPr>
        <p:spPr>
          <a:xfrm>
            <a:off x="6225990" y="2807565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2E0270A2-79B8-E442-BDF5-34C54B31FD54}"/>
              </a:ext>
            </a:extLst>
          </p:cNvPr>
          <p:cNvSpPr/>
          <p:nvPr/>
        </p:nvSpPr>
        <p:spPr>
          <a:xfrm>
            <a:off x="4271440" y="2807564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E7F4F-A53E-214C-B19E-4D6C5624208F}"/>
              </a:ext>
            </a:extLst>
          </p:cNvPr>
          <p:cNvSpPr txBox="1"/>
          <p:nvPr/>
        </p:nvSpPr>
        <p:spPr>
          <a:xfrm>
            <a:off x="2079902" y="354626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start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89F711-4F0C-9842-96F2-446D05A5AFDC}"/>
              </a:ext>
            </a:extLst>
          </p:cNvPr>
          <p:cNvSpPr txBox="1"/>
          <p:nvPr/>
        </p:nvSpPr>
        <p:spPr>
          <a:xfrm>
            <a:off x="6057608" y="354625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end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D9E720-1D82-1D4A-BDC0-DA56F51A2B9F}"/>
              </a:ext>
            </a:extLst>
          </p:cNvPr>
          <p:cNvSpPr txBox="1"/>
          <p:nvPr/>
        </p:nvSpPr>
        <p:spPr>
          <a:xfrm>
            <a:off x="4094403" y="354625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mid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0F49A7-FD5F-F741-9DBF-3AD7D8EB97EF}"/>
              </a:ext>
            </a:extLst>
          </p:cNvPr>
          <p:cNvSpPr txBox="1"/>
          <p:nvPr/>
        </p:nvSpPr>
        <p:spPr>
          <a:xfrm>
            <a:off x="755576" y="4027497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第一步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找到中值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取整数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第二步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要查找的数和中值比较</a:t>
            </a:r>
            <a:endParaRPr kumimoji="1" lang="en-US" altLang="zh-CN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第三步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若小于中值则在中值前面找，若大于中值则在中值后面找，等于中值时直接返回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19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递归版本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8014C7F-C3D2-52A6-B7FC-4B33FEFD4D09}"/>
              </a:ext>
            </a:extLst>
          </p:cNvPr>
          <p:cNvSpPr txBox="1"/>
          <p:nvPr/>
        </p:nvSpPr>
        <p:spPr>
          <a:xfrm>
            <a:off x="755576" y="774905"/>
            <a:ext cx="4680520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200" dirty="0" err="1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binary_search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b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数列的长度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 = </a:t>
            </a:r>
            <a:r>
              <a:rPr lang="en" altLang="zh-CN" sz="1200" dirty="0" err="1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递归的结束条件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 ==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False</a:t>
            </a:r>
            <a:b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中间值下标 对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进行整数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mid = n//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b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item ==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[mid]: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True</a:t>
            </a:r>
            <a:b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elif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item &lt;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[mid]: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binary_search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:mid], item)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elif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item &gt;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[mid]: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binary_search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[mid +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:], item)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E45D3-55FC-E0DA-D8D3-ABDC3FC82A6A}"/>
              </a:ext>
            </a:extLst>
          </p:cNvPr>
          <p:cNvSpPr txBox="1"/>
          <p:nvPr/>
        </p:nvSpPr>
        <p:spPr>
          <a:xfrm>
            <a:off x="5563022" y="771550"/>
            <a:ext cx="3329458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2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'__main__'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</a:t>
            </a: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1: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要查找的数字</a:t>
            </a: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b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31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44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55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56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78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result =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binary_search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(result)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874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非递归版本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8014C7F-C3D2-52A6-B7FC-4B33FEFD4D09}"/>
              </a:ext>
            </a:extLst>
          </p:cNvPr>
          <p:cNvSpPr txBox="1"/>
          <p:nvPr/>
        </p:nvSpPr>
        <p:spPr>
          <a:xfrm>
            <a:off x="539552" y="774905"/>
            <a:ext cx="4896544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dirty="0" err="1">
                <a:solidFill>
                  <a:srgbClr val="0033B3"/>
                </a:solidFill>
                <a:effectLst/>
              </a:rPr>
              <a:t>ef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 </a:t>
            </a:r>
            <a:r>
              <a:rPr lang="en" altLang="zh-CN" sz="1200" dirty="0" err="1">
                <a:solidFill>
                  <a:srgbClr val="00627A"/>
                </a:solidFill>
                <a:effectLst/>
              </a:rPr>
              <a:t>binary_search</a:t>
            </a:r>
            <a:r>
              <a:rPr lang="en" altLang="zh-CN" sz="1200" dirty="0"/>
              <a:t>(</a:t>
            </a:r>
            <a:r>
              <a:rPr lang="en" altLang="zh-CN" sz="1200" dirty="0" err="1"/>
              <a:t>alist</a:t>
            </a:r>
            <a:r>
              <a:rPr lang="en" altLang="zh-CN" sz="1200" dirty="0"/>
              <a:t>, item):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# 1 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设置初始化搜素空间 起始位置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start 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结束位置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end</a:t>
            </a:r>
            <a:br>
              <a:rPr lang="en" altLang="zh-CN" sz="1200" i="1" dirty="0">
                <a:solidFill>
                  <a:srgbClr val="8C8C8C"/>
                </a:solidFill>
                <a:effectLst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200" dirty="0"/>
              <a:t>start = </a:t>
            </a:r>
            <a:r>
              <a:rPr lang="en" altLang="zh-CN" sz="1200" dirty="0">
                <a:solidFill>
                  <a:srgbClr val="1750EB"/>
                </a:solidFill>
                <a:effectLst/>
              </a:rPr>
              <a:t>0</a:t>
            </a: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200" dirty="0"/>
              <a:t>end = </a:t>
            </a:r>
            <a:r>
              <a:rPr lang="en" altLang="zh-CN" sz="1200" dirty="0" err="1">
                <a:solidFill>
                  <a:srgbClr val="000080"/>
                </a:solidFill>
                <a:effectLst/>
              </a:rPr>
              <a:t>len</a:t>
            </a:r>
            <a:r>
              <a:rPr lang="en" altLang="zh-CN" sz="1200" dirty="0"/>
              <a:t>(</a:t>
            </a:r>
            <a:r>
              <a:rPr lang="en" altLang="zh-CN" sz="1200" dirty="0" err="1"/>
              <a:t>alist</a:t>
            </a:r>
            <a:r>
              <a:rPr lang="en" altLang="zh-CN" sz="1200" dirty="0"/>
              <a:t>)-</a:t>
            </a:r>
            <a:r>
              <a:rPr lang="en" altLang="zh-CN" sz="12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# 2 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循环检索</a:t>
            </a:r>
            <a:br>
              <a:rPr lang="zh-CN" altLang="en-US" sz="1200" i="1" dirty="0">
                <a:solidFill>
                  <a:srgbClr val="8C8C8C"/>
                </a:solidFill>
                <a:effectLst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altLang="zh-CN" sz="1200" i="1" dirty="0">
                <a:solidFill>
                  <a:srgbClr val="8C8C8C"/>
                </a:solidFill>
                <a:effectLst/>
              </a:rPr>
              <a:t># 2-1 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获取中间值索引 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mid / (</a:t>
            </a:r>
            <a:r>
              <a:rPr lang="en" altLang="zh-CN" sz="1200" i="1" dirty="0" err="1">
                <a:solidFill>
                  <a:srgbClr val="8C8C8C"/>
                </a:solidFill>
                <a:effectLst/>
              </a:rPr>
              <a:t>start+end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)//2</a:t>
            </a:r>
            <a:br>
              <a:rPr lang="en" altLang="zh-CN" sz="1200" i="1" dirty="0">
                <a:solidFill>
                  <a:srgbClr val="8C8C8C"/>
                </a:solidFill>
                <a:effectLst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</a:rPr>
              <a:t>    # 2-2 item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等于中间值 返回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True</a:t>
            </a:r>
            <a:br>
              <a:rPr lang="en" altLang="zh-CN" sz="1200" i="1" dirty="0">
                <a:solidFill>
                  <a:srgbClr val="8C8C8C"/>
                </a:solidFill>
                <a:effectLst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</a:rPr>
              <a:t>    # 2-3 item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小于中间值 在前半部空间搜索 修改搜索空间 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end /mid - 1</a:t>
            </a:r>
            <a:br>
              <a:rPr lang="en" altLang="zh-CN" sz="1200" i="1" dirty="0">
                <a:solidFill>
                  <a:srgbClr val="8C8C8C"/>
                </a:solidFill>
                <a:effectLst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</a:rPr>
              <a:t>    # 2-4 item</a:t>
            </a:r>
            <a:r>
              <a:rPr lang="zh-CN" altLang="en-US" sz="1200" i="1" dirty="0">
                <a:solidFill>
                  <a:srgbClr val="8C8C8C"/>
                </a:solidFill>
                <a:effectLst/>
              </a:rPr>
              <a:t>大于中间值 在后半部空间搜索 修改搜索空间 </a:t>
            </a:r>
            <a:r>
              <a:rPr lang="en" altLang="zh-CN" sz="1200" i="1" dirty="0">
                <a:solidFill>
                  <a:srgbClr val="8C8C8C"/>
                </a:solidFill>
                <a:effectLst/>
              </a:rPr>
              <a:t>start /mid + 1</a:t>
            </a:r>
            <a:br>
              <a:rPr lang="en" altLang="zh-CN" sz="1200" i="1" dirty="0">
                <a:solidFill>
                  <a:srgbClr val="8C8C8C"/>
                </a:solidFill>
                <a:effectLst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while </a:t>
            </a:r>
            <a:r>
              <a:rPr lang="en" altLang="zh-CN" sz="1200" dirty="0"/>
              <a:t>start &lt;= end:</a:t>
            </a:r>
            <a:br>
              <a:rPr lang="en" altLang="zh-CN" sz="1200" dirty="0"/>
            </a:br>
            <a:r>
              <a:rPr lang="en" altLang="zh-CN" sz="1200" dirty="0"/>
              <a:t>        mid = (</a:t>
            </a:r>
            <a:r>
              <a:rPr lang="en" altLang="zh-CN" sz="1200" dirty="0" err="1"/>
              <a:t>start+end</a:t>
            </a:r>
            <a:r>
              <a:rPr lang="en" altLang="zh-CN" sz="1200" dirty="0"/>
              <a:t>) // </a:t>
            </a:r>
            <a:r>
              <a:rPr lang="en" altLang="zh-CN" sz="1200" dirty="0">
                <a:solidFill>
                  <a:srgbClr val="1750EB"/>
                </a:solidFill>
                <a:effectLst/>
              </a:rPr>
              <a:t>2</a:t>
            </a: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200" dirty="0"/>
              <a:t>item == </a:t>
            </a:r>
            <a:r>
              <a:rPr lang="en" altLang="zh-CN" sz="1200" dirty="0" err="1"/>
              <a:t>alist</a:t>
            </a:r>
            <a:r>
              <a:rPr lang="en" altLang="zh-CN" sz="1200" dirty="0"/>
              <a:t>[mid]:</a:t>
            </a:r>
            <a:br>
              <a:rPr lang="en" altLang="zh-CN" sz="1200" dirty="0"/>
            </a:br>
            <a:r>
              <a:rPr lang="en" altLang="zh-CN" sz="1200" dirty="0"/>
              <a:t>            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return True</a:t>
            </a:r>
            <a:br>
              <a:rPr lang="en" altLang="zh-CN" sz="1200" dirty="0">
                <a:solidFill>
                  <a:srgbClr val="0033B3"/>
                </a:solidFill>
                <a:effectLst/>
              </a:rPr>
            </a:br>
            <a:r>
              <a:rPr lang="en" altLang="zh-CN" sz="1200" dirty="0">
                <a:solidFill>
                  <a:srgbClr val="0033B3"/>
                </a:solidFill>
                <a:effectLst/>
              </a:rPr>
              <a:t>        </a:t>
            </a:r>
            <a:r>
              <a:rPr lang="en" altLang="zh-CN" sz="1200" dirty="0" err="1">
                <a:solidFill>
                  <a:srgbClr val="0033B3"/>
                </a:solidFill>
                <a:effectLst/>
              </a:rPr>
              <a:t>elif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 </a:t>
            </a:r>
            <a:r>
              <a:rPr lang="en" altLang="zh-CN" sz="1200" dirty="0"/>
              <a:t>item &lt; </a:t>
            </a:r>
            <a:r>
              <a:rPr lang="en" altLang="zh-CN" sz="1200" dirty="0" err="1"/>
              <a:t>alist</a:t>
            </a:r>
            <a:r>
              <a:rPr lang="en" altLang="zh-CN" sz="1200" dirty="0"/>
              <a:t>[mid]:</a:t>
            </a:r>
            <a:br>
              <a:rPr lang="en" altLang="zh-CN" sz="1200" dirty="0"/>
            </a:br>
            <a:r>
              <a:rPr lang="en" altLang="zh-CN" sz="1200" dirty="0"/>
              <a:t>            end = mid - </a:t>
            </a:r>
            <a:r>
              <a:rPr lang="en" altLang="zh-CN" sz="12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</a:rPr>
              <a:t>        </a:t>
            </a:r>
            <a:r>
              <a:rPr lang="en" altLang="zh-CN" sz="1200" dirty="0" err="1">
                <a:solidFill>
                  <a:srgbClr val="0033B3"/>
                </a:solidFill>
                <a:effectLst/>
              </a:rPr>
              <a:t>elif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 </a:t>
            </a:r>
            <a:r>
              <a:rPr lang="en" altLang="zh-CN" sz="1200" dirty="0"/>
              <a:t>item &gt; </a:t>
            </a:r>
            <a:r>
              <a:rPr lang="en" altLang="zh-CN" sz="1200" dirty="0" err="1"/>
              <a:t>alist</a:t>
            </a:r>
            <a:r>
              <a:rPr lang="en" altLang="zh-CN" sz="1200" dirty="0"/>
              <a:t>[mid]:</a:t>
            </a:r>
            <a:br>
              <a:rPr lang="en" altLang="zh-CN" sz="1200" dirty="0"/>
            </a:br>
            <a:r>
              <a:rPr lang="en" altLang="zh-CN" sz="1200" dirty="0"/>
              <a:t>            start = mid + </a:t>
            </a:r>
            <a:r>
              <a:rPr lang="en" altLang="zh-CN" sz="12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br>
              <a:rPr lang="en" altLang="zh-CN" sz="1200" dirty="0">
                <a:solidFill>
                  <a:srgbClr val="1750EB"/>
                </a:solidFill>
                <a:effectLst/>
              </a:rPr>
            </a:br>
            <a:r>
              <a:rPr lang="en" altLang="zh-CN" sz="12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</a:rPr>
              <a:t>return False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E45D3-55FC-E0DA-D8D3-ABDC3FC82A6A}"/>
              </a:ext>
            </a:extLst>
          </p:cNvPr>
          <p:cNvSpPr txBox="1"/>
          <p:nvPr/>
        </p:nvSpPr>
        <p:spPr>
          <a:xfrm>
            <a:off x="5563022" y="771550"/>
            <a:ext cx="3257450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2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'__main__'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</a:t>
            </a: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1: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要查找的数字</a:t>
            </a: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b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31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44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55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56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78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result =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binary_search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alist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(result)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-102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</a:t>
            </a:r>
            <a:r>
              <a:rPr lang="en-US" altLang="zh-CN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</a:t>
            </a:r>
            <a:r>
              <a:rPr lang="zh-CN" altLang="en-US" sz="24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递归版本</a:t>
            </a:r>
            <a:endParaRPr lang="en-US" altLang="zh-CN" sz="2400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CBC90-A5CC-524F-8690-D44C5C31EED8}"/>
              </a:ext>
            </a:extLst>
          </p:cNvPr>
          <p:cNvSpPr txBox="1"/>
          <p:nvPr/>
        </p:nvSpPr>
        <p:spPr>
          <a:xfrm>
            <a:off x="762026" y="799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为什么用顺序表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16080-DF23-5D48-B740-A80B86484370}"/>
              </a:ext>
            </a:extLst>
          </p:cNvPr>
          <p:cNvSpPr/>
          <p:nvPr/>
        </p:nvSpPr>
        <p:spPr>
          <a:xfrm>
            <a:off x="2027275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0ABA0-7EFC-BA45-8F13-1BA69C381370}"/>
              </a:ext>
            </a:extLst>
          </p:cNvPr>
          <p:cNvSpPr/>
          <p:nvPr/>
        </p:nvSpPr>
        <p:spPr>
          <a:xfrm>
            <a:off x="2675348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B7DF56-0E64-184B-98DA-486CB3F66C21}"/>
              </a:ext>
            </a:extLst>
          </p:cNvPr>
          <p:cNvSpPr/>
          <p:nvPr/>
        </p:nvSpPr>
        <p:spPr>
          <a:xfrm>
            <a:off x="3323421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7C4B99-7D17-934A-912E-0D615FF6CEA8}"/>
              </a:ext>
            </a:extLst>
          </p:cNvPr>
          <p:cNvSpPr/>
          <p:nvPr/>
        </p:nvSpPr>
        <p:spPr>
          <a:xfrm>
            <a:off x="3971494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3FFA6-4B65-494F-ABA2-761EA69A4705}"/>
              </a:ext>
            </a:extLst>
          </p:cNvPr>
          <p:cNvSpPr/>
          <p:nvPr/>
        </p:nvSpPr>
        <p:spPr>
          <a:xfrm>
            <a:off x="4595783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2ABD9-4544-ED4F-945E-757013AB8021}"/>
              </a:ext>
            </a:extLst>
          </p:cNvPr>
          <p:cNvSpPr/>
          <p:nvPr/>
        </p:nvSpPr>
        <p:spPr>
          <a:xfrm>
            <a:off x="5220072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F00732-31AC-7647-8637-39B0A9E52CC7}"/>
              </a:ext>
            </a:extLst>
          </p:cNvPr>
          <p:cNvSpPr/>
          <p:nvPr/>
        </p:nvSpPr>
        <p:spPr>
          <a:xfrm>
            <a:off x="5905604" y="1540284"/>
            <a:ext cx="432048" cy="432048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C1F472EE-2089-BB4F-B316-F90B07A3ED9A}"/>
              </a:ext>
            </a:extLst>
          </p:cNvPr>
          <p:cNvSpPr/>
          <p:nvPr/>
        </p:nvSpPr>
        <p:spPr>
          <a:xfrm>
            <a:off x="2220439" y="2208148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7ED57AB9-5B69-DA4F-A2AE-62A2CF3544F4}"/>
              </a:ext>
            </a:extLst>
          </p:cNvPr>
          <p:cNvSpPr/>
          <p:nvPr/>
        </p:nvSpPr>
        <p:spPr>
          <a:xfrm>
            <a:off x="6129539" y="2208147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2E0270A2-79B8-E442-BDF5-34C54B31FD54}"/>
              </a:ext>
            </a:extLst>
          </p:cNvPr>
          <p:cNvSpPr/>
          <p:nvPr/>
        </p:nvSpPr>
        <p:spPr>
          <a:xfrm>
            <a:off x="4174989" y="2208146"/>
            <a:ext cx="45719" cy="610985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E7F4F-A53E-214C-B19E-4D6C5624208F}"/>
              </a:ext>
            </a:extLst>
          </p:cNvPr>
          <p:cNvSpPr txBox="1"/>
          <p:nvPr/>
        </p:nvSpPr>
        <p:spPr>
          <a:xfrm>
            <a:off x="1983451" y="2946842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start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89F711-4F0C-9842-96F2-446D05A5AFDC}"/>
              </a:ext>
            </a:extLst>
          </p:cNvPr>
          <p:cNvSpPr txBox="1"/>
          <p:nvPr/>
        </p:nvSpPr>
        <p:spPr>
          <a:xfrm>
            <a:off x="5961157" y="29468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end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D9E720-1D82-1D4A-BDC0-DA56F51A2B9F}"/>
              </a:ext>
            </a:extLst>
          </p:cNvPr>
          <p:cNvSpPr txBox="1"/>
          <p:nvPr/>
        </p:nvSpPr>
        <p:spPr>
          <a:xfrm>
            <a:off x="3997952" y="294684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mid</a:t>
            </a:r>
            <a:endParaRPr kumimoji="1" lang="zh-CN" altLang="en-US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C3FBDF-5460-3C4C-9712-BBBD6103F54B}"/>
              </a:ext>
            </a:extLst>
          </p:cNvPr>
          <p:cNvSpPr txBox="1"/>
          <p:nvPr/>
        </p:nvSpPr>
        <p:spPr>
          <a:xfrm>
            <a:off x="762026" y="3967518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①必须采用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顺序存储结构  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（直接地址偏移就可以检索到数值 </a:t>
            </a:r>
            <a:r>
              <a:rPr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O(1)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②必须按关键字大小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有序排列</a:t>
            </a:r>
            <a:endParaRPr kumimoji="1" lang="zh-CN" altLang="en-US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8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C6595-999A-1543-80D7-CDA61156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841CB3-CFC2-954A-8467-E220136B773D}"/>
              </a:ext>
            </a:extLst>
          </p:cNvPr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BD66B-B645-0A4A-84B2-3AEA194A3384}"/>
              </a:ext>
            </a:extLst>
          </p:cNvPr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4AAA216-D336-E14B-81A1-9876E476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78CE52-49EC-6C46-AA91-6FD5F58114A1}"/>
              </a:ext>
            </a:extLst>
          </p:cNvPr>
          <p:cNvSpPr txBox="1"/>
          <p:nvPr/>
        </p:nvSpPr>
        <p:spPr>
          <a:xfrm>
            <a:off x="3635896" y="1605766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二分查找又称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折半查找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，它是一种效率较高的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查找方法</a:t>
            </a:r>
            <a:endParaRPr kumimoji="1" lang="zh-CN" altLang="en-US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34942-E0E2-F94A-A800-1642C20D84B4}"/>
              </a:ext>
            </a:extLst>
          </p:cNvPr>
          <p:cNvSpPr txBox="1"/>
          <p:nvPr/>
        </p:nvSpPr>
        <p:spPr>
          <a:xfrm>
            <a:off x="3635896" y="228361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二分查找要求：</a:t>
            </a:r>
            <a:endParaRPr lang="en-US" altLang="zh-CN" sz="12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①必须采用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顺序存储结构 </a:t>
            </a:r>
            <a:endParaRPr lang="en-US" altLang="zh-CN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②必须按关键字大小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有序排列</a:t>
            </a:r>
            <a:endParaRPr kumimoji="1" lang="zh-CN" altLang="en-US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281F1-89E6-474C-B6BD-D8528343CA69}"/>
              </a:ext>
            </a:extLst>
          </p:cNvPr>
          <p:cNvSpPr txBox="1"/>
          <p:nvPr/>
        </p:nvSpPr>
        <p:spPr>
          <a:xfrm>
            <a:off x="3635896" y="323549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最差时间复杂度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O(log</a:t>
            </a:r>
            <a:r>
              <a:rPr kumimoji="1"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最优时间复杂度</a:t>
            </a:r>
            <a:r>
              <a:rPr kumimoji="1" lang="en-US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kumimoji="1"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O(1)</a:t>
            </a:r>
            <a:endParaRPr kumimoji="1" lang="zh-CN" altLang="en-US" sz="12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189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1" sz="1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47513</TotalTime>
  <Words>739</Words>
  <Application>Microsoft Macintosh PowerPoint</Application>
  <PresentationFormat>全屏显示(16:9)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Alibaba PuHuiTi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983</cp:revision>
  <dcterms:created xsi:type="dcterms:W3CDTF">2015-06-29T07:19:00Z</dcterms:created>
  <dcterms:modified xsi:type="dcterms:W3CDTF">2023-08-21T09:16:55Z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