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1"/>
  </p:handoutMasterIdLst>
  <p:sldIdLst>
    <p:sldId id="256" r:id="rId3"/>
    <p:sldId id="259" r:id="rId5"/>
    <p:sldId id="277" r:id="rId6"/>
    <p:sldId id="262" r:id="rId7"/>
    <p:sldId id="278" r:id="rId8"/>
    <p:sldId id="275" r:id="rId9"/>
    <p:sldId id="271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FF5"/>
    <a:srgbClr val="79886C"/>
    <a:srgbClr val="4E3ADF"/>
    <a:srgbClr val="631BD0"/>
    <a:srgbClr val="375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-420" y="-108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10D18-1587-493F-8E68-BCAA0B75BB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2B3CD-6C8D-4C3E-9297-A56709E68F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32B3CD-6C8D-4C3E-9297-A56709E68F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88460-F461-4FED-810A-A2208B1A37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4F38A-14A5-4E5D-9257-12F798496B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sv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4276725" y="1978660"/>
            <a:ext cx="7521575" cy="2459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tabLst>
                <a:tab pos="5108575" algn="l"/>
              </a:tabLst>
            </a:pPr>
            <a:r>
              <a:rPr lang="zh-CN" alt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粉刷房子</a:t>
            </a:r>
            <a:endParaRPr lang="zh-CN" altLang="en-US" sz="8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/>
        </p:nvSpPr>
        <p:spPr>
          <a:xfrm>
            <a:off x="1554160" y="4341876"/>
            <a:ext cx="621692" cy="621692"/>
          </a:xfrm>
          <a:prstGeom prst="ellipse">
            <a:avLst/>
          </a:prstGeom>
          <a:solidFill>
            <a:srgbClr val="798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554160" y="2897734"/>
            <a:ext cx="621692" cy="621692"/>
          </a:xfrm>
          <a:prstGeom prst="ellipse">
            <a:avLst/>
          </a:prstGeom>
          <a:solidFill>
            <a:srgbClr val="7988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2080" y="271780"/>
            <a:ext cx="4160520" cy="870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528445" y="429895"/>
            <a:ext cx="177355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题目</a:t>
            </a: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sz="3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76095" y="1009650"/>
            <a:ext cx="9164320" cy="5447030"/>
          </a:xfrm>
          <a:prstGeom prst="rect">
            <a:avLst/>
          </a:prstGeom>
        </p:spPr>
        <p:txBody>
          <a:bodyPr>
            <a:noAutofit/>
          </a:bodyPr>
          <a:p>
            <a:pPr marL="0" indent="457200"/>
            <a:r>
              <a:rPr lang="en-US" altLang="zh-CN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假如有一排房子，共</a:t>
            </a:r>
            <a:r>
              <a:rPr lang="en-US" altLang="zh-CN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n </a:t>
            </a:r>
            <a:r>
              <a:rPr lang="zh-CN" altLang="en-US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个，每个房子可以被粉刷成红色、蓝色或者绿色这三种颜色中的一种，你需要粉刷所有的房子并且使其相邻的两个房子颜色不能相同。</a:t>
            </a:r>
            <a:endParaRPr lang="zh-CN" altLang="en-US" sz="2800" b="0" i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/>
            <a:r>
              <a:rPr lang="en-US" altLang="zh-CN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当然，因为市场上不同颜色油漆的价格不同，所以房子粉刷成不同颜色的花费成本也是不同的。每个房子粉刷成不同颜色的花费是以一个</a:t>
            </a:r>
            <a:r>
              <a:rPr lang="en-US" altLang="zh-CN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n x 3 </a:t>
            </a:r>
            <a:r>
              <a:rPr lang="zh-CN" altLang="en-US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的正整数矩阵</a:t>
            </a:r>
            <a:r>
              <a:rPr lang="en-US" altLang="zh-CN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 costs </a:t>
            </a:r>
            <a:r>
              <a:rPr lang="zh-CN" altLang="en-US" sz="2800" b="0" i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来表示的。</a:t>
            </a:r>
            <a:endParaRPr lang="zh-CN" altLang="en-US" sz="2800" b="0" i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/>
            <a:r>
              <a:rPr lang="en-US" altLang="zh-CN"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endParaRPr lang="zh-CN" altLang="en-US" sz="28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/>
            <a:endParaRPr lang="zh-CN" altLang="en-US" sz="2800" b="0" i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/>
            <a:r>
              <a:rPr lang="en-US" altLang="zh-CN"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</a:t>
            </a:r>
            <a:r>
              <a:rPr lang="zh-CN" altLang="en-US" sz="28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请计算出粉刷完所有房子最少的花费成本。</a:t>
            </a:r>
            <a:endParaRPr lang="zh-CN" altLang="en-US" sz="28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  <a:p>
            <a:pPr marL="0" indent="0"/>
            <a:endParaRPr lang="zh-CN" altLang="en-US" sz="2800" b="0" i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/>
            <a:endParaRPr lang="zh-CN" altLang="en-US" sz="2800" b="0" i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/>
            <a:endParaRPr lang="zh-CN" altLang="en-US" sz="2800" b="0" i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/>
            <a:endParaRPr lang="zh-CN" altLang="en-US" sz="2800" b="0" i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21375" y="1653125"/>
            <a:ext cx="3719665" cy="34501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9900" b="1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92070" y="640080"/>
            <a:ext cx="76847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定义红色为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0,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蓝色为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1,</a:t>
            </a: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绿色为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endParaRPr lang="en-US" altLang="zh-CN" sz="4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04870" y="2131695"/>
            <a:ext cx="1728470" cy="1860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noAutofit/>
          </a:bodyPr>
          <a:p>
            <a:r>
              <a:rPr lang="zh-CN" altLang="en-US" sz="6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红色</a:t>
            </a:r>
            <a:endParaRPr lang="zh-CN" altLang="en-US" sz="6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74615" y="2131695"/>
            <a:ext cx="1728470" cy="1860550"/>
          </a:xfrm>
          <a:prstGeom prst="rect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p>
            <a:r>
              <a:rPr lang="zh-CN" altLang="en-US" sz="6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endParaRPr lang="zh-CN" altLang="en-US" sz="6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60540" y="2131695"/>
            <a:ext cx="1728470" cy="1860550"/>
          </a:xfrm>
          <a:prstGeom prst="rect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p>
            <a:r>
              <a:rPr lang="zh-CN" altLang="en-US" sz="6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endParaRPr lang="zh-CN" altLang="en-US" sz="60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1775625" y="4532771"/>
            <a:ext cx="2163561" cy="589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0</a:t>
            </a:r>
            <a:endParaRPr lang="en-US" altLang="zh-CN" sz="3200" dirty="0">
              <a:solidFill>
                <a:schemeClr val="tx1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34502" y="4532771"/>
            <a:ext cx="2163561" cy="589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1</a:t>
            </a:r>
            <a:endParaRPr lang="en-US" altLang="zh-CN" sz="3200" dirty="0">
              <a:solidFill>
                <a:schemeClr val="tx1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59383" y="4532771"/>
            <a:ext cx="2163561" cy="5890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2</a:t>
            </a:r>
            <a:endParaRPr lang="zh-CN" altLang="en-US" sz="3200" dirty="0">
              <a:solidFill>
                <a:schemeClr val="tx1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416810" y="3374390"/>
            <a:ext cx="9088120" cy="2190750"/>
            <a:chOff x="491566" y="2209243"/>
            <a:chExt cx="10471295" cy="2693166"/>
          </a:xfrm>
        </p:grpSpPr>
        <p:grpSp>
          <p:nvGrpSpPr>
            <p:cNvPr id="31" name="组合 30"/>
            <p:cNvGrpSpPr/>
            <p:nvPr/>
          </p:nvGrpSpPr>
          <p:grpSpPr>
            <a:xfrm>
              <a:off x="491566" y="2210543"/>
              <a:ext cx="10471295" cy="2691866"/>
              <a:chOff x="491566" y="2210543"/>
              <a:chExt cx="10471295" cy="2691866"/>
            </a:xfrm>
            <a:blipFill dpi="0" rotWithShape="1">
              <a:blip/>
              <a:srcRect/>
              <a:stretch>
                <a:fillRect/>
              </a:stretch>
            </a:blipFill>
          </p:grpSpPr>
          <p:sp>
            <p:nvSpPr>
              <p:cNvPr id="6" name="空心弧 5"/>
              <p:cNvSpPr/>
              <p:nvPr/>
            </p:nvSpPr>
            <p:spPr>
              <a:xfrm>
                <a:off x="8270995" y="2210543"/>
                <a:ext cx="2691866" cy="2691866"/>
              </a:xfrm>
              <a:prstGeom prst="blockArc">
                <a:avLst>
                  <a:gd name="adj1" fmla="val 10800000"/>
                  <a:gd name="adj2" fmla="val 61537"/>
                  <a:gd name="adj3" fmla="val 3741"/>
                </a:avLst>
              </a:prstGeom>
              <a:solidFill>
                <a:srgbClr val="7988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endParaRPr>
              </a:p>
            </p:txBody>
          </p:sp>
          <p:sp>
            <p:nvSpPr>
              <p:cNvPr id="28" name="空心弧 27"/>
              <p:cNvSpPr/>
              <p:nvPr/>
            </p:nvSpPr>
            <p:spPr>
              <a:xfrm>
                <a:off x="5670426" y="2210543"/>
                <a:ext cx="2691866" cy="2691866"/>
              </a:xfrm>
              <a:prstGeom prst="blockArc">
                <a:avLst>
                  <a:gd name="adj1" fmla="val 10800000"/>
                  <a:gd name="adj2" fmla="val 61537"/>
                  <a:gd name="adj3" fmla="val 3741"/>
                </a:avLst>
              </a:prstGeom>
              <a:solidFill>
                <a:srgbClr val="7988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endParaRPr>
              </a:p>
            </p:txBody>
          </p:sp>
          <p:sp>
            <p:nvSpPr>
              <p:cNvPr id="29" name="空心弧 28"/>
              <p:cNvSpPr/>
              <p:nvPr/>
            </p:nvSpPr>
            <p:spPr>
              <a:xfrm>
                <a:off x="3095655" y="2210543"/>
                <a:ext cx="2691866" cy="2691866"/>
              </a:xfrm>
              <a:prstGeom prst="blockArc">
                <a:avLst>
                  <a:gd name="adj1" fmla="val 10800000"/>
                  <a:gd name="adj2" fmla="val 61537"/>
                  <a:gd name="adj3" fmla="val 3741"/>
                </a:avLst>
              </a:prstGeom>
              <a:solidFill>
                <a:srgbClr val="7988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endParaRPr>
              </a:p>
            </p:txBody>
          </p:sp>
          <p:sp>
            <p:nvSpPr>
              <p:cNvPr id="30" name="空心弧 29"/>
              <p:cNvSpPr/>
              <p:nvPr/>
            </p:nvSpPr>
            <p:spPr>
              <a:xfrm>
                <a:off x="491566" y="2210543"/>
                <a:ext cx="2691866" cy="2691866"/>
              </a:xfrm>
              <a:prstGeom prst="blockArc">
                <a:avLst>
                  <a:gd name="adj1" fmla="val 10800000"/>
                  <a:gd name="adj2" fmla="val 61537"/>
                  <a:gd name="adj3" fmla="val 3741"/>
                </a:avLst>
              </a:prstGeom>
              <a:solidFill>
                <a:srgbClr val="7988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dirty="0">
                  <a:solidFill>
                    <a:schemeClr val="tx1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flipH="1" flipV="1">
              <a:off x="491566" y="2209243"/>
              <a:ext cx="10471295" cy="2691866"/>
              <a:chOff x="491566" y="2210543"/>
              <a:chExt cx="10471295" cy="2691866"/>
            </a:xfrm>
            <a:blipFill dpi="0" rotWithShape="1">
              <a:blip/>
              <a:srcRect/>
              <a:stretch>
                <a:fillRect/>
              </a:stretch>
            </a:blipFill>
          </p:grpSpPr>
          <p:sp>
            <p:nvSpPr>
              <p:cNvPr id="33" name="空心弧 32"/>
              <p:cNvSpPr/>
              <p:nvPr/>
            </p:nvSpPr>
            <p:spPr>
              <a:xfrm>
                <a:off x="8270995" y="2210543"/>
                <a:ext cx="2691866" cy="2691866"/>
              </a:xfrm>
              <a:prstGeom prst="blockArc">
                <a:avLst>
                  <a:gd name="adj1" fmla="val 10800000"/>
                  <a:gd name="adj2" fmla="val 61537"/>
                  <a:gd name="adj3" fmla="val 3741"/>
                </a:avLst>
              </a:prstGeom>
              <a:solidFill>
                <a:srgbClr val="7988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endParaRPr>
              </a:p>
            </p:txBody>
          </p:sp>
          <p:sp>
            <p:nvSpPr>
              <p:cNvPr id="34" name="空心弧 33"/>
              <p:cNvSpPr/>
              <p:nvPr/>
            </p:nvSpPr>
            <p:spPr>
              <a:xfrm>
                <a:off x="5670426" y="2210543"/>
                <a:ext cx="2691866" cy="2691866"/>
              </a:xfrm>
              <a:prstGeom prst="blockArc">
                <a:avLst>
                  <a:gd name="adj1" fmla="val 10800000"/>
                  <a:gd name="adj2" fmla="val 61537"/>
                  <a:gd name="adj3" fmla="val 3741"/>
                </a:avLst>
              </a:prstGeom>
              <a:solidFill>
                <a:srgbClr val="7988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endParaRPr>
              </a:p>
            </p:txBody>
          </p:sp>
          <p:sp>
            <p:nvSpPr>
              <p:cNvPr id="35" name="空心弧 34"/>
              <p:cNvSpPr/>
              <p:nvPr/>
            </p:nvSpPr>
            <p:spPr>
              <a:xfrm>
                <a:off x="3095655" y="2210543"/>
                <a:ext cx="2691866" cy="2691866"/>
              </a:xfrm>
              <a:prstGeom prst="blockArc">
                <a:avLst>
                  <a:gd name="adj1" fmla="val 10800000"/>
                  <a:gd name="adj2" fmla="val 61537"/>
                  <a:gd name="adj3" fmla="val 3741"/>
                </a:avLst>
              </a:prstGeom>
              <a:solidFill>
                <a:srgbClr val="7988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endParaRPr>
              </a:p>
            </p:txBody>
          </p:sp>
          <p:sp>
            <p:nvSpPr>
              <p:cNvPr id="36" name="空心弧 35"/>
              <p:cNvSpPr/>
              <p:nvPr/>
            </p:nvSpPr>
            <p:spPr>
              <a:xfrm>
                <a:off x="491566" y="2210543"/>
                <a:ext cx="2691866" cy="2691866"/>
              </a:xfrm>
              <a:prstGeom prst="blockArc">
                <a:avLst>
                  <a:gd name="adj1" fmla="val 10800000"/>
                  <a:gd name="adj2" fmla="val 61537"/>
                  <a:gd name="adj3" fmla="val 3741"/>
                </a:avLst>
              </a:prstGeom>
              <a:solidFill>
                <a:srgbClr val="79886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  <a:latin typeface="书体坊郭小语钢笔楷体" panose="02010601030101010101" pitchFamily="2" charset="-122"/>
                  <a:ea typeface="书体坊郭小语钢笔楷体" panose="02010601030101010101" pitchFamily="2" charset="-122"/>
                </a:endParaRPr>
              </a:p>
            </p:txBody>
          </p:sp>
        </p:grpSp>
      </p:grpSp>
      <p:sp>
        <p:nvSpPr>
          <p:cNvPr id="38" name="文本框 37"/>
          <p:cNvSpPr txBox="1"/>
          <p:nvPr/>
        </p:nvSpPr>
        <p:spPr>
          <a:xfrm>
            <a:off x="2708910" y="366395"/>
            <a:ext cx="7941310" cy="284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输入: costs = [[17,2,17],[16,16,5],[14,3,19]]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输出: 10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解释: 将 0 号房子粉刷成蓝色，1 号房子粉刷成绿色，2 号房子粉刷成蓝色。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最少花费: 2 + 5 + 3 = 10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39085" y="3952875"/>
            <a:ext cx="13893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99990" y="3952875"/>
            <a:ext cx="13989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绿色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0420" y="3952875"/>
            <a:ext cx="1553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>
                <a:latin typeface="微软雅黑" panose="020B0503020204020204" pitchFamily="34" charset="-122"/>
                <a:ea typeface="微软雅黑" panose="020B0503020204020204" pitchFamily="34" charset="-122"/>
              </a:rPr>
              <a:t>蓝色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85630" y="4128135"/>
            <a:ext cx="16979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......................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1402080" y="271780"/>
            <a:ext cx="4160520" cy="870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例子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3776345" y="1142365"/>
            <a:ext cx="5257165" cy="1246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 2：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输入: costs = [[7,6,2]]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输出: 2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776345" y="2542540"/>
            <a:ext cx="6194425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:costs = [[17,2,17],[16,16,5]]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:7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96030" y="3830955"/>
            <a:ext cx="6800850" cy="1331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示例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:costs = []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:0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776345" y="523113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示例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5: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costs = [[1,2,3],[2,3,4],[3,4,5],[4,5,6]]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输出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:12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形 25" descr="单级齿轮"/>
          <p:cNvPicPr>
            <a:picLocks noChangeAspect="1"/>
          </p:cNvPicPr>
          <p:nvPr/>
        </p:nvPicPr>
        <p:blipFill>
          <a:blip r:embed="rId1" cstate="screen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214526" y="4962803"/>
            <a:ext cx="377830" cy="377830"/>
          </a:xfrm>
          <a:prstGeom prst="rect">
            <a:avLst/>
          </a:prstGeom>
          <a:solidFill>
            <a:srgbClr val="79886C"/>
          </a:solidFill>
        </p:spPr>
      </p:pic>
      <p:sp>
        <p:nvSpPr>
          <p:cNvPr id="27" name="矩形 26"/>
          <p:cNvSpPr/>
          <p:nvPr/>
        </p:nvSpPr>
        <p:spPr>
          <a:xfrm>
            <a:off x="1402080" y="271780"/>
            <a:ext cx="4160520" cy="8705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600" dirty="0">
                <a:solidFill>
                  <a:srgbClr val="79886C"/>
                </a:solidFill>
                <a:latin typeface="书体坊郭小语钢笔楷体" panose="02010601030101010101" pitchFamily="2" charset="-122"/>
                <a:ea typeface="书体坊郭小语钢笔楷体" panose="02010601030101010101" pitchFamily="2" charset="-122"/>
              </a:rPr>
              <a:t>代码</a:t>
            </a:r>
            <a:endParaRPr lang="zh-CN" altLang="en-US" sz="3600" dirty="0">
              <a:solidFill>
                <a:srgbClr val="79886C"/>
              </a:solidFill>
              <a:latin typeface="书体坊郭小语钢笔楷体" panose="02010601030101010101" pitchFamily="2" charset="-122"/>
              <a:ea typeface="书体坊郭小语钢笔楷体" panose="02010601030101010101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1528760" y="988647"/>
            <a:ext cx="10421941" cy="0"/>
          </a:xfrm>
          <a:prstGeom prst="line">
            <a:avLst/>
          </a:prstGeom>
          <a:ln>
            <a:solidFill>
              <a:srgbClr val="79886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05965" y="988695"/>
            <a:ext cx="9945370" cy="7114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# 定义min_num函数，用于计算房子最小的总价格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def min_num(list1):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 获取列表的长度，即房子的个数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n = len(list1)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 条件判断，如果房子个数为0，则最小成本为0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if n == 0: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return 0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 创建一个二维数组dp，大小为n*3，用于存储每个房子选择不同颜色时的最小成本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dp = [[0, 0, 0] for i in range(n)]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 循环遍历颜色，初始化第一个房子的成本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for j in range(3):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dp[0][j] = list1[0][j]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 从第二个房子开始遍历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for i in range(1, n):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# 遍历当前房子的三种颜色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for j in range(3):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min_cost = float('inf')  # 初始化最小成本为无穷大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# 遍历前一个房子的三种颜色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for k in range(3):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# 如果前一个房子的颜色与当前房子的颜色不同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if k != j: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# 更新最小成本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 min_cost = min(min_cost, dp[i - 1][k])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# 更新当前房子选择颜色j时的最小成本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dp[i][j] = min_cost + list1[i][j]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# 返回最后一个房子选择三种颜色中的最小成本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return min(dp[n - 1])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# 在main方法中进行测试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__name__ == '__main__':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costs = [[17, 2, 17], [16, 16, 5]]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# 调用min_num函数，并打印结果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print(min_num(costs))  # 输出应该是最小成本</a:t>
            </a:r>
            <a:endParaRPr lang="zh-CN" altLang="en-US"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8765" y="2183130"/>
            <a:ext cx="84162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r>
              <a:rPr lang="en-US" altLang="zh-CN" sz="8800"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en-US" altLang="zh-CN" sz="8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PRING_PRESENTATION_TITLE" val="PowerPoint 演示文稿"/>
  <p:tag name="commondata" val="eyJoZGlkIjoiNWI2NDg3MDMwZWQwYTNlNzA4NGE2N2MwOTQzZGFhYjAifQ=="/>
</p:tagLst>
</file>

<file path=ppt/theme/theme1.xml><?xml version="1.0" encoding="utf-8"?>
<a:theme xmlns:a="http://schemas.openxmlformats.org/drawingml/2006/main" name="www.2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1423</Words>
  <Application>WPS 演示</Application>
  <PresentationFormat>自定义</PresentationFormat>
  <Paragraphs>98</Paragraphs>
  <Slides>7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书体坊郭小语钢笔楷体</vt:lpstr>
      <vt:lpstr>Arial Unicode MS</vt:lpstr>
      <vt:lpstr>黑体</vt:lpstr>
      <vt:lpstr>Cambria</vt:lpstr>
      <vt:lpstr>Calibri</vt:lpstr>
      <vt:lpstr>等线</vt:lpstr>
      <vt:lpstr>www.2ppt.com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www.2ppt.com-爱PPT提供资源下载</dc:title>
  <dc:creator>www.2ppt.com-爱PPT提供资源下载</dc:creator>
  <dc:description>www.2ppt.com-爱PPT提供资源下载</dc:description>
  <dc:subject>www.2ppt.com-爱PPT提供资源下载</dc:subject>
  <cp:lastModifiedBy>小chen同学</cp:lastModifiedBy>
  <cp:revision>3</cp:revision>
  <dcterms:created xsi:type="dcterms:W3CDTF">2024-08-03T05:11:00Z</dcterms:created>
  <dcterms:modified xsi:type="dcterms:W3CDTF">2024-08-07T06:08:17Z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AC839133898F4A4A8975D3B199BEF3CF_12</vt:lpwstr>
  </property>
  <property fmtid="{D5CDD505-2E9C-101B-9397-08002B2CF9AE}" pid="3" name="KSOProductBuildVer">
    <vt:lpwstr>2052-12.1.0.17147</vt:lpwstr>
  </property>
</Properties>
</file>