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5841F-1BA0-4CFF-A25B-4DC50E2941C5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1D112-5DA0-40C3-A937-0819D93DC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9C43-9344-4EFC-904E-B7A6F2803E2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BAFA-B41F-4CF6-9263-5804F17B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9C43-9344-4EFC-904E-B7A6F2803E2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BAFA-B41F-4CF6-9263-5804F17B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1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9C43-9344-4EFC-904E-B7A6F2803E2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BAFA-B41F-4CF6-9263-5804F17B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7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9C43-9344-4EFC-904E-B7A6F2803E2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BAFA-B41F-4CF6-9263-5804F17B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9C43-9344-4EFC-904E-B7A6F2803E2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BAFA-B41F-4CF6-9263-5804F17B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9C43-9344-4EFC-904E-B7A6F2803E2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BAFA-B41F-4CF6-9263-5804F17B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0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9C43-9344-4EFC-904E-B7A6F2803E2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BAFA-B41F-4CF6-9263-5804F17B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9C43-9344-4EFC-904E-B7A6F2803E2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BAFA-B41F-4CF6-9263-5804F17B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9C43-9344-4EFC-904E-B7A6F2803E2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BAFA-B41F-4CF6-9263-5804F17B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9C43-9344-4EFC-904E-B7A6F2803E2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BAFA-B41F-4CF6-9263-5804F17B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9C43-9344-4EFC-904E-B7A6F2803E2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BAFA-B41F-4CF6-9263-5804F17B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0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49C43-9344-4EFC-904E-B7A6F2803E2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9BAFA-B41F-4CF6-9263-5804F17B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0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832" y="0"/>
            <a:ext cx="7467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Current Code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32618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Similar to </a:t>
            </a:r>
            <a:r>
              <a:rPr lang="en-US" sz="1600" dirty="0" err="1" smtClean="0"/>
              <a:t>gPMC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1944584" y="990600"/>
            <a:ext cx="1066800" cy="414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477984" y="1405246"/>
            <a:ext cx="0" cy="334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0183" y="1740229"/>
            <a:ext cx="289559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Prepare data and transfer to computation device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2477981" y="2426029"/>
            <a:ext cx="2" cy="287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992084" y="2713038"/>
            <a:ext cx="2971800" cy="518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 memories for counters and stacks 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13" idx="0"/>
          </p:cNvCxnSpPr>
          <p:nvPr/>
        </p:nvCxnSpPr>
        <p:spPr>
          <a:xfrm flipH="1">
            <a:off x="2475014" y="3231078"/>
            <a:ext cx="2970" cy="490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417613" y="3722049"/>
            <a:ext cx="4114802" cy="9261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Enough primary carbons simulated?</a:t>
            </a:r>
            <a:endParaRPr lang="en-US" dirty="0"/>
          </a:p>
        </p:txBody>
      </p:sp>
      <p:cxnSp>
        <p:nvCxnSpPr>
          <p:cNvPr id="15" name="Elbow Connector 14"/>
          <p:cNvCxnSpPr>
            <a:stCxn id="13" idx="3"/>
            <a:endCxn id="52" idx="1"/>
          </p:cNvCxnSpPr>
          <p:nvPr/>
        </p:nvCxnSpPr>
        <p:spPr>
          <a:xfrm flipV="1">
            <a:off x="4532415" y="1274606"/>
            <a:ext cx="1518152" cy="2910519"/>
          </a:xfrm>
          <a:prstGeom prst="bentConnector3">
            <a:avLst>
              <a:gd name="adj1" fmla="val -16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76841" y="37614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46482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030184" y="5053650"/>
            <a:ext cx="289559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statistics and transfer data to CPU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13" idx="2"/>
          </p:cNvCxnSpPr>
          <p:nvPr/>
        </p:nvCxnSpPr>
        <p:spPr>
          <a:xfrm>
            <a:off x="2475014" y="4648200"/>
            <a:ext cx="0" cy="406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2"/>
          </p:cNvCxnSpPr>
          <p:nvPr/>
        </p:nvCxnSpPr>
        <p:spPr>
          <a:xfrm flipH="1">
            <a:off x="2475014" y="5739450"/>
            <a:ext cx="2970" cy="28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943099" y="6019800"/>
            <a:ext cx="1066800" cy="414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6050567" y="959651"/>
            <a:ext cx="1600200" cy="629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primary carbons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5040262" y="5356854"/>
            <a:ext cx="3658413" cy="629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secondary particles and clear corresponding memories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028387" y="2027238"/>
            <a:ext cx="3658413" cy="9448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 loaded carbons and put generated secondary particles into secondary particle stack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52" idx="2"/>
          </p:cNvCxnSpPr>
          <p:nvPr/>
        </p:nvCxnSpPr>
        <p:spPr>
          <a:xfrm>
            <a:off x="6850667" y="1589560"/>
            <a:ext cx="0" cy="454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2"/>
          </p:cNvCxnSpPr>
          <p:nvPr/>
        </p:nvCxnSpPr>
        <p:spPr>
          <a:xfrm flipH="1">
            <a:off x="6857593" y="2972058"/>
            <a:ext cx="1" cy="39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Diamond 86"/>
          <p:cNvSpPr/>
          <p:nvPr/>
        </p:nvSpPr>
        <p:spPr>
          <a:xfrm>
            <a:off x="4869060" y="3355045"/>
            <a:ext cx="3963214" cy="9261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nSecondary</a:t>
            </a:r>
            <a:r>
              <a:rPr lang="en-US" dirty="0" smtClean="0"/>
              <a:t>             &gt; </a:t>
            </a:r>
            <a:r>
              <a:rPr lang="en-US" dirty="0" err="1" smtClean="0"/>
              <a:t>nBatch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890746" y="486962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87" idx="2"/>
            <a:endCxn id="75" idx="0"/>
          </p:cNvCxnSpPr>
          <p:nvPr/>
        </p:nvCxnSpPr>
        <p:spPr>
          <a:xfrm>
            <a:off x="6850667" y="4281196"/>
            <a:ext cx="18802" cy="1075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75" idx="2"/>
            <a:endCxn id="78" idx="3"/>
          </p:cNvCxnSpPr>
          <p:nvPr/>
        </p:nvCxnSpPr>
        <p:spPr>
          <a:xfrm rot="5400000" flipH="1" flipV="1">
            <a:off x="6034576" y="3334540"/>
            <a:ext cx="3487115" cy="1817331"/>
          </a:xfrm>
          <a:prstGeom prst="bentConnector4">
            <a:avLst>
              <a:gd name="adj1" fmla="val -6556"/>
              <a:gd name="adj2" fmla="val 1132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381238" y="444969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33" name="Elbow Connector 132"/>
          <p:cNvCxnSpPr/>
          <p:nvPr/>
        </p:nvCxnSpPr>
        <p:spPr>
          <a:xfrm rot="10800000">
            <a:off x="2475014" y="3476563"/>
            <a:ext cx="4385054" cy="13424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467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Carbon Transport Kernel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1219200"/>
            <a:ext cx="23622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a step length</a:t>
            </a:r>
            <a:endParaRPr lang="en-US" dirty="0"/>
          </a:p>
        </p:txBody>
      </p:sp>
      <p:sp>
        <p:nvSpPr>
          <p:cNvPr id="16" name="Diamond 15"/>
          <p:cNvSpPr/>
          <p:nvPr/>
        </p:nvSpPr>
        <p:spPr>
          <a:xfrm>
            <a:off x="3429000" y="1123950"/>
            <a:ext cx="2209800" cy="72390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 voxel 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38941" y="11165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285418" y="1086612"/>
            <a:ext cx="2485202" cy="8059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to next voxel boundary and deposit dose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6" idx="3"/>
            <a:endCxn id="20" idx="1"/>
          </p:cNvCxnSpPr>
          <p:nvPr/>
        </p:nvCxnSpPr>
        <p:spPr>
          <a:xfrm>
            <a:off x="5638800" y="1485900"/>
            <a:ext cx="646618" cy="3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6" idx="1"/>
          </p:cNvCxnSpPr>
          <p:nvPr/>
        </p:nvCxnSpPr>
        <p:spPr>
          <a:xfrm>
            <a:off x="2895600" y="14859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590800" y="2133600"/>
            <a:ext cx="3886199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the sampled step, deposit dose and sample a hard event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6" idx="2"/>
            <a:endCxn id="29" idx="0"/>
          </p:cNvCxnSpPr>
          <p:nvPr/>
        </p:nvCxnSpPr>
        <p:spPr>
          <a:xfrm>
            <a:off x="4533900" y="1847850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73626" y="18404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533900" y="26670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333500" y="2895600"/>
            <a:ext cx="68199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345692" y="2897124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371600" y="2907268"/>
            <a:ext cx="110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Ionization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52400" y="3276600"/>
            <a:ext cx="2362200" cy="838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energy of the delta electron and locally deposit</a:t>
            </a:r>
            <a:endParaRPr lang="en-US" dirty="0"/>
          </a:p>
        </p:txBody>
      </p:sp>
      <p:cxnSp>
        <p:nvCxnSpPr>
          <p:cNvPr id="62" name="Straight Arrow Connector 61"/>
          <p:cNvCxnSpPr>
            <a:endCxn id="65" idx="0"/>
          </p:cNvCxnSpPr>
          <p:nvPr/>
        </p:nvCxnSpPr>
        <p:spPr>
          <a:xfrm>
            <a:off x="3962400" y="2897124"/>
            <a:ext cx="0" cy="407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004045" y="292046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Nuclear 1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2781300" y="3305032"/>
            <a:ext cx="2362200" cy="838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energy of secondary particles and push it to stack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553200" y="294484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Nuclear 2</a:t>
            </a:r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5372100" y="3309080"/>
            <a:ext cx="2362200" cy="838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energy of secondary particles and push it to stack</a:t>
            </a:r>
            <a:endParaRPr lang="en-US" dirty="0"/>
          </a:p>
        </p:txBody>
      </p:sp>
      <p:cxnSp>
        <p:nvCxnSpPr>
          <p:cNvPr id="77" name="Straight Arrow Connector 76"/>
          <p:cNvCxnSpPr>
            <a:endCxn id="71" idx="0"/>
          </p:cNvCxnSpPr>
          <p:nvPr/>
        </p:nvCxnSpPr>
        <p:spPr>
          <a:xfrm>
            <a:off x="6553200" y="2895600"/>
            <a:ext cx="0" cy="413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06512" y="3434917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 …</a:t>
            </a:r>
            <a:endParaRPr lang="en-US" b="1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1333500" y="4419600"/>
            <a:ext cx="68199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8" idx="2"/>
          </p:cNvCxnSpPr>
          <p:nvPr/>
        </p:nvCxnSpPr>
        <p:spPr>
          <a:xfrm>
            <a:off x="1333500" y="4114800"/>
            <a:ext cx="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5" idx="2"/>
          </p:cNvCxnSpPr>
          <p:nvPr/>
        </p:nvCxnSpPr>
        <p:spPr>
          <a:xfrm>
            <a:off x="3962400" y="4143232"/>
            <a:ext cx="0" cy="2763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1" idx="2"/>
          </p:cNvCxnSpPr>
          <p:nvPr/>
        </p:nvCxnSpPr>
        <p:spPr>
          <a:xfrm>
            <a:off x="6553200" y="4147280"/>
            <a:ext cx="0" cy="2723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573626" y="4419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Diamond 96"/>
          <p:cNvSpPr/>
          <p:nvPr/>
        </p:nvSpPr>
        <p:spPr>
          <a:xfrm>
            <a:off x="3468726" y="4648200"/>
            <a:ext cx="2209800" cy="72390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Enough energy ?</a:t>
            </a:r>
            <a:endParaRPr lang="en-US" dirty="0"/>
          </a:p>
        </p:txBody>
      </p:sp>
      <p:cxnSp>
        <p:nvCxnSpPr>
          <p:cNvPr id="101" name="Elbow Connector 100"/>
          <p:cNvCxnSpPr>
            <a:stCxn id="20" idx="3"/>
            <a:endCxn id="97" idx="3"/>
          </p:cNvCxnSpPr>
          <p:nvPr/>
        </p:nvCxnSpPr>
        <p:spPr>
          <a:xfrm flipH="1">
            <a:off x="5678526" y="1489580"/>
            <a:ext cx="3092094" cy="3520570"/>
          </a:xfrm>
          <a:prstGeom prst="bentConnector3">
            <a:avLst>
              <a:gd name="adj1" fmla="val -7393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7" idx="1"/>
            <a:endCxn id="6" idx="2"/>
          </p:cNvCxnSpPr>
          <p:nvPr/>
        </p:nvCxnSpPr>
        <p:spPr>
          <a:xfrm rot="10800000">
            <a:off x="1714500" y="1752600"/>
            <a:ext cx="1754226" cy="32575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048000" y="47360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97" idx="2"/>
          </p:cNvCxnSpPr>
          <p:nvPr/>
        </p:nvCxnSpPr>
        <p:spPr>
          <a:xfrm>
            <a:off x="4573626" y="53721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645340" y="53230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10" name="Rounded Rectangle 109"/>
          <p:cNvSpPr/>
          <p:nvPr/>
        </p:nvSpPr>
        <p:spPr>
          <a:xfrm>
            <a:off x="3583026" y="5638800"/>
            <a:ext cx="19812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Locally deposit remainder 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467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Physics Data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299590" y="685800"/>
            <a:ext cx="16002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Restricted stopping power in water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299590" y="2057400"/>
            <a:ext cx="16002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Macro cross sections of hard events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299590" y="3505200"/>
            <a:ext cx="16002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Mass stopping power ratio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299590" y="5050536"/>
            <a:ext cx="16002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Differential cross sections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53640" y="720590"/>
            <a:ext cx="5715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Calculated according to Bethe-Bloch Eq. and corrections</a:t>
            </a:r>
            <a:r>
              <a:rPr lang="en-US" dirty="0"/>
              <a:t> 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Kawrakow</a:t>
            </a:r>
            <a:r>
              <a:rPr lang="en-US" sz="1600" i="1" dirty="0" smtClean="0"/>
              <a:t> I 2000 Accurate condensed history Monte Carlo simulation of electron transport: I. </a:t>
            </a:r>
            <a:r>
              <a:rPr lang="en-US" sz="1600" i="1" dirty="0" err="1" smtClean="0"/>
              <a:t>EGSnrc</a:t>
            </a:r>
            <a:r>
              <a:rPr lang="en-US" sz="1600" i="1" dirty="0" smtClean="0"/>
              <a:t>, the new</a:t>
            </a:r>
          </a:p>
          <a:p>
            <a:r>
              <a:rPr lang="en-US" sz="1600" i="1" dirty="0" smtClean="0"/>
              <a:t>EGS4 </a:t>
            </a:r>
            <a:r>
              <a:rPr lang="en-US" sz="1600" i="1" dirty="0" err="1" smtClean="0"/>
              <a:t>versionMed</a:t>
            </a:r>
            <a:r>
              <a:rPr lang="en-US" sz="1600" i="1" dirty="0" smtClean="0"/>
              <a:t>. Phys.27485–98)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2267634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Ionization cross section Calculated. </a:t>
            </a:r>
            <a:r>
              <a:rPr lang="en-US" b="1" dirty="0" smtClean="0"/>
              <a:t>Hadronic interaction data needed for significant channels. </a:t>
            </a:r>
            <a:endParaRPr lang="en-US" sz="16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59736" y="3715434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needed for carbon and secondary particles to calculate deposited energy.</a:t>
            </a:r>
            <a:endParaRPr lang="en-US" sz="1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5254596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needed for carbon and secondary particles to sample energy and angular distributions after hadronic interactions.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7049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236</Words>
  <Application>Microsoft Office PowerPoint</Application>
  <PresentationFormat>On-screen Show (4:3)</PresentationFormat>
  <Paragraphs>44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Current Code Structure</vt:lpstr>
      <vt:lpstr>Carbon Transport Kernel</vt:lpstr>
      <vt:lpstr>Physics Data</vt:lpstr>
    </vt:vector>
  </TitlesOfParts>
  <Company>UT Southwestern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</cp:revision>
  <dcterms:created xsi:type="dcterms:W3CDTF">2015-01-21T14:58:30Z</dcterms:created>
  <dcterms:modified xsi:type="dcterms:W3CDTF">2015-01-21T18:17:41Z</dcterms:modified>
</cp:coreProperties>
</file>