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8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14A9-05F1-44F2-B697-7FFE8E520E8F}" type="datetimeFigureOut">
              <a:rPr lang="en-US" smtClean="0"/>
              <a:t>03/24/17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0F09-F993-4B1A-A432-CEBDD6DE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KDD Cup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Highway Tollgates Traffic Flow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 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fix length (200) matrix (car record  for each column)</a:t>
            </a:r>
          </a:p>
          <a:p>
            <a:r>
              <a:rPr lang="en-US" dirty="0" smtClean="0"/>
              <a:t>Use all records (all routes) info for training and predict.</a:t>
            </a:r>
          </a:p>
          <a:p>
            <a:r>
              <a:rPr lang="en-US" dirty="0" smtClean="0"/>
              <a:t>Advantage :  more data, raw level data (</a:t>
            </a:r>
            <a:r>
              <a:rPr lang="en-US" dirty="0" smtClean="0">
                <a:solidFill>
                  <a:srgbClr val="FF0000"/>
                </a:solidFill>
              </a:rPr>
              <a:t>less feature engineering ?)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73562"/>
          </a:xfrm>
        </p:spPr>
        <p:txBody>
          <a:bodyPr/>
          <a:lstStyle/>
          <a:p>
            <a:r>
              <a:rPr lang="en-US" dirty="0" smtClean="0"/>
              <a:t>Suggestions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all data to train model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Then, use 5-7am, 15-17pm data to fine tune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model</a:t>
            </a:r>
          </a:p>
          <a:p>
            <a:pPr marL="0" indent="0">
              <a:buNone/>
            </a:pPr>
            <a:r>
              <a:rPr lang="en-US" dirty="0" smtClean="0"/>
              <a:t>2. Fine-tune two separated  models for weekdays and weekends, respectively.</a:t>
            </a:r>
          </a:p>
          <a:p>
            <a:pPr marL="0" indent="0">
              <a:buNone/>
            </a:pPr>
            <a:r>
              <a:rPr lang="en-US" dirty="0" smtClean="0"/>
              <a:t>3. Gated CNNs to put more attention on recent time span(recent 1 hour?)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RNN to auto-encode focus on most resent data , then fine-tune on training data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Embedding  </a:t>
            </a:r>
            <a:r>
              <a:rPr lang="en-US" smtClean="0"/>
              <a:t>sparse input vector</a:t>
            </a:r>
            <a:endParaRPr lang="en-US" dirty="0" smtClean="0"/>
          </a:p>
          <a:p>
            <a:pPr marL="514350" indent="-514350">
              <a:buAutoNum type="arabicPeriod" startAt="4"/>
            </a:pPr>
            <a:r>
              <a:rPr lang="en-US" dirty="0" smtClean="0"/>
              <a:t>Add weather information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Use 1,5,10 time interval feature concurrently.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Put raw data into matrix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To estimate the </a:t>
            </a:r>
            <a:r>
              <a:rPr lang="en-US" sz="2400" b="1" dirty="0">
                <a:solidFill>
                  <a:srgbClr val="FF0000"/>
                </a:solidFill>
              </a:rPr>
              <a:t>average travel time </a:t>
            </a:r>
            <a:r>
              <a:rPr lang="en-US" sz="2400" b="1" dirty="0"/>
              <a:t>from </a:t>
            </a:r>
            <a:r>
              <a:rPr lang="en-US" sz="2400" b="1" dirty="0" smtClean="0"/>
              <a:t>intersections </a:t>
            </a:r>
            <a:r>
              <a:rPr lang="en-US" sz="2400" b="1" dirty="0"/>
              <a:t>to </a:t>
            </a:r>
            <a:r>
              <a:rPr lang="en-US" sz="2400" b="1" dirty="0" smtClean="0"/>
              <a:t>tollgates (every 20 minutes interval)</a:t>
            </a:r>
          </a:p>
          <a:p>
            <a:pPr lvl="1"/>
            <a:r>
              <a:rPr lang="en-US" sz="2000" dirty="0" smtClean="0"/>
              <a:t>A --- &gt; 2 &amp; 3, B --</a:t>
            </a:r>
            <a:r>
              <a:rPr lang="en-US" sz="2000" dirty="0" smtClean="0">
                <a:sym typeface="Wingdings" panose="05000000000000000000" pitchFamily="2" charset="2"/>
              </a:rPr>
              <a:t>- &gt; 1 &amp; 3, C --- &gt; 1 &amp; 3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22316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515598"/>
            <a:ext cx="3505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4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To predict </a:t>
            </a:r>
            <a:r>
              <a:rPr lang="en-US" sz="2400" b="1" dirty="0">
                <a:solidFill>
                  <a:srgbClr val="FF0000"/>
                </a:solidFill>
              </a:rPr>
              <a:t>average tollgate traffic </a:t>
            </a:r>
            <a:r>
              <a:rPr lang="en-US" sz="2400" b="1" dirty="0" smtClean="0">
                <a:solidFill>
                  <a:srgbClr val="FF0000"/>
                </a:solidFill>
              </a:rPr>
              <a:t>volume</a:t>
            </a:r>
            <a:r>
              <a:rPr lang="en-US" sz="2400" b="1" dirty="0" smtClean="0"/>
              <a:t> </a:t>
            </a:r>
            <a:r>
              <a:rPr lang="en-US" sz="1600" b="1" dirty="0" smtClean="0"/>
              <a:t>(every 20 minutes interval)</a:t>
            </a:r>
          </a:p>
          <a:p>
            <a:pPr lvl="1"/>
            <a:r>
              <a:rPr lang="en-US" sz="1600" b="1" dirty="0" smtClean="0"/>
              <a:t>Gate 1, 2, 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10" y="2407375"/>
            <a:ext cx="6036179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Initial set</a:t>
            </a:r>
          </a:p>
          <a:p>
            <a:pPr lvl="1"/>
            <a:r>
              <a:rPr lang="en-US" sz="2400" dirty="0" smtClean="0"/>
              <a:t>training</a:t>
            </a:r>
          </a:p>
          <a:p>
            <a:pPr lvl="2"/>
            <a:r>
              <a:rPr lang="en-US" sz="2000" b="1" dirty="0" smtClean="0"/>
              <a:t>Time Training set : </a:t>
            </a:r>
            <a:r>
              <a:rPr lang="en-US" sz="2000" dirty="0" smtClean="0"/>
              <a:t>    gathered from </a:t>
            </a:r>
            <a:r>
              <a:rPr lang="en-US" sz="2000" dirty="0" smtClean="0">
                <a:solidFill>
                  <a:srgbClr val="0070C0"/>
                </a:solidFill>
              </a:rPr>
              <a:t>July. 19</a:t>
            </a:r>
            <a:r>
              <a:rPr lang="en-US" sz="2000" baseline="30000" dirty="0" smtClean="0">
                <a:solidFill>
                  <a:srgbClr val="0070C0"/>
                </a:solidFill>
              </a:rPr>
              <a:t>th</a:t>
            </a:r>
            <a:r>
              <a:rPr lang="en-US" sz="2000" dirty="0" smtClean="0">
                <a:solidFill>
                  <a:srgbClr val="0070C0"/>
                </a:solidFill>
              </a:rPr>
              <a:t> to Oct. 17</a:t>
            </a:r>
            <a:r>
              <a:rPr lang="en-US" sz="2000" baseline="30000" dirty="0" smtClean="0">
                <a:solidFill>
                  <a:srgbClr val="0070C0"/>
                </a:solidFill>
              </a:rPr>
              <a:t>th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lvl="2"/>
            <a:r>
              <a:rPr lang="en-US" sz="2000" b="1" dirty="0" smtClean="0"/>
              <a:t>Volume Training set</a:t>
            </a:r>
            <a:r>
              <a:rPr lang="en-US" sz="2000" dirty="0" smtClean="0"/>
              <a:t>: gathered from </a:t>
            </a:r>
            <a:r>
              <a:rPr lang="en-US" sz="2000" dirty="0" smtClean="0">
                <a:solidFill>
                  <a:srgbClr val="0070C0"/>
                </a:solidFill>
              </a:rPr>
              <a:t>Sep. 19th to Oct. 17</a:t>
            </a:r>
            <a:r>
              <a:rPr lang="en-US" sz="2000" baseline="30000" dirty="0" smtClean="0">
                <a:solidFill>
                  <a:srgbClr val="0070C0"/>
                </a:solidFill>
              </a:rPr>
              <a:t>th</a:t>
            </a:r>
          </a:p>
          <a:p>
            <a:pPr lvl="1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Testing</a:t>
            </a:r>
          </a:p>
          <a:p>
            <a:pPr lvl="2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10/18 – 10/24</a:t>
            </a:r>
          </a:p>
          <a:p>
            <a:pPr lvl="3"/>
            <a:r>
              <a:rPr lang="en-US" b="1" dirty="0" smtClean="0">
                <a:latin typeface="+mj-lt"/>
              </a:rPr>
              <a:t>06:00-8:00(given)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/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predict 8:00 -10:00</a:t>
            </a:r>
          </a:p>
          <a:p>
            <a:pPr lvl="3"/>
            <a:r>
              <a:rPr lang="en-US" b="1" dirty="0" smtClean="0">
                <a:latin typeface="+mj-lt"/>
              </a:rPr>
              <a:t>15:00-17:00(given)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 /  predict 17:00 -19:00 </a:t>
            </a:r>
          </a:p>
          <a:p>
            <a:pPr lvl="2"/>
            <a:endParaRPr lang="en-US" dirty="0" smtClean="0">
              <a:latin typeface="+mj-lt"/>
            </a:endParaRPr>
          </a:p>
          <a:p>
            <a:r>
              <a:rPr lang="en-US" sz="2800" dirty="0" smtClean="0"/>
              <a:t>Additional set after May 25:</a:t>
            </a:r>
          </a:p>
          <a:p>
            <a:pPr lvl="1"/>
            <a:r>
              <a:rPr lang="en-US" sz="2400" dirty="0"/>
              <a:t>Oct. 18</a:t>
            </a:r>
            <a:r>
              <a:rPr lang="en-US" sz="2400" baseline="30000" dirty="0"/>
              <a:t>th</a:t>
            </a:r>
            <a:r>
              <a:rPr lang="en-US" sz="2400" dirty="0"/>
              <a:t> to Oct. 24</a:t>
            </a:r>
            <a:r>
              <a:rPr lang="en-US" sz="2400" baseline="30000" dirty="0"/>
              <a:t>th</a:t>
            </a:r>
            <a:r>
              <a:rPr lang="en-US" sz="2400" dirty="0"/>
              <a:t> </a:t>
            </a:r>
            <a:r>
              <a:rPr lang="en-US" sz="2400" dirty="0" smtClean="0"/>
              <a:t>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4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426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56561"/>
            <a:ext cx="42672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9" y="3264626"/>
            <a:ext cx="53530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43562"/>
            <a:ext cx="8839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9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563136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58012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5600" y="106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109245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raw data look like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7192"/>
            <a:ext cx="8229600" cy="405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3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789278" cy="228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My Method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2745980"/>
            <a:ext cx="1447800" cy="1213641"/>
            <a:chOff x="1600200" y="4718702"/>
            <a:chExt cx="1447800" cy="1213641"/>
          </a:xfrm>
        </p:grpSpPr>
        <p:sp>
          <p:nvSpPr>
            <p:cNvPr id="8" name="Left Brace 7"/>
            <p:cNvSpPr/>
            <p:nvPr/>
          </p:nvSpPr>
          <p:spPr>
            <a:xfrm>
              <a:off x="1600200" y="4732014"/>
              <a:ext cx="228600" cy="11353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819400" y="4718702"/>
              <a:ext cx="152400" cy="114869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4732014"/>
              <a:ext cx="121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Record 1</a:t>
              </a:r>
            </a:p>
            <a:p>
              <a:r>
                <a:rPr lang="en-US" dirty="0" smtClean="0"/>
                <a:t>Record 2</a:t>
              </a:r>
            </a:p>
            <a:p>
              <a:r>
                <a:rPr lang="en-US" dirty="0" smtClean="0"/>
                <a:t>       :</a:t>
              </a:r>
              <a:endParaRPr lang="en-US" dirty="0"/>
            </a:p>
            <a:p>
              <a:r>
                <a:rPr lang="en-US" dirty="0" smtClean="0"/>
                <a:t>Record n</a:t>
              </a:r>
              <a:endParaRPr lang="en-US" dirty="0"/>
            </a:p>
          </p:txBody>
        </p:sp>
      </p:grpSp>
      <p:cxnSp>
        <p:nvCxnSpPr>
          <p:cNvPr id="13" name="Curved Connector 12"/>
          <p:cNvCxnSpPr>
            <a:stCxn id="8" idx="1"/>
            <a:endCxn id="4" idx="1"/>
          </p:cNvCxnSpPr>
          <p:nvPr/>
        </p:nvCxnSpPr>
        <p:spPr>
          <a:xfrm rot="10800000" flipH="1" flipV="1">
            <a:off x="304800" y="3326984"/>
            <a:ext cx="3432560" cy="807977"/>
          </a:xfrm>
          <a:prstGeom prst="curvedConnector3">
            <a:avLst>
              <a:gd name="adj1" fmla="val -66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024" y="4906764"/>
            <a:ext cx="1994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 within the time interval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(1,5,10 minutes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  <a:endCxn id="8" idx="2"/>
          </p:cNvCxnSpPr>
          <p:nvPr/>
        </p:nvCxnSpPr>
        <p:spPr>
          <a:xfrm flipV="1">
            <a:off x="444024" y="3894678"/>
            <a:ext cx="89376" cy="147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525140" y="2744846"/>
            <a:ext cx="3342830" cy="3732154"/>
            <a:chOff x="3525140" y="1962684"/>
            <a:chExt cx="3342830" cy="3732154"/>
          </a:xfrm>
        </p:grpSpPr>
        <p:sp>
          <p:nvSpPr>
            <p:cNvPr id="5" name="TextBox 4"/>
            <p:cNvSpPr txBox="1"/>
            <p:nvPr/>
          </p:nvSpPr>
          <p:spPr>
            <a:xfrm>
              <a:off x="3525140" y="4929992"/>
              <a:ext cx="6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T(0)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1000" y="4906764"/>
              <a:ext cx="6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T(1)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2110" y="4972282"/>
              <a:ext cx="6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T(n)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7512" y="5048507"/>
              <a:ext cx="1218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 Hours Features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737360" y="1962684"/>
              <a:ext cx="2968240" cy="3009598"/>
              <a:chOff x="1259080" y="1962684"/>
              <a:chExt cx="2968240" cy="300959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59080" y="1981200"/>
                <a:ext cx="34112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830580" y="1981200"/>
                <a:ext cx="34112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886200" y="1962684"/>
                <a:ext cx="341120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Brace 18"/>
              <p:cNvSpPr/>
              <p:nvPr/>
            </p:nvSpPr>
            <p:spPr>
              <a:xfrm rot="5400000">
                <a:off x="2602015" y="3459498"/>
                <a:ext cx="304800" cy="272076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496440" y="2819400"/>
                <a:ext cx="970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. . .</a:t>
                </a:r>
                <a:endParaRPr lang="en-US" sz="4800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428428" y="2745980"/>
            <a:ext cx="1401511" cy="2303819"/>
            <a:chOff x="2428428" y="2745980"/>
            <a:chExt cx="1401511" cy="2303819"/>
          </a:xfrm>
        </p:grpSpPr>
        <p:sp>
          <p:nvSpPr>
            <p:cNvPr id="37" name="TextBox 36"/>
            <p:cNvSpPr txBox="1"/>
            <p:nvPr/>
          </p:nvSpPr>
          <p:spPr>
            <a:xfrm>
              <a:off x="2438398" y="4500748"/>
              <a:ext cx="1391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Links  Travel time n</a:t>
              </a:r>
              <a:endParaRPr lang="en-US" sz="11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428428" y="2745980"/>
              <a:ext cx="1401511" cy="2303819"/>
              <a:chOff x="2428428" y="2745980"/>
              <a:chExt cx="1401511" cy="230381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54775" y="2745980"/>
                <a:ext cx="11892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Mean Entire time</a:t>
                </a:r>
                <a:endParaRPr lang="en-US" sz="11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438399" y="3170675"/>
                <a:ext cx="13915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Mean Travel time</a:t>
                </a:r>
                <a:endParaRPr lang="en-US" sz="11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38400" y="2938790"/>
                <a:ext cx="11892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STD Entire time</a:t>
                </a:r>
                <a:endParaRPr 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38400" y="3352800"/>
                <a:ext cx="13915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STD Travel time</a:t>
                </a:r>
                <a:endParaRPr lang="en-US" sz="11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28428" y="3598223"/>
                <a:ext cx="13915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Links  Travel time 1</a:t>
                </a:r>
                <a:endParaRPr lang="en-US" sz="11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95600" y="4788189"/>
                <a:ext cx="4066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…</a:t>
                </a:r>
                <a:endParaRPr lang="en-US" sz="1100" dirty="0"/>
              </a:p>
            </p:txBody>
          </p:sp>
        </p:grpSp>
      </p:grpSp>
      <p:sp>
        <p:nvSpPr>
          <p:cNvPr id="39" name="Right Brace 38"/>
          <p:cNvSpPr/>
          <p:nvPr/>
        </p:nvSpPr>
        <p:spPr>
          <a:xfrm>
            <a:off x="6867970" y="2744846"/>
            <a:ext cx="218630" cy="28571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39000" y="39826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(219)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907920" y="914400"/>
            <a:ext cx="2627120" cy="1848962"/>
            <a:chOff x="3907920" y="914400"/>
            <a:chExt cx="2627120" cy="1848962"/>
          </a:xfrm>
        </p:grpSpPr>
        <p:sp>
          <p:nvSpPr>
            <p:cNvPr id="42" name="Rounded Rectangle 41"/>
            <p:cNvSpPr/>
            <p:nvPr/>
          </p:nvSpPr>
          <p:spPr>
            <a:xfrm>
              <a:off x="4461616" y="2072355"/>
              <a:ext cx="1678179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Conv1 (64,1 x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M)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" idx="0"/>
            </p:cNvCxnSpPr>
            <p:nvPr/>
          </p:nvCxnSpPr>
          <p:spPr>
            <a:xfrm flipV="1">
              <a:off x="3907920" y="2377156"/>
              <a:ext cx="742060" cy="386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4649980" y="2377155"/>
              <a:ext cx="582715" cy="367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0"/>
            </p:cNvCxnSpPr>
            <p:nvPr/>
          </p:nvCxnSpPr>
          <p:spPr>
            <a:xfrm flipH="1" flipV="1">
              <a:off x="5460050" y="2377156"/>
              <a:ext cx="1074990" cy="36769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461615" y="1767555"/>
              <a:ext cx="1678179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Conv2 (48,3 x 1)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450577" y="1462755"/>
              <a:ext cx="1678179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Conv3 (48,3 x 1)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7" name="Up Arrow 56"/>
            <p:cNvSpPr/>
            <p:nvPr/>
          </p:nvSpPr>
          <p:spPr>
            <a:xfrm>
              <a:off x="5161568" y="914400"/>
              <a:ext cx="256195" cy="2286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461616" y="1157955"/>
              <a:ext cx="1678179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FC (6)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390685" y="1244335"/>
            <a:ext cx="193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Next six  20 minutes Ave Time predictions 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357605" y="42978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Ave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t1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Ave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Ave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t3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t4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Ave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t5</a:t>
            </a:r>
            <a:endParaRPr lang="en-US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35040" y="1462755"/>
            <a:ext cx="14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  <p:bldP spid="60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sparse  </a:t>
            </a:r>
          </a:p>
          <a:p>
            <a:pPr lvl="1"/>
            <a:r>
              <a:rPr lang="en-US" dirty="0" smtClean="0"/>
              <a:t>Not every time interval has recorded data</a:t>
            </a:r>
            <a:endParaRPr lang="en-US" dirty="0"/>
          </a:p>
          <a:p>
            <a:r>
              <a:rPr lang="en-US" dirty="0" smtClean="0"/>
              <a:t>My solution</a:t>
            </a:r>
          </a:p>
          <a:p>
            <a:pPr lvl="1"/>
            <a:r>
              <a:rPr lang="en-US" dirty="0" smtClean="0"/>
              <a:t>Fill with zero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335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KDD Cup 2017</vt:lpstr>
      <vt:lpstr>Task 1</vt:lpstr>
      <vt:lpstr>Task 2</vt:lpstr>
      <vt:lpstr>Data set</vt:lpstr>
      <vt:lpstr>Evaluation Metrics</vt:lpstr>
      <vt:lpstr>PowerPoint Presentation</vt:lpstr>
      <vt:lpstr>What raw data look like </vt:lpstr>
      <vt:lpstr>My Method</vt:lpstr>
      <vt:lpstr>Problem</vt:lpstr>
      <vt:lpstr>Possible improvement on features</vt:lpstr>
      <vt:lpstr>Suggestions ?</vt:lpstr>
      <vt:lpstr>To-Do list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2017</dc:title>
  <dc:creator>user</dc:creator>
  <cp:lastModifiedBy>user</cp:lastModifiedBy>
  <cp:revision>26</cp:revision>
  <dcterms:created xsi:type="dcterms:W3CDTF">2017-03-09T09:33:58Z</dcterms:created>
  <dcterms:modified xsi:type="dcterms:W3CDTF">2017-03-24T23:31:38Z</dcterms:modified>
</cp:coreProperties>
</file>