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28"/>
  </p:notesMasterIdLst>
  <p:sldIdLst>
    <p:sldId id="333" r:id="rId2"/>
    <p:sldId id="443" r:id="rId3"/>
    <p:sldId id="444" r:id="rId4"/>
    <p:sldId id="445" r:id="rId5"/>
    <p:sldId id="446" r:id="rId6"/>
    <p:sldId id="447" r:id="rId7"/>
    <p:sldId id="401" r:id="rId8"/>
    <p:sldId id="432" r:id="rId9"/>
    <p:sldId id="387" r:id="rId10"/>
    <p:sldId id="399" r:id="rId11"/>
    <p:sldId id="448" r:id="rId12"/>
    <p:sldId id="449" r:id="rId13"/>
    <p:sldId id="450" r:id="rId14"/>
    <p:sldId id="451" r:id="rId15"/>
    <p:sldId id="384" r:id="rId16"/>
    <p:sldId id="403" r:id="rId17"/>
    <p:sldId id="453" r:id="rId18"/>
    <p:sldId id="398" r:id="rId19"/>
    <p:sldId id="439" r:id="rId20"/>
    <p:sldId id="340" r:id="rId21"/>
    <p:sldId id="454" r:id="rId22"/>
    <p:sldId id="436" r:id="rId23"/>
    <p:sldId id="455" r:id="rId24"/>
    <p:sldId id="414" r:id="rId25"/>
    <p:sldId id="452" r:id="rId26"/>
    <p:sldId id="44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66"/>
    <a:srgbClr val="5492B8"/>
    <a:srgbClr val="2DCADF"/>
    <a:srgbClr val="FF00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79645" autoAdjust="0"/>
  </p:normalViewPr>
  <p:slideViewPr>
    <p:cSldViewPr snapToGrid="0">
      <p:cViewPr>
        <p:scale>
          <a:sx n="90" d="100"/>
          <a:sy n="90" d="100"/>
        </p:scale>
        <p:origin x="-1128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BC0C3EE-8674-41E7-BC62-A7D6A6B0656E}" type="datetimeFigureOut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707078-A317-49BD-B8DE-D889BC7FA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26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PTF is the main concept of this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A90F5F-9970-4AFF-BAEA-864F143C16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PTF is the main concept of this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A90F5F-9970-4AFF-BAEA-864F143C166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8C641-40FD-4704-90DD-A6B6A99F3337}" type="slidenum">
              <a:rPr lang="en-US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66F6F-3F0E-47CE-A443-C131505C8D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C55FC3-7901-44A3-A3FA-316FB7E287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87823D-C524-4779-9B23-35303B431C49}" type="slidenum">
              <a:rPr 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42A269-2028-4371-87BC-1CA912DE865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C55FC3-7901-44A3-A3FA-316FB7E287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C55FC3-7901-44A3-A3FA-316FB7E287F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736DBC-A062-4160-8372-0B907DAB77F2}" type="slidenum">
              <a:rPr lang="en-US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736DBC-A062-4160-8372-0B907DAB77F2}" type="slidenum">
              <a:rPr lang="en-US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B695407-1A48-4BC5-B4AF-4066ECF92DC6}" type="datetime1">
              <a:rPr lang="en-US" smtClean="0"/>
              <a:t>9/25/2012</a:t>
            </a:fld>
            <a:endParaRPr lang="en-US" sz="1600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3167E-F97D-466A-9468-18F77E12D1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4328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36946-0F4F-43B9-92BE-7E5E8D63BE06}" type="datetime1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C372-7603-4404-BBDD-307EFCA7C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971ED-98C4-4ADF-B2DF-DAD50B48F48D}" type="datetime1">
              <a:rPr lang="en-US" smtClean="0"/>
              <a:t>9/25/2012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39727-78A0-413C-9ADF-C8958937E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8ACCC-FED9-4D30-BED6-B542BE07C3DF}" type="datetime1">
              <a:rPr lang="en-US" smtClean="0"/>
              <a:t>9/25/2012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89C3A-1184-466B-9FBC-A4C299812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926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6A4B-E429-46B2-8153-0B3DD3E2FF41}" type="datetime1">
              <a:rPr lang="en-US" smtClean="0"/>
              <a:t>9/25/2012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0CB42-AB72-4E2C-A8D6-B6CD73C7A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8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B4C1D-BD82-411F-88C5-669012672F28}" type="datetime1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05F4-616D-4F69-996B-2FB95F738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64F5A-E790-439A-8458-C2A5CC7A5015}" type="datetime1">
              <a:rPr lang="en-US" smtClean="0"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67F5-7735-43AB-B6B3-7295E4BB4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EFE89-3ECC-4D8B-A2A5-08874EC7980C}" type="datetime1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51A24-93DA-4348-91C1-F6BDDBB89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2166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B7313-9304-46DD-BD46-04DF7A1AB585}" type="datetime1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DAC9-C0EF-46D0-838A-A87D67C6A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8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1363C-F6FB-46BF-A51E-C0F8A838F62C}" type="datetime1">
              <a:rPr lang="en-US" smtClean="0"/>
              <a:t>9/25/2012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04502-3184-4F59-8F1C-A7853A881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E6C6E-904E-4FDD-BB9C-BE73C4E555CC}" type="datetime1">
              <a:rPr lang="en-US" smtClean="0"/>
              <a:t>9/25/2012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F12C6-B2F9-48A8-8BEB-FCA8F8F62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F4383FC-606C-4DD7-B4F2-8F1E10E1E194}" type="datetime1">
              <a:rPr lang="en-US" smtClean="0"/>
              <a:t>9/25/2012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9987FD0-3D06-4107-B0D4-6B73A415D590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butani/SQLWindowing/wik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Hadoop_Summit/analytical-queries-with-hive" TargetMode="External"/><Relationship Id="rId2" Type="http://schemas.openxmlformats.org/officeDocument/2006/relationships/hyperlink" Target="https://github.com/hbutani/SQLWindowing/wik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rajakta.kalmegh@sap.com" TargetMode="External"/><Relationship Id="rId5" Type="http://schemas.openxmlformats.org/officeDocument/2006/relationships/hyperlink" Target="mailto:harish.butani@sap.com" TargetMode="External"/><Relationship Id="rId4" Type="http://schemas.openxmlformats.org/officeDocument/2006/relationships/hyperlink" Target="http://www.youtube.com/watch?v=CV-M8CBEyM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2800" dirty="0" smtClean="0"/>
              <a:t>Analytical Queries with Hive: SQL Windowing, and Table Functions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Prajakta Kalmegh</a:t>
            </a:r>
            <a:r>
              <a:rPr lang="en-US" dirty="0"/>
              <a:t>, Harish </a:t>
            </a:r>
            <a:r>
              <a:rPr lang="en-US" dirty="0" err="1" smtClean="0"/>
              <a:t>Butani</a:t>
            </a:r>
            <a:r>
              <a:rPr lang="en-US" dirty="0" smtClean="0"/>
              <a:t>, </a:t>
            </a:r>
            <a:r>
              <a:rPr lang="en-US" dirty="0"/>
              <a:t>SAP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3167E-F97D-466A-9468-18F77E12D1C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use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091377" cy="1290084"/>
          </a:xfrm>
        </p:spPr>
        <p:txBody>
          <a:bodyPr/>
          <a:lstStyle/>
          <a:p>
            <a:pPr marL="274638" lvl="1" indent="0" eaLnBrk="1" hangingPunct="1">
              <a:defRPr/>
            </a:pPr>
            <a:r>
              <a:rPr lang="en-US" sz="1600" dirty="0" smtClean="0"/>
              <a:t>Download </a:t>
            </a:r>
            <a:r>
              <a:rPr lang="en-US" sz="1600" dirty="0" smtClean="0"/>
              <a:t>jar from </a:t>
            </a:r>
            <a:r>
              <a:rPr lang="en-US" sz="1800" dirty="0">
                <a:hlinkClick r:id="rId3"/>
              </a:rPr>
              <a:t>https://github.com/hbutani/SQLWindowing/wiki</a:t>
            </a:r>
            <a:endParaRPr lang="en-US" sz="1800" dirty="0"/>
          </a:p>
          <a:p>
            <a:pPr marL="274638" lvl="1" indent="0" eaLnBrk="1" hangingPunct="1">
              <a:defRPr/>
            </a:pPr>
            <a:r>
              <a:rPr lang="en-US" sz="1600" dirty="0" smtClean="0"/>
              <a:t>Setup windowingCli.sh in bin/</a:t>
            </a:r>
            <a:r>
              <a:rPr lang="en-US" sz="1600" dirty="0" err="1" smtClean="0"/>
              <a:t>ext</a:t>
            </a:r>
            <a:r>
              <a:rPr lang="en-US" sz="1600" dirty="0" smtClean="0"/>
              <a:t> directory</a:t>
            </a:r>
          </a:p>
          <a:p>
            <a:pPr marL="274638" lvl="1" indent="0" eaLnBrk="1" hangingPunct="1">
              <a:defRPr/>
            </a:pPr>
            <a:r>
              <a:rPr lang="en-US" sz="1600" dirty="0" smtClean="0"/>
              <a:t>Use in CLI mode</a:t>
            </a:r>
          </a:p>
          <a:p>
            <a:pPr marL="274638" lvl="1" indent="0" eaLnBrk="1" hangingPunct="1">
              <a:defRPr/>
            </a:pPr>
            <a:r>
              <a:rPr lang="en-US" sz="1600" dirty="0" smtClean="0"/>
              <a:t>Also usable from API </a:t>
            </a:r>
            <a:endParaRPr lang="en-US" sz="1600" dirty="0"/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2113" y="2671763"/>
            <a:ext cx="8035925" cy="35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44A6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288" y="2905125"/>
            <a:ext cx="3894137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89C3A-1184-466B-9FBC-A4C29981218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 additional Query Forms</a:t>
            </a:r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288925" y="4298950"/>
            <a:ext cx="4100513" cy="1566863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From </a:t>
            </a:r>
            <a:r>
              <a:rPr lang="en-US" sz="1200" b="1" dirty="0" err="1">
                <a:latin typeface="Arial monospaced for SAP" pitchFamily="49" charset="0"/>
              </a:rPr>
              <a:t>PartitionedTableFunction</a:t>
            </a:r>
            <a:r>
              <a:rPr lang="en-US" sz="1200" dirty="0">
                <a:latin typeface="Arial monospaced for SAP" pitchFamily="49" charset="0"/>
              </a:rPr>
              <a:t>( </a:t>
            </a:r>
          </a:p>
          <a:p>
            <a:pPr>
              <a:defRPr/>
            </a:pPr>
            <a:r>
              <a:rPr lang="en-US" sz="1200" i="1" dirty="0">
                <a:latin typeface="Arial monospaced for SAP" pitchFamily="49" charset="0"/>
              </a:rPr>
              <a:t>            Input Specification</a:t>
            </a:r>
            <a:endParaRPr lang="en-US" sz="1200" dirty="0">
              <a:latin typeface="Arial monospaced for SAP" pitchFamily="49" charset="0"/>
            </a:endParaRP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 	  Partition by 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       Order by 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       Function Arguments…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)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Select (</a:t>
            </a:r>
            <a:r>
              <a:rPr lang="en-US" sz="1200" dirty="0" err="1">
                <a:latin typeface="Arial monospaced for SAP" pitchFamily="49" charset="0"/>
              </a:rPr>
              <a:t>ColumnName</a:t>
            </a:r>
            <a:r>
              <a:rPr lang="en-US" sz="1200" dirty="0">
                <a:latin typeface="Arial monospaced for SAP" pitchFamily="49" charset="0"/>
              </a:rPr>
              <a:t> | Expression)+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Where Expression</a:t>
            </a:r>
          </a:p>
        </p:txBody>
      </p:sp>
      <p:sp>
        <p:nvSpPr>
          <p:cNvPr id="26628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274638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822325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2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2000" dirty="0" smtClean="0">
                <a:latin typeface="Gill Sans MT" pitchFamily="34" charset="0"/>
              </a:rPr>
              <a:t>From clause is a Table </a:t>
            </a:r>
            <a:r>
              <a:rPr lang="en-US" sz="2000" dirty="0">
                <a:latin typeface="Gill Sans MT" pitchFamily="34" charset="0"/>
              </a:rPr>
              <a:t>Function Invocation</a:t>
            </a:r>
          </a:p>
          <a:p>
            <a:pPr lvl="2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2000" dirty="0" smtClean="0">
                <a:latin typeface="Gill Sans MT" pitchFamily="34" charset="0"/>
              </a:rPr>
              <a:t>Select and Where apply on </a:t>
            </a:r>
            <a:r>
              <a:rPr lang="en-US" sz="2000" dirty="0">
                <a:latin typeface="Gill Sans MT" pitchFamily="34" charset="0"/>
              </a:rPr>
              <a:t>Table Function output</a:t>
            </a:r>
          </a:p>
          <a:p>
            <a:pPr lvl="2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latin typeface="Gill Sans MT" pitchFamily="34" charset="0"/>
              </a:rPr>
              <a:t>Table Function </a:t>
            </a:r>
            <a:r>
              <a:rPr lang="en-US" sz="2000" dirty="0" smtClean="0">
                <a:latin typeface="Gill Sans MT" pitchFamily="34" charset="0"/>
              </a:rPr>
              <a:t>call has :</a:t>
            </a:r>
            <a:endParaRPr lang="en-US" sz="2000" dirty="0">
              <a:latin typeface="Gill Sans MT" pitchFamily="34" charset="0"/>
            </a:endParaRPr>
          </a:p>
          <a:p>
            <a:pPr lvl="3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latin typeface="Gill Sans MT" pitchFamily="34" charset="0"/>
              </a:rPr>
              <a:t>Input is Hive Table, Query or another </a:t>
            </a:r>
            <a:r>
              <a:rPr lang="en-US" sz="2000" dirty="0" smtClean="0">
                <a:latin typeface="Gill Sans MT" pitchFamily="34" charset="0"/>
              </a:rPr>
              <a:t>PTF =&gt; can chain PTFs</a:t>
            </a:r>
            <a:endParaRPr lang="en-US" sz="2000" dirty="0">
              <a:latin typeface="Gill Sans MT" pitchFamily="34" charset="0"/>
            </a:endParaRPr>
          </a:p>
          <a:p>
            <a:pPr lvl="3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latin typeface="Gill Sans MT" pitchFamily="34" charset="0"/>
              </a:rPr>
              <a:t>Specify partitioning </a:t>
            </a:r>
            <a:r>
              <a:rPr lang="en-US" sz="2000" dirty="0" smtClean="0">
                <a:latin typeface="Gill Sans MT" pitchFamily="34" charset="0"/>
              </a:rPr>
              <a:t>and order of Input</a:t>
            </a:r>
            <a:endParaRPr lang="en-US" sz="2000" dirty="0">
              <a:latin typeface="Gill Sans MT" pitchFamily="34" charset="0"/>
            </a:endParaRPr>
          </a:p>
          <a:p>
            <a:pPr lvl="3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latin typeface="Gill Sans MT" pitchFamily="34" charset="0"/>
              </a:rPr>
              <a:t>Other Function </a:t>
            </a:r>
            <a:r>
              <a:rPr lang="en-US" sz="2000" dirty="0" err="1" smtClean="0">
                <a:latin typeface="Gill Sans MT" pitchFamily="34" charset="0"/>
              </a:rPr>
              <a:t>Args</a:t>
            </a:r>
            <a:r>
              <a:rPr lang="en-US" sz="2000" dirty="0" smtClean="0">
                <a:latin typeface="Gill Sans MT" pitchFamily="34" charset="0"/>
              </a:rPr>
              <a:t>.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408488" y="4235450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5603875" y="3521074"/>
            <a:ext cx="155575" cy="1381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59450" y="3521075"/>
            <a:ext cx="17811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Input can be: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Hive Table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Hive Query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Another PTF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86350" y="5081588"/>
            <a:ext cx="379888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822325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69850" indent="0" eaLnBrk="1" hangingPunct="1">
              <a:spcBef>
                <a:spcPts val="500"/>
              </a:spcBef>
              <a:buClr>
                <a:schemeClr val="accent2"/>
              </a:buClr>
              <a:buSzPct val="76000"/>
              <a:defRPr/>
            </a:pPr>
            <a:r>
              <a:rPr lang="en-US" sz="1400" b="1" dirty="0" smtClean="0">
                <a:solidFill>
                  <a:schemeClr val="tx2"/>
                </a:solidFill>
                <a:latin typeface="Gill Sans MT" pitchFamily="34" charset="0"/>
              </a:rPr>
              <a:t>Not shown here:</a:t>
            </a:r>
          </a:p>
          <a:p>
            <a:pPr marL="412750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tx2"/>
                </a:solidFill>
                <a:latin typeface="Gill Sans MT" pitchFamily="34" charset="0"/>
              </a:rPr>
              <a:t>Output of Query can be written to Hive Table or </a:t>
            </a:r>
            <a:r>
              <a:rPr lang="en-US" sz="1400" dirty="0" smtClean="0">
                <a:solidFill>
                  <a:schemeClr val="tx2"/>
                </a:solidFill>
                <a:latin typeface="Gill Sans MT" pitchFamily="34" charset="0"/>
              </a:rPr>
              <a:t>Partition</a:t>
            </a:r>
            <a:endParaRPr lang="en-US" sz="1400" dirty="0" smtClean="0">
              <a:solidFill>
                <a:schemeClr val="tx2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95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Clauses form</a:t>
            </a:r>
            <a:endParaRPr lang="en-US" dirty="0" smtClean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1955727" y="1888203"/>
            <a:ext cx="4100512" cy="156686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From </a:t>
            </a:r>
            <a:r>
              <a:rPr lang="en-US" sz="1200" i="1" dirty="0">
                <a:latin typeface="Arial monospaced for SAP" pitchFamily="49" charset="0"/>
              </a:rPr>
              <a:t>Input Specification,</a:t>
            </a:r>
            <a:endParaRPr lang="en-US" sz="1200" dirty="0">
              <a:latin typeface="Arial monospaced for SAP" pitchFamily="49" charset="0"/>
            </a:endParaRP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Partition by 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Order by …</a:t>
            </a:r>
          </a:p>
          <a:p>
            <a:pPr>
              <a:defRPr/>
            </a:pPr>
            <a:r>
              <a:rPr lang="en-US" sz="1200" b="1" dirty="0">
                <a:latin typeface="Arial monospaced for SAP" pitchFamily="49" charset="0"/>
              </a:rPr>
              <a:t>with</a:t>
            </a:r>
          </a:p>
          <a:p>
            <a:pPr>
              <a:defRPr/>
            </a:pPr>
            <a:r>
              <a:rPr lang="en-US" sz="1200" b="1" dirty="0">
                <a:latin typeface="Arial monospaced for SAP" pitchFamily="49" charset="0"/>
              </a:rPr>
              <a:t>   windowing clause….,</a:t>
            </a:r>
          </a:p>
          <a:p>
            <a:pPr>
              <a:defRPr/>
            </a:pPr>
            <a:r>
              <a:rPr lang="en-US" sz="1200" b="1" dirty="0">
                <a:latin typeface="Arial monospaced for SAP" pitchFamily="49" charset="0"/>
              </a:rPr>
              <a:t>   windowing clause…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Select (</a:t>
            </a:r>
            <a:r>
              <a:rPr lang="en-US" sz="1200" dirty="0" err="1">
                <a:latin typeface="Arial monospaced for SAP" pitchFamily="49" charset="0"/>
              </a:rPr>
              <a:t>ColumnName</a:t>
            </a:r>
            <a:r>
              <a:rPr lang="en-US" sz="1200" dirty="0">
                <a:latin typeface="Arial monospaced for SAP" pitchFamily="49" charset="0"/>
              </a:rPr>
              <a:t> | Expression)+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Where Expression</a:t>
            </a:r>
          </a:p>
        </p:txBody>
      </p:sp>
    </p:spTree>
    <p:extLst>
      <p:ext uri="{BB962C8B-B14F-4D97-AF65-F5344CB8AC3E}">
        <p14:creationId xmlns:p14="http://schemas.microsoft.com/office/powerpoint/2010/main" val="15707086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Runtime characteristics</a:t>
            </a:r>
            <a:endParaRPr 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9888" y="1228725"/>
            <a:ext cx="8229600" cy="3672884"/>
          </a:xfrm>
        </p:spPr>
        <p:txBody>
          <a:bodyPr/>
          <a:lstStyle/>
          <a:p>
            <a:pPr marL="330200" indent="-285750" eaLnBrk="1" hangingPunct="1">
              <a:buFont typeface="Wingdings" pitchFamily="2" charset="2"/>
              <a:buChar char="Ø"/>
              <a:defRPr/>
            </a:pPr>
            <a:r>
              <a:rPr lang="en-US" sz="1900" i="1" dirty="0" smtClean="0"/>
              <a:t>Relies on </a:t>
            </a:r>
            <a:r>
              <a:rPr lang="en-US" sz="1900" i="1" dirty="0" smtClean="0"/>
              <a:t>Groovy for expressions. </a:t>
            </a:r>
            <a:r>
              <a:rPr lang="en-US" sz="1900" i="1" dirty="0" smtClean="0"/>
              <a:t>(in the e.g. things within &lt;&gt;)</a:t>
            </a:r>
          </a:p>
          <a:p>
            <a:pPr marL="330200" indent="-285750" eaLnBrk="1" hangingPunct="1">
              <a:buFont typeface="Wingdings" pitchFamily="2" charset="2"/>
              <a:buChar char="Ø"/>
              <a:defRPr/>
            </a:pPr>
            <a:r>
              <a:rPr lang="en-US" sz="1900" i="1" dirty="0" smtClean="0">
                <a:sym typeface="Wingdings" pitchFamily="2" charset="2"/>
              </a:rPr>
              <a:t>Expressions can apply </a:t>
            </a:r>
          </a:p>
          <a:p>
            <a:pPr marL="604838" lvl="1" indent="-285750" eaLnBrk="1" hangingPunct="1">
              <a:buFont typeface="Wingdings" pitchFamily="2" charset="2"/>
              <a:buChar char="Ø"/>
              <a:defRPr/>
            </a:pPr>
            <a:r>
              <a:rPr lang="en-US" sz="1600" i="1" dirty="0" smtClean="0">
                <a:sym typeface="Wingdings" pitchFamily="2" charset="2"/>
              </a:rPr>
              <a:t>at Function invocation time: once per Partition</a:t>
            </a:r>
          </a:p>
          <a:p>
            <a:pPr marL="604838" lvl="1" indent="-285750" eaLnBrk="1" hangingPunct="1">
              <a:buFont typeface="Wingdings" pitchFamily="2" charset="2"/>
              <a:buChar char="Ø"/>
              <a:defRPr/>
            </a:pPr>
            <a:r>
              <a:rPr lang="en-US" sz="1600" i="1" dirty="0" smtClean="0">
                <a:sym typeface="Wingdings" pitchFamily="2" charset="2"/>
              </a:rPr>
              <a:t>or they can apply on each row of a Partition: enables dynamic behavior</a:t>
            </a:r>
            <a:endParaRPr lang="en-US" sz="1600" i="1" dirty="0" smtClean="0">
              <a:sym typeface="Wingdings" pitchFamily="2" charset="2"/>
            </a:endParaRPr>
          </a:p>
          <a:p>
            <a:pPr marL="330200" indent="-285750" eaLnBrk="1" hangingPunct="1">
              <a:buFont typeface="Wingdings" pitchFamily="2" charset="2"/>
              <a:buChar char="Ø"/>
              <a:defRPr/>
            </a:pPr>
            <a:endParaRPr lang="en-US" sz="1900" i="1" dirty="0">
              <a:sym typeface="Wingdings" pitchFamily="2" charset="2"/>
            </a:endParaRPr>
          </a:p>
          <a:p>
            <a:pPr marL="330200" indent="-285750" eaLnBrk="1" hangingPunct="1">
              <a:buFont typeface="Wingdings" pitchFamily="2" charset="2"/>
              <a:buChar char="Ø"/>
              <a:defRPr/>
            </a:pPr>
            <a:r>
              <a:rPr lang="en-US" sz="1900" i="1" dirty="0" smtClean="0">
                <a:sym typeface="Wingdings" pitchFamily="2" charset="2"/>
              </a:rPr>
              <a:t>But </a:t>
            </a:r>
            <a:r>
              <a:rPr lang="en-US" sz="1900" i="1" dirty="0" smtClean="0">
                <a:sym typeface="Wingdings" pitchFamily="2" charset="2"/>
              </a:rPr>
              <a:t>Groovy is bein</a:t>
            </a:r>
            <a:r>
              <a:rPr lang="en-US" sz="1900" i="1" dirty="0" smtClean="0">
                <a:sym typeface="Wingdings" pitchFamily="2" charset="2"/>
              </a:rPr>
              <a:t>g phased out</a:t>
            </a:r>
            <a:r>
              <a:rPr lang="en-US" sz="1900" i="1" dirty="0" smtClean="0">
                <a:sym typeface="Wingdings" pitchFamily="2" charset="2"/>
              </a:rPr>
              <a:t>. </a:t>
            </a:r>
            <a:endParaRPr lang="en-US" sz="1900" i="1" dirty="0" smtClean="0">
              <a:sym typeface="Wingdings" pitchFamily="2" charset="2"/>
            </a:endParaRPr>
          </a:p>
          <a:p>
            <a:pPr marL="604838" lvl="1" indent="-285750" eaLnBrk="1" hangingPunct="1">
              <a:buFont typeface="Wingdings" pitchFamily="2" charset="2"/>
              <a:buChar char="Ø"/>
              <a:defRPr/>
            </a:pPr>
            <a:r>
              <a:rPr lang="en-US" sz="1600" i="1" dirty="0" smtClean="0">
                <a:sym typeface="Wingdings" pitchFamily="2" charset="2"/>
              </a:rPr>
              <a:t>Very close to transitioning to using Hive Expressions.</a:t>
            </a:r>
          </a:p>
          <a:p>
            <a:pPr marL="604838" lvl="1" indent="-285750" eaLnBrk="1" hangingPunct="1">
              <a:buFont typeface="Wingdings" pitchFamily="2" charset="2"/>
              <a:buChar char="Ø"/>
              <a:defRPr/>
            </a:pPr>
            <a:r>
              <a:rPr lang="en-US" sz="1600" i="1" dirty="0" smtClean="0">
                <a:sym typeface="Wingdings" pitchFamily="2" charset="2"/>
              </a:rPr>
              <a:t>Will come back to this </a:t>
            </a:r>
            <a:r>
              <a:rPr lang="en-US" sz="1600" i="1" dirty="0" smtClean="0">
                <a:sym typeface="Wingdings" pitchFamily="2" charset="2"/>
              </a:rPr>
              <a:t>in the Next Steps section</a:t>
            </a:r>
            <a:endParaRPr lang="en-US" sz="1600" i="1" dirty="0" smtClean="0">
              <a:sym typeface="Wingdings" pitchFamily="2" charset="2"/>
            </a:endParaRPr>
          </a:p>
          <a:p>
            <a:pPr marL="879475" lvl="2" indent="-285750" eaLnBrk="1" hangingPunct="1">
              <a:defRPr/>
            </a:pPr>
            <a:endParaRPr lang="en-US" sz="1300" i="1" dirty="0" smtClean="0"/>
          </a:p>
          <a:p>
            <a:pPr marL="319088" lvl="1" indent="0" eaLnBrk="1" hangingPunct="1">
              <a:buFont typeface="Wingdings 3" pitchFamily="18" charset="2"/>
              <a:buNone/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89C3A-1184-466B-9FBC-A4C29981218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692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Demo</a:t>
            </a:r>
            <a:endParaRPr 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9888" y="1228725"/>
            <a:ext cx="8229600" cy="3672884"/>
          </a:xfrm>
        </p:spPr>
        <p:txBody>
          <a:bodyPr/>
          <a:lstStyle/>
          <a:p>
            <a:pPr marL="330200" indent="-285750" eaLnBrk="1" hangingPunct="1">
              <a:buFont typeface="Wingdings" pitchFamily="2" charset="2"/>
              <a:buChar char="Ø"/>
              <a:defRPr/>
            </a:pPr>
            <a:r>
              <a:rPr lang="en-US" sz="1900" i="1" dirty="0" smtClean="0"/>
              <a:t>Ranking</a:t>
            </a:r>
          </a:p>
          <a:p>
            <a:pPr marL="330200" indent="-285750" eaLnBrk="1" hangingPunct="1">
              <a:buFont typeface="Wingdings" pitchFamily="2" charset="2"/>
              <a:buChar char="Ø"/>
              <a:defRPr/>
            </a:pPr>
            <a:r>
              <a:rPr lang="en-US" sz="1900" i="1" dirty="0">
                <a:sym typeface="Wingdings" pitchFamily="2" charset="2"/>
              </a:rPr>
              <a:t>NPATH table function</a:t>
            </a:r>
          </a:p>
          <a:p>
            <a:pPr marL="330200" indent="-285750" eaLnBrk="1" hangingPunct="1">
              <a:buFont typeface="Wingdings" pitchFamily="2" charset="2"/>
              <a:buChar char="Ø"/>
              <a:defRPr/>
            </a:pPr>
            <a:endParaRPr lang="en-US" sz="1900" i="1" dirty="0" smtClean="0">
              <a:sym typeface="Wingdings" pitchFamily="2" charset="2"/>
            </a:endParaRPr>
          </a:p>
          <a:p>
            <a:pPr marL="330200" indent="-285750" eaLnBrk="1" hangingPunct="1">
              <a:buFont typeface="Wingdings" pitchFamily="2" charset="2"/>
              <a:buChar char="Ø"/>
              <a:defRPr/>
            </a:pPr>
            <a:r>
              <a:rPr lang="en-US" sz="1900" i="1" dirty="0" smtClean="0">
                <a:sym typeface="Wingdings" pitchFamily="2" charset="2"/>
              </a:rPr>
              <a:t>Advanced Windowing</a:t>
            </a:r>
          </a:p>
          <a:p>
            <a:pPr marL="330200" indent="-285750" eaLnBrk="1" hangingPunct="1">
              <a:buFont typeface="Wingdings" pitchFamily="2" charset="2"/>
              <a:buChar char="Ø"/>
              <a:defRPr/>
            </a:pPr>
            <a:r>
              <a:rPr lang="en-US" sz="1900" i="1" dirty="0" err="1" smtClean="0">
                <a:sym typeface="Wingdings" pitchFamily="2" charset="2"/>
              </a:rPr>
              <a:t>CandidateItemSet</a:t>
            </a:r>
            <a:r>
              <a:rPr lang="en-US" sz="1900" i="1" dirty="0" smtClean="0">
                <a:sym typeface="Wingdings" pitchFamily="2" charset="2"/>
              </a:rPr>
              <a:t> table function</a:t>
            </a:r>
            <a:endParaRPr lang="en-US" sz="1600" i="1" dirty="0" smtClean="0">
              <a:sym typeface="Wingdings" pitchFamily="2" charset="2"/>
            </a:endParaRPr>
          </a:p>
          <a:p>
            <a:pPr marL="879475" lvl="2" indent="-285750" eaLnBrk="1" hangingPunct="1">
              <a:defRPr/>
            </a:pPr>
            <a:endParaRPr lang="en-US" sz="1300" i="1" dirty="0" smtClean="0"/>
          </a:p>
          <a:p>
            <a:pPr marL="319088" lvl="1" indent="0" eaLnBrk="1" hangingPunct="1">
              <a:buFont typeface="Wingdings 3" pitchFamily="18" charset="2"/>
              <a:buNone/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89C3A-1184-466B-9FBC-A4C29981218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4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363538" y="26797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464653"/>
                </a:solidFill>
                <a:latin typeface="Bookman Old Style" pitchFamily="18" charset="0"/>
              </a:rPr>
              <a:t>Summary and Next Steps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2DAC9-C0EF-46D0-838A-A87D67C6AC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Our Solution: What’s available</a:t>
            </a:r>
          </a:p>
        </p:txBody>
      </p:sp>
      <p:sp>
        <p:nvSpPr>
          <p:cNvPr id="32771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0048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Windowing Functions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21 functions available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For Ranking,  Aggregation, Navigation and </a:t>
            </a: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Statistics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Both Row based and Value based windows.</a:t>
            </a: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PTFs</a:t>
            </a: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rgbClr val="000000"/>
                </a:solidFill>
                <a:latin typeface="Gill Sans MT" pitchFamily="34" charset="0"/>
              </a:rPr>
              <a:t>Npath</a:t>
            </a: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, Forecast, Timeline,  </a:t>
            </a:r>
            <a:r>
              <a:rPr lang="en-US" sz="2000" dirty="0" err="1" smtClean="0">
                <a:solidFill>
                  <a:srgbClr val="000000"/>
                </a:solidFill>
                <a:latin typeface="Gill Sans MT" pitchFamily="34" charset="0"/>
              </a:rPr>
              <a:t>CandidateItemSets</a:t>
            </a: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Others in the works: Allocation, 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Deallocation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Gill Sans MT" pitchFamily="34" charset="0"/>
              </a:rPr>
              <a:t>etc</a:t>
            </a:r>
            <a:endParaRPr lang="en-US" sz="20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See 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wiki for details.</a:t>
            </a:r>
          </a:p>
          <a:p>
            <a:pPr algn="ctr" eaLnBrk="1" hangingPunct="1">
              <a:spcBef>
                <a:spcPts val="500"/>
              </a:spcBef>
              <a:buClr>
                <a:srgbClr val="9FB8CD"/>
              </a:buClr>
              <a:buSzPct val="76000"/>
            </a:pPr>
            <a:endParaRPr lang="en-US" sz="2000" i="1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51A24-93DA-4348-91C1-F6BDDBB8948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Available very soon: new style queries</a:t>
            </a:r>
            <a:endParaRPr lang="en-US" dirty="0" smtClean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5764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Checkout hive-</a:t>
            </a:r>
            <a:r>
              <a:rPr lang="en-US" sz="2000" dirty="0" err="1" smtClean="0"/>
              <a:t>rt</a:t>
            </a:r>
            <a:r>
              <a:rPr lang="en-US" sz="2000" dirty="0" smtClean="0"/>
              <a:t> branch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More standard SQL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Hive Expressions and Evaluators  (Groovy is gone)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UDAFs are Windowing functions: introduced few new UDAFs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Arguments can be any Hive </a:t>
            </a:r>
            <a:r>
              <a:rPr lang="en-US" sz="1800" dirty="0" smtClean="0">
                <a:solidFill>
                  <a:schemeClr val="tx2"/>
                </a:solidFill>
              </a:rPr>
              <a:t>expression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Executed using Hive MR framework, not our custom Jobs.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89C3A-1184-466B-9FBC-A4C29981218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496938" y="3734538"/>
            <a:ext cx="5403591" cy="231538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r>
              <a:rPr lang="en-US" sz="1200" dirty="0"/>
              <a:t>select  </a:t>
            </a:r>
            <a:r>
              <a:rPr lang="en-US" sz="1200" dirty="0" err="1"/>
              <a:t>p_mfgr,p_name</a:t>
            </a:r>
            <a:r>
              <a:rPr lang="en-US" sz="1200" dirty="0"/>
              <a:t>, </a:t>
            </a:r>
            <a:r>
              <a:rPr lang="en-US" sz="1200" dirty="0" err="1"/>
              <a:t>p_size</a:t>
            </a:r>
            <a:r>
              <a:rPr lang="en-US" sz="1200" dirty="0"/>
              <a:t>,</a:t>
            </a:r>
          </a:p>
          <a:p>
            <a:r>
              <a:rPr lang="en-US" sz="1200" dirty="0"/>
              <a:t>rank(</a:t>
            </a:r>
            <a:r>
              <a:rPr lang="en-US" sz="1200" b="1" dirty="0" err="1"/>
              <a:t>p_size</a:t>
            </a:r>
            <a:r>
              <a:rPr lang="en-US" sz="1200" b="1" dirty="0"/>
              <a:t> / 2 + 7</a:t>
            </a:r>
            <a:r>
              <a:rPr lang="en-US" sz="1200" dirty="0"/>
              <a:t>) as r,</a:t>
            </a:r>
          </a:p>
          <a:p>
            <a:r>
              <a:rPr lang="en-US" sz="1200" dirty="0" err="1"/>
              <a:t>denserank</a:t>
            </a:r>
            <a:r>
              <a:rPr lang="en-US" sz="1200" dirty="0"/>
              <a:t>() as </a:t>
            </a:r>
            <a:r>
              <a:rPr lang="en-US" sz="1200" dirty="0" err="1"/>
              <a:t>dr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cumedist</a:t>
            </a:r>
            <a:r>
              <a:rPr lang="en-US" sz="1200" dirty="0"/>
              <a:t>() as cud,</a:t>
            </a:r>
          </a:p>
          <a:p>
            <a:r>
              <a:rPr lang="en-US" sz="1200" dirty="0"/>
              <a:t>sum(</a:t>
            </a:r>
            <a:r>
              <a:rPr lang="en-US" sz="1200" dirty="0" err="1"/>
              <a:t>p_size</a:t>
            </a:r>
            <a:r>
              <a:rPr lang="en-US" sz="1200" dirty="0"/>
              <a:t>) over rows between unbounded preceding and current row as s1,</a:t>
            </a:r>
          </a:p>
          <a:p>
            <a:r>
              <a:rPr lang="en-US" sz="1200" dirty="0"/>
              <a:t>sum(</a:t>
            </a:r>
            <a:r>
              <a:rPr lang="en-US" sz="1200" dirty="0" err="1"/>
              <a:t>p_size</a:t>
            </a:r>
            <a:r>
              <a:rPr lang="en-US" sz="1200" dirty="0"/>
              <a:t>) over range between </a:t>
            </a:r>
            <a:r>
              <a:rPr lang="en-US" sz="1200" dirty="0" err="1"/>
              <a:t>p_size</a:t>
            </a:r>
            <a:r>
              <a:rPr lang="en-US" sz="1200" dirty="0"/>
              <a:t> 5 less and current row as s2,</a:t>
            </a:r>
          </a:p>
          <a:p>
            <a:r>
              <a:rPr lang="en-US" sz="1200" dirty="0" err="1"/>
              <a:t>first_value</a:t>
            </a:r>
            <a:r>
              <a:rPr lang="en-US" sz="1200" dirty="0"/>
              <a:t>(</a:t>
            </a:r>
            <a:r>
              <a:rPr lang="en-US" sz="1200" dirty="0" err="1"/>
              <a:t>p_size</a:t>
            </a:r>
            <a:r>
              <a:rPr lang="en-US" sz="1200" dirty="0"/>
              <a:t>, 'true') </a:t>
            </a:r>
            <a:r>
              <a:rPr lang="en-US" sz="1200" b="1" dirty="0"/>
              <a:t>over w1 </a:t>
            </a:r>
            <a:r>
              <a:rPr lang="en-US" sz="1200" dirty="0"/>
              <a:t>as fv1</a:t>
            </a:r>
          </a:p>
          <a:p>
            <a:r>
              <a:rPr lang="en-US" sz="1200" dirty="0"/>
              <a:t>from part</a:t>
            </a:r>
          </a:p>
          <a:p>
            <a:r>
              <a:rPr lang="en-US" sz="1200" dirty="0"/>
              <a:t>partition by </a:t>
            </a:r>
            <a:r>
              <a:rPr lang="en-US" sz="1200" dirty="0" err="1"/>
              <a:t>p_mfgr</a:t>
            </a:r>
            <a:endParaRPr lang="en-US" sz="1200" dirty="0"/>
          </a:p>
          <a:p>
            <a:r>
              <a:rPr lang="en-US" sz="1200" dirty="0"/>
              <a:t>order by </a:t>
            </a:r>
            <a:r>
              <a:rPr lang="en-US" sz="1200" dirty="0" err="1"/>
              <a:t>p_mfgr</a:t>
            </a:r>
            <a:r>
              <a:rPr lang="en-US" sz="1200" dirty="0"/>
              <a:t>, </a:t>
            </a:r>
            <a:r>
              <a:rPr lang="en-US" sz="1200" dirty="0" err="1"/>
              <a:t>p_name</a:t>
            </a:r>
            <a:endParaRPr lang="en-US" sz="1200" dirty="0"/>
          </a:p>
          <a:p>
            <a:r>
              <a:rPr lang="en-US" sz="1200" dirty="0"/>
              <a:t>where </a:t>
            </a:r>
            <a:r>
              <a:rPr lang="en-US" sz="1200" b="1" dirty="0" err="1"/>
              <a:t>p_size</a:t>
            </a:r>
            <a:r>
              <a:rPr lang="en-US" sz="1200" b="1" dirty="0"/>
              <a:t> &gt; 5 and </a:t>
            </a:r>
            <a:r>
              <a:rPr lang="en-US" sz="1200" b="1" dirty="0" err="1"/>
              <a:t>p_mfgr</a:t>
            </a:r>
            <a:r>
              <a:rPr lang="en-US" sz="1200" b="1" dirty="0"/>
              <a:t> like '</a:t>
            </a:r>
            <a:r>
              <a:rPr lang="en-US" sz="1200" b="1" dirty="0" err="1"/>
              <a:t>abc</a:t>
            </a:r>
            <a:r>
              <a:rPr lang="en-US" sz="1200" b="1" dirty="0"/>
              <a:t>%'</a:t>
            </a:r>
          </a:p>
          <a:p>
            <a:r>
              <a:rPr lang="en-US" sz="1200" b="1" dirty="0"/>
              <a:t>window w1 as rows between 2 preceding and 2 following</a:t>
            </a:r>
          </a:p>
        </p:txBody>
      </p:sp>
    </p:spTree>
    <p:extLst>
      <p:ext uri="{BB962C8B-B14F-4D97-AF65-F5344CB8AC3E}">
        <p14:creationId xmlns:p14="http://schemas.microsoft.com/office/powerpoint/2010/main" val="25334109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 Steps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300" dirty="0" smtClean="0">
                <a:solidFill>
                  <a:schemeClr val="tx2"/>
                </a:solidFill>
              </a:rPr>
              <a:t>Fold into </a:t>
            </a:r>
            <a:r>
              <a:rPr lang="en-US" sz="2300" dirty="0" smtClean="0">
                <a:solidFill>
                  <a:schemeClr val="tx2"/>
                </a:solidFill>
              </a:rPr>
              <a:t>hive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New style queries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Introduce ‘execute PTF’ directly in HQL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Do AST transformations of HQL queries containing PTF invocations to a series of queries: one or more of these will be our style  queries.</a:t>
            </a:r>
            <a:endParaRPr lang="en-US" sz="20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More </a:t>
            </a:r>
            <a:r>
              <a:rPr lang="en-US" dirty="0" smtClean="0">
                <a:solidFill>
                  <a:schemeClr val="tx2"/>
                </a:solidFill>
              </a:rPr>
              <a:t>functions.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300" dirty="0" smtClean="0">
                <a:solidFill>
                  <a:schemeClr val="tx2"/>
                </a:solidFill>
              </a:rPr>
              <a:t>Multi </a:t>
            </a:r>
            <a:r>
              <a:rPr lang="en-US" sz="2300" dirty="0">
                <a:solidFill>
                  <a:schemeClr val="tx2"/>
                </a:solidFill>
              </a:rPr>
              <a:t>pass mechanics for </a:t>
            </a:r>
            <a:r>
              <a:rPr lang="en-US" sz="2300" dirty="0" smtClean="0">
                <a:solidFill>
                  <a:schemeClr val="tx2"/>
                </a:solidFill>
              </a:rPr>
              <a:t>iterative/recursive </a:t>
            </a:r>
            <a:r>
              <a:rPr lang="en-US" sz="2300" dirty="0">
                <a:solidFill>
                  <a:schemeClr val="tx2"/>
                </a:solidFill>
              </a:rPr>
              <a:t>functions. </a:t>
            </a:r>
            <a:endParaRPr lang="en-US" sz="23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Market Basket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Clustering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Graph Algorithms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Bridge to </a:t>
            </a:r>
            <a:r>
              <a:rPr lang="en-US" sz="2000" dirty="0">
                <a:solidFill>
                  <a:schemeClr val="tx2"/>
                </a:solidFill>
              </a:rPr>
              <a:t>Mahout, 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Giraph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89C3A-1184-466B-9FBC-A4C29981218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PTFs: bottom-line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8229600" cy="516096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dirty="0" smtClean="0"/>
              <a:t>Enable more interesting Questions more simply in the SQL context</a:t>
            </a: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US" sz="1800" dirty="0"/>
              <a:t>e</a:t>
            </a:r>
            <a:r>
              <a:rPr lang="en-US" sz="1800" dirty="0" smtClean="0"/>
              <a:t>nable analysis not expressible in SQL</a:t>
            </a: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US" sz="1800" dirty="0" smtClean="0"/>
              <a:t>Simplify expressing </a:t>
            </a:r>
            <a:r>
              <a:rPr lang="en-US" sz="1800" dirty="0" smtClean="0"/>
              <a:t>analysis</a:t>
            </a: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endParaRPr lang="en-US" sz="21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dirty="0" smtClean="0"/>
              <a:t>Foster Reuse by providing Function Libraries and bridging to external engines.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dirty="0" smtClean="0"/>
              <a:t>App. Developers expect and rely on this in other </a:t>
            </a:r>
            <a:r>
              <a:rPr lang="en-US" sz="2400" dirty="0" err="1" smtClean="0"/>
              <a:t>DBs.</a:t>
            </a:r>
            <a:endParaRPr lang="en-US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dirty="0" smtClean="0"/>
              <a:t>Our </a:t>
            </a:r>
            <a:r>
              <a:rPr lang="en-US" sz="2400" dirty="0" smtClean="0"/>
              <a:t>solution: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1800" dirty="0" smtClean="0"/>
              <a:t>An attempt to provide this for Hive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1800" dirty="0" smtClean="0"/>
              <a:t>Still under development</a:t>
            </a:r>
          </a:p>
          <a:p>
            <a:pPr lvl="1" eaLnBrk="1" hangingPunct="1">
              <a:buClr>
                <a:srgbClr val="9FB8CD"/>
              </a:buClr>
              <a:buFont typeface="Wingdings" pitchFamily="2" charset="2"/>
              <a:buChar char="Ø"/>
              <a:defRPr/>
            </a:pPr>
            <a:endParaRPr lang="en-US" dirty="0" smtClean="0">
              <a:solidFill>
                <a:srgbClr val="464653"/>
              </a:solidFill>
            </a:endParaRPr>
          </a:p>
          <a:p>
            <a:pPr eaLnBrk="1" hangingPunct="1">
              <a:buClr>
                <a:srgbClr val="727CA3"/>
              </a:buClr>
              <a:buFont typeface="Wingdings" pitchFamily="2" charset="2"/>
              <a:buChar char="Ø"/>
              <a:defRPr/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51A24-93DA-4348-91C1-F6BDDBB8948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458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4339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Why</a:t>
            </a:r>
          </a:p>
          <a:p>
            <a:pPr lvl="2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What are </a:t>
            </a:r>
            <a:r>
              <a:rPr lang="en-US" sz="2300" b="1" dirty="0">
                <a:latin typeface="Gill Sans MT" pitchFamily="34" charset="0"/>
              </a:rPr>
              <a:t>Partitioned Table Functions (PTFs</a:t>
            </a:r>
            <a:r>
              <a:rPr lang="en-US" sz="2300" b="1" dirty="0" smtClean="0">
                <a:latin typeface="Gill Sans MT" pitchFamily="34" charset="0"/>
              </a:rPr>
              <a:t>)</a:t>
            </a:r>
            <a:r>
              <a:rPr lang="en-US" sz="2300" dirty="0" smtClean="0">
                <a:latin typeface="Gill Sans MT" pitchFamily="34" charset="0"/>
              </a:rPr>
              <a:t>?</a:t>
            </a:r>
          </a:p>
          <a:p>
            <a:pPr lvl="2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 smtClean="0">
                <a:latin typeface="Gill Sans MT" pitchFamily="34" charset="0"/>
              </a:rPr>
              <a:t>Why are they interesting? </a:t>
            </a:r>
            <a:endParaRPr lang="en-US" sz="2300" dirty="0">
              <a:latin typeface="Gill Sans MT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What</a:t>
            </a:r>
          </a:p>
          <a:p>
            <a:pPr lvl="2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Our solution</a:t>
            </a:r>
          </a:p>
          <a:p>
            <a:pPr lvl="2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Demo</a:t>
            </a: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strike="sngStrike" dirty="0" smtClean="0">
                <a:solidFill>
                  <a:schemeClr val="tx2"/>
                </a:solidFill>
                <a:latin typeface="Gill Sans MT" pitchFamily="34" charset="0"/>
              </a:rPr>
              <a:t>How</a:t>
            </a:r>
          </a:p>
          <a:p>
            <a:pPr lvl="2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 smtClean="0">
                <a:solidFill>
                  <a:schemeClr val="tx2"/>
                </a:solidFill>
                <a:latin typeface="Gill Sans MT" pitchFamily="34" charset="0"/>
              </a:rPr>
              <a:t>Details in the </a:t>
            </a:r>
            <a:r>
              <a:rPr lang="en-US" sz="2300" dirty="0" err="1" smtClean="0">
                <a:solidFill>
                  <a:schemeClr val="tx2"/>
                </a:solidFill>
                <a:latin typeface="Gill Sans MT" pitchFamily="34" charset="0"/>
              </a:rPr>
              <a:t>Hadoop</a:t>
            </a:r>
            <a:r>
              <a:rPr lang="en-US" sz="2300" dirty="0" smtClean="0">
                <a:solidFill>
                  <a:schemeClr val="tx2"/>
                </a:solidFill>
                <a:latin typeface="Gill Sans MT" pitchFamily="34" charset="0"/>
              </a:rPr>
              <a:t> Summit talk</a:t>
            </a:r>
            <a:endParaRPr lang="en-US" sz="2300" dirty="0">
              <a:solidFill>
                <a:schemeClr val="tx2"/>
              </a:solidFill>
              <a:latin typeface="Gill Sans MT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 smtClean="0">
                <a:solidFill>
                  <a:schemeClr val="tx2"/>
                </a:solidFill>
                <a:latin typeface="Gill Sans MT" pitchFamily="34" charset="0"/>
              </a:rPr>
              <a:t>Next </a:t>
            </a: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steps and Summary</a:t>
            </a: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endParaRPr lang="en-US" sz="2300" dirty="0">
              <a:solidFill>
                <a:schemeClr val="tx2"/>
              </a:solidFill>
              <a:latin typeface="Gill Sans MT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endParaRPr lang="en-US" sz="2300" dirty="0">
              <a:solidFill>
                <a:schemeClr val="tx2"/>
              </a:solidFill>
              <a:latin typeface="Gill Sans MT" pitchFamily="34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sz="26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842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information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More details/download at </a:t>
            </a:r>
            <a:r>
              <a:rPr lang="en-US" dirty="0" smtClean="0">
                <a:hlinkClick r:id="rId2"/>
              </a:rPr>
              <a:t>https://github.com/hbutani/SQLWindowing/wiki</a:t>
            </a:r>
            <a:endParaRPr lang="en-US" dirty="0" smtClean="0"/>
          </a:p>
          <a:p>
            <a:pPr eaLnBrk="1" hangingPunct="1"/>
            <a:r>
              <a:rPr lang="en-US" dirty="0" smtClean="0"/>
              <a:t>More details in </a:t>
            </a:r>
            <a:r>
              <a:rPr lang="en-US" dirty="0" err="1" smtClean="0"/>
              <a:t>Hadoop</a:t>
            </a:r>
            <a:r>
              <a:rPr lang="en-US" dirty="0" smtClean="0"/>
              <a:t> Summit talk</a:t>
            </a:r>
          </a:p>
          <a:p>
            <a:pPr lvl="1" eaLnBrk="1" hangingPunct="1"/>
            <a:r>
              <a:rPr lang="en-US" sz="1800" dirty="0" smtClean="0"/>
              <a:t>Slides at </a:t>
            </a:r>
            <a:r>
              <a:rPr lang="en-US" sz="1800" dirty="0">
                <a:hlinkClick r:id="rId3"/>
              </a:rPr>
              <a:t>http://www.slideshare.net/Hadoop_Summit/analytical-queries-with-hive</a:t>
            </a:r>
            <a:endParaRPr lang="en-US" sz="1800" dirty="0" smtClean="0"/>
          </a:p>
          <a:p>
            <a:pPr lvl="1" eaLnBrk="1" hangingPunct="1"/>
            <a:r>
              <a:rPr lang="en-US" sz="1800" dirty="0" smtClean="0"/>
              <a:t>Video at: </a:t>
            </a:r>
            <a:r>
              <a:rPr lang="en-US" sz="1800" dirty="0">
                <a:hlinkClick r:id="rId4"/>
              </a:rPr>
              <a:t>http://www.youtube.com/watch?v=CV-M8CBEyM0</a:t>
            </a:r>
            <a:endParaRPr lang="en-US" sz="1800" dirty="0" smtClean="0"/>
          </a:p>
          <a:p>
            <a:pPr eaLnBrk="1" hangingPunct="1"/>
            <a:r>
              <a:rPr lang="en-US" dirty="0" smtClean="0"/>
              <a:t>Contact:</a:t>
            </a:r>
          </a:p>
          <a:p>
            <a:pPr lvl="1" eaLnBrk="1" hangingPunct="1"/>
            <a:r>
              <a:rPr lang="en-US" dirty="0" smtClean="0"/>
              <a:t>Harish Butani: </a:t>
            </a:r>
            <a:r>
              <a:rPr lang="en-US" dirty="0" smtClean="0">
                <a:hlinkClick r:id="rId5"/>
              </a:rPr>
              <a:t>harish.butani@sap.com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Prajakta Kalmegh: </a:t>
            </a:r>
            <a:r>
              <a:rPr lang="en-US" dirty="0" smtClean="0">
                <a:hlinkClick r:id="rId6"/>
              </a:rPr>
              <a:t>prajakta.kalmegh@sap.com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89C3A-1184-466B-9FBC-A4C29981218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363538" y="26797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3200" dirty="0" smtClean="0">
                <a:solidFill>
                  <a:srgbClr val="464653"/>
                </a:solidFill>
                <a:latin typeface="Bookman Old Style" pitchFamily="18" charset="0"/>
              </a:rPr>
              <a:t>Appendix</a:t>
            </a:r>
            <a:endParaRPr lang="en-US" sz="3200" dirty="0">
              <a:solidFill>
                <a:srgbClr val="464653"/>
              </a:solidFill>
              <a:latin typeface="Bookman Old Styl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2DAC9-C0EF-46D0-838A-A87D67C6AC9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28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want to Chain Analysis</a:t>
            </a:r>
          </a:p>
        </p:txBody>
      </p:sp>
      <p:sp>
        <p:nvSpPr>
          <p:cNvPr id="14339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186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000" dirty="0" smtClean="0">
                <a:latin typeface="Gill Sans MT" pitchFamily="34" charset="0"/>
              </a:rPr>
              <a:t>Chain these things</a:t>
            </a:r>
          </a:p>
          <a:p>
            <a:pPr lvl="2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000" dirty="0" smtClean="0">
                <a:latin typeface="Gill Sans MT" pitchFamily="34" charset="0"/>
              </a:rPr>
              <a:t>Continuing Flight e.g. </a:t>
            </a:r>
          </a:p>
          <a:p>
            <a:pPr lvl="2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000" dirty="0" smtClean="0">
                <a:latin typeface="Gill Sans MT" pitchFamily="34" charset="0"/>
              </a:rPr>
              <a:t>Once Late Occurrences are identified: </a:t>
            </a:r>
          </a:p>
          <a:p>
            <a:pPr lvl="3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000" dirty="0" smtClean="0">
                <a:latin typeface="Gill Sans MT" pitchFamily="34" charset="0"/>
              </a:rPr>
              <a:t>for each City Rank Flights by ‘Number of Delays’, show the top 10. 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51A24-93DA-4348-91C1-F6BDDBB8948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1280373" y="3827728"/>
            <a:ext cx="6991755" cy="180752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 smtClean="0">
                <a:solidFill>
                  <a:prstClr val="black"/>
                </a:solidFill>
                <a:latin typeface="Arial monospaced for SAP" pitchFamily="49" charset="0"/>
              </a:rPr>
              <a:t>SQL syntax is not exact: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select </a:t>
            </a:r>
            <a:r>
              <a:rPr lang="en-US" sz="1100" b="1" dirty="0" smtClean="0">
                <a:solidFill>
                  <a:prstClr val="black"/>
                </a:solidFill>
              </a:rPr>
              <a:t>TOP(10)</a:t>
            </a:r>
            <a:r>
              <a:rPr lang="en-US" sz="1100" dirty="0" smtClean="0">
                <a:solidFill>
                  <a:prstClr val="black"/>
                </a:solidFill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</a:rPr>
              <a:t>origin_city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fl_num</a:t>
            </a:r>
            <a:r>
              <a:rPr lang="en-US" sz="1100" dirty="0">
                <a:solidFill>
                  <a:prstClr val="black"/>
                </a:solidFill>
              </a:rPr>
              <a:t>, year, month, </a:t>
            </a:r>
            <a:r>
              <a:rPr lang="en-US" sz="1100" dirty="0" err="1">
                <a:solidFill>
                  <a:prstClr val="black"/>
                </a:solidFill>
              </a:rPr>
              <a:t>day_of_month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avgDelay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numOfDelays</a:t>
            </a:r>
            <a:r>
              <a:rPr lang="en-US" sz="1100" dirty="0">
                <a:solidFill>
                  <a:prstClr val="black"/>
                </a:solidFill>
              </a:rPr>
              <a:t>,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     </a:t>
            </a:r>
            <a:r>
              <a:rPr lang="en-US" sz="1100" b="1" dirty="0">
                <a:solidFill>
                  <a:prstClr val="black"/>
                </a:solidFill>
                <a:latin typeface="Arial monospaced for SAP" pitchFamily="49" charset="0"/>
              </a:rPr>
              <a:t>Rank() 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OVER (PARTITION BY </a:t>
            </a:r>
            <a:r>
              <a:rPr lang="en-US" sz="1100" dirty="0" err="1">
                <a:solidFill>
                  <a:prstClr val="black"/>
                </a:solidFill>
              </a:rPr>
              <a:t>OriginCity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ORDER BY </a:t>
            </a:r>
            <a:r>
              <a:rPr lang="en-US" sz="1100" dirty="0" err="1">
                <a:solidFill>
                  <a:prstClr val="black"/>
                </a:solidFill>
              </a:rPr>
              <a:t>NumOfDelays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DESC) as Drank</a:t>
            </a:r>
          </a:p>
          <a:p>
            <a:pPr>
              <a:defRPr/>
            </a:pPr>
            <a:r>
              <a:rPr lang="en-US" sz="1100" dirty="0" smtClean="0">
                <a:solidFill>
                  <a:prstClr val="black"/>
                </a:solidFill>
              </a:rPr>
              <a:t>from </a:t>
            </a:r>
            <a:r>
              <a:rPr lang="en-US" sz="1100" b="1" dirty="0" smtClean="0">
                <a:solidFill>
                  <a:prstClr val="black"/>
                </a:solidFill>
              </a:rPr>
              <a:t>NPATH</a:t>
            </a:r>
            <a:r>
              <a:rPr lang="en-US" sz="1100" dirty="0" smtClean="0">
                <a:solidFill>
                  <a:prstClr val="black"/>
                </a:solidFill>
              </a:rPr>
              <a:t>( 	Flights</a:t>
            </a: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 smtClean="0">
                <a:solidFill>
                  <a:prstClr val="black"/>
                </a:solidFill>
              </a:rPr>
              <a:t>	partition </a:t>
            </a:r>
            <a:r>
              <a:rPr lang="en-US" sz="1100" dirty="0">
                <a:solidFill>
                  <a:prstClr val="black"/>
                </a:solidFill>
              </a:rPr>
              <a:t>by </a:t>
            </a:r>
            <a:r>
              <a:rPr lang="en-US" sz="1100" dirty="0" err="1">
                <a:solidFill>
                  <a:prstClr val="black"/>
                </a:solidFill>
              </a:rPr>
              <a:t>fl_num</a:t>
            </a: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order by year, month, </a:t>
            </a:r>
            <a:r>
              <a:rPr lang="en-US" sz="1100" dirty="0" err="1">
                <a:solidFill>
                  <a:prstClr val="black"/>
                </a:solidFill>
              </a:rPr>
              <a:t>day_of_month</a:t>
            </a:r>
            <a:r>
              <a:rPr lang="en-US" sz="1100" dirty="0">
                <a:solidFill>
                  <a:prstClr val="black"/>
                </a:solidFill>
              </a:rPr>
              <a:t>,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</a:t>
            </a:r>
            <a:r>
              <a:rPr lang="en-US" sz="1100" dirty="0" smtClean="0">
                <a:solidFill>
                  <a:prstClr val="black"/>
                </a:solidFill>
              </a:rPr>
              <a:t>….. Specify a Time Pattern and other </a:t>
            </a:r>
            <a:r>
              <a:rPr lang="en-US" sz="1100" dirty="0" err="1" smtClean="0">
                <a:solidFill>
                  <a:prstClr val="black"/>
                </a:solidFill>
              </a:rPr>
              <a:t>args</a:t>
            </a:r>
            <a:r>
              <a:rPr lang="en-US" sz="1100" dirty="0" smtClean="0">
                <a:solidFill>
                  <a:prstClr val="black"/>
                </a:solidFill>
              </a:rPr>
              <a:t> ……</a:t>
            </a:r>
          </a:p>
          <a:p>
            <a:pPr>
              <a:defRPr/>
            </a:pPr>
            <a:r>
              <a:rPr lang="en-US" sz="1100" dirty="0" smtClean="0">
                <a:solidFill>
                  <a:prstClr val="black"/>
                </a:solidFill>
              </a:rPr>
              <a:t>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35469368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Further: kinds of Analysis possible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8229600" cy="516096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A mechanism to bridge to other engines:/algorithms Graph, Machine Learning etc.</a:t>
            </a:r>
          </a:p>
          <a:p>
            <a:pPr lvl="1">
              <a:defRPr/>
            </a:pPr>
            <a:r>
              <a:rPr lang="en-US" sz="2100" dirty="0" smtClean="0"/>
              <a:t>Multi </a:t>
            </a:r>
            <a:r>
              <a:rPr lang="en-US" sz="2100" dirty="0"/>
              <a:t>Pass Algorithms </a:t>
            </a:r>
            <a:r>
              <a:rPr lang="en-US" sz="2100" dirty="0">
                <a:sym typeface="Wingdings" pitchFamily="2" charset="2"/>
              </a:rPr>
              <a:t> </a:t>
            </a:r>
            <a:r>
              <a:rPr lang="en-US" sz="2100" i="1" dirty="0"/>
              <a:t>Market Basket Analysis</a:t>
            </a:r>
          </a:p>
          <a:p>
            <a:pPr lvl="2">
              <a:defRPr/>
            </a:pPr>
            <a:r>
              <a:rPr lang="en-US" sz="1700" dirty="0"/>
              <a:t>Find items bought frequently together</a:t>
            </a:r>
          </a:p>
          <a:p>
            <a:pPr lvl="2">
              <a:defRPr/>
            </a:pPr>
            <a:r>
              <a:rPr lang="en-US" sz="1700" dirty="0"/>
              <a:t>Find Web pages visited in the same session</a:t>
            </a:r>
          </a:p>
          <a:p>
            <a:pPr lvl="1">
              <a:defRPr/>
            </a:pPr>
            <a:r>
              <a:rPr lang="en-US" sz="2100" i="1" dirty="0">
                <a:sym typeface="Wingdings" pitchFamily="2" charset="2"/>
              </a:rPr>
              <a:t>Graph Algorithms   implemented as </a:t>
            </a:r>
            <a:r>
              <a:rPr lang="en-US" sz="2100" dirty="0"/>
              <a:t>Recursive Queries</a:t>
            </a:r>
            <a:endParaRPr lang="en-US" sz="2100" i="1" dirty="0"/>
          </a:p>
          <a:p>
            <a:pPr lvl="2">
              <a:defRPr/>
            </a:pPr>
            <a:r>
              <a:rPr lang="en-US" sz="1700" dirty="0"/>
              <a:t>Find </a:t>
            </a:r>
            <a:r>
              <a:rPr lang="en-US" sz="1700" b="1" dirty="0"/>
              <a:t>lowest cost </a:t>
            </a:r>
            <a:r>
              <a:rPr lang="en-US" sz="1700" dirty="0"/>
              <a:t>flights between two cities</a:t>
            </a:r>
            <a:endParaRPr lang="en-US" sz="1700" b="1" dirty="0"/>
          </a:p>
          <a:p>
            <a:pPr marL="274638" lvl="1" indent="0" algn="ctr">
              <a:buNone/>
              <a:defRPr/>
            </a:pPr>
            <a:endParaRPr lang="en-US" i="1" dirty="0" smtClean="0"/>
          </a:p>
          <a:p>
            <a:pPr marL="274638" lvl="1" indent="0" algn="ctr">
              <a:buNone/>
              <a:defRPr/>
            </a:pPr>
            <a:r>
              <a:rPr lang="en-US" i="1" dirty="0" smtClean="0"/>
              <a:t>… </a:t>
            </a:r>
            <a:r>
              <a:rPr lang="en-US" i="1" dirty="0"/>
              <a:t>exposed in SQL as Table Function </a:t>
            </a:r>
            <a:r>
              <a:rPr lang="en-US" i="1" dirty="0" smtClean="0"/>
              <a:t>invocations</a:t>
            </a:r>
          </a:p>
          <a:p>
            <a:pPr>
              <a:buFont typeface="Wingdings" pitchFamily="2" charset="2"/>
              <a:buChar char="Ø"/>
              <a:defRPr/>
            </a:pPr>
            <a:endParaRPr lang="en-US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More details on this in the </a:t>
            </a:r>
            <a:r>
              <a:rPr lang="en-US" dirty="0" err="1" smtClean="0"/>
              <a:t>Hadoop</a:t>
            </a:r>
            <a:r>
              <a:rPr lang="en-US" dirty="0" smtClean="0"/>
              <a:t> Summit talk</a:t>
            </a:r>
            <a:endParaRPr lang="en-US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51A24-93DA-4348-91C1-F6BDDBB8948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87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Query Example: Top </a:t>
            </a:r>
            <a:r>
              <a:rPr lang="en-US" dirty="0" smtClean="0"/>
              <a:t>N</a:t>
            </a:r>
            <a:endParaRPr lang="en-US" sz="2000" dirty="0" smtClean="0"/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gray">
          <a:xfrm>
            <a:off x="369888" y="3575050"/>
            <a:ext cx="4271962" cy="194468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r>
              <a:rPr lang="en-US" sz="1100" dirty="0"/>
              <a:t>from  GEO_HEADER_SF1_sumlev140</a:t>
            </a:r>
          </a:p>
          <a:p>
            <a:r>
              <a:rPr lang="en-US" sz="1100" dirty="0"/>
              <a:t>partition by county</a:t>
            </a:r>
          </a:p>
          <a:p>
            <a:r>
              <a:rPr lang="en-US" sz="1100" dirty="0"/>
              <a:t>order by </a:t>
            </a:r>
            <a:r>
              <a:rPr lang="en-US" sz="1100" dirty="0" err="1"/>
              <a:t>arealand</a:t>
            </a:r>
            <a:r>
              <a:rPr lang="en-US" sz="1100" dirty="0"/>
              <a:t> </a:t>
            </a:r>
            <a:r>
              <a:rPr lang="en-US" sz="1100" dirty="0" err="1"/>
              <a:t>desc</a:t>
            </a:r>
            <a:endParaRPr lang="en-US" sz="1100" dirty="0"/>
          </a:p>
          <a:p>
            <a:r>
              <a:rPr lang="en-US" sz="1100" dirty="0"/>
              <a:t>with rank() as r,</a:t>
            </a:r>
          </a:p>
          <a:p>
            <a:r>
              <a:rPr lang="en-US" sz="1100" dirty="0"/>
              <a:t>sum(</a:t>
            </a:r>
            <a:r>
              <a:rPr lang="en-US" sz="1100" dirty="0" err="1"/>
              <a:t>arealand</a:t>
            </a:r>
            <a:r>
              <a:rPr lang="en-US" sz="1100" dirty="0"/>
              <a:t>) over rows between unbounded preceding </a:t>
            </a:r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                              and </a:t>
            </a:r>
            <a:r>
              <a:rPr lang="en-US" sz="1100" dirty="0"/>
              <a:t>current row as </a:t>
            </a:r>
            <a:r>
              <a:rPr lang="en-US" sz="1100" dirty="0" err="1"/>
              <a:t>cum_area</a:t>
            </a:r>
            <a:r>
              <a:rPr lang="en-US" sz="1100" dirty="0"/>
              <a:t>,</a:t>
            </a:r>
          </a:p>
          <a:p>
            <a:r>
              <a:rPr lang="en-US" sz="1100" dirty="0"/>
              <a:t>sum(</a:t>
            </a:r>
            <a:r>
              <a:rPr lang="en-US" sz="1100" dirty="0" err="1"/>
              <a:t>arealand</a:t>
            </a:r>
            <a:r>
              <a:rPr lang="en-US" sz="1100" dirty="0"/>
              <a:t>) as </a:t>
            </a:r>
            <a:r>
              <a:rPr lang="en-US" sz="1100" dirty="0" err="1"/>
              <a:t>overall_area</a:t>
            </a:r>
            <a:endParaRPr lang="en-US" sz="1100" dirty="0"/>
          </a:p>
          <a:p>
            <a:r>
              <a:rPr lang="en-US" sz="1100" dirty="0"/>
              <a:t>select county, name, </a:t>
            </a:r>
            <a:r>
              <a:rPr lang="en-US" sz="1100" dirty="0" err="1"/>
              <a:t>arealand</a:t>
            </a:r>
            <a:r>
              <a:rPr lang="en-US" sz="1100" dirty="0"/>
              <a:t>, r, </a:t>
            </a:r>
            <a:r>
              <a:rPr lang="en-US" sz="1100" dirty="0" err="1"/>
              <a:t>cum_area</a:t>
            </a:r>
            <a:r>
              <a:rPr lang="en-US" sz="1100" dirty="0"/>
              <a:t>, </a:t>
            </a:r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           &lt;</a:t>
            </a:r>
            <a:r>
              <a:rPr lang="en-US" sz="1100" dirty="0" err="1"/>
              <a:t>arealand</a:t>
            </a:r>
            <a:r>
              <a:rPr lang="en-US" sz="1100" dirty="0"/>
              <a:t>/</a:t>
            </a:r>
            <a:r>
              <a:rPr lang="en-US" sz="1100" dirty="0" err="1"/>
              <a:t>overall_area</a:t>
            </a:r>
            <a:r>
              <a:rPr lang="en-US" sz="1100" dirty="0"/>
              <a:t> * 100.0&gt; as </a:t>
            </a:r>
            <a:r>
              <a:rPr lang="en-US" sz="1100" dirty="0" err="1"/>
              <a:t>percent_of_county</a:t>
            </a:r>
            <a:endParaRPr lang="en-US" sz="1100" dirty="0"/>
          </a:p>
          <a:p>
            <a:r>
              <a:rPr lang="en-US" sz="1100" dirty="0"/>
              <a:t>where &lt;r &lt;= 3</a:t>
            </a:r>
            <a:r>
              <a:rPr lang="en-US" sz="1100" dirty="0" smtClean="0"/>
              <a:t>&gt;</a:t>
            </a:r>
            <a:endParaRPr lang="en-US" sz="110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2965450" y="29067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2274" name="Rectangle 3"/>
          <p:cNvSpPr txBox="1">
            <a:spLocks noChangeArrowheads="1"/>
          </p:cNvSpPr>
          <p:nvPr/>
        </p:nvSpPr>
        <p:spPr bwMode="auto">
          <a:xfrm>
            <a:off x="369888" y="1311275"/>
            <a:ext cx="822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274638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 3" pitchFamily="18" charset="2"/>
              <a:buNone/>
            </a:pPr>
            <a:r>
              <a:rPr lang="en-US" sz="2300" i="1">
                <a:solidFill>
                  <a:srgbClr val="464653"/>
                </a:solidFill>
                <a:latin typeface="Gill Sans MT" pitchFamily="34" charset="0"/>
              </a:rPr>
              <a:t>Calculate the Top 3 Tracts(based on land area) by County.</a:t>
            </a:r>
            <a:endParaRPr lang="en-US" sz="2300">
              <a:solidFill>
                <a:srgbClr val="464653"/>
              </a:solidFill>
              <a:latin typeface="Gill Sans MT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69888" y="2252663"/>
          <a:ext cx="3349626" cy="882650"/>
        </p:xfrm>
        <a:graphic>
          <a:graphicData uri="http://schemas.openxmlformats.org/drawingml/2006/table">
            <a:tbl>
              <a:tblPr firstRow="1" firstCol="1" bandRow="1"/>
              <a:tblGrid>
                <a:gridCol w="590355"/>
                <a:gridCol w="641692"/>
                <a:gridCol w="1026706"/>
                <a:gridCol w="1090873"/>
              </a:tblGrid>
              <a:tr h="1630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County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Tract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AreaLand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SumLev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5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451101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300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140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1200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000102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35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140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000200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140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21175" y="1847850"/>
            <a:ext cx="4572000" cy="1952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9850">
              <a:spcBef>
                <a:spcPts val="500"/>
              </a:spcBef>
              <a:buClr>
                <a:srgbClr val="9FB8CD"/>
              </a:buClr>
              <a:buSzPct val="76000"/>
              <a:defRPr/>
            </a:pPr>
            <a:r>
              <a:rPr lang="en-US" sz="1400" b="1" dirty="0">
                <a:solidFill>
                  <a:srgbClr val="464653"/>
                </a:solidFill>
                <a:latin typeface="Gill Sans MT" pitchFamily="34" charset="0"/>
              </a:rPr>
              <a:t>Census Geo Header data:</a:t>
            </a:r>
          </a:p>
          <a:p>
            <a:pPr marL="412750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464653"/>
                </a:solidFill>
                <a:latin typeface="Gill Sans MT" pitchFamily="34" charset="0"/>
              </a:rPr>
              <a:t> Geography dimension for Census data.</a:t>
            </a:r>
          </a:p>
          <a:p>
            <a:pPr marL="412750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464653"/>
                </a:solidFill>
                <a:latin typeface="Gill Sans MT" pitchFamily="34" charset="0"/>
              </a:rPr>
              <a:t> Contains data from multiple hierarchies and levels.</a:t>
            </a:r>
          </a:p>
          <a:p>
            <a:pPr marL="412750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464653"/>
                </a:solidFill>
                <a:latin typeface="Gill Sans MT" pitchFamily="34" charset="0"/>
              </a:rPr>
              <a:t> Query on County-&gt; Census Tract -&gt; Census Block hierarchy</a:t>
            </a:r>
          </a:p>
          <a:p>
            <a:pPr marL="412750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464653"/>
                </a:solidFill>
                <a:latin typeface="Gill Sans MT" pitchFamily="34" charset="0"/>
              </a:rPr>
              <a:t> Summary Level column used to identity level</a:t>
            </a:r>
          </a:p>
          <a:p>
            <a:pPr marL="412750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endParaRPr lang="en-US" sz="1600" dirty="0">
              <a:solidFill>
                <a:prstClr val="black"/>
              </a:solidFill>
              <a:latin typeface="Gill Sans MT" pitchFamily="34" charset="0"/>
            </a:endParaRPr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>
          <a:xfrm flipV="1">
            <a:off x="2351162" y="4643883"/>
            <a:ext cx="215774" cy="12429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1727274" y="5886784"/>
            <a:ext cx="12477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2. Sum from start of Partition up to Current row.</a:t>
            </a:r>
          </a:p>
        </p:txBody>
      </p:sp>
      <p:cxnSp>
        <p:nvCxnSpPr>
          <p:cNvPr id="24" name="Straight Arrow Connector 23"/>
          <p:cNvCxnSpPr>
            <a:stCxn id="25" idx="0"/>
          </p:cNvCxnSpPr>
          <p:nvPr/>
        </p:nvCxnSpPr>
        <p:spPr>
          <a:xfrm flipV="1">
            <a:off x="881487" y="5318938"/>
            <a:ext cx="269714" cy="58124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5"/>
          <p:cNvSpPr txBox="1">
            <a:spLocks noChangeArrowheads="1"/>
          </p:cNvSpPr>
          <p:nvPr/>
        </p:nvSpPr>
        <p:spPr bwMode="auto">
          <a:xfrm>
            <a:off x="256805" y="5900185"/>
            <a:ext cx="1249363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 dirty="0">
                <a:solidFill>
                  <a:srgbClr val="000000"/>
                </a:solidFill>
                <a:latin typeface="Century Schoolbook" pitchFamily="18" charset="0"/>
              </a:rPr>
              <a:t>1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. </a:t>
            </a:r>
            <a:r>
              <a:rPr lang="en-US" sz="1000" i="1" dirty="0">
                <a:solidFill>
                  <a:srgbClr val="000000"/>
                </a:solidFill>
                <a:latin typeface="Century Schoolbook" pitchFamily="18" charset="0"/>
              </a:rPr>
              <a:t>Only output top 3 rows from each partition.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89C3A-1184-466B-9FBC-A4C29981218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cxnSp>
        <p:nvCxnSpPr>
          <p:cNvPr id="22" name="Straight Arrow Connector 21"/>
          <p:cNvCxnSpPr>
            <a:stCxn id="23" idx="0"/>
          </p:cNvCxnSpPr>
          <p:nvPr/>
        </p:nvCxnSpPr>
        <p:spPr>
          <a:xfrm flipH="1" flipV="1">
            <a:off x="2883902" y="5164993"/>
            <a:ext cx="1705986" cy="7351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/>
          <p:cNvSpPr txBox="1">
            <a:spLocks noChangeArrowheads="1"/>
          </p:cNvSpPr>
          <p:nvPr/>
        </p:nvSpPr>
        <p:spPr bwMode="auto">
          <a:xfrm>
            <a:off x="3966000" y="5900185"/>
            <a:ext cx="1247775" cy="40011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 dirty="0">
                <a:solidFill>
                  <a:srgbClr val="000000"/>
                </a:solidFill>
                <a:latin typeface="Century Schoolbook" pitchFamily="18" charset="0"/>
              </a:rPr>
              <a:t>3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. Compute a Ratio</a:t>
            </a:r>
            <a:endParaRPr lang="en-US" sz="1000" i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601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Basket Analysis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1252538"/>
          </a:xfrm>
          <a:prstGeom prst="rect">
            <a:avLst/>
          </a:prstGeom>
        </p:spPr>
        <p:txBody>
          <a:bodyPr/>
          <a:lstStyle/>
          <a:p>
            <a:pPr marL="90488" indent="-273050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300" b="1" dirty="0" smtClean="0">
                <a:solidFill>
                  <a:srgbClr val="464653"/>
                </a:solidFill>
                <a:latin typeface="Gill Sans MT"/>
              </a:rPr>
              <a:t>Input</a:t>
            </a:r>
            <a:r>
              <a:rPr lang="en-US" sz="2300" dirty="0" smtClean="0">
                <a:solidFill>
                  <a:srgbClr val="464653"/>
                </a:solidFill>
                <a:latin typeface="Gill Sans MT"/>
              </a:rPr>
              <a:t> </a:t>
            </a:r>
            <a:r>
              <a:rPr lang="en-US" sz="2300" dirty="0">
                <a:solidFill>
                  <a:srgbClr val="464653"/>
                </a:solidFill>
                <a:latin typeface="Gill Sans MT"/>
              </a:rPr>
              <a:t>is a large set of Baskets, each contains a set of Items</a:t>
            </a:r>
          </a:p>
          <a:p>
            <a:pPr marL="90488" indent="-273050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300" b="1" dirty="0">
                <a:solidFill>
                  <a:srgbClr val="464653"/>
                </a:solidFill>
                <a:latin typeface="Gill Sans MT"/>
              </a:rPr>
              <a:t>Find Items that occur frequently together</a:t>
            </a:r>
            <a:r>
              <a:rPr lang="en-US" sz="2300" dirty="0">
                <a:solidFill>
                  <a:srgbClr val="464653"/>
                </a:solidFill>
                <a:latin typeface="Gill Sans MT"/>
              </a:rPr>
              <a:t>. </a:t>
            </a:r>
            <a:endParaRPr lang="en-US" sz="2300" dirty="0" smtClean="0">
              <a:solidFill>
                <a:srgbClr val="464653"/>
              </a:solidFill>
              <a:latin typeface="Gill Sans MT"/>
            </a:endParaRPr>
          </a:p>
          <a:p>
            <a:pPr marL="90488" indent="-273050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300" dirty="0" smtClean="0">
                <a:solidFill>
                  <a:srgbClr val="464653"/>
                </a:solidFill>
                <a:latin typeface="Gill Sans MT"/>
              </a:rPr>
              <a:t>Popular Alg. Starting point of Associative Mining.</a:t>
            </a:r>
            <a:endParaRPr lang="en-US" sz="2300" dirty="0">
              <a:solidFill>
                <a:srgbClr val="464653"/>
              </a:solidFill>
              <a:latin typeface="Gill Sans MT"/>
            </a:endParaRPr>
          </a:p>
          <a:p>
            <a:pPr marL="547688" lvl="1" indent="-273050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  <a:defRPr/>
            </a:pPr>
            <a:endParaRPr lang="en-US" sz="2300" dirty="0">
              <a:solidFill>
                <a:srgbClr val="464653"/>
              </a:solidFill>
              <a:latin typeface="Gill Sans MT"/>
            </a:endParaRPr>
          </a:p>
          <a:p>
            <a:pPr marL="1004888" lvl="2" indent="-273050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  <a:defRPr/>
            </a:pPr>
            <a:endParaRPr lang="en-US" sz="20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071688" y="2971800"/>
            <a:ext cx="3046412" cy="1090613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/>
              <a:t>from </a:t>
            </a:r>
            <a:r>
              <a:rPr lang="en-US" sz="1100" b="1" dirty="0" err="1"/>
              <a:t>FrequentItemSets</a:t>
            </a:r>
            <a:r>
              <a:rPr lang="en-US" sz="1100" dirty="0"/>
              <a:t>(</a:t>
            </a:r>
          </a:p>
          <a:p>
            <a:pPr>
              <a:defRPr/>
            </a:pPr>
            <a:r>
              <a:rPr lang="en-US" sz="1100" dirty="0"/>
              <a:t>   Basket</a:t>
            </a:r>
          </a:p>
          <a:p>
            <a:pPr>
              <a:defRPr/>
            </a:pPr>
            <a:r>
              <a:rPr lang="en-US" sz="1100" dirty="0"/>
              <a:t>   partition by </a:t>
            </a:r>
            <a:r>
              <a:rPr lang="en-US" sz="1100" dirty="0" err="1"/>
              <a:t>basketId</a:t>
            </a:r>
            <a:r>
              <a:rPr lang="en-US" sz="1100" dirty="0"/>
              <a:t> order by </a:t>
            </a:r>
            <a:r>
              <a:rPr lang="en-US" sz="1100" dirty="0" err="1"/>
              <a:t>itemName</a:t>
            </a:r>
            <a:r>
              <a:rPr lang="en-US" sz="1100" dirty="0"/>
              <a:t>,</a:t>
            </a:r>
          </a:p>
          <a:p>
            <a:pPr>
              <a:defRPr/>
            </a:pPr>
            <a:r>
              <a:rPr lang="en-US" sz="1100" dirty="0"/>
              <a:t>   </a:t>
            </a:r>
            <a:r>
              <a:rPr lang="en-US" sz="1100" dirty="0" err="1"/>
              <a:t>supportThreshold</a:t>
            </a:r>
            <a:r>
              <a:rPr lang="en-US" sz="1100" dirty="0"/>
              <a:t>= 0.15)</a:t>
            </a:r>
          </a:p>
          <a:p>
            <a:pPr>
              <a:defRPr/>
            </a:pPr>
            <a:r>
              <a:rPr lang="en-US" sz="1100" dirty="0"/>
              <a:t>select </a:t>
            </a:r>
            <a:r>
              <a:rPr lang="en-US" sz="1100" dirty="0" err="1"/>
              <a:t>itemset</a:t>
            </a:r>
            <a:endParaRPr lang="en-US" sz="1100" dirty="0">
              <a:latin typeface="Arial monospaced for SAP" pitchFamily="49" charset="0"/>
            </a:endParaRPr>
          </a:p>
        </p:txBody>
      </p:sp>
      <p:sp>
        <p:nvSpPr>
          <p:cNvPr id="19461" name="TextBox 42"/>
          <p:cNvSpPr txBox="1">
            <a:spLocks noChangeArrowheads="1"/>
          </p:cNvSpPr>
          <p:nvPr/>
        </p:nvSpPr>
        <p:spPr bwMode="auto">
          <a:xfrm>
            <a:off x="536575" y="2513013"/>
            <a:ext cx="45815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 i="1" dirty="0">
                <a:latin typeface="Century Schoolbook" pitchFamily="18" charset="0"/>
              </a:rPr>
              <a:t>No Standard Form. But typical structure is: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538" y="5133975"/>
          <a:ext cx="1508125" cy="1081108"/>
        </p:xfrm>
        <a:graphic>
          <a:graphicData uri="http://schemas.openxmlformats.org/drawingml/2006/table">
            <a:tbl>
              <a:tblPr firstRow="1" firstCol="1" bandRow="1"/>
              <a:tblGrid>
                <a:gridCol w="740688"/>
                <a:gridCol w="767437"/>
              </a:tblGrid>
              <a:tr h="157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BasketId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ItemName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Apples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Arial Unicode MS"/>
                          <a:cs typeface="Times New Roman"/>
                        </a:rPr>
                        <a:t>Baguette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Apples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Avocado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Olives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85" name="Text Box 2"/>
          <p:cNvSpPr txBox="1">
            <a:spLocks noChangeArrowheads="1"/>
          </p:cNvSpPr>
          <p:nvPr/>
        </p:nvSpPr>
        <p:spPr bwMode="auto">
          <a:xfrm>
            <a:off x="236538" y="4797425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Basket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38475" y="4946650"/>
          <a:ext cx="2079625" cy="1073150"/>
        </p:xfrm>
        <a:graphic>
          <a:graphicData uri="http://schemas.openxmlformats.org/drawingml/2006/table">
            <a:tbl>
              <a:tblPr firstRow="1" firstCol="1" bandRow="1"/>
              <a:tblGrid>
                <a:gridCol w="2079625"/>
              </a:tblGrid>
              <a:tr h="207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ItemSets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2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</a:t>
                      </a:r>
                      <a:r>
                        <a:rPr lang="en-US" sz="900" dirty="0" err="1" smtClean="0">
                          <a:latin typeface="Century Schoolbook" pitchFamily="18" charset="0"/>
                        </a:rPr>
                        <a:t>apples","baguette</a:t>
                      </a:r>
                      <a:r>
                        <a:rPr lang="en-US" sz="900" dirty="0" smtClean="0">
                          <a:latin typeface="Century Schoolbook" pitchFamily="18" charset="0"/>
                        </a:rPr>
                        <a:t>"]}</a:t>
                      </a: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46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{"items":["apples","</a:t>
                      </a:r>
                      <a:r>
                        <a:rPr lang="en-US" sz="900" dirty="0" err="1" smtClean="0">
                          <a:latin typeface="Century Schoolbook" pitchFamily="18" charset="0"/>
                        </a:rPr>
                        <a:t>corned_b</a:t>
                      </a:r>
                      <a:r>
                        <a:rPr lang="en-US" sz="900" dirty="0" smtClean="0">
                          <a:latin typeface="Century Schoolbook" pitchFamily="18" charset="0"/>
                        </a:rPr>
                        <a:t>"]}</a:t>
                      </a: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46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{"items":["apples","</a:t>
                      </a:r>
                      <a:r>
                        <a:rPr lang="en-US" sz="900" dirty="0" err="1" smtClean="0">
                          <a:latin typeface="Century Schoolbook" pitchFamily="18" charset="0"/>
                        </a:rPr>
                        <a:t>hering</a:t>
                      </a:r>
                      <a:r>
                        <a:rPr lang="en-US" sz="900" dirty="0" smtClean="0">
                          <a:latin typeface="Century Schoolbook" pitchFamily="18" charset="0"/>
                        </a:rPr>
                        <a:t>"]}</a:t>
                      </a: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2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</a:t>
                      </a:r>
                      <a:r>
                        <a:rPr lang="en-US" sz="900" dirty="0" err="1" smtClean="0">
                          <a:latin typeface="Century Schoolbook" pitchFamily="18" charset="0"/>
                        </a:rPr>
                        <a:t>apples","olives</a:t>
                      </a:r>
                      <a:r>
                        <a:rPr lang="en-US" sz="900" dirty="0" smtClean="0">
                          <a:latin typeface="Century Schoolbook" pitchFamily="18" charset="0"/>
                        </a:rPr>
                        <a:t>"]}</a:t>
                      </a: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2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{"items":["apples"]}</a:t>
                      </a:r>
                      <a:endParaRPr lang="en-US" sz="900" dirty="0">
                        <a:latin typeface="Century Schoolbook" pitchFamily="18" charset="0"/>
                      </a:endParaRP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754188" y="4365625"/>
            <a:ext cx="635000" cy="4318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71825" y="4170363"/>
            <a:ext cx="846138" cy="62706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04" name="TextBox 10"/>
          <p:cNvSpPr txBox="1">
            <a:spLocks noChangeArrowheads="1"/>
          </p:cNvSpPr>
          <p:nvPr/>
        </p:nvSpPr>
        <p:spPr bwMode="auto">
          <a:xfrm>
            <a:off x="5653088" y="3408363"/>
            <a:ext cx="32115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sz="1400" dirty="0" smtClean="0">
                <a:latin typeface="Century Schoolbook" pitchFamily="18" charset="0"/>
              </a:rPr>
              <a:t>Support threshold: controls what constitutes a Frequent </a:t>
            </a:r>
            <a:r>
              <a:rPr lang="en-US" sz="1400" dirty="0" err="1" smtClean="0">
                <a:latin typeface="Century Schoolbook" pitchFamily="18" charset="0"/>
              </a:rPr>
              <a:t>ItemSet</a:t>
            </a:r>
            <a:r>
              <a:rPr lang="en-US" sz="1400" dirty="0" smtClean="0">
                <a:latin typeface="Century Schoolbook" pitchFamily="18" charset="0"/>
              </a:rPr>
              <a:t> </a:t>
            </a:r>
            <a:endParaRPr lang="en-US" sz="1400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9725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461" grpId="0"/>
      <p:bldP spid="19485" grpId="0" animBg="1"/>
      <p:bldP spid="195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relation to Hive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17911" y="2942805"/>
            <a:ext cx="899606" cy="260953"/>
            <a:chOff x="511247" y="1760797"/>
            <a:chExt cx="899606" cy="260953"/>
          </a:xfrm>
        </p:grpSpPr>
        <p:sp>
          <p:nvSpPr>
            <p:cNvPr id="10" name="Rectangle 9"/>
            <p:cNvSpPr/>
            <p:nvPr/>
          </p:nvSpPr>
          <p:spPr>
            <a:xfrm>
              <a:off x="523691" y="1760797"/>
              <a:ext cx="874712" cy="257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163" name="TextBox 11"/>
            <p:cNvSpPr txBox="1">
              <a:spLocks noChangeArrowheads="1"/>
            </p:cNvSpPr>
            <p:nvPr/>
          </p:nvSpPr>
          <p:spPr bwMode="auto">
            <a:xfrm>
              <a:off x="511247" y="1775529"/>
              <a:ext cx="8996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Translator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49167" name="Text Box 2"/>
          <p:cNvSpPr txBox="1">
            <a:spLocks noChangeArrowheads="1"/>
          </p:cNvSpPr>
          <p:nvPr/>
        </p:nvSpPr>
        <p:spPr bwMode="auto">
          <a:xfrm>
            <a:off x="1758866" y="2052444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entury Schoolbook" pitchFamily="18" charset="0"/>
              </a:rPr>
              <a:t>Query</a:t>
            </a:r>
            <a:endParaRPr lang="en-US" sz="12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94060" y="4065296"/>
            <a:ext cx="1399743" cy="277721"/>
            <a:chOff x="902666" y="3140225"/>
            <a:chExt cx="1399743" cy="277721"/>
          </a:xfrm>
        </p:grpSpPr>
        <p:sp>
          <p:nvSpPr>
            <p:cNvPr id="38" name="Rectangle 37"/>
            <p:cNvSpPr/>
            <p:nvPr/>
          </p:nvSpPr>
          <p:spPr>
            <a:xfrm>
              <a:off x="948509" y="3161158"/>
              <a:ext cx="1353900" cy="2567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174" name="TextBox 38"/>
            <p:cNvSpPr txBox="1">
              <a:spLocks noChangeArrowheads="1"/>
            </p:cNvSpPr>
            <p:nvPr/>
          </p:nvSpPr>
          <p:spPr bwMode="auto">
            <a:xfrm>
              <a:off x="902666" y="3140225"/>
              <a:ext cx="139974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000" dirty="0" smtClean="0">
                  <a:solidFill>
                    <a:srgbClr val="000000"/>
                  </a:solidFill>
                  <a:latin typeface="Century Schoolbook" pitchFamily="18" charset="0"/>
                </a:rPr>
                <a:t>Map or Reduce Task</a:t>
              </a:r>
              <a:endParaRPr lang="en-US" sz="1000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1826072" y="4333047"/>
            <a:ext cx="402694" cy="102155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2" name="Text Box 2"/>
          <p:cNvSpPr txBox="1">
            <a:spLocks noChangeArrowheads="1"/>
          </p:cNvSpPr>
          <p:nvPr/>
        </p:nvSpPr>
        <p:spPr bwMode="auto">
          <a:xfrm>
            <a:off x="1102499" y="5458012"/>
            <a:ext cx="1255712" cy="303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entury Schoolbook" pitchFamily="18" charset="0"/>
              </a:rPr>
              <a:t>HDFS</a:t>
            </a:r>
            <a:endParaRPr lang="en-US" sz="2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2530" y="3898072"/>
            <a:ext cx="2967425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9184" name="Text Box 2"/>
          <p:cNvSpPr txBox="1">
            <a:spLocks noChangeArrowheads="1"/>
          </p:cNvSpPr>
          <p:nvPr/>
        </p:nvSpPr>
        <p:spPr bwMode="auto">
          <a:xfrm>
            <a:off x="471263" y="3561462"/>
            <a:ext cx="1483713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entury Schoolbook" pitchFamily="18" charset="0"/>
              </a:rPr>
              <a:t>Custom MR Job</a:t>
            </a:r>
            <a:endParaRPr lang="en-US" sz="12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49185" name="TextBox 38"/>
          <p:cNvSpPr txBox="1">
            <a:spLocks noChangeArrowheads="1"/>
          </p:cNvSpPr>
          <p:nvPr/>
        </p:nvSpPr>
        <p:spPr bwMode="auto">
          <a:xfrm>
            <a:off x="725014" y="4792775"/>
            <a:ext cx="5501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 dirty="0" err="1" smtClean="0">
                <a:solidFill>
                  <a:srgbClr val="000000"/>
                </a:solidFill>
                <a:latin typeface="Century Schoolbook" pitchFamily="18" charset="0"/>
              </a:rPr>
              <a:t>SerDe</a:t>
            </a:r>
            <a:endParaRPr lang="en-US" sz="10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085625" y="4343017"/>
            <a:ext cx="430388" cy="109769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91" name="TextBox 35"/>
          <p:cNvSpPr txBox="1">
            <a:spLocks noChangeArrowheads="1"/>
          </p:cNvSpPr>
          <p:nvPr/>
        </p:nvSpPr>
        <p:spPr bwMode="auto">
          <a:xfrm>
            <a:off x="2493803" y="5073291"/>
            <a:ext cx="1385170" cy="76944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</a:rPr>
              <a:t>Wdw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. and Table </a:t>
            </a: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</a:rPr>
              <a:t>Fns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. in Groovy</a:t>
            </a:r>
          </a:p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Groovy expressions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26408" y="2948216"/>
            <a:ext cx="1184941" cy="246221"/>
            <a:chOff x="90225" y="2069121"/>
            <a:chExt cx="1184941" cy="246221"/>
          </a:xfrm>
        </p:grpSpPr>
        <p:sp>
          <p:nvSpPr>
            <p:cNvPr id="43" name="Rectangle 42"/>
            <p:cNvSpPr/>
            <p:nvPr/>
          </p:nvSpPr>
          <p:spPr>
            <a:xfrm>
              <a:off x="90225" y="2069121"/>
              <a:ext cx="1184941" cy="242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TextBox 11"/>
            <p:cNvSpPr txBox="1">
              <a:spLocks noChangeArrowheads="1"/>
            </p:cNvSpPr>
            <p:nvPr/>
          </p:nvSpPr>
          <p:spPr bwMode="auto">
            <a:xfrm>
              <a:off x="90225" y="2069121"/>
              <a:ext cx="118494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Hive </a:t>
              </a:r>
              <a:r>
                <a:rPr lang="en-US" sz="1000" b="1" dirty="0" err="1" smtClean="0">
                  <a:solidFill>
                    <a:srgbClr val="000000"/>
                  </a:solidFill>
                  <a:latin typeface="Century Schoolbook" pitchFamily="18" charset="0"/>
                </a:rPr>
                <a:t>MetaData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49" name="TextBox 38"/>
          <p:cNvSpPr txBox="1">
            <a:spLocks noChangeArrowheads="1"/>
          </p:cNvSpPr>
          <p:nvPr/>
        </p:nvSpPr>
        <p:spPr bwMode="auto">
          <a:xfrm>
            <a:off x="2083135" y="4819098"/>
            <a:ext cx="5501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 dirty="0" err="1" smtClean="0">
                <a:solidFill>
                  <a:srgbClr val="000000"/>
                </a:solidFill>
                <a:latin typeface="Century Schoolbook" pitchFamily="18" charset="0"/>
              </a:rPr>
              <a:t>SerDe</a:t>
            </a:r>
            <a:endParaRPr lang="en-US" sz="10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657711" y="3069372"/>
            <a:ext cx="802244" cy="1127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260300" y="1319213"/>
            <a:ext cx="1565771" cy="303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entury Schoolbook" pitchFamily="18" charset="0"/>
              </a:rPr>
              <a:t>Currently</a:t>
            </a:r>
            <a:endParaRPr lang="en-US" sz="2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080649" y="1319213"/>
            <a:ext cx="10632" cy="483703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6645349" y="1323532"/>
            <a:ext cx="1774739" cy="7131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entury Schoolbook" pitchFamily="18" charset="0"/>
              </a:rPr>
              <a:t>Very Soon</a:t>
            </a:r>
          </a:p>
        </p:txBody>
      </p:sp>
      <p:sp>
        <p:nvSpPr>
          <p:cNvPr id="58" name="TextBox 38"/>
          <p:cNvSpPr txBox="1">
            <a:spLocks noChangeArrowheads="1"/>
          </p:cNvSpPr>
          <p:nvPr/>
        </p:nvSpPr>
        <p:spPr bwMode="auto">
          <a:xfrm>
            <a:off x="7014790" y="1680104"/>
            <a:ext cx="10358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0000"/>
                </a:solidFill>
                <a:latin typeface="Century Schoolbook" pitchFamily="18" charset="0"/>
              </a:rPr>
              <a:t>h</a:t>
            </a:r>
            <a:r>
              <a:rPr lang="en-US" sz="1000" dirty="0" smtClean="0">
                <a:solidFill>
                  <a:srgbClr val="000000"/>
                </a:solidFill>
                <a:latin typeface="Century Schoolbook" pitchFamily="18" charset="0"/>
              </a:rPr>
              <a:t>ive-</a:t>
            </a:r>
            <a:r>
              <a:rPr lang="en-US" sz="1000" dirty="0" err="1" smtClean="0">
                <a:solidFill>
                  <a:srgbClr val="000000"/>
                </a:solidFill>
                <a:latin typeface="Century Schoolbook" pitchFamily="18" charset="0"/>
              </a:rPr>
              <a:t>rt</a:t>
            </a:r>
            <a:r>
              <a:rPr lang="en-US" sz="1000" dirty="0" smtClean="0">
                <a:solidFill>
                  <a:srgbClr val="000000"/>
                </a:solidFill>
                <a:latin typeface="Century Schoolbook" pitchFamily="18" charset="0"/>
              </a:rPr>
              <a:t> branch</a:t>
            </a:r>
            <a:endParaRPr lang="en-US" sz="10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167711" y="2325484"/>
            <a:ext cx="0" cy="587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167711" y="3203758"/>
            <a:ext cx="0" cy="587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006548" y="2925077"/>
            <a:ext cx="899606" cy="260953"/>
            <a:chOff x="511247" y="1760797"/>
            <a:chExt cx="899606" cy="260953"/>
          </a:xfrm>
        </p:grpSpPr>
        <p:sp>
          <p:nvSpPr>
            <p:cNvPr id="64" name="Rectangle 63"/>
            <p:cNvSpPr/>
            <p:nvPr/>
          </p:nvSpPr>
          <p:spPr>
            <a:xfrm>
              <a:off x="523691" y="1760797"/>
              <a:ext cx="874712" cy="257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>
              <a:off x="511247" y="1775529"/>
              <a:ext cx="8996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Translator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047503" y="2034716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entury Schoolbook" pitchFamily="18" charset="0"/>
              </a:rPr>
              <a:t>Query</a:t>
            </a:r>
            <a:endParaRPr lang="en-US" sz="12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382697" y="4047568"/>
            <a:ext cx="1399743" cy="277721"/>
            <a:chOff x="902666" y="3140225"/>
            <a:chExt cx="1399743" cy="277721"/>
          </a:xfrm>
        </p:grpSpPr>
        <p:sp>
          <p:nvSpPr>
            <p:cNvPr id="68" name="Rectangle 67"/>
            <p:cNvSpPr/>
            <p:nvPr/>
          </p:nvSpPr>
          <p:spPr>
            <a:xfrm>
              <a:off x="948509" y="3161158"/>
              <a:ext cx="1353900" cy="2567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TextBox 38"/>
            <p:cNvSpPr txBox="1">
              <a:spLocks noChangeArrowheads="1"/>
            </p:cNvSpPr>
            <p:nvPr/>
          </p:nvSpPr>
          <p:spPr bwMode="auto">
            <a:xfrm>
              <a:off x="902666" y="3140225"/>
              <a:ext cx="139974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000" dirty="0" smtClean="0">
                  <a:solidFill>
                    <a:srgbClr val="000000"/>
                  </a:solidFill>
                  <a:latin typeface="Century Schoolbook" pitchFamily="18" charset="0"/>
                </a:rPr>
                <a:t>Map or Reduce Task</a:t>
              </a:r>
              <a:endParaRPr lang="en-US" sz="1000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6114709" y="4315319"/>
            <a:ext cx="402694" cy="102155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5391136" y="5440284"/>
            <a:ext cx="1255712" cy="303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entury Schoolbook" pitchFamily="18" charset="0"/>
              </a:rPr>
              <a:t>HDFS</a:t>
            </a:r>
            <a:endParaRPr lang="en-US" sz="2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781167" y="3880344"/>
            <a:ext cx="2967425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4759900" y="3543734"/>
            <a:ext cx="1483713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entury Schoolbook" pitchFamily="18" charset="0"/>
              </a:rPr>
              <a:t>Hive MR Job</a:t>
            </a:r>
            <a:endParaRPr lang="en-US" sz="12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74" name="TextBox 38"/>
          <p:cNvSpPr txBox="1">
            <a:spLocks noChangeArrowheads="1"/>
          </p:cNvSpPr>
          <p:nvPr/>
        </p:nvSpPr>
        <p:spPr bwMode="auto">
          <a:xfrm>
            <a:off x="5013651" y="4775047"/>
            <a:ext cx="5501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 dirty="0" err="1" smtClean="0">
                <a:solidFill>
                  <a:srgbClr val="000000"/>
                </a:solidFill>
                <a:latin typeface="Century Schoolbook" pitchFamily="18" charset="0"/>
              </a:rPr>
              <a:t>SerDe</a:t>
            </a:r>
            <a:endParaRPr lang="en-US" sz="10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428540" y="4325290"/>
            <a:ext cx="376110" cy="90592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35"/>
          <p:cNvSpPr txBox="1">
            <a:spLocks noChangeArrowheads="1"/>
          </p:cNvSpPr>
          <p:nvPr/>
        </p:nvSpPr>
        <p:spPr bwMode="auto">
          <a:xfrm>
            <a:off x="7140094" y="5021268"/>
            <a:ext cx="1529412" cy="1277273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Hive </a:t>
            </a: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</a:rPr>
              <a:t>Exprs</a:t>
            </a:r>
            <a:endParaRPr lang="en-US" sz="11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</a:rPr>
              <a:t>Wdw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</a:rPr>
              <a:t>Fns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 are UDAFs</a:t>
            </a:r>
          </a:p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New </a:t>
            </a: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</a:rPr>
              <a:t>Fn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 Type: PTF</a:t>
            </a:r>
          </a:p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Hive Operators: new </a:t>
            </a: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</a:rPr>
              <a:t>PTFOp</a:t>
            </a:r>
            <a:endParaRPr lang="en-US" sz="11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Hive Map and Reduce Task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0" name="TextBox 38"/>
          <p:cNvSpPr txBox="1">
            <a:spLocks noChangeArrowheads="1"/>
          </p:cNvSpPr>
          <p:nvPr/>
        </p:nvSpPr>
        <p:spPr bwMode="auto">
          <a:xfrm>
            <a:off x="6371772" y="4801370"/>
            <a:ext cx="5501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 dirty="0" err="1" smtClean="0">
                <a:solidFill>
                  <a:srgbClr val="000000"/>
                </a:solidFill>
                <a:latin typeface="Century Schoolbook" pitchFamily="18" charset="0"/>
              </a:rPr>
              <a:t>SerDe</a:t>
            </a:r>
            <a:endParaRPr lang="en-US" sz="10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5013651" y="3042786"/>
            <a:ext cx="887419" cy="2013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6348" y="2307756"/>
            <a:ext cx="0" cy="587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456348" y="3186030"/>
            <a:ext cx="0" cy="587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6328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7" grpId="0" animBg="1"/>
      <p:bldP spid="49182" grpId="0" animBg="1"/>
      <p:bldP spid="50" grpId="0" animBg="1"/>
      <p:bldP spid="49184" grpId="0" animBg="1"/>
      <p:bldP spid="49185" grpId="0"/>
      <p:bldP spid="49191" grpId="0" animBg="1"/>
      <p:bldP spid="49" grpId="0"/>
      <p:bldP spid="55" grpId="0" animBg="1"/>
      <p:bldP spid="57" grpId="0" animBg="1"/>
      <p:bldP spid="58" grpId="0"/>
      <p:bldP spid="66" grpId="0" animBg="1"/>
      <p:bldP spid="71" grpId="0" animBg="1"/>
      <p:bldP spid="72" grpId="0" animBg="1"/>
      <p:bldP spid="73" grpId="0" animBg="1"/>
      <p:bldP spid="74" grpId="0"/>
      <p:bldP spid="76" grpId="0" animBg="1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smtClean="0"/>
              <a:t>SQL </a:t>
            </a:r>
            <a:r>
              <a:rPr lang="en-US" dirty="0" smtClean="0"/>
              <a:t>concepts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6437" y="4084670"/>
            <a:ext cx="874712" cy="260953"/>
            <a:chOff x="523691" y="1760797"/>
            <a:chExt cx="874712" cy="260953"/>
          </a:xfrm>
        </p:grpSpPr>
        <p:sp>
          <p:nvSpPr>
            <p:cNvPr id="10" name="Rectangle 9"/>
            <p:cNvSpPr/>
            <p:nvPr/>
          </p:nvSpPr>
          <p:spPr>
            <a:xfrm>
              <a:off x="523691" y="1760797"/>
              <a:ext cx="874712" cy="257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163" name="TextBox 11"/>
            <p:cNvSpPr txBox="1">
              <a:spLocks noChangeArrowheads="1"/>
            </p:cNvSpPr>
            <p:nvPr/>
          </p:nvSpPr>
          <p:spPr bwMode="auto">
            <a:xfrm>
              <a:off x="667540" y="1775529"/>
              <a:ext cx="58702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Select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645828" y="3705883"/>
            <a:ext cx="201478" cy="361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260300" y="1319213"/>
            <a:ext cx="2567960" cy="303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entury Schoolbook" pitchFamily="18" charset="0"/>
              </a:rPr>
              <a:t>1. Table Function</a:t>
            </a:r>
            <a:endParaRPr lang="en-US" sz="2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293492" y="4084670"/>
            <a:ext cx="874712" cy="260953"/>
            <a:chOff x="523691" y="1760797"/>
            <a:chExt cx="874712" cy="260953"/>
          </a:xfrm>
        </p:grpSpPr>
        <p:sp>
          <p:nvSpPr>
            <p:cNvPr id="48" name="Rectangle 47"/>
            <p:cNvSpPr/>
            <p:nvPr/>
          </p:nvSpPr>
          <p:spPr>
            <a:xfrm>
              <a:off x="523691" y="1760797"/>
              <a:ext cx="874712" cy="257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>
              <a:off x="667540" y="1775529"/>
              <a:ext cx="58702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Select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5828" y="3448837"/>
            <a:ext cx="874712" cy="260953"/>
            <a:chOff x="523691" y="1760797"/>
            <a:chExt cx="874712" cy="260953"/>
          </a:xfrm>
        </p:grpSpPr>
        <p:sp>
          <p:nvSpPr>
            <p:cNvPr id="56" name="Rectangle 55"/>
            <p:cNvSpPr/>
            <p:nvPr/>
          </p:nvSpPr>
          <p:spPr>
            <a:xfrm>
              <a:off x="523691" y="1760797"/>
              <a:ext cx="874712" cy="257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TextBox 11"/>
            <p:cNvSpPr txBox="1">
              <a:spLocks noChangeArrowheads="1"/>
            </p:cNvSpPr>
            <p:nvPr/>
          </p:nvSpPr>
          <p:spPr bwMode="auto">
            <a:xfrm>
              <a:off x="719638" y="1775529"/>
              <a:ext cx="4828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Join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3796" y="2776041"/>
            <a:ext cx="1231932" cy="265526"/>
            <a:chOff x="860046" y="3143973"/>
            <a:chExt cx="1231932" cy="265526"/>
          </a:xfrm>
        </p:grpSpPr>
        <p:sp>
          <p:nvSpPr>
            <p:cNvPr id="77" name="Rectangle 76"/>
            <p:cNvSpPr/>
            <p:nvPr/>
          </p:nvSpPr>
          <p:spPr>
            <a:xfrm>
              <a:off x="873314" y="3152454"/>
              <a:ext cx="1125607" cy="257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TextBox 11"/>
            <p:cNvSpPr txBox="1">
              <a:spLocks noChangeArrowheads="1"/>
            </p:cNvSpPr>
            <p:nvPr/>
          </p:nvSpPr>
          <p:spPr bwMode="auto">
            <a:xfrm>
              <a:off x="860046" y="3143973"/>
              <a:ext cx="12319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Table Function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3820" y="2154956"/>
            <a:ext cx="874712" cy="260953"/>
            <a:chOff x="523691" y="1760797"/>
            <a:chExt cx="874712" cy="260953"/>
          </a:xfrm>
        </p:grpSpPr>
        <p:sp>
          <p:nvSpPr>
            <p:cNvPr id="84" name="Rectangle 83"/>
            <p:cNvSpPr/>
            <p:nvPr/>
          </p:nvSpPr>
          <p:spPr>
            <a:xfrm>
              <a:off x="523691" y="1760797"/>
              <a:ext cx="874712" cy="257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TextBox 11"/>
            <p:cNvSpPr txBox="1">
              <a:spLocks noChangeArrowheads="1"/>
            </p:cNvSpPr>
            <p:nvPr/>
          </p:nvSpPr>
          <p:spPr bwMode="auto">
            <a:xfrm>
              <a:off x="625061" y="1775529"/>
              <a:ext cx="67198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Project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 flipH="1" flipV="1">
            <a:off x="1260768" y="3709790"/>
            <a:ext cx="184070" cy="3138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77" idx="2"/>
          </p:cNvCxnSpPr>
          <p:nvPr/>
        </p:nvCxnSpPr>
        <p:spPr>
          <a:xfrm flipV="1">
            <a:off x="1083184" y="3041567"/>
            <a:ext cx="46684" cy="4042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4" idx="2"/>
          </p:cNvCxnSpPr>
          <p:nvPr/>
        </p:nvCxnSpPr>
        <p:spPr>
          <a:xfrm flipV="1">
            <a:off x="1083187" y="2412001"/>
            <a:ext cx="67989" cy="3582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38"/>
          <p:cNvSpPr txBox="1">
            <a:spLocks noChangeArrowheads="1"/>
          </p:cNvSpPr>
          <p:nvPr/>
        </p:nvSpPr>
        <p:spPr bwMode="auto">
          <a:xfrm>
            <a:off x="1161689" y="3120572"/>
            <a:ext cx="6110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 dirty="0" err="1" smtClean="0">
                <a:solidFill>
                  <a:srgbClr val="000000"/>
                </a:solidFill>
                <a:latin typeface="Century Schoolbook" pitchFamily="18" charset="0"/>
              </a:rPr>
              <a:t>tableIn</a:t>
            </a:r>
            <a:endParaRPr lang="en-US" sz="10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90" name="TextBox 38"/>
          <p:cNvSpPr txBox="1">
            <a:spLocks noChangeArrowheads="1"/>
          </p:cNvSpPr>
          <p:nvPr/>
        </p:nvSpPr>
        <p:spPr bwMode="auto">
          <a:xfrm>
            <a:off x="1121567" y="2524075"/>
            <a:ext cx="7072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 dirty="0" err="1" smtClean="0">
                <a:solidFill>
                  <a:srgbClr val="000000"/>
                </a:solidFill>
                <a:latin typeface="Century Schoolbook" pitchFamily="18" charset="0"/>
              </a:rPr>
              <a:t>tableOut</a:t>
            </a:r>
            <a:endParaRPr lang="en-US" sz="10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91" name="TextBox 35"/>
          <p:cNvSpPr txBox="1">
            <a:spLocks noChangeArrowheads="1"/>
          </p:cNvSpPr>
          <p:nvPr/>
        </p:nvSpPr>
        <p:spPr bwMode="auto">
          <a:xfrm>
            <a:off x="1909866" y="1728474"/>
            <a:ext cx="2082290" cy="195438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Enable User 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Defined Functions in the Query Data Flow</a:t>
            </a:r>
          </a:p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Contract for TF is Table-In/Table-Out</a:t>
            </a:r>
          </a:p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b="1" dirty="0" smtClean="0">
                <a:solidFill>
                  <a:srgbClr val="000000"/>
                </a:solidFill>
                <a:latin typeface="Calibri" pitchFamily="34" charset="0"/>
              </a:rPr>
              <a:t>So opens up analysis beyond row calculations and aggregations</a:t>
            </a:r>
          </a:p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Syntactically 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function can appear anywhere 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a Table can 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in 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SQL.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314194" y="4061619"/>
            <a:ext cx="874712" cy="260953"/>
            <a:chOff x="523691" y="1760797"/>
            <a:chExt cx="874712" cy="260953"/>
          </a:xfrm>
        </p:grpSpPr>
        <p:sp>
          <p:nvSpPr>
            <p:cNvPr id="93" name="Rectangle 92"/>
            <p:cNvSpPr/>
            <p:nvPr/>
          </p:nvSpPr>
          <p:spPr>
            <a:xfrm>
              <a:off x="523691" y="1760797"/>
              <a:ext cx="874712" cy="257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4" name="TextBox 11"/>
            <p:cNvSpPr txBox="1">
              <a:spLocks noChangeArrowheads="1"/>
            </p:cNvSpPr>
            <p:nvPr/>
          </p:nvSpPr>
          <p:spPr bwMode="auto">
            <a:xfrm>
              <a:off x="667540" y="1775529"/>
              <a:ext cx="58702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Select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 flipV="1">
            <a:off x="5852912" y="3689749"/>
            <a:ext cx="209601" cy="3718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2"/>
          <p:cNvSpPr txBox="1">
            <a:spLocks noChangeArrowheads="1"/>
          </p:cNvSpPr>
          <p:nvPr/>
        </p:nvSpPr>
        <p:spPr bwMode="auto">
          <a:xfrm>
            <a:off x="4676355" y="1331557"/>
            <a:ext cx="4191197" cy="303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000" b="1" dirty="0">
                <a:solidFill>
                  <a:srgbClr val="000000"/>
                </a:solidFill>
                <a:latin typeface="Century Schoolbook" pitchFamily="18" charset="0"/>
              </a:rPr>
              <a:t>2</a:t>
            </a:r>
            <a:r>
              <a:rPr lang="en-US" sz="2000" b="1" dirty="0" smtClean="0">
                <a:solidFill>
                  <a:srgbClr val="000000"/>
                </a:solidFill>
                <a:latin typeface="Century Schoolbook" pitchFamily="18" charset="0"/>
              </a:rPr>
              <a:t>. Partitioned Table Function</a:t>
            </a:r>
            <a:endParaRPr lang="en-US" sz="2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289527" y="4057711"/>
            <a:ext cx="874712" cy="260953"/>
            <a:chOff x="523691" y="1760797"/>
            <a:chExt cx="874712" cy="260953"/>
          </a:xfrm>
        </p:grpSpPr>
        <p:sp>
          <p:nvSpPr>
            <p:cNvPr id="98" name="Rectangle 97"/>
            <p:cNvSpPr/>
            <p:nvPr/>
          </p:nvSpPr>
          <p:spPr>
            <a:xfrm>
              <a:off x="523691" y="1760797"/>
              <a:ext cx="874712" cy="257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TextBox 11"/>
            <p:cNvSpPr txBox="1">
              <a:spLocks noChangeArrowheads="1"/>
            </p:cNvSpPr>
            <p:nvPr/>
          </p:nvSpPr>
          <p:spPr bwMode="auto">
            <a:xfrm>
              <a:off x="667540" y="1775529"/>
              <a:ext cx="58702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Select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51550" y="3448076"/>
            <a:ext cx="874712" cy="260953"/>
            <a:chOff x="523691" y="1760797"/>
            <a:chExt cx="874712" cy="260953"/>
          </a:xfrm>
        </p:grpSpPr>
        <p:sp>
          <p:nvSpPr>
            <p:cNvPr id="101" name="Rectangle 100"/>
            <p:cNvSpPr/>
            <p:nvPr/>
          </p:nvSpPr>
          <p:spPr>
            <a:xfrm>
              <a:off x="523691" y="1760797"/>
              <a:ext cx="874712" cy="257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TextBox 11"/>
            <p:cNvSpPr txBox="1">
              <a:spLocks noChangeArrowheads="1"/>
            </p:cNvSpPr>
            <p:nvPr/>
          </p:nvSpPr>
          <p:spPr bwMode="auto">
            <a:xfrm>
              <a:off x="719638" y="1775529"/>
              <a:ext cx="4828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Join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852912" y="1975906"/>
            <a:ext cx="874712" cy="260953"/>
            <a:chOff x="523691" y="1760797"/>
            <a:chExt cx="874712" cy="260953"/>
          </a:xfrm>
        </p:grpSpPr>
        <p:sp>
          <p:nvSpPr>
            <p:cNvPr id="107" name="Rectangle 106"/>
            <p:cNvSpPr/>
            <p:nvPr/>
          </p:nvSpPr>
          <p:spPr>
            <a:xfrm>
              <a:off x="523691" y="1760797"/>
              <a:ext cx="874712" cy="257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8" name="TextBox 11"/>
            <p:cNvSpPr txBox="1">
              <a:spLocks noChangeArrowheads="1"/>
            </p:cNvSpPr>
            <p:nvPr/>
          </p:nvSpPr>
          <p:spPr bwMode="auto">
            <a:xfrm>
              <a:off x="625061" y="1775529"/>
              <a:ext cx="67198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Project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H="1" flipV="1">
            <a:off x="6316478" y="3727148"/>
            <a:ext cx="163882" cy="3305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1" idx="0"/>
          </p:cNvCxnSpPr>
          <p:nvPr/>
        </p:nvCxnSpPr>
        <p:spPr>
          <a:xfrm flipV="1">
            <a:off x="6188906" y="3060736"/>
            <a:ext cx="28870" cy="387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7" idx="2"/>
          </p:cNvCxnSpPr>
          <p:nvPr/>
        </p:nvCxnSpPr>
        <p:spPr>
          <a:xfrm flipV="1">
            <a:off x="6217776" y="2232951"/>
            <a:ext cx="72492" cy="3305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38"/>
          <p:cNvSpPr txBox="1">
            <a:spLocks noChangeArrowheads="1"/>
          </p:cNvSpPr>
          <p:nvPr/>
        </p:nvSpPr>
        <p:spPr bwMode="auto">
          <a:xfrm>
            <a:off x="6398419" y="3121935"/>
            <a:ext cx="9460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 dirty="0" smtClean="0">
                <a:solidFill>
                  <a:srgbClr val="000000"/>
                </a:solidFill>
                <a:latin typeface="Century Schoolbook" pitchFamily="18" charset="0"/>
              </a:rPr>
              <a:t>Partitions In</a:t>
            </a:r>
            <a:endParaRPr lang="en-US" sz="10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113" name="TextBox 38"/>
          <p:cNvSpPr txBox="1">
            <a:spLocks noChangeArrowheads="1"/>
          </p:cNvSpPr>
          <p:nvPr/>
        </p:nvSpPr>
        <p:spPr bwMode="auto">
          <a:xfrm>
            <a:off x="5002790" y="2283478"/>
            <a:ext cx="104227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 dirty="0" smtClean="0">
                <a:solidFill>
                  <a:srgbClr val="000000"/>
                </a:solidFill>
                <a:latin typeface="Century Schoolbook" pitchFamily="18" charset="0"/>
              </a:rPr>
              <a:t>Partitions Out</a:t>
            </a:r>
            <a:endParaRPr lang="en-US" sz="10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114" name="TextBox 35"/>
          <p:cNvSpPr txBox="1">
            <a:spLocks noChangeArrowheads="1"/>
          </p:cNvSpPr>
          <p:nvPr/>
        </p:nvSpPr>
        <p:spPr bwMode="auto">
          <a:xfrm>
            <a:off x="7080857" y="1740818"/>
            <a:ext cx="1786695" cy="144655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Is a TF that processes its input by dividing it into Partitions</a:t>
            </a:r>
          </a:p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Processing of Partitions don’t communicate.</a:t>
            </a:r>
            <a:endParaRPr lang="en-US" sz="11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b="1" dirty="0" smtClean="0">
                <a:solidFill>
                  <a:srgbClr val="000000"/>
                </a:solidFill>
                <a:latin typeface="Calibri" pitchFamily="34" charset="0"/>
              </a:rPr>
              <a:t>Intuitively like MR: processing PTF done as  MR jobs.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601276" y="2578902"/>
            <a:ext cx="1404197" cy="514090"/>
            <a:chOff x="7041466" y="3303532"/>
            <a:chExt cx="1404197" cy="514090"/>
          </a:xfrm>
        </p:grpSpPr>
        <p:sp>
          <p:nvSpPr>
            <p:cNvPr id="126" name="Rectangle 125"/>
            <p:cNvSpPr/>
            <p:nvPr/>
          </p:nvSpPr>
          <p:spPr>
            <a:xfrm>
              <a:off x="7320056" y="3303532"/>
              <a:ext cx="1125607" cy="257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193865" y="3426642"/>
              <a:ext cx="1125607" cy="257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041466" y="3560577"/>
              <a:ext cx="1125607" cy="257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5" name="TextBox 11"/>
            <p:cNvSpPr txBox="1">
              <a:spLocks noChangeArrowheads="1"/>
            </p:cNvSpPr>
            <p:nvPr/>
          </p:nvSpPr>
          <p:spPr bwMode="auto">
            <a:xfrm>
              <a:off x="7041466" y="3565988"/>
              <a:ext cx="12319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Table Function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127" name="Text Box 2"/>
          <p:cNvSpPr txBox="1">
            <a:spLocks noChangeArrowheads="1"/>
          </p:cNvSpPr>
          <p:nvPr/>
        </p:nvSpPr>
        <p:spPr bwMode="auto">
          <a:xfrm>
            <a:off x="2828260" y="4127183"/>
            <a:ext cx="2277739" cy="303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entury Schoolbook" pitchFamily="18" charset="0"/>
              </a:rPr>
              <a:t>3. Windowing</a:t>
            </a:r>
            <a:endParaRPr lang="en-US" sz="2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pic>
        <p:nvPicPr>
          <p:cNvPr id="128" name="Picture 127" descr="http://www.likno.com/addins/images/ssm_products_tab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96" y="4618420"/>
            <a:ext cx="1213955" cy="164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>
            <a:off x="2219522" y="5337544"/>
            <a:ext cx="49309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3914432" y="4840637"/>
            <a:ext cx="155448" cy="914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35"/>
          <p:cNvSpPr txBox="1">
            <a:spLocks noChangeArrowheads="1"/>
          </p:cNvSpPr>
          <p:nvPr/>
        </p:nvSpPr>
        <p:spPr bwMode="auto">
          <a:xfrm>
            <a:off x="4114287" y="4868184"/>
            <a:ext cx="2049792" cy="144655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Operate on a set of rows </a:t>
            </a:r>
            <a:r>
              <a:rPr lang="en-US" sz="1100" b="1" dirty="0" smtClean="0">
                <a:solidFill>
                  <a:srgbClr val="000000"/>
                </a:solidFill>
                <a:latin typeface="Calibri" pitchFamily="34" charset="0"/>
              </a:rPr>
              <a:t>surrounding 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 the current 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row</a:t>
            </a:r>
          </a:p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Windows defined like ‘5 preceding and 4 succeeding’</a:t>
            </a:r>
            <a:endParaRPr lang="en-US" sz="11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On the window allow aggregations; and also Navigation: lead, lag, First, Last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0" name="TextBox 35"/>
          <p:cNvSpPr txBox="1">
            <a:spLocks noChangeArrowheads="1"/>
          </p:cNvSpPr>
          <p:nvPr/>
        </p:nvSpPr>
        <p:spPr bwMode="auto">
          <a:xfrm>
            <a:off x="6847506" y="5388788"/>
            <a:ext cx="1605497" cy="76944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Windows imply Order</a:t>
            </a:r>
          </a:p>
          <a:p>
            <a:pPr marL="171450" indent="-171450" eaLnBrk="1" hangingPunct="1">
              <a:buFont typeface="Wingdings" pitchFamily="2" charset="2"/>
              <a:buChar char="Ø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And in SQL Windows defined 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within Partitions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1" name="Text Box 2"/>
          <p:cNvSpPr txBox="1">
            <a:spLocks noChangeArrowheads="1"/>
          </p:cNvSpPr>
          <p:nvPr/>
        </p:nvSpPr>
        <p:spPr bwMode="auto">
          <a:xfrm>
            <a:off x="6236457" y="5071875"/>
            <a:ext cx="2823246" cy="303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400" b="1" i="1" dirty="0" smtClean="0">
                <a:solidFill>
                  <a:srgbClr val="000000"/>
                </a:solidFill>
                <a:latin typeface="Century Schoolbook" pitchFamily="18" charset="0"/>
              </a:rPr>
              <a:t>PTFS and Windows related</a:t>
            </a:r>
            <a:endParaRPr lang="en-US" sz="100" i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132" name="TextBox 38"/>
          <p:cNvSpPr txBox="1">
            <a:spLocks noChangeArrowheads="1"/>
          </p:cNvSpPr>
          <p:nvPr/>
        </p:nvSpPr>
        <p:spPr bwMode="auto">
          <a:xfrm>
            <a:off x="1561913" y="5175032"/>
            <a:ext cx="6286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 dirty="0" smtClean="0">
                <a:solidFill>
                  <a:srgbClr val="000000"/>
                </a:solidFill>
                <a:latin typeface="Century Schoolbook" pitchFamily="18" charset="0"/>
              </a:rPr>
              <a:t>current</a:t>
            </a:r>
          </a:p>
          <a:p>
            <a:pPr algn="ctr" eaLnBrk="1" hangingPunct="1"/>
            <a:r>
              <a:rPr lang="en-US" sz="1000" dirty="0" smtClean="0">
                <a:solidFill>
                  <a:srgbClr val="000000"/>
                </a:solidFill>
                <a:latin typeface="Century Schoolbook" pitchFamily="18" charset="0"/>
              </a:rPr>
              <a:t>row</a:t>
            </a:r>
            <a:endParaRPr lang="en-US" sz="10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452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89" grpId="0"/>
      <p:bldP spid="90" grpId="0"/>
      <p:bldP spid="91" grpId="0" animBg="1"/>
      <p:bldP spid="96" grpId="0" animBg="1"/>
      <p:bldP spid="112" grpId="0"/>
      <p:bldP spid="113" grpId="0"/>
      <p:bldP spid="114" grpId="0" animBg="1"/>
      <p:bldP spid="127" grpId="0" animBg="1"/>
      <p:bldP spid="28" grpId="0" animBg="1"/>
      <p:bldP spid="129" grpId="0" animBg="1"/>
      <p:bldP spid="130" grpId="0" animBg="1"/>
      <p:bldP spid="131" grpId="0" animBg="1"/>
      <p:bldP spid="1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you want to do Ranking</a:t>
            </a:r>
            <a:endParaRPr lang="en-US" sz="20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3688" y="1228725"/>
            <a:ext cx="8229600" cy="542925"/>
          </a:xfrm>
        </p:spPr>
        <p:txBody>
          <a:bodyPr/>
          <a:lstStyle/>
          <a:p>
            <a:pPr marL="274638" lvl="1" indent="0" eaLnBrk="1" hangingPunct="1">
              <a:buFont typeface="Wingdings 3" pitchFamily="18" charset="2"/>
              <a:buNone/>
            </a:pPr>
            <a:r>
              <a:rPr lang="en-US" i="1" smtClean="0"/>
              <a:t>Rank Parts within Manufacturer by price</a:t>
            </a:r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gray">
          <a:xfrm>
            <a:off x="414668" y="4438651"/>
            <a:ext cx="3712351" cy="127590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Arial monospaced for SAP" pitchFamily="49" charset="0"/>
              </a:rPr>
              <a:t>In Oracle: </a:t>
            </a:r>
          </a:p>
          <a:p>
            <a:pPr>
              <a:defRPr/>
            </a:pPr>
            <a:endParaRPr lang="en-US" sz="1050" dirty="0" smtClean="0">
              <a:solidFill>
                <a:prstClr val="black"/>
              </a:solidFill>
              <a:latin typeface="Arial monospaced for SAP" pitchFamily="49" charset="0"/>
            </a:endParaRPr>
          </a:p>
          <a:p>
            <a:pPr>
              <a:defRPr/>
            </a:pPr>
            <a:r>
              <a:rPr lang="en-US" sz="1050" dirty="0" smtClean="0">
                <a:solidFill>
                  <a:prstClr val="black"/>
                </a:solidFill>
                <a:latin typeface="Arial monospaced for SAP" pitchFamily="49" charset="0"/>
              </a:rPr>
              <a:t>Select </a:t>
            </a:r>
            <a:r>
              <a:rPr lang="en-US" sz="1050" dirty="0" err="1">
                <a:solidFill>
                  <a:prstClr val="black"/>
                </a:solidFill>
                <a:latin typeface="Arial monospaced for SAP" pitchFamily="49" charset="0"/>
              </a:rPr>
              <a:t>Dept</a:t>
            </a:r>
            <a:r>
              <a:rPr lang="en-US" sz="1050" dirty="0">
                <a:solidFill>
                  <a:prstClr val="black"/>
                </a:solidFill>
                <a:latin typeface="Arial monospaced for SAP" pitchFamily="49" charset="0"/>
              </a:rPr>
              <a:t>, Name, </a:t>
            </a:r>
          </a:p>
          <a:p>
            <a:pPr>
              <a:defRPr/>
            </a:pPr>
            <a:r>
              <a:rPr lang="en-US" sz="1050" dirty="0">
                <a:solidFill>
                  <a:prstClr val="black"/>
                </a:solidFill>
                <a:latin typeface="Arial monospaced for SAP" pitchFamily="49" charset="0"/>
              </a:rPr>
              <a:t>RANK() OVER </a:t>
            </a:r>
            <a:endParaRPr lang="en-US" sz="1050" dirty="0" smtClean="0">
              <a:solidFill>
                <a:prstClr val="black"/>
              </a:solidFill>
              <a:latin typeface="Arial monospaced for SAP" pitchFamily="49" charset="0"/>
            </a:endParaRPr>
          </a:p>
          <a:p>
            <a:pPr>
              <a:defRPr/>
            </a:pPr>
            <a:r>
              <a:rPr lang="en-US" sz="1050" dirty="0">
                <a:solidFill>
                  <a:prstClr val="black"/>
                </a:solidFill>
                <a:latin typeface="Arial monospaced for SAP" pitchFamily="49" charset="0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Arial monospaced for SAP" pitchFamily="49" charset="0"/>
              </a:rPr>
              <a:t> (</a:t>
            </a:r>
            <a:r>
              <a:rPr lang="en-US" sz="1050" b="1" dirty="0">
                <a:solidFill>
                  <a:prstClr val="black"/>
                </a:solidFill>
                <a:latin typeface="Arial monospaced for SAP" pitchFamily="49" charset="0"/>
              </a:rPr>
              <a:t>PARTITION BY DEPT ORDER BY SALARY DESC</a:t>
            </a:r>
            <a:r>
              <a:rPr lang="en-US" sz="1050" dirty="0">
                <a:solidFill>
                  <a:prstClr val="black"/>
                </a:solidFill>
                <a:latin typeface="Arial monospaced for SAP" pitchFamily="49" charset="0"/>
              </a:rPr>
              <a:t>) </a:t>
            </a:r>
            <a:endParaRPr lang="en-US" sz="1050" dirty="0" smtClean="0">
              <a:solidFill>
                <a:prstClr val="black"/>
              </a:solidFill>
              <a:latin typeface="Arial monospaced for SAP" pitchFamily="49" charset="0"/>
            </a:endParaRPr>
          </a:p>
          <a:p>
            <a:pPr>
              <a:defRPr/>
            </a:pPr>
            <a:r>
              <a:rPr lang="en-US" sz="1050" dirty="0">
                <a:solidFill>
                  <a:prstClr val="black"/>
                </a:solidFill>
                <a:latin typeface="Arial monospaced for SAP" pitchFamily="49" charset="0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Arial monospaced for SAP" pitchFamily="49" charset="0"/>
              </a:rPr>
              <a:t>  as </a:t>
            </a:r>
            <a:r>
              <a:rPr lang="en-US" sz="1050" dirty="0" err="1">
                <a:solidFill>
                  <a:prstClr val="black"/>
                </a:solidFill>
                <a:latin typeface="Arial monospaced for SAP" pitchFamily="49" charset="0"/>
              </a:rPr>
              <a:t>Erank</a:t>
            </a:r>
            <a:endParaRPr lang="en-US" sz="1050" dirty="0">
              <a:solidFill>
                <a:prstClr val="black"/>
              </a:solidFill>
              <a:latin typeface="Arial monospaced for SAP" pitchFamily="49" charset="0"/>
            </a:endParaRPr>
          </a:p>
          <a:p>
            <a:pPr>
              <a:defRPr/>
            </a:pPr>
            <a:r>
              <a:rPr lang="en-US" sz="1050" dirty="0">
                <a:solidFill>
                  <a:prstClr val="black"/>
                </a:solidFill>
                <a:latin typeface="Arial monospaced for SAP" pitchFamily="49" charset="0"/>
              </a:rPr>
              <a:t>From Employee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51438" y="4695825"/>
          <a:ext cx="3211512" cy="1536699"/>
        </p:xfrm>
        <a:graphic>
          <a:graphicData uri="http://schemas.openxmlformats.org/drawingml/2006/table">
            <a:tbl>
              <a:tblPr firstRow="1" firstCol="1" bandRow="1"/>
              <a:tblGrid>
                <a:gridCol w="1040027"/>
                <a:gridCol w="1200031"/>
                <a:gridCol w="685732"/>
                <a:gridCol w="285722"/>
              </a:tblGrid>
              <a:tr h="4733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violet almond orange lavender peach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2095.99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pink orange peach beige steel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Times New Roman"/>
                          <a:cs typeface="Arial"/>
                        </a:rPr>
                        <a:t>2094.99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Times New Roman"/>
                          <a:cs typeface="Arial"/>
                        </a:rPr>
                        <a:t>papaya cream smoke yellow khaki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2095.99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3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yellow magenta </a:t>
                      </a:r>
                      <a:r>
                        <a:rPr lang="en-US" sz="900" kern="1200" dirty="0" err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gainsboro</a:t>
                      </a: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 almond turquoise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Times New Roman"/>
                          <a:cs typeface="Arial"/>
                        </a:rPr>
                        <a:t>2094.99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2965450" y="29067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endParaRPr lang="en-US">
              <a:latin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95288" y="2154238"/>
          <a:ext cx="2925762" cy="1901922"/>
        </p:xfrm>
        <a:graphic>
          <a:graphicData uri="http://schemas.openxmlformats.org/drawingml/2006/table">
            <a:tbl>
              <a:tblPr firstRow="1" firstCol="1" bandRow="1"/>
              <a:tblGrid>
                <a:gridCol w="1040017"/>
                <a:gridCol w="1200020"/>
                <a:gridCol w="685725"/>
              </a:tblGrid>
              <a:tr h="2785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MfrName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PartName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violet almond orange lavender peach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2095.99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yellow magenta </a:t>
                      </a:r>
                      <a:r>
                        <a:rPr lang="en-US" sz="900" kern="1200" dirty="0" err="1" smtClean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gainsboro</a:t>
                      </a: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 almond turquoise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Times New Roman"/>
                          <a:cs typeface="Arial"/>
                        </a:rPr>
                        <a:t>2094.99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Times New Roman"/>
                          <a:cs typeface="Arial"/>
                        </a:rPr>
                        <a:t>papaya cream smoke yellow khaki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2095.99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pink orange peach beige steel</a:t>
                      </a:r>
                      <a:endParaRPr lang="en-US" sz="9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Times New Roman"/>
                          <a:cs typeface="Arial"/>
                        </a:rPr>
                        <a:t>2094.99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731" name="Text Box 2"/>
          <p:cNvSpPr txBox="1">
            <a:spLocks noChangeArrowheads="1"/>
          </p:cNvSpPr>
          <p:nvPr/>
        </p:nvSpPr>
        <p:spPr bwMode="auto">
          <a:xfrm>
            <a:off x="330200" y="1828800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Part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008438" y="4962525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8733" name="Rectangle 15"/>
          <p:cNvSpPr>
            <a:spLocks noChangeArrowheads="1"/>
          </p:cNvSpPr>
          <p:nvPr/>
        </p:nvSpPr>
        <p:spPr bwMode="auto">
          <a:xfrm>
            <a:off x="3852863" y="1828800"/>
            <a:ext cx="37893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12750">
              <a:spcBef>
                <a:spcPts val="500"/>
              </a:spcBef>
              <a:buClr>
                <a:schemeClr val="accent2"/>
              </a:buClr>
              <a:buSzPct val="76000"/>
              <a:buFont typeface="Bookman Old Style" pitchFamily="18" charset="0"/>
              <a:buAutoNum type="arabicPeriod"/>
            </a:pPr>
            <a:r>
              <a:rPr lang="en-US" sz="1400">
                <a:solidFill>
                  <a:schemeClr val="tx2"/>
                </a:solidFill>
                <a:latin typeface="Gill Sans MT" pitchFamily="34" charset="0"/>
              </a:rPr>
              <a:t> On TPCH Part table</a:t>
            </a:r>
          </a:p>
          <a:p>
            <a:pPr marL="412750">
              <a:spcBef>
                <a:spcPts val="500"/>
              </a:spcBef>
              <a:buClr>
                <a:schemeClr val="accent2"/>
              </a:buClr>
              <a:buSzPct val="76000"/>
              <a:buFont typeface="Bookman Old Style" pitchFamily="18" charset="0"/>
              <a:buAutoNum type="arabicPeriod"/>
            </a:pPr>
            <a:r>
              <a:rPr lang="en-US" sz="1400">
                <a:latin typeface="Gill Sans MT" pitchFamily="34" charset="0"/>
              </a:rPr>
              <a:t> Rank Parts within each Manufacturer by Price</a:t>
            </a:r>
          </a:p>
        </p:txBody>
      </p: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4986338" y="3268663"/>
            <a:ext cx="3155950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Not so straightforward w/o 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windowing. </a:t>
            </a:r>
          </a:p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A possible multi step soln.: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Rank over all Rows: (</a:t>
            </a:r>
            <a:r>
              <a:rPr lang="en-US" sz="1000" i="1" dirty="0" err="1" smtClean="0">
                <a:solidFill>
                  <a:srgbClr val="000000"/>
                </a:solidFill>
                <a:latin typeface="Century Schoolbook" pitchFamily="18" charset="0"/>
              </a:rPr>
              <a:t>Mfr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, Part, Overall Rank)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Rank 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Min Query: (</a:t>
            </a:r>
            <a:r>
              <a:rPr lang="en-US" sz="1000" i="1" dirty="0" err="1" smtClean="0">
                <a:solidFill>
                  <a:srgbClr val="000000"/>
                </a:solidFill>
                <a:latin typeface="Century Schoolbook" pitchFamily="18" charset="0"/>
              </a:rPr>
              <a:t>Mfr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, Min(Rank) )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Join 1 &amp; 2 on </a:t>
            </a:r>
            <a:r>
              <a:rPr lang="en-US" sz="1000" i="1" dirty="0" err="1" smtClean="0">
                <a:solidFill>
                  <a:srgbClr val="000000"/>
                </a:solidFill>
                <a:latin typeface="Century Schoolbook" pitchFamily="18" charset="0"/>
              </a:rPr>
              <a:t>Mfr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, subtract Rank from Min(Rank)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89C3A-1184-466B-9FBC-A4C29981218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361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you want to do: Time Series Analysis</a:t>
            </a:r>
            <a:endParaRPr 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9888" y="1228724"/>
            <a:ext cx="8229600" cy="499132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z="1800" b="1" dirty="0">
                <a:latin typeface="Gill Sans MT" pitchFamily="34" charset="0"/>
              </a:rPr>
              <a:t>Time Series Analysis </a:t>
            </a:r>
            <a:r>
              <a:rPr lang="en-US" sz="1800" dirty="0">
                <a:latin typeface="Gill Sans MT" pitchFamily="34" charset="0"/>
              </a:rPr>
              <a:t>on Flights </a:t>
            </a:r>
            <a:r>
              <a:rPr lang="en-US" sz="1800" dirty="0" smtClean="0">
                <a:latin typeface="Gill Sans MT" pitchFamily="34" charset="0"/>
              </a:rPr>
              <a:t>Data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latin typeface="Arial monospaced for SAP" pitchFamily="49" charset="0"/>
              </a:rPr>
              <a:t>Flights(</a:t>
            </a:r>
            <a:r>
              <a:rPr lang="en-US" sz="1400" dirty="0" err="1">
                <a:solidFill>
                  <a:prstClr val="black"/>
                </a:solidFill>
                <a:latin typeface="Arial monospaced for SAP" pitchFamily="49" charset="0"/>
              </a:rPr>
              <a:t>FLNum</a:t>
            </a:r>
            <a:r>
              <a:rPr lang="en-US" sz="1400" dirty="0">
                <a:solidFill>
                  <a:prstClr val="black"/>
                </a:solidFill>
                <a:latin typeface="Arial monospaced for SAP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Arial monospaced for SAP" pitchFamily="49" charset="0"/>
              </a:rPr>
              <a:t>OriginCity</a:t>
            </a:r>
            <a:r>
              <a:rPr lang="en-US" sz="1400" dirty="0">
                <a:solidFill>
                  <a:prstClr val="black"/>
                </a:solidFill>
                <a:latin typeface="Arial monospaced for SAP" pitchFamily="49" charset="0"/>
              </a:rPr>
              <a:t>, Year, Month, Day, </a:t>
            </a:r>
            <a:r>
              <a:rPr lang="en-US" sz="1400" dirty="0" err="1">
                <a:solidFill>
                  <a:prstClr val="black"/>
                </a:solidFill>
                <a:latin typeface="Arial monospaced for SAP" pitchFamily="49" charset="0"/>
              </a:rPr>
              <a:t>Arr_Delay</a:t>
            </a:r>
            <a:r>
              <a:rPr lang="en-US" sz="1400" dirty="0">
                <a:solidFill>
                  <a:prstClr val="black"/>
                </a:solidFill>
                <a:latin typeface="Arial monospaced for SAP" pitchFamily="49" charset="0"/>
              </a:rPr>
              <a:t>)</a:t>
            </a:r>
            <a:endParaRPr lang="en-US" sz="1600" dirty="0">
              <a:solidFill>
                <a:prstClr val="black"/>
              </a:solidFill>
              <a:latin typeface="Arial monospaced for SAP" pitchFamily="49" charset="0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600" dirty="0" smtClean="0">
                <a:latin typeface="Gill Sans MT" pitchFamily="34" charset="0"/>
              </a:rPr>
              <a:t>Identify </a:t>
            </a:r>
            <a:r>
              <a:rPr lang="en-US" sz="1600" dirty="0">
                <a:latin typeface="Gill Sans MT" pitchFamily="34" charset="0"/>
              </a:rPr>
              <a:t>Flights that are often </a:t>
            </a:r>
            <a:r>
              <a:rPr lang="en-US" sz="1600" dirty="0" smtClean="0">
                <a:latin typeface="Gill Sans MT" pitchFamily="34" charset="0"/>
              </a:rPr>
              <a:t>late.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600" dirty="0" smtClean="0">
                <a:latin typeface="Gill Sans MT" pitchFamily="34" charset="0"/>
              </a:rPr>
              <a:t>To </a:t>
            </a:r>
            <a:r>
              <a:rPr lang="en-US" sz="1600" dirty="0">
                <a:latin typeface="Gill Sans MT" pitchFamily="34" charset="0"/>
              </a:rPr>
              <a:t>do this: </a:t>
            </a:r>
            <a:r>
              <a:rPr lang="en-US" sz="1600" dirty="0" smtClean="0">
                <a:latin typeface="Gill Sans MT" pitchFamily="34" charset="0"/>
              </a:rPr>
              <a:t>one conceivable statistic to </a:t>
            </a:r>
            <a:r>
              <a:rPr lang="en-US" sz="1600" dirty="0" smtClean="0">
                <a:latin typeface="Gill Sans MT" pitchFamily="34" charset="0"/>
              </a:rPr>
              <a:t>compute is </a:t>
            </a:r>
            <a:r>
              <a:rPr lang="en-US" sz="1600" dirty="0">
                <a:latin typeface="Gill Sans MT" pitchFamily="34" charset="0"/>
              </a:rPr>
              <a:t>to list </a:t>
            </a:r>
            <a:r>
              <a:rPr lang="en-US" sz="1600" dirty="0" smtClean="0">
                <a:latin typeface="Gill Sans MT" pitchFamily="34" charset="0"/>
              </a:rPr>
              <a:t>occurrences of </a:t>
            </a:r>
            <a:r>
              <a:rPr lang="en-US" sz="1600" dirty="0">
                <a:latin typeface="Gill Sans MT" pitchFamily="34" charset="0"/>
              </a:rPr>
              <a:t>‘late’ behavior.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600" dirty="0">
                <a:latin typeface="Gill Sans MT" pitchFamily="34" charset="0"/>
              </a:rPr>
              <a:t>For e.g. ‘being late 3 or more times in a row</a:t>
            </a:r>
            <a:r>
              <a:rPr lang="en-US" sz="1600" dirty="0" smtClean="0">
                <a:latin typeface="Gill Sans MT" pitchFamily="34" charset="0"/>
              </a:rPr>
              <a:t>’</a:t>
            </a:r>
            <a:endParaRPr lang="en-US" sz="1600" dirty="0">
              <a:latin typeface="Gill Sans MT" pitchFamily="34" charset="0"/>
            </a:endParaRPr>
          </a:p>
          <a:p>
            <a:pPr marL="330200" indent="-285750" eaLnBrk="1" hangingPunct="1">
              <a:buFont typeface="Wingdings" pitchFamily="2" charset="2"/>
              <a:buChar char="Ø"/>
              <a:defRPr/>
            </a:pPr>
            <a:r>
              <a:rPr lang="en-US" sz="1800" b="1" i="1" dirty="0" smtClean="0"/>
              <a:t>Use a PTF: </a:t>
            </a:r>
            <a:r>
              <a:rPr lang="en-US" sz="1800" b="1" i="1" dirty="0" err="1" smtClean="0"/>
              <a:t>NPath</a:t>
            </a:r>
            <a:endParaRPr lang="en-US" sz="1800" b="1" i="1" dirty="0" smtClean="0"/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1600" i="1" dirty="0" smtClean="0"/>
              <a:t>Helps you look for </a:t>
            </a:r>
            <a:r>
              <a:rPr lang="en-US" sz="1600" b="1" i="1" dirty="0" smtClean="0"/>
              <a:t>patterns in Time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1600" i="1" dirty="0" smtClean="0"/>
              <a:t>User specifies </a:t>
            </a:r>
            <a:r>
              <a:rPr lang="en-US" sz="1600" b="1" i="1" dirty="0" smtClean="0"/>
              <a:t>Labels</a:t>
            </a:r>
            <a:r>
              <a:rPr lang="en-US" sz="1600" i="1" dirty="0" smtClean="0"/>
              <a:t>: interesting conditions, for e.g. LATE : </a:t>
            </a:r>
            <a:r>
              <a:rPr lang="en-US" sz="1600" i="1" dirty="0" err="1" smtClean="0"/>
              <a:t>arr_delay</a:t>
            </a:r>
            <a:r>
              <a:rPr lang="en-US" sz="1600" i="1" dirty="0" smtClean="0"/>
              <a:t> &gt; 15 </a:t>
            </a:r>
            <a:r>
              <a:rPr lang="en-US" sz="1600" i="1" dirty="0" err="1" smtClean="0"/>
              <a:t>mins</a:t>
            </a:r>
            <a:endParaRPr lang="en-US" sz="1600" i="1" dirty="0" smtClean="0"/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1600" i="1" dirty="0" smtClean="0"/>
              <a:t>Then specifies </a:t>
            </a:r>
            <a:r>
              <a:rPr lang="en-US" sz="1600" b="1" i="1" dirty="0" smtClean="0"/>
              <a:t>Patterns </a:t>
            </a:r>
            <a:r>
              <a:rPr lang="en-US" sz="1600" i="1" dirty="0" smtClean="0"/>
              <a:t>on Labels. Patterns are simple Regexes. For e.g.</a:t>
            </a:r>
          </a:p>
          <a:p>
            <a:pPr lvl="2" eaLnBrk="1" hangingPunct="1">
              <a:buFont typeface="Wingdings" pitchFamily="2" charset="2"/>
              <a:buChar char="Ø"/>
              <a:defRPr/>
            </a:pPr>
            <a:r>
              <a:rPr lang="en-US" sz="1200" b="1" i="1" dirty="0" smtClean="0"/>
              <a:t>LATE.LATE.LATE+</a:t>
            </a:r>
            <a:r>
              <a:rPr lang="en-US" sz="1200" i="1" dirty="0" smtClean="0"/>
              <a:t>  </a:t>
            </a:r>
            <a:r>
              <a:rPr lang="en-US" sz="1200" i="1" dirty="0" smtClean="0">
                <a:sym typeface="Wingdings" pitchFamily="2" charset="2"/>
              </a:rPr>
              <a:t> look for occurrences where a flight is 3 or more times late.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1600" i="1" dirty="0" smtClean="0">
                <a:sym typeface="Wingdings" pitchFamily="2" charset="2"/>
              </a:rPr>
              <a:t>On </a:t>
            </a:r>
            <a:r>
              <a:rPr lang="en-US" sz="1600" b="1" i="1" dirty="0" smtClean="0">
                <a:sym typeface="Wingdings" pitchFamily="2" charset="2"/>
              </a:rPr>
              <a:t>Occurrences </a:t>
            </a:r>
            <a:r>
              <a:rPr lang="en-US" sz="1600" i="1" dirty="0" smtClean="0">
                <a:sym typeface="Wingdings" pitchFamily="2" charset="2"/>
              </a:rPr>
              <a:t>found (Occurrences are a set of rows) specify aggregation calculations. For e.g.</a:t>
            </a:r>
          </a:p>
          <a:p>
            <a:pPr lvl="2" eaLnBrk="1" hangingPunct="1">
              <a:buFont typeface="Wingdings" pitchFamily="2" charset="2"/>
              <a:buChar char="Ø"/>
              <a:defRPr/>
            </a:pPr>
            <a:r>
              <a:rPr lang="en-US" sz="1200" i="1" dirty="0" smtClean="0">
                <a:sym typeface="Wingdings" pitchFamily="2" charset="2"/>
              </a:rPr>
              <a:t>Average Delay among late occurrences</a:t>
            </a:r>
          </a:p>
          <a:p>
            <a:pPr lvl="2" eaLnBrk="1" hangingPunct="1">
              <a:buFont typeface="Wingdings" pitchFamily="2" charset="2"/>
              <a:buChar char="Ø"/>
              <a:defRPr/>
            </a:pPr>
            <a:r>
              <a:rPr lang="en-US" sz="1200" i="1" dirty="0" smtClean="0">
                <a:sym typeface="Wingdings" pitchFamily="2" charset="2"/>
              </a:rPr>
              <a:t>Number of delays</a:t>
            </a:r>
          </a:p>
          <a:p>
            <a:pPr marL="330200" indent="-285750" eaLnBrk="1" hangingPunct="1">
              <a:buFont typeface="Wingdings" pitchFamily="2" charset="2"/>
              <a:buChar char="Ø"/>
              <a:defRPr/>
            </a:pPr>
            <a:r>
              <a:rPr lang="en-US" sz="1800" b="1" i="1" dirty="0">
                <a:sym typeface="Wingdings" pitchFamily="2" charset="2"/>
              </a:rPr>
              <a:t>Note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1400" i="1" dirty="0">
                <a:sym typeface="Wingdings" pitchFamily="2" charset="2"/>
              </a:rPr>
              <a:t>This is a non trivial function to implement.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1400" i="1" dirty="0">
                <a:sym typeface="Wingdings" pitchFamily="2" charset="2"/>
              </a:rPr>
              <a:t>But from User point of view just another Function invocation. Can specify Function behavior through </a:t>
            </a:r>
            <a:r>
              <a:rPr lang="en-US" sz="1400" i="1" dirty="0" smtClean="0">
                <a:sym typeface="Wingdings" pitchFamily="2" charset="2"/>
              </a:rPr>
              <a:t>arguments</a:t>
            </a:r>
            <a:endParaRPr lang="en-US" sz="1400" i="1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z="1800" i="1" dirty="0" smtClean="0">
              <a:sym typeface="Wingdings" pitchFamily="2" charset="2"/>
            </a:endParaRPr>
          </a:p>
          <a:p>
            <a:pPr lvl="2" eaLnBrk="1" hangingPunct="1"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89C3A-1184-466B-9FBC-A4C29981218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976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2DAC9-C0EF-46D0-838A-A87D67C6A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eaLnBrk="1" hangingPunct="1"/>
            <a:r>
              <a:rPr lang="en-US" smtClean="0"/>
              <a:t>PTF Example: NPath</a:t>
            </a:r>
            <a:endParaRPr lang="en-US" sz="200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9888" y="1228725"/>
            <a:ext cx="8229600" cy="73501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lvl="1" indent="0" eaLnBrk="1" hangingPunct="1">
              <a:buFont typeface="Wingdings 3" pitchFamily="18" charset="2"/>
              <a:buNone/>
            </a:pPr>
            <a:r>
              <a:rPr lang="en-US" i="1" dirty="0" smtClean="0"/>
              <a:t>Find incidents where a Flight has been more than 15 minutes late 5 or more times in a row.</a:t>
            </a:r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gray">
          <a:xfrm>
            <a:off x="519113" y="2238375"/>
            <a:ext cx="6164262" cy="281305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b="1" dirty="0" smtClean="0">
                <a:solidFill>
                  <a:prstClr val="black"/>
                </a:solidFill>
              </a:rPr>
              <a:t>In Aster</a:t>
            </a:r>
            <a:r>
              <a:rPr lang="en-US" sz="1100" dirty="0" smtClean="0">
                <a:solidFill>
                  <a:prstClr val="black"/>
                </a:solidFill>
              </a:rPr>
              <a:t>: (sort of, syntax and parameters maybe incorrect)</a:t>
            </a:r>
          </a:p>
          <a:p>
            <a:pPr>
              <a:defRPr/>
            </a:pPr>
            <a:endParaRPr lang="en-US" sz="1100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select </a:t>
            </a:r>
            <a:r>
              <a:rPr lang="en-US" sz="1100" dirty="0" err="1">
                <a:solidFill>
                  <a:prstClr val="black"/>
                </a:solidFill>
              </a:rPr>
              <a:t>origin_city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fl_num</a:t>
            </a:r>
            <a:r>
              <a:rPr lang="en-US" sz="1100" dirty="0">
                <a:solidFill>
                  <a:prstClr val="black"/>
                </a:solidFill>
              </a:rPr>
              <a:t>, year, month, </a:t>
            </a:r>
            <a:r>
              <a:rPr lang="en-US" sz="1100" dirty="0" err="1">
                <a:solidFill>
                  <a:prstClr val="black"/>
                </a:solidFill>
              </a:rPr>
              <a:t>day_of_month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avgDelay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numOfDelays</a:t>
            </a: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  <a:p>
            <a:pPr>
              <a:defRPr/>
            </a:pPr>
            <a:r>
              <a:rPr lang="en-US" sz="1100" dirty="0" smtClean="0">
                <a:solidFill>
                  <a:prstClr val="black"/>
                </a:solidFill>
              </a:rPr>
              <a:t>from </a:t>
            </a:r>
            <a:r>
              <a:rPr lang="en-US" sz="1100" b="1" dirty="0" smtClean="0">
                <a:solidFill>
                  <a:prstClr val="black"/>
                </a:solidFill>
              </a:rPr>
              <a:t>NPATH</a:t>
            </a:r>
            <a:r>
              <a:rPr lang="en-US" sz="1100" dirty="0" smtClean="0">
                <a:solidFill>
                  <a:prstClr val="black"/>
                </a:solidFill>
              </a:rPr>
              <a:t>(      Flights,</a:t>
            </a: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partition by </a:t>
            </a:r>
            <a:r>
              <a:rPr lang="en-US" sz="1100" dirty="0" err="1">
                <a:solidFill>
                  <a:prstClr val="black"/>
                </a:solidFill>
              </a:rPr>
              <a:t>fl_num</a:t>
            </a: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order by year, month, </a:t>
            </a:r>
            <a:r>
              <a:rPr lang="en-US" sz="1100" dirty="0" err="1">
                <a:solidFill>
                  <a:prstClr val="black"/>
                </a:solidFill>
              </a:rPr>
              <a:t>day_of_month</a:t>
            </a:r>
            <a:r>
              <a:rPr lang="en-US" sz="1100" dirty="0">
                <a:solidFill>
                  <a:prstClr val="black"/>
                </a:solidFill>
              </a:rPr>
              <a:t>,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 </a:t>
            </a:r>
            <a:r>
              <a:rPr lang="en-US" sz="1100" dirty="0" smtClean="0">
                <a:solidFill>
                  <a:prstClr val="black"/>
                </a:solidFill>
              </a:rPr>
              <a:t>[</a:t>
            </a:r>
            <a:r>
              <a:rPr lang="en-US" sz="1100" dirty="0">
                <a:solidFill>
                  <a:prstClr val="black"/>
                </a:solidFill>
              </a:rPr>
              <a:t>LATE : </a:t>
            </a:r>
            <a:r>
              <a:rPr lang="en-US" sz="1100" dirty="0" err="1" smtClean="0">
                <a:solidFill>
                  <a:prstClr val="black"/>
                </a:solidFill>
              </a:rPr>
              <a:t>arr_delay</a:t>
            </a:r>
            <a:r>
              <a:rPr lang="en-US" sz="1100" dirty="0" smtClean="0">
                <a:solidFill>
                  <a:prstClr val="black"/>
                </a:solidFill>
              </a:rPr>
              <a:t> &gt; 15],</a:t>
            </a: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'LATE.LATE.LATE.LATE.LATE+',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</a:t>
            </a:r>
            <a:r>
              <a:rPr lang="en-US" sz="1100" dirty="0" smtClean="0">
                <a:solidFill>
                  <a:prstClr val="black"/>
                </a:solidFill>
              </a:rPr>
              <a:t>[</a:t>
            </a: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</a:t>
            </a:r>
            <a:r>
              <a:rPr lang="en-US" sz="1100" dirty="0" smtClean="0">
                <a:solidFill>
                  <a:prstClr val="black"/>
                </a:solidFill>
              </a:rPr>
              <a:t>   ( (</a:t>
            </a:r>
            <a:r>
              <a:rPr lang="en-US" sz="1100" dirty="0" err="1" smtClean="0">
                <a:solidFill>
                  <a:prstClr val="black"/>
                </a:solidFill>
              </a:rPr>
              <a:t>path.sum</a:t>
            </a:r>
            <a:r>
              <a:rPr lang="en-US" sz="1100" dirty="0">
                <a:solidFill>
                  <a:prstClr val="black"/>
                </a:solidFill>
              </a:rPr>
              <a:t>() { </a:t>
            </a:r>
            <a:r>
              <a:rPr lang="en-US" sz="1100" dirty="0" err="1">
                <a:solidFill>
                  <a:prstClr val="black"/>
                </a:solidFill>
              </a:rPr>
              <a:t>it.arr_delay</a:t>
            </a:r>
            <a:r>
              <a:rPr lang="en-US" sz="1100" dirty="0">
                <a:solidFill>
                  <a:prstClr val="black"/>
                </a:solidFill>
              </a:rPr>
              <a:t>})/((double)count</a:t>
            </a:r>
            <a:r>
              <a:rPr lang="en-US" sz="1100" dirty="0" smtClean="0">
                <a:solidFill>
                  <a:prstClr val="black"/>
                </a:solidFill>
              </a:rPr>
              <a:t>), </a:t>
            </a:r>
            <a:r>
              <a:rPr lang="en-US" sz="1100" dirty="0">
                <a:solidFill>
                  <a:prstClr val="black"/>
                </a:solidFill>
              </a:rPr>
              <a:t>"double", "</a:t>
            </a:r>
            <a:r>
              <a:rPr lang="en-US" sz="1100" dirty="0" err="1" smtClean="0">
                <a:solidFill>
                  <a:prstClr val="black"/>
                </a:solidFill>
              </a:rPr>
              <a:t>avgDelay</a:t>
            </a:r>
            <a:r>
              <a:rPr lang="en-US" sz="1100" dirty="0" smtClean="0">
                <a:solidFill>
                  <a:prstClr val="black"/>
                </a:solidFill>
              </a:rPr>
              <a:t>“),</a:t>
            </a: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</a:t>
            </a:r>
            <a:r>
              <a:rPr lang="en-US" sz="1100" dirty="0" smtClean="0">
                <a:solidFill>
                  <a:prstClr val="black"/>
                </a:solidFill>
              </a:rPr>
              <a:t>   (count, 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 err="1">
                <a:solidFill>
                  <a:prstClr val="black"/>
                </a:solidFill>
              </a:rPr>
              <a:t>int</a:t>
            </a:r>
            <a:r>
              <a:rPr lang="en-US" sz="1100" dirty="0">
                <a:solidFill>
                  <a:prstClr val="black"/>
                </a:solidFill>
              </a:rPr>
              <a:t>", "</a:t>
            </a:r>
            <a:r>
              <a:rPr lang="en-US" sz="1100" dirty="0" err="1" smtClean="0">
                <a:solidFill>
                  <a:prstClr val="black"/>
                </a:solidFill>
              </a:rPr>
              <a:t>numOfDelays</a:t>
            </a:r>
            <a:r>
              <a:rPr lang="en-US" sz="1100" dirty="0" smtClean="0">
                <a:solidFill>
                  <a:prstClr val="black"/>
                </a:solidFill>
              </a:rPr>
              <a:t>“)</a:t>
            </a: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</a:t>
            </a:r>
            <a:r>
              <a:rPr lang="en-US" sz="1100" dirty="0" smtClean="0">
                <a:solidFill>
                  <a:prstClr val="black"/>
                </a:solidFill>
              </a:rPr>
              <a:t>]</a:t>
            </a: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                  </a:t>
            </a:r>
            <a:r>
              <a:rPr lang="en-US" sz="1100" dirty="0" smtClean="0">
                <a:solidFill>
                  <a:prstClr val="black"/>
                </a:solidFill>
              </a:rPr>
              <a:t>)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8" name="Bent-Up Arrow 17"/>
          <p:cNvSpPr/>
          <p:nvPr/>
        </p:nvSpPr>
        <p:spPr>
          <a:xfrm rot="5400000">
            <a:off x="3228181" y="4858544"/>
            <a:ext cx="746125" cy="11572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179888" y="5224463"/>
          <a:ext cx="4586288" cy="1036637"/>
        </p:xfrm>
        <a:graphic>
          <a:graphicData uri="http://schemas.openxmlformats.org/drawingml/2006/table">
            <a:tbl>
              <a:tblPr firstRow="1" firstCol="1" bandRow="1"/>
              <a:tblGrid>
                <a:gridCol w="816429"/>
                <a:gridCol w="609600"/>
                <a:gridCol w="457200"/>
                <a:gridCol w="555171"/>
                <a:gridCol w="458700"/>
                <a:gridCol w="774544"/>
                <a:gridCol w="914644"/>
              </a:tblGrid>
              <a:tr h="1577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Origin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FlNum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Year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Month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Day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AvgDelay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NumOfDely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Boston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59.37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Boston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2010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26</a:t>
                      </a: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58.14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Boston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30.83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Boston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2010</a:t>
                      </a: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25.67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Pittsburgh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1058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82.62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stCxn id="21" idx="1"/>
          </p:cNvCxnSpPr>
          <p:nvPr/>
        </p:nvCxnSpPr>
        <p:spPr>
          <a:xfrm flipH="1">
            <a:off x="2222205" y="2038320"/>
            <a:ext cx="2478678" cy="65171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4700883" y="1838265"/>
            <a:ext cx="1247775" cy="40011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 dirty="0">
                <a:solidFill>
                  <a:srgbClr val="000000"/>
                </a:solidFill>
                <a:latin typeface="Century Schoolbook" pitchFamily="18" charset="0"/>
              </a:rPr>
              <a:t>1. Query on </a:t>
            </a:r>
            <a:r>
              <a:rPr lang="en-US" sz="1000" i="1" dirty="0" err="1">
                <a:solidFill>
                  <a:srgbClr val="000000"/>
                </a:solidFill>
                <a:latin typeface="Century Schoolbook" pitchFamily="18" charset="0"/>
              </a:rPr>
              <a:t>FlightsData</a:t>
            </a:r>
            <a:r>
              <a:rPr lang="en-US" sz="1000" i="1" dirty="0">
                <a:solidFill>
                  <a:srgbClr val="000000"/>
                </a:solidFill>
                <a:latin typeface="Century Schoolbook" pitchFamily="18" charset="0"/>
              </a:rPr>
              <a:t> table,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59619" y="2774951"/>
            <a:ext cx="3138082" cy="2234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/>
          <p:cNvSpPr txBox="1">
            <a:spLocks noChangeArrowheads="1"/>
          </p:cNvSpPr>
          <p:nvPr/>
        </p:nvSpPr>
        <p:spPr bwMode="auto">
          <a:xfrm>
            <a:off x="7051675" y="2420938"/>
            <a:ext cx="1247775" cy="7080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2. Looking at data per Flight; order within partition by time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19113" y="3744913"/>
            <a:ext cx="852487" cy="15795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5"/>
          <p:cNvSpPr txBox="1">
            <a:spLocks noChangeArrowheads="1"/>
          </p:cNvSpPr>
          <p:nvPr/>
        </p:nvSpPr>
        <p:spPr bwMode="auto">
          <a:xfrm>
            <a:off x="76200" y="5324475"/>
            <a:ext cx="2590800" cy="708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3.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Arg. 3 specify conditions as LABELS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Arg. 4 specify PATTERN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Arg. 5 specify AGGR. EXPRESSIONS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6869113" y="3800475"/>
            <a:ext cx="1871662" cy="1016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 dirty="0">
                <a:solidFill>
                  <a:srgbClr val="000000"/>
                </a:solidFill>
                <a:latin typeface="Century Schoolbook" pitchFamily="18" charset="0"/>
              </a:rPr>
              <a:t>4.  This is 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very hard in </a:t>
            </a:r>
            <a:r>
              <a:rPr lang="en-US" sz="1000" i="1" dirty="0">
                <a:solidFill>
                  <a:srgbClr val="000000"/>
                </a:solidFill>
                <a:latin typeface="Century Schoolbook" pitchFamily="18" charset="0"/>
              </a:rPr>
              <a:t>SQL. Remember the LABEL and PATTERNS are specified at Query execution time. So window of analysis is dynamic.</a:t>
            </a:r>
          </a:p>
        </p:txBody>
      </p:sp>
    </p:spTree>
    <p:extLst>
      <p:ext uri="{BB962C8B-B14F-4D97-AF65-F5344CB8AC3E}">
        <p14:creationId xmlns:p14="http://schemas.microsoft.com/office/powerpoint/2010/main" val="370744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Analysis possible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8229600" cy="516096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Windowing based:</a:t>
            </a:r>
          </a:p>
          <a:p>
            <a:pPr lvl="2" eaLnBrk="1" hangingPunct="1">
              <a:buClr>
                <a:srgbClr val="9FB8CD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464653"/>
                </a:solidFill>
                <a:latin typeface="Gill Sans MT" pitchFamily="34" charset="0"/>
              </a:rPr>
              <a:t>Aggregation, Ranking, Navigation</a:t>
            </a:r>
          </a:p>
          <a:p>
            <a:pPr lvl="3" eaLnBrk="1" hangingPunct="1">
              <a:buClr>
                <a:srgbClr val="9FB8CD"/>
              </a:buClr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464653"/>
                </a:solidFill>
                <a:latin typeface="Gill Sans MT" pitchFamily="34" charset="0"/>
              </a:rPr>
              <a:t>Cumulative </a:t>
            </a:r>
            <a:r>
              <a:rPr lang="en-US" sz="1200" dirty="0">
                <a:solidFill>
                  <a:srgbClr val="464653"/>
                </a:solidFill>
                <a:latin typeface="Gill Sans MT" pitchFamily="34" charset="0"/>
              </a:rPr>
              <a:t>Sums</a:t>
            </a:r>
          </a:p>
          <a:p>
            <a:pPr lvl="3" eaLnBrk="1" hangingPunct="1">
              <a:buClr>
                <a:srgbClr val="9FB8CD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rgbClr val="464653"/>
                </a:solidFill>
                <a:latin typeface="Gill Sans MT" pitchFamily="34" charset="0"/>
              </a:rPr>
              <a:t>Delta Analysis</a:t>
            </a:r>
          </a:p>
          <a:p>
            <a:pPr lvl="3" eaLnBrk="1" hangingPunct="1">
              <a:buClr>
                <a:srgbClr val="9FB8CD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rgbClr val="464653"/>
                </a:solidFill>
                <a:latin typeface="Gill Sans MT" pitchFamily="34" charset="0"/>
              </a:rPr>
              <a:t>Ratios</a:t>
            </a:r>
            <a:endParaRPr lang="en-US" sz="1200" dirty="0">
              <a:solidFill>
                <a:srgbClr val="000000"/>
              </a:solidFill>
              <a:latin typeface="Gill Sans MT" pitchFamily="34" charset="0"/>
            </a:endParaRPr>
          </a:p>
          <a:p>
            <a:pPr>
              <a:defRPr/>
            </a:pPr>
            <a:r>
              <a:rPr lang="en-US" sz="2400" dirty="0" smtClean="0"/>
              <a:t>Inter row Calculations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Time </a:t>
            </a:r>
            <a:r>
              <a:rPr lang="en-US" sz="2400" i="1" dirty="0"/>
              <a:t>Series Analysis</a:t>
            </a:r>
          </a:p>
          <a:p>
            <a:pPr lvl="1">
              <a:defRPr/>
            </a:pPr>
            <a:r>
              <a:rPr lang="en-US" sz="2000" dirty="0"/>
              <a:t>Find </a:t>
            </a:r>
            <a:r>
              <a:rPr lang="en-US" sz="2000" dirty="0" smtClean="0"/>
              <a:t>occurrences where a flight was </a:t>
            </a:r>
            <a:r>
              <a:rPr lang="en-US" sz="2000" dirty="0"/>
              <a:t>more than 15 </a:t>
            </a:r>
            <a:r>
              <a:rPr lang="en-US" sz="2000" dirty="0" err="1" smtClean="0"/>
              <a:t>mins</a:t>
            </a:r>
            <a:r>
              <a:rPr lang="en-US" sz="2000" dirty="0" smtClean="0"/>
              <a:t>. </a:t>
            </a:r>
            <a:r>
              <a:rPr lang="en-US" sz="2000" dirty="0"/>
              <a:t>late, </a:t>
            </a:r>
            <a:r>
              <a:rPr lang="en-US" sz="2000" b="1" dirty="0"/>
              <a:t>five or more times </a:t>
            </a:r>
            <a:r>
              <a:rPr lang="en-US" sz="2000" dirty="0"/>
              <a:t>in a row</a:t>
            </a:r>
          </a:p>
          <a:p>
            <a:pPr>
              <a:defRPr/>
            </a:pPr>
            <a:r>
              <a:rPr lang="en-US" sz="2400" dirty="0" smtClean="0"/>
              <a:t>Anything that fits the Table In – Table Out model: </a:t>
            </a:r>
          </a:p>
          <a:p>
            <a:pPr lvl="1">
              <a:defRPr/>
            </a:pPr>
            <a:r>
              <a:rPr lang="en-US" dirty="0" smtClean="0"/>
              <a:t>For e.g. Aster </a:t>
            </a:r>
            <a:r>
              <a:rPr lang="en-US" dirty="0"/>
              <a:t>SQL/MR Function Library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 i="1" dirty="0">
                <a:solidFill>
                  <a:srgbClr val="000000"/>
                </a:solidFill>
              </a:rPr>
              <a:t>Time Series Analysis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 i="1" dirty="0">
                <a:solidFill>
                  <a:srgbClr val="000000"/>
                </a:solidFill>
              </a:rPr>
              <a:t> Graph Analysis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 i="1" dirty="0">
                <a:solidFill>
                  <a:srgbClr val="000000"/>
                </a:solidFill>
              </a:rPr>
              <a:t> Fraud Detection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i="1" dirty="0" err="1">
                <a:solidFill>
                  <a:srgbClr val="000000"/>
                </a:solidFill>
              </a:rPr>
              <a:t>Sessionization</a:t>
            </a:r>
            <a:endParaRPr lang="en-US" sz="1400" i="1" dirty="0">
              <a:solidFill>
                <a:srgbClr val="000000"/>
              </a:solidFill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 i="1" dirty="0" smtClean="0">
                <a:solidFill>
                  <a:srgbClr val="000000"/>
                </a:solidFill>
              </a:rPr>
              <a:t>…</a:t>
            </a:r>
            <a:endParaRPr lang="en-US" sz="36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51A24-93DA-4348-91C1-F6BDDBB8948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8"/>
          <p:cNvSpPr txBox="1">
            <a:spLocks noChangeArrowheads="1"/>
          </p:cNvSpPr>
          <p:nvPr/>
        </p:nvSpPr>
        <p:spPr bwMode="auto">
          <a:xfrm>
            <a:off x="-50967" y="1672275"/>
            <a:ext cx="17059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entury Schoolbook" pitchFamily="18" charset="0"/>
              </a:rPr>
              <a:t>1. Users want to do</a:t>
            </a:r>
            <a:endParaRPr lang="en-US" sz="1200" b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3" name="TextBox 38"/>
          <p:cNvSpPr txBox="1">
            <a:spLocks noChangeArrowheads="1"/>
          </p:cNvSpPr>
          <p:nvPr/>
        </p:nvSpPr>
        <p:spPr bwMode="auto">
          <a:xfrm>
            <a:off x="1758493" y="1397506"/>
            <a:ext cx="185178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sz="1100" dirty="0" err="1" smtClean="0">
                <a:solidFill>
                  <a:srgbClr val="000000"/>
                </a:solidFill>
                <a:latin typeface="Century Schoolbook" pitchFamily="18" charset="0"/>
              </a:rPr>
              <a:t>Sessionization</a:t>
            </a:r>
            <a:endParaRPr lang="en-US" sz="1100" dirty="0" smtClean="0">
              <a:solidFill>
                <a:srgbClr val="000000"/>
              </a:solidFill>
              <a:latin typeface="Century Schoolbook" pitchFamily="18" charset="0"/>
            </a:endParaRP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entury Schoolbook" pitchFamily="18" charset="0"/>
              </a:rPr>
              <a:t>Clustering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entury Schoolbook" pitchFamily="18" charset="0"/>
              </a:rPr>
              <a:t>Collaborative Filtering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entury Schoolbook" pitchFamily="18" charset="0"/>
              </a:rPr>
              <a:t>Fraud detection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entury Schoolbook" pitchFamily="18" charset="0"/>
              </a:rPr>
              <a:t>Time Series Analysis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entury Schoolbook" pitchFamily="18" charset="0"/>
              </a:rPr>
              <a:t>Churn Analysis</a:t>
            </a:r>
            <a:endParaRPr lang="en-US" sz="11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599416" y="1353573"/>
            <a:ext cx="155448" cy="11035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49689" y="5029200"/>
            <a:ext cx="4583244" cy="1281490"/>
            <a:chOff x="1817556" y="3410867"/>
            <a:chExt cx="4583244" cy="1281490"/>
          </a:xfrm>
        </p:grpSpPr>
        <p:grpSp>
          <p:nvGrpSpPr>
            <p:cNvPr id="6" name="Group 5"/>
            <p:cNvGrpSpPr/>
            <p:nvPr/>
          </p:nvGrpSpPr>
          <p:grpSpPr>
            <a:xfrm>
              <a:off x="1817556" y="3701757"/>
              <a:ext cx="4583243" cy="990600"/>
              <a:chOff x="2958749" y="4932362"/>
              <a:chExt cx="4944716" cy="8588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58749" y="4932362"/>
                <a:ext cx="4944716" cy="858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TextBox 38"/>
              <p:cNvSpPr txBox="1">
                <a:spLocks noChangeArrowheads="1"/>
              </p:cNvSpPr>
              <p:nvPr/>
            </p:nvSpPr>
            <p:spPr bwMode="auto">
              <a:xfrm>
                <a:off x="4580408" y="5346076"/>
                <a:ext cx="659155" cy="24622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r>
                  <a:rPr lang="en-US" sz="1000" b="1" dirty="0" err="1" smtClean="0">
                    <a:solidFill>
                      <a:srgbClr val="000000"/>
                    </a:solidFill>
                    <a:latin typeface="Century Schoolbook" pitchFamily="18" charset="0"/>
                  </a:rPr>
                  <a:t>Giraph</a:t>
                </a:r>
                <a:endParaRPr lang="en-US" sz="1000" dirty="0">
                  <a:solidFill>
                    <a:srgbClr val="000000"/>
                  </a:solidFill>
                  <a:latin typeface="Century Schoolbook" pitchFamily="18" charset="0"/>
                </a:endParaRPr>
              </a:p>
            </p:txBody>
          </p:sp>
          <p:sp>
            <p:nvSpPr>
              <p:cNvPr id="16" name="TextBox 38"/>
              <p:cNvSpPr txBox="1">
                <a:spLocks noChangeArrowheads="1"/>
              </p:cNvSpPr>
              <p:nvPr/>
            </p:nvSpPr>
            <p:spPr bwMode="auto">
              <a:xfrm>
                <a:off x="2993416" y="4946253"/>
                <a:ext cx="144462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r>
                  <a:rPr lang="en-US" sz="1200" b="1" dirty="0" err="1" smtClean="0">
                    <a:solidFill>
                      <a:srgbClr val="000000"/>
                    </a:solidFill>
                    <a:latin typeface="Century Schoolbook" pitchFamily="18" charset="0"/>
                  </a:rPr>
                  <a:t>Hadoop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entury Schoolbook" pitchFamily="18" charset="0"/>
                  </a:rPr>
                  <a:t> Cluster</a:t>
                </a:r>
                <a:endParaRPr lang="en-US" sz="1200" b="1" dirty="0">
                  <a:solidFill>
                    <a:srgbClr val="000000"/>
                  </a:solidFill>
                  <a:latin typeface="Century Schoolbook" pitchFamily="18" charset="0"/>
                </a:endParaRPr>
              </a:p>
            </p:txBody>
          </p:sp>
        </p:grp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022659" y="4202789"/>
              <a:ext cx="693213" cy="24622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Mahout</a:t>
              </a:r>
              <a:endParaRPr lang="en-US" sz="1000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  <p:sp>
          <p:nvSpPr>
            <p:cNvPr id="8" name="TextBox 38"/>
            <p:cNvSpPr txBox="1">
              <a:spLocks noChangeArrowheads="1"/>
            </p:cNvSpPr>
            <p:nvPr/>
          </p:nvSpPr>
          <p:spPr bwMode="auto">
            <a:xfrm>
              <a:off x="2713668" y="4202789"/>
              <a:ext cx="497252" cy="24622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Hive</a:t>
              </a:r>
              <a:endParaRPr lang="en-US" sz="1000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817557" y="3410867"/>
              <a:ext cx="4583243" cy="290890"/>
              <a:chOff x="1817557" y="2438400"/>
              <a:chExt cx="4944716" cy="29089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817557" y="2438400"/>
                <a:ext cx="4944716" cy="2908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TextBox 38"/>
              <p:cNvSpPr txBox="1">
                <a:spLocks noChangeArrowheads="1"/>
              </p:cNvSpPr>
              <p:nvPr/>
            </p:nvSpPr>
            <p:spPr bwMode="auto">
              <a:xfrm>
                <a:off x="2067425" y="2445345"/>
                <a:ext cx="444498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r>
                  <a:rPr lang="en-US" sz="1100" b="1" dirty="0" smtClean="0">
                    <a:solidFill>
                      <a:srgbClr val="000000"/>
                    </a:solidFill>
                    <a:latin typeface="Century Schoolbook" pitchFamily="18" charset="0"/>
                  </a:rPr>
                  <a:t>HQL, Pig Latin, </a:t>
                </a:r>
                <a:r>
                  <a:rPr lang="en-US" sz="1100" b="1" dirty="0" err="1" smtClean="0">
                    <a:solidFill>
                      <a:srgbClr val="000000"/>
                    </a:solidFill>
                    <a:latin typeface="Century Schoolbook" pitchFamily="18" charset="0"/>
                  </a:rPr>
                  <a:t>Giraph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entury Schoolbook" pitchFamily="18" charset="0"/>
                  </a:rPr>
                  <a:t> API, Mahout API, Custom API</a:t>
                </a:r>
                <a:endParaRPr lang="en-US" sz="1100" b="1" dirty="0">
                  <a:solidFill>
                    <a:srgbClr val="000000"/>
                  </a:solidFill>
                  <a:latin typeface="Century Schoolbook" pitchFamily="18" charset="0"/>
                </a:endParaRPr>
              </a:p>
            </p:txBody>
          </p:sp>
        </p:grpSp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4890438" y="4048900"/>
              <a:ext cx="995785" cy="4001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Custom MR </a:t>
              </a:r>
            </a:p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Jobs</a:t>
              </a:r>
              <a:endParaRPr lang="en-US" sz="1000" dirty="0" smtClean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133600" y="4202789"/>
              <a:ext cx="409087" cy="24622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Pig</a:t>
              </a:r>
              <a:endParaRPr lang="en-US" sz="1000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17" name="Left Brace 16"/>
          <p:cNvSpPr/>
          <p:nvPr/>
        </p:nvSpPr>
        <p:spPr>
          <a:xfrm>
            <a:off x="1526866" y="5036145"/>
            <a:ext cx="155448" cy="11035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38"/>
          <p:cNvSpPr txBox="1">
            <a:spLocks noChangeArrowheads="1"/>
          </p:cNvSpPr>
          <p:nvPr/>
        </p:nvSpPr>
        <p:spPr bwMode="auto">
          <a:xfrm>
            <a:off x="48646" y="5036145"/>
            <a:ext cx="14782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0000"/>
                </a:solidFill>
                <a:latin typeface="Century Schoolbook" pitchFamily="18" charset="0"/>
              </a:rPr>
              <a:t>2. But </a:t>
            </a:r>
            <a:r>
              <a:rPr lang="en-US" sz="1200" b="1" dirty="0" err="1" smtClean="0">
                <a:solidFill>
                  <a:srgbClr val="000000"/>
                </a:solidFill>
                <a:latin typeface="Century Schoolbook" pitchFamily="18" charset="0"/>
              </a:rPr>
              <a:t>Hadoop</a:t>
            </a:r>
            <a:r>
              <a:rPr lang="en-US" sz="1200" b="1" dirty="0" smtClean="0">
                <a:solidFill>
                  <a:srgbClr val="000000"/>
                </a:solidFill>
                <a:latin typeface="Century Schoolbook" pitchFamily="18" charset="0"/>
              </a:rPr>
              <a:t> is a toolkit not a Application Platform </a:t>
            </a:r>
            <a:endParaRPr lang="en-US" sz="1200" b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19" name="TextBox 38"/>
          <p:cNvSpPr txBox="1">
            <a:spLocks noChangeArrowheads="1"/>
          </p:cNvSpPr>
          <p:nvPr/>
        </p:nvSpPr>
        <p:spPr bwMode="auto">
          <a:xfrm>
            <a:off x="6781800" y="5113235"/>
            <a:ext cx="14782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0000"/>
                </a:solidFill>
                <a:latin typeface="Century Schoolbook" pitchFamily="18" charset="0"/>
              </a:rPr>
              <a:t>3. In other DBs App developers comfortable with SQL. + Table Functions</a:t>
            </a:r>
            <a:endParaRPr lang="en-US" sz="1200" b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25605" y="2609695"/>
            <a:ext cx="4590286" cy="2019549"/>
            <a:chOff x="1810514" y="3410867"/>
            <a:chExt cx="4590286" cy="2019549"/>
          </a:xfrm>
        </p:grpSpPr>
        <p:grpSp>
          <p:nvGrpSpPr>
            <p:cNvPr id="21" name="Group 20"/>
            <p:cNvGrpSpPr/>
            <p:nvPr/>
          </p:nvGrpSpPr>
          <p:grpSpPr>
            <a:xfrm>
              <a:off x="1810514" y="3701758"/>
              <a:ext cx="4590286" cy="1728658"/>
              <a:chOff x="2951151" y="4932362"/>
              <a:chExt cx="4952314" cy="149872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958749" y="4932362"/>
                <a:ext cx="4944716" cy="14987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/>
              <p:cNvSpPr txBox="1">
                <a:spLocks noChangeArrowheads="1"/>
              </p:cNvSpPr>
              <p:nvPr/>
            </p:nvSpPr>
            <p:spPr bwMode="auto">
              <a:xfrm>
                <a:off x="3912262" y="5790645"/>
                <a:ext cx="1518848" cy="48030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r>
                  <a:rPr lang="en-US" sz="1000" b="1" dirty="0" smtClean="0">
                    <a:solidFill>
                      <a:srgbClr val="000000"/>
                    </a:solidFill>
                    <a:latin typeface="Century Schoolbook" pitchFamily="18" charset="0"/>
                  </a:rPr>
                  <a:t>Integration with </a:t>
                </a:r>
              </a:p>
              <a:p>
                <a:r>
                  <a:rPr lang="en-US" sz="1000" b="1" dirty="0" err="1" smtClean="0">
                    <a:solidFill>
                      <a:srgbClr val="000000"/>
                    </a:solidFill>
                    <a:latin typeface="Century Schoolbook" pitchFamily="18" charset="0"/>
                  </a:rPr>
                  <a:t>Giraph</a:t>
                </a:r>
                <a:r>
                  <a:rPr lang="en-US" sz="1000" b="1" dirty="0" smtClean="0">
                    <a:solidFill>
                      <a:srgbClr val="000000"/>
                    </a:solidFill>
                    <a:latin typeface="Century Schoolbook" pitchFamily="18" charset="0"/>
                  </a:rPr>
                  <a:t>, Mahout, </a:t>
                </a:r>
                <a:r>
                  <a:rPr lang="en-US" sz="1000" b="1" dirty="0" err="1" smtClean="0">
                    <a:solidFill>
                      <a:srgbClr val="000000"/>
                    </a:solidFill>
                    <a:latin typeface="Century Schoolbook" pitchFamily="18" charset="0"/>
                  </a:rPr>
                  <a:t>Haloop</a:t>
                </a:r>
                <a:r>
                  <a:rPr lang="en-US" sz="1000" b="1" dirty="0" smtClean="0">
                    <a:solidFill>
                      <a:srgbClr val="000000"/>
                    </a:solidFill>
                    <a:latin typeface="Century Schoolbook" pitchFamily="18" charset="0"/>
                  </a:rPr>
                  <a:t> etc.</a:t>
                </a:r>
                <a:endParaRPr lang="en-US" sz="1000" dirty="0">
                  <a:solidFill>
                    <a:srgbClr val="000000"/>
                  </a:solidFill>
                  <a:latin typeface="Century Schoolbook" pitchFamily="18" charset="0"/>
                </a:endParaRPr>
              </a:p>
            </p:txBody>
          </p:sp>
          <p:sp>
            <p:nvSpPr>
              <p:cNvPr id="30" name="TextBox 38"/>
              <p:cNvSpPr txBox="1">
                <a:spLocks noChangeArrowheads="1"/>
              </p:cNvSpPr>
              <p:nvPr/>
            </p:nvSpPr>
            <p:spPr bwMode="auto">
              <a:xfrm>
                <a:off x="2951151" y="4946253"/>
                <a:ext cx="1529162" cy="240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000000"/>
                    </a:solidFill>
                    <a:latin typeface="Century Schoolbook" pitchFamily="18" charset="0"/>
                  </a:rPr>
                  <a:t>PTF Mechanics</a:t>
                </a:r>
                <a:endParaRPr lang="en-US" sz="1200" b="1" dirty="0">
                  <a:solidFill>
                    <a:srgbClr val="000000"/>
                  </a:solidFill>
                  <a:latin typeface="Century Schoolbook" pitchFamily="18" charset="0"/>
                </a:endParaRPr>
              </a:p>
            </p:txBody>
          </p:sp>
        </p:grpSp>
        <p:sp>
          <p:nvSpPr>
            <p:cNvPr id="22" name="TextBox 38"/>
            <p:cNvSpPr txBox="1">
              <a:spLocks noChangeArrowheads="1"/>
            </p:cNvSpPr>
            <p:nvPr/>
          </p:nvSpPr>
          <p:spPr bwMode="auto">
            <a:xfrm>
              <a:off x="3328120" y="4165977"/>
              <a:ext cx="1494320" cy="4001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Partition Function</a:t>
              </a:r>
            </a:p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runtime</a:t>
              </a:r>
              <a:endParaRPr lang="en-US" sz="1000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817557" y="3410867"/>
              <a:ext cx="4583243" cy="290890"/>
              <a:chOff x="1817557" y="2438400"/>
              <a:chExt cx="4944716" cy="29089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17557" y="2438400"/>
                <a:ext cx="4944716" cy="2908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38"/>
              <p:cNvSpPr txBox="1">
                <a:spLocks noChangeArrowheads="1"/>
              </p:cNvSpPr>
              <p:nvPr/>
            </p:nvSpPr>
            <p:spPr bwMode="auto">
              <a:xfrm>
                <a:off x="3747567" y="2445345"/>
                <a:ext cx="108469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/>
                <a:r>
                  <a:rPr lang="en-US" sz="1100" b="1" dirty="0" smtClean="0">
                    <a:solidFill>
                      <a:srgbClr val="000000"/>
                    </a:solidFill>
                    <a:latin typeface="Century Schoolbook" pitchFamily="18" charset="0"/>
                  </a:rPr>
                  <a:t>HQL + PTF</a:t>
                </a:r>
                <a:endParaRPr lang="en-US" sz="1100" b="1" dirty="0">
                  <a:solidFill>
                    <a:srgbClr val="000000"/>
                  </a:solidFill>
                  <a:latin typeface="Century Schoolbook" pitchFamily="18" charset="0"/>
                </a:endParaRPr>
              </a:p>
            </p:txBody>
          </p:sp>
        </p:grpSp>
        <p:sp>
          <p:nvSpPr>
            <p:cNvPr id="24" name="TextBox 38"/>
            <p:cNvSpPr txBox="1">
              <a:spLocks noChangeArrowheads="1"/>
            </p:cNvSpPr>
            <p:nvPr/>
          </p:nvSpPr>
          <p:spPr bwMode="auto">
            <a:xfrm>
              <a:off x="4719056" y="4768662"/>
              <a:ext cx="1180130" cy="4001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OOB Function</a:t>
              </a:r>
              <a:endParaRPr lang="en-US" sz="1000" b="1" dirty="0">
                <a:solidFill>
                  <a:srgbClr val="000000"/>
                </a:solidFill>
                <a:latin typeface="Century Schoolbook" pitchFamily="18" charset="0"/>
              </a:endParaRPr>
            </a:p>
            <a:p>
              <a:r>
                <a:rPr lang="en-US" sz="1000" b="1" dirty="0" smtClean="0">
                  <a:solidFill>
                    <a:srgbClr val="000000"/>
                  </a:solidFill>
                  <a:latin typeface="Century Schoolbook" pitchFamily="18" charset="0"/>
                </a:rPr>
                <a:t>Library</a:t>
              </a:r>
              <a:endParaRPr lang="en-US" sz="1000" dirty="0" smtClean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31" name="TextBox 38"/>
          <p:cNvSpPr txBox="1">
            <a:spLocks noChangeArrowheads="1"/>
          </p:cNvSpPr>
          <p:nvPr/>
        </p:nvSpPr>
        <p:spPr bwMode="auto">
          <a:xfrm>
            <a:off x="6246306" y="2770675"/>
            <a:ext cx="2350558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  <a:latin typeface="Century Schoolbook" pitchFamily="18" charset="0"/>
              </a:rPr>
              <a:t>4</a:t>
            </a:r>
            <a:r>
              <a:rPr lang="en-US" sz="1200" b="1" dirty="0" smtClean="0">
                <a:solidFill>
                  <a:srgbClr val="000000"/>
                </a:solidFill>
                <a:latin typeface="Century Schoolbook" pitchFamily="18" charset="0"/>
              </a:rPr>
              <a:t>. PTF help bridge the gap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b="1" dirty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entury Schoolbook" pitchFamily="18" charset="0"/>
              </a:rPr>
              <a:t>SQL interface with Table Functions.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100" dirty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entury Schoolbook" pitchFamily="18" charset="0"/>
              </a:rPr>
              <a:t>OOB set of Functions for Mining, Graph processing, Time Series analysis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100" dirty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entury Schoolbook" pitchFamily="18" charset="0"/>
              </a:rPr>
              <a:t>A mechanism to add new functions and bridge to new runtimes.</a:t>
            </a:r>
            <a:endParaRPr lang="en-US" sz="1100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265815" y="228600"/>
            <a:ext cx="8531052" cy="914400"/>
          </a:xfrm>
        </p:spPr>
        <p:txBody>
          <a:bodyPr/>
          <a:lstStyle/>
          <a:p>
            <a:r>
              <a:rPr lang="en-US" dirty="0" smtClean="0"/>
              <a:t>Goal: make </a:t>
            </a:r>
            <a:r>
              <a:rPr lang="en-US" dirty="0" smtClean="0"/>
              <a:t>life easier for </a:t>
            </a:r>
            <a:r>
              <a:rPr lang="en-US" dirty="0" smtClean="0"/>
              <a:t>App</a:t>
            </a:r>
            <a:r>
              <a:rPr lang="en-US" dirty="0" smtClean="0"/>
              <a:t>. </a:t>
            </a:r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51A24-93DA-4348-91C1-F6BDDBB8948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566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7" grpId="0" animBg="1"/>
      <p:bldP spid="18" grpId="0"/>
      <p:bldP spid="1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 txBox="1">
            <a:spLocks/>
          </p:cNvSpPr>
          <p:nvPr/>
        </p:nvSpPr>
        <p:spPr bwMode="auto">
          <a:xfrm>
            <a:off x="363538" y="26797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464653"/>
                </a:solidFill>
                <a:latin typeface="Bookman Old Style" pitchFamily="18" charset="0"/>
              </a:rPr>
              <a:t>Our </a:t>
            </a:r>
            <a:r>
              <a:rPr lang="en-US" sz="3200" dirty="0" smtClean="0">
                <a:solidFill>
                  <a:srgbClr val="464653"/>
                </a:solidFill>
                <a:latin typeface="Bookman Old Style" pitchFamily="18" charset="0"/>
              </a:rPr>
              <a:t>Solution + Demo</a:t>
            </a:r>
            <a:endParaRPr lang="en-US" sz="3200" dirty="0">
              <a:solidFill>
                <a:srgbClr val="464653"/>
              </a:solidFill>
              <a:latin typeface="Bookman Old Styl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2DAC9-C0EF-46D0-838A-A87D67C6AC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19595</TotalTime>
  <Words>1870</Words>
  <Application>Microsoft Office PowerPoint</Application>
  <PresentationFormat>On-screen Show (4:3)</PresentationFormat>
  <Paragraphs>497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Origin</vt:lpstr>
      <vt:lpstr>Analytical Queries with Hive: SQL Windowing, and Table Functions</vt:lpstr>
      <vt:lpstr>Agenda</vt:lpstr>
      <vt:lpstr>3 SQL concepts</vt:lpstr>
      <vt:lpstr>If you want to do Ranking</vt:lpstr>
      <vt:lpstr>If you want to do: Time Series Analysis</vt:lpstr>
      <vt:lpstr>PowerPoint Presentation</vt:lpstr>
      <vt:lpstr>Kinds of Analysis possible</vt:lpstr>
      <vt:lpstr>Goal: make life easier for App. Developers</vt:lpstr>
      <vt:lpstr>PowerPoint Presentation</vt:lpstr>
      <vt:lpstr>To use</vt:lpstr>
      <vt:lpstr>2 additional Query Forms</vt:lpstr>
      <vt:lpstr>Windowing Clauses form</vt:lpstr>
      <vt:lpstr>Runtime characteristics</vt:lpstr>
      <vt:lpstr>Demo</vt:lpstr>
      <vt:lpstr>PowerPoint Presentation</vt:lpstr>
      <vt:lpstr>Our Solution: What’s available</vt:lpstr>
      <vt:lpstr>Available very soon: new style queries</vt:lpstr>
      <vt:lpstr>Next Steps</vt:lpstr>
      <vt:lpstr>PTFs: bottom-line</vt:lpstr>
      <vt:lpstr>More information</vt:lpstr>
      <vt:lpstr>PowerPoint Presentation</vt:lpstr>
      <vt:lpstr>If you want to Chain Analysis</vt:lpstr>
      <vt:lpstr>Further: kinds of Analysis possible</vt:lpstr>
      <vt:lpstr>Query Example: Top N</vt:lpstr>
      <vt:lpstr>Market Basket Analysis</vt:lpstr>
      <vt:lpstr>Implementation: relation to Hive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 Dubler</dc:creator>
  <cp:lastModifiedBy>Butani, Harish</cp:lastModifiedBy>
  <cp:revision>468</cp:revision>
  <dcterms:created xsi:type="dcterms:W3CDTF">2008-03-24T18:24:36Z</dcterms:created>
  <dcterms:modified xsi:type="dcterms:W3CDTF">2012-09-26T05:23:50Z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842480660</vt:i4>
  </property>
  <property fmtid="{D5CDD505-2E9C-101B-9397-08002B2CF9AE}" pid="3" name="_NewReviewCycle">
    <vt:lpwstr/>
  </property>
  <property fmtid="{D5CDD505-2E9C-101B-9397-08002B2CF9AE}" pid="4" name="_EmailSubject">
    <vt:lpwstr>Hive User Group Meetup</vt:lpwstr>
  </property>
  <property fmtid="{D5CDD505-2E9C-101B-9397-08002B2CF9AE}" pid="5" name="_AuthorEmail">
    <vt:lpwstr>prajakta.kalmegh@sap.com</vt:lpwstr>
  </property>
  <property fmtid="{D5CDD505-2E9C-101B-9397-08002B2CF9AE}" pid="6" name="_AuthorEmailDisplayName">
    <vt:lpwstr>Kalmegh, Prajakta</vt:lpwstr>
  </property>
</Properties>
</file>