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8" r:id="rId1"/>
  </p:sldMasterIdLst>
  <p:notesMasterIdLst>
    <p:notesMasterId r:id="rId56"/>
  </p:notesMasterIdLst>
  <p:sldIdLst>
    <p:sldId id="333" r:id="rId2"/>
    <p:sldId id="362" r:id="rId3"/>
    <p:sldId id="377" r:id="rId4"/>
    <p:sldId id="380" r:id="rId5"/>
    <p:sldId id="401" r:id="rId6"/>
    <p:sldId id="431" r:id="rId7"/>
    <p:sldId id="409" r:id="rId8"/>
    <p:sldId id="400" r:id="rId9"/>
    <p:sldId id="402" r:id="rId10"/>
    <p:sldId id="388" r:id="rId11"/>
    <p:sldId id="345" r:id="rId12"/>
    <p:sldId id="387" r:id="rId13"/>
    <p:sldId id="399" r:id="rId14"/>
    <p:sldId id="413" r:id="rId15"/>
    <p:sldId id="349" r:id="rId16"/>
    <p:sldId id="357" r:id="rId17"/>
    <p:sldId id="335" r:id="rId18"/>
    <p:sldId id="395" r:id="rId19"/>
    <p:sldId id="414" r:id="rId20"/>
    <p:sldId id="336" r:id="rId21"/>
    <p:sldId id="394" r:id="rId22"/>
    <p:sldId id="403" r:id="rId23"/>
    <p:sldId id="391" r:id="rId24"/>
    <p:sldId id="363" r:id="rId25"/>
    <p:sldId id="376" r:id="rId26"/>
    <p:sldId id="428" r:id="rId27"/>
    <p:sldId id="366" r:id="rId28"/>
    <p:sldId id="412" r:id="rId29"/>
    <p:sldId id="355" r:id="rId30"/>
    <p:sldId id="396" r:id="rId31"/>
    <p:sldId id="429" r:id="rId32"/>
    <p:sldId id="430" r:id="rId33"/>
    <p:sldId id="375" r:id="rId34"/>
    <p:sldId id="351" r:id="rId35"/>
    <p:sldId id="384" r:id="rId36"/>
    <p:sldId id="407" r:id="rId37"/>
    <p:sldId id="398" r:id="rId38"/>
    <p:sldId id="340" r:id="rId39"/>
    <p:sldId id="408" r:id="rId40"/>
    <p:sldId id="404" r:id="rId41"/>
    <p:sldId id="405" r:id="rId42"/>
    <p:sldId id="411" r:id="rId43"/>
    <p:sldId id="416" r:id="rId44"/>
    <p:sldId id="417" r:id="rId45"/>
    <p:sldId id="418" r:id="rId46"/>
    <p:sldId id="419" r:id="rId47"/>
    <p:sldId id="420" r:id="rId48"/>
    <p:sldId id="421" r:id="rId49"/>
    <p:sldId id="422" r:id="rId50"/>
    <p:sldId id="423" r:id="rId51"/>
    <p:sldId id="424" r:id="rId52"/>
    <p:sldId id="425" r:id="rId53"/>
    <p:sldId id="426" r:id="rId54"/>
    <p:sldId id="427" r:id="rId5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9966"/>
    <a:srgbClr val="5492B8"/>
    <a:srgbClr val="2DCADF"/>
    <a:srgbClr val="FF0000"/>
    <a:srgbClr val="FFFF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24" autoAdjust="0"/>
    <p:restoredTop sz="79645" autoAdjust="0"/>
  </p:normalViewPr>
  <p:slideViewPr>
    <p:cSldViewPr snapToGrid="0">
      <p:cViewPr varScale="1">
        <p:scale>
          <a:sx n="113" d="100"/>
          <a:sy n="113" d="100"/>
        </p:scale>
        <p:origin x="-46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BC0C3EE-8674-41E7-BC62-A7D6A6B0656E}" type="datetimeFigureOut">
              <a:rPr lang="en-US"/>
              <a:pPr>
                <a:defRPr/>
              </a:pPr>
              <a:t>6/13/2012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2707078-A317-49BD-B8DE-D889BC7FA8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266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PTF is the main concept of this talk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A90F5F-9970-4AFF-BAEA-864F143C166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9BB271-07A9-4B37-BC63-91EB76E969EC}" type="slidenum">
              <a:rPr lang="en-US">
                <a:solidFill>
                  <a:prstClr val="black"/>
                </a:solidFill>
              </a:rPr>
              <a:pPr>
                <a:defRPr/>
              </a:pPr>
              <a:t>36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736DBC-A062-4160-8372-0B907DAB77F2}" type="slidenum">
              <a:rPr lang="en-US">
                <a:solidFill>
                  <a:prstClr val="black"/>
                </a:solidFill>
              </a:rPr>
              <a:pPr>
                <a:defRPr/>
              </a:pPr>
              <a:t>37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9AD3E-1638-4E37-B4B3-E7513BFA9629}" type="slidenum">
              <a:rPr lang="en-US">
                <a:solidFill>
                  <a:prstClr val="black"/>
                </a:solidFill>
              </a:rPr>
              <a:pPr>
                <a:defRPr/>
              </a:pPr>
              <a:t>40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66271B-DC35-4A2B-80CF-03C8F403A056}" type="slidenum">
              <a:rPr lang="en-US">
                <a:solidFill>
                  <a:prstClr val="black"/>
                </a:solidFill>
              </a:rPr>
              <a:pPr>
                <a:defRPr/>
              </a:pPr>
              <a:t>41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3D86EA-92F3-4F29-8B77-2A512A6C1D67}" type="slidenum">
              <a:rPr lang="en-US">
                <a:solidFill>
                  <a:prstClr val="black"/>
                </a:solidFill>
              </a:rPr>
              <a:pPr>
                <a:defRPr/>
              </a:pPr>
              <a:t>45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812C1B-F016-40B2-A085-3DC795A84C8B}" type="slidenum">
              <a:rPr lang="en-US">
                <a:solidFill>
                  <a:prstClr val="black"/>
                </a:solidFill>
              </a:rPr>
              <a:pPr>
                <a:defRPr/>
              </a:pPr>
              <a:t>47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792900-095A-41BA-8965-4CFBEACC597B}" type="slidenum">
              <a:rPr lang="en-US">
                <a:solidFill>
                  <a:prstClr val="black"/>
                </a:solidFill>
              </a:rPr>
              <a:pPr>
                <a:defRPr/>
              </a:pPr>
              <a:t>51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71C5D9-E0F7-472C-80BB-D6B557B30C0B}" type="slidenum">
              <a:rPr lang="en-US">
                <a:solidFill>
                  <a:prstClr val="black"/>
                </a:solidFill>
              </a:rPr>
              <a:pPr>
                <a:defRPr/>
              </a:pPr>
              <a:t>53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349C30-0525-4DCD-8F54-10573F6186EE}" type="slidenum">
              <a:rPr lang="en-US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66271B-DC35-4A2B-80CF-03C8F403A056}" type="slidenum">
              <a:rPr lang="en-US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87823D-C524-4779-9B23-35303B431C49}" type="slidenum">
              <a:rPr lang="en-US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42A269-2028-4371-87BC-1CA912DE865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966F6F-3F0E-47CE-A443-C131505C8DC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08C641-40FD-4704-90DD-A6B6A99F3337}" type="slidenum">
              <a:rPr lang="en-US">
                <a:solidFill>
                  <a:prstClr val="black"/>
                </a:solidFill>
              </a:rPr>
              <a:pPr>
                <a:defRPr/>
              </a:pPr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C55FC3-7901-44A3-A3FA-316FB7E287F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F34E7E-6CAF-44DE-A90C-043EF720BE84}" type="slidenum">
              <a:rPr lang="en-US">
                <a:solidFill>
                  <a:prstClr val="black"/>
                </a:solidFill>
              </a:rPr>
              <a:pPr>
                <a:defRPr/>
              </a:pPr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6A496F6E-01B9-46A4-AC6D-0FE36C02F7A7}" type="datetimeFigureOut">
              <a:rPr lang="en-US"/>
              <a:pPr>
                <a:defRPr/>
              </a:pPr>
              <a:t>6/13/2012</a:t>
            </a:fld>
            <a:endParaRPr lang="en-US" sz="1600" dirty="0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03167E-F97D-466A-9468-18F77E12D1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943289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1042F-AC9B-4D21-9A77-7BDB608C90A8}" type="datetimeFigureOut">
              <a:rPr lang="en-US"/>
              <a:pPr>
                <a:defRPr/>
              </a:pPr>
              <a:t>6/13/2012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D3C372-7603-4404-BBDD-307EFCA7CE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21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Isosceles Triangle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Straight Connector 12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9ED071-CBED-4CD3-9065-442ECE3E3FE8}" type="datetimeFigureOut">
              <a:rPr lang="en-US"/>
              <a:pPr>
                <a:defRPr/>
              </a:pPr>
              <a:t>6/13/2012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739727-78A0-413C-9ADF-C8958937E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62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009F1-C361-4149-A2C0-0C913A743914}" type="datetimeFigureOut">
              <a:rPr lang="en-US"/>
              <a:pPr>
                <a:defRPr/>
              </a:pPr>
              <a:t>6/13/2012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E89C3A-1184-466B-9FBC-A4C2998121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429261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016CB7-3D7F-4083-860B-80185CB993F5}" type="datetimeFigureOut">
              <a:rPr lang="en-US"/>
              <a:pPr>
                <a:defRPr/>
              </a:pPr>
              <a:t>6/13/2012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00CB42-AB72-4E2C-A8D6-B6CD73C7A9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382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2EA137-4E34-465F-811B-325DDEF6FB55}" type="datetimeFigureOut">
              <a:rPr lang="en-US"/>
              <a:pPr>
                <a:defRPr/>
              </a:pPr>
              <a:t>6/13/2012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105F4-616D-4F69-996B-2FB95F7381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42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47DEF4-455B-463E-8BB0-5E7A26D0CCCE}" type="datetimeFigureOut">
              <a:rPr lang="en-US"/>
              <a:pPr>
                <a:defRPr/>
              </a:pPr>
              <a:t>6/13/2012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E467F5-7735-43AB-B6B3-7295E4BB4C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61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D0216-D123-41A5-92D2-F026AB9CE930}" type="datetimeFigureOut">
              <a:rPr lang="en-US"/>
              <a:pPr>
                <a:defRPr/>
              </a:pPr>
              <a:t>6/13/2012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651A24-93DA-4348-91C1-F6BDDBB894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21667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343AF-FCD9-4BCA-8B7E-996A550B2CD6}" type="datetimeFigureOut">
              <a:rPr lang="en-US"/>
              <a:pPr>
                <a:defRPr/>
              </a:pPr>
              <a:t>6/13/2012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92DAC9-C0EF-46D0-838A-A87D67C6A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87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Straight Connector 11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Isosceles Triangle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BC7DA0-27E6-4C6C-BF5B-4A1D8767AB7C}" type="datetimeFigureOut">
              <a:rPr lang="en-US"/>
              <a:pPr>
                <a:defRPr/>
              </a:pPr>
              <a:t>6/13/2012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704502-3184-4F59-8F1C-A7853A881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3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1A61F-945A-4049-931B-299614C63AA7}" type="datetimeFigureOut">
              <a:rPr lang="en-US"/>
              <a:pPr>
                <a:defRPr/>
              </a:pPr>
              <a:t>6/13/2012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DF12C6-B2F9-48A8-8BEB-FCA8F8F623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5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734CA10-ADA4-4C91-BB2A-1D005C622585}" type="datetimeFigureOut">
              <a:rPr lang="en-US"/>
              <a:pPr>
                <a:defRPr/>
              </a:pPr>
              <a:t>6/13/2012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9987FD0-3D06-4107-B0D4-6B73A415D590}" type="slidenum">
              <a:rPr lang="en-US"/>
              <a:pPr>
                <a:defRPr/>
              </a:pPr>
              <a:t>‹#›</a:t>
            </a:fld>
            <a:endParaRPr lang="en-US" sz="1600" dirty="0"/>
          </a:p>
        </p:txBody>
      </p:sp>
      <p:sp>
        <p:nvSpPr>
          <p:cNvPr id="1031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3" r:id="rId1"/>
    <p:sldLayoutId id="2147484114" r:id="rId2"/>
    <p:sldLayoutId id="2147484115" r:id="rId3"/>
    <p:sldLayoutId id="2147484116" r:id="rId4"/>
    <p:sldLayoutId id="2147484117" r:id="rId5"/>
    <p:sldLayoutId id="2147484118" r:id="rId6"/>
    <p:sldLayoutId id="2147484119" r:id="rId7"/>
    <p:sldLayoutId id="2147484120" r:id="rId8"/>
    <p:sldLayoutId id="2147484121" r:id="rId9"/>
    <p:sldLayoutId id="2147484122" r:id="rId10"/>
    <p:sldLayoutId id="2147484123" r:id="rId11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butani/SQLWindowing/wik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mailto:harish.butani@sap.com" TargetMode="External"/><Relationship Id="rId2" Type="http://schemas.openxmlformats.org/officeDocument/2006/relationships/hyperlink" Target="https://github.com/hbutani/SQLWindowing/wiki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ldb.org/conf/1995/P432.PDF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hyperlink" Target="http://www.amazon.com/Mining-Massive-Datasets-Anand-Rajaraman/dp/1107015359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butani/SQLWindowing/wiki/MoveToHive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sz="2800" smtClean="0"/>
              <a:t>Analytical Queries with Hive: SQL Windowing, and Table Functions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/>
              <a:t>Harish </a:t>
            </a:r>
            <a:r>
              <a:rPr lang="en-US" dirty="0" err="1" smtClean="0"/>
              <a:t>Butani</a:t>
            </a:r>
            <a:r>
              <a:rPr lang="en-US" dirty="0" smtClean="0"/>
              <a:t>, SAP</a:t>
            </a:r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 Windowing, as a PTF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gray">
          <a:xfrm>
            <a:off x="1168400" y="2603500"/>
            <a:ext cx="5626100" cy="1112838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/>
          <a:lstStyle/>
          <a:p>
            <a:pPr>
              <a:defRPr/>
            </a:pPr>
            <a:r>
              <a:rPr lang="en-US" sz="1100" dirty="0">
                <a:solidFill>
                  <a:prstClr val="black"/>
                </a:solidFill>
              </a:rPr>
              <a:t>select channel, month, sum(amount),</a:t>
            </a:r>
          </a:p>
          <a:p>
            <a:pPr>
              <a:defRPr/>
            </a:pPr>
            <a:r>
              <a:rPr lang="en-US" sz="1100" dirty="0">
                <a:solidFill>
                  <a:prstClr val="black"/>
                </a:solidFill>
              </a:rPr>
              <a:t>       </a:t>
            </a:r>
            <a:r>
              <a:rPr lang="en-US" sz="1100" dirty="0">
                <a:solidFill>
                  <a:srgbClr val="FF0000"/>
                </a:solidFill>
              </a:rPr>
              <a:t>rank() over (order by sum(amount) </a:t>
            </a:r>
            <a:r>
              <a:rPr lang="en-US" sz="1100" dirty="0" err="1">
                <a:solidFill>
                  <a:srgbClr val="FF0000"/>
                </a:solidFill>
              </a:rPr>
              <a:t>desc</a:t>
            </a:r>
            <a:r>
              <a:rPr lang="en-US" sz="1100" dirty="0">
                <a:solidFill>
                  <a:srgbClr val="FF0000"/>
                </a:solidFill>
              </a:rPr>
              <a:t>) AS </a:t>
            </a:r>
            <a:r>
              <a:rPr lang="en-US" sz="1100" dirty="0" err="1">
                <a:solidFill>
                  <a:srgbClr val="FF0000"/>
                </a:solidFill>
              </a:rPr>
              <a:t>ra</a:t>
            </a:r>
            <a:r>
              <a:rPr lang="en-US" sz="1100" dirty="0">
                <a:solidFill>
                  <a:srgbClr val="FF0000"/>
                </a:solidFill>
              </a:rPr>
              <a:t>,</a:t>
            </a:r>
          </a:p>
          <a:p>
            <a:pPr>
              <a:defRPr/>
            </a:pPr>
            <a:r>
              <a:rPr lang="en-US" sz="1100" dirty="0">
                <a:solidFill>
                  <a:prstClr val="black"/>
                </a:solidFill>
              </a:rPr>
              <a:t>       </a:t>
            </a:r>
            <a:r>
              <a:rPr lang="en-US" sz="1100" dirty="0" err="1">
                <a:solidFill>
                  <a:prstClr val="black"/>
                </a:solidFill>
              </a:rPr>
              <a:t>denserank</a:t>
            </a:r>
            <a:r>
              <a:rPr lang="en-US" sz="1100" dirty="0">
                <a:solidFill>
                  <a:prstClr val="black"/>
                </a:solidFill>
              </a:rPr>
              <a:t>() over (partition by channel order by sum(amount) </a:t>
            </a:r>
            <a:r>
              <a:rPr lang="en-US" sz="1100" dirty="0" err="1">
                <a:solidFill>
                  <a:prstClr val="black"/>
                </a:solidFill>
              </a:rPr>
              <a:t>desc</a:t>
            </a:r>
            <a:r>
              <a:rPr lang="en-US" sz="1100" dirty="0">
                <a:solidFill>
                  <a:prstClr val="black"/>
                </a:solidFill>
              </a:rPr>
              <a:t>) as </a:t>
            </a:r>
            <a:r>
              <a:rPr lang="en-US" sz="1100" dirty="0" err="1">
                <a:solidFill>
                  <a:prstClr val="black"/>
                </a:solidFill>
              </a:rPr>
              <a:t>dr</a:t>
            </a:r>
            <a:r>
              <a:rPr lang="en-US" sz="1100" dirty="0">
                <a:solidFill>
                  <a:prstClr val="black"/>
                </a:solidFill>
              </a:rPr>
              <a:t>,</a:t>
            </a:r>
          </a:p>
          <a:p>
            <a:pPr>
              <a:defRPr/>
            </a:pPr>
            <a:r>
              <a:rPr lang="en-US" sz="1100" dirty="0">
                <a:solidFill>
                  <a:prstClr val="black"/>
                </a:solidFill>
              </a:rPr>
              <a:t>       rank() over (partition by channel order by sum(amount) </a:t>
            </a:r>
            <a:r>
              <a:rPr lang="en-US" sz="1100" dirty="0" err="1">
                <a:solidFill>
                  <a:prstClr val="black"/>
                </a:solidFill>
              </a:rPr>
              <a:t>desc</a:t>
            </a:r>
            <a:r>
              <a:rPr lang="en-US" sz="1100" dirty="0">
                <a:solidFill>
                  <a:prstClr val="black"/>
                </a:solidFill>
              </a:rPr>
              <a:t>) as r</a:t>
            </a:r>
          </a:p>
          <a:p>
            <a:pPr>
              <a:defRPr/>
            </a:pPr>
            <a:r>
              <a:rPr lang="en-US" sz="1100" dirty="0">
                <a:solidFill>
                  <a:prstClr val="black"/>
                </a:solidFill>
              </a:rPr>
              <a:t>From sales</a:t>
            </a:r>
          </a:p>
          <a:p>
            <a:pPr>
              <a:defRPr/>
            </a:pPr>
            <a:r>
              <a:rPr lang="en-US" sz="1100" dirty="0">
                <a:solidFill>
                  <a:prstClr val="black"/>
                </a:solidFill>
              </a:rPr>
              <a:t>Group by channel, month;</a:t>
            </a:r>
            <a:endParaRPr lang="en-US" sz="1100" dirty="0">
              <a:solidFill>
                <a:prstClr val="black"/>
              </a:solidFill>
              <a:latin typeface="Arial monospaced for SAP" pitchFamily="49" charset="0"/>
            </a:endParaRPr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712788" y="4225925"/>
            <a:ext cx="5764212" cy="190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marL="0" indent="0" eaLnBrk="1" hangingPunct="1">
              <a:defRPr/>
            </a:pPr>
            <a:r>
              <a:rPr lang="en-US" sz="1400" b="1" dirty="0" smtClean="0">
                <a:solidFill>
                  <a:prstClr val="black"/>
                </a:solidFill>
                <a:latin typeface="Century Schoolbook" pitchFamily="18" charset="0"/>
              </a:rPr>
              <a:t>Key Observation: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1400" dirty="0" smtClean="0">
                <a:solidFill>
                  <a:prstClr val="black"/>
                </a:solidFill>
                <a:latin typeface="Century Schoolbook" pitchFamily="18" charset="0"/>
              </a:rPr>
              <a:t>Processing happens in 3 stages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1400" dirty="0" smtClean="0">
                <a:solidFill>
                  <a:prstClr val="black"/>
                </a:solidFill>
                <a:latin typeface="Century Schoolbook" pitchFamily="18" charset="0"/>
              </a:rPr>
              <a:t>First everything else is executed: join, group by, and having clauses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1400" dirty="0" smtClean="0">
                <a:solidFill>
                  <a:prstClr val="black"/>
                </a:solidFill>
                <a:latin typeface="Century Schoolbook" pitchFamily="18" charset="0"/>
              </a:rPr>
              <a:t>Result Set is made available to Windowing Functions: Partition by Partition.</a:t>
            </a:r>
          </a:p>
          <a:p>
            <a:pPr marL="0" indent="0" algn="ctr" eaLnBrk="1" hangingPunct="1">
              <a:defRPr/>
            </a:pPr>
            <a:endParaRPr lang="en-US" sz="1400" b="1" i="1" dirty="0" smtClean="0">
              <a:solidFill>
                <a:prstClr val="black"/>
              </a:solidFill>
              <a:latin typeface="Century Schoolbook" pitchFamily="18" charset="0"/>
            </a:endParaRPr>
          </a:p>
          <a:p>
            <a:pPr marL="0" indent="0" algn="ctr" eaLnBrk="1" hangingPunct="1">
              <a:defRPr/>
            </a:pPr>
            <a:r>
              <a:rPr lang="en-US" sz="1400" b="1" i="1" dirty="0" smtClean="0">
                <a:solidFill>
                  <a:prstClr val="black"/>
                </a:solidFill>
                <a:latin typeface="Century Schoolbook" pitchFamily="18" charset="0"/>
              </a:rPr>
              <a:t>Similar to how PTFs are executed!</a:t>
            </a: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712788" y="1295400"/>
            <a:ext cx="6081712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marL="0" indent="0" eaLnBrk="1" hangingPunct="1">
              <a:defRPr/>
            </a:pPr>
            <a:r>
              <a:rPr lang="en-US" sz="1400" dirty="0" smtClean="0">
                <a:solidFill>
                  <a:prstClr val="black"/>
                </a:solidFill>
                <a:latin typeface="Century Schoolbook" pitchFamily="18" charset="0"/>
              </a:rPr>
              <a:t>Simple Example: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1400" dirty="0" smtClean="0">
                <a:solidFill>
                  <a:prstClr val="black"/>
                </a:solidFill>
                <a:latin typeface="Century Schoolbook" pitchFamily="18" charset="0"/>
              </a:rPr>
              <a:t>Group Sales data by Channel and Month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1400" b="1" dirty="0" smtClean="0">
                <a:solidFill>
                  <a:prstClr val="black"/>
                </a:solidFill>
                <a:latin typeface="Century Schoolbook" pitchFamily="18" charset="0"/>
              </a:rPr>
              <a:t>Within</a:t>
            </a:r>
            <a:r>
              <a:rPr lang="en-US" sz="1400" dirty="0" smtClean="0">
                <a:solidFill>
                  <a:prstClr val="black"/>
                </a:solidFill>
                <a:latin typeface="Century Schoolbook" pitchFamily="18" charset="0"/>
              </a:rPr>
              <a:t> each Channel: compute Rank, </a:t>
            </a:r>
            <a:r>
              <a:rPr lang="en-US" sz="1400" dirty="0" err="1" smtClean="0">
                <a:solidFill>
                  <a:prstClr val="black"/>
                </a:solidFill>
                <a:latin typeface="Century Schoolbook" pitchFamily="18" charset="0"/>
              </a:rPr>
              <a:t>DenseRank</a:t>
            </a:r>
            <a:r>
              <a:rPr lang="en-US" sz="1400" dirty="0" smtClean="0">
                <a:solidFill>
                  <a:prstClr val="black"/>
                </a:solidFill>
                <a:latin typeface="Century Schoolbook" pitchFamily="18" charset="0"/>
              </a:rPr>
              <a:t>, </a:t>
            </a:r>
            <a:r>
              <a:rPr lang="en-US" sz="1400" b="1" dirty="0" smtClean="0">
                <a:solidFill>
                  <a:prstClr val="black"/>
                </a:solidFill>
                <a:latin typeface="Century Schoolbook" pitchFamily="18" charset="0"/>
              </a:rPr>
              <a:t>for each Month </a:t>
            </a:r>
            <a:r>
              <a:rPr lang="en-US" sz="1400" dirty="0" smtClean="0">
                <a:solidFill>
                  <a:prstClr val="black"/>
                </a:solidFill>
                <a:latin typeface="Century Schoolbook" pitchFamily="18" charset="0"/>
              </a:rPr>
              <a:t>by </a:t>
            </a:r>
            <a:r>
              <a:rPr lang="en-US" sz="1400" dirty="0" smtClean="0">
                <a:solidFill>
                  <a:prstClr val="black"/>
                </a:solidFill>
                <a:latin typeface="Century Schoolbook" pitchFamily="18" charset="0"/>
              </a:rPr>
              <a:t>sales amount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1400" dirty="0" smtClean="0">
                <a:solidFill>
                  <a:prstClr val="black"/>
                </a:solidFill>
                <a:latin typeface="Century Schoolbook" pitchFamily="18" charset="0"/>
              </a:rPr>
              <a:t>Also compute Rank </a:t>
            </a:r>
            <a:r>
              <a:rPr lang="en-US" sz="1400" b="1" dirty="0" smtClean="0">
                <a:solidFill>
                  <a:prstClr val="black"/>
                </a:solidFill>
                <a:latin typeface="Century Schoolbook" pitchFamily="18" charset="0"/>
              </a:rPr>
              <a:t>over </a:t>
            </a:r>
            <a:r>
              <a:rPr lang="en-US" sz="1400" b="1" dirty="0" smtClean="0">
                <a:solidFill>
                  <a:prstClr val="black"/>
                </a:solidFill>
                <a:latin typeface="Century Schoolbook" pitchFamily="18" charset="0"/>
              </a:rPr>
              <a:t>all Months across </a:t>
            </a:r>
            <a:r>
              <a:rPr lang="en-US" sz="1400" b="1" dirty="0" smtClean="0">
                <a:solidFill>
                  <a:prstClr val="black"/>
                </a:solidFill>
                <a:latin typeface="Century Schoolbook" pitchFamily="18" charset="0"/>
              </a:rPr>
              <a:t>Channels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 Windowing, as a PTF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gray">
          <a:xfrm>
            <a:off x="2678113" y="2389188"/>
            <a:ext cx="4470400" cy="938212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/>
          <a:lstStyle/>
          <a:p>
            <a:pPr>
              <a:defRPr/>
            </a:pPr>
            <a:r>
              <a:rPr lang="en-US" sz="1100" dirty="0"/>
              <a:t>select channel, month, r, </a:t>
            </a:r>
            <a:r>
              <a:rPr lang="en-US" sz="1100" dirty="0" err="1"/>
              <a:t>dr</a:t>
            </a:r>
            <a:endParaRPr lang="en-US" sz="1100" dirty="0"/>
          </a:p>
          <a:p>
            <a:pPr>
              <a:defRPr/>
            </a:pPr>
            <a:r>
              <a:rPr lang="en-US" sz="1100" dirty="0"/>
              <a:t>      </a:t>
            </a:r>
            <a:r>
              <a:rPr lang="en-US" sz="1100" dirty="0" err="1"/>
              <a:t>denserank</a:t>
            </a:r>
            <a:r>
              <a:rPr lang="en-US" sz="1100" dirty="0"/>
              <a:t>() AS </a:t>
            </a:r>
            <a:r>
              <a:rPr lang="en-US" sz="1100" dirty="0" err="1"/>
              <a:t>dr</a:t>
            </a:r>
            <a:r>
              <a:rPr lang="en-US" sz="1100" dirty="0"/>
              <a:t>,</a:t>
            </a:r>
          </a:p>
          <a:p>
            <a:pPr>
              <a:defRPr/>
            </a:pPr>
            <a:r>
              <a:rPr lang="en-US" sz="1100" dirty="0"/>
              <a:t>      rank() as r</a:t>
            </a:r>
          </a:p>
          <a:p>
            <a:pPr>
              <a:defRPr/>
            </a:pPr>
            <a:r>
              <a:rPr lang="en-US" sz="1100" dirty="0"/>
              <a:t>From </a:t>
            </a:r>
            <a:r>
              <a:rPr lang="en-US" sz="1100" b="1" dirty="0"/>
              <a:t>&lt;Group By Query&gt; </a:t>
            </a:r>
          </a:p>
          <a:p>
            <a:pPr>
              <a:defRPr/>
            </a:pPr>
            <a:r>
              <a:rPr lang="en-US" sz="1100" b="1" dirty="0"/>
              <a:t>   partition by channel order by sum(amount) </a:t>
            </a:r>
          </a:p>
        </p:txBody>
      </p:sp>
      <p:sp>
        <p:nvSpPr>
          <p:cNvPr id="22532" name="TextBox 8"/>
          <p:cNvSpPr txBox="1">
            <a:spLocks noChangeArrowheads="1"/>
          </p:cNvSpPr>
          <p:nvPr/>
        </p:nvSpPr>
        <p:spPr bwMode="auto">
          <a:xfrm>
            <a:off x="428625" y="1349375"/>
            <a:ext cx="3846513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400" b="1" i="1">
                <a:latin typeface="Century Schoolbook" pitchFamily="18" charset="0"/>
              </a:rPr>
              <a:t>If all windowing clauses have the same </a:t>
            </a:r>
          </a:p>
          <a:p>
            <a:pPr eaLnBrk="1" hangingPunct="1"/>
            <a:r>
              <a:rPr lang="en-US" sz="1400" b="1" i="1">
                <a:latin typeface="Century Schoolbook" pitchFamily="18" charset="0"/>
              </a:rPr>
              <a:t>partition &amp; order expression,</a:t>
            </a:r>
          </a:p>
          <a:p>
            <a:pPr eaLnBrk="1" hangingPunct="1"/>
            <a:r>
              <a:rPr lang="en-US" sz="1400" b="1" i="1">
                <a:latin typeface="Century Schoolbook" pitchFamily="18" charset="0"/>
              </a:rPr>
              <a:t>then this can be expressed as a PTF  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gray">
          <a:xfrm>
            <a:off x="144463" y="4270375"/>
            <a:ext cx="3841750" cy="1538288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/>
          <a:lstStyle/>
          <a:p>
            <a:pPr>
              <a:defRPr/>
            </a:pPr>
            <a:r>
              <a:rPr lang="en-US" sz="1100" dirty="0"/>
              <a:t>select channel, month, s, r, </a:t>
            </a:r>
            <a:r>
              <a:rPr lang="en-US" sz="1100" dirty="0" err="1"/>
              <a:t>dr</a:t>
            </a:r>
            <a:endParaRPr lang="en-US" sz="1100" dirty="0"/>
          </a:p>
          <a:p>
            <a:pPr>
              <a:defRPr/>
            </a:pPr>
            <a:r>
              <a:rPr lang="en-US" sz="1100" dirty="0"/>
              <a:t>From </a:t>
            </a:r>
            <a:r>
              <a:rPr lang="en-US" sz="1100" b="1" dirty="0" err="1"/>
              <a:t>WindowingTableFunction</a:t>
            </a:r>
            <a:r>
              <a:rPr lang="en-US" sz="1100" dirty="0"/>
              <a:t>(</a:t>
            </a:r>
          </a:p>
          <a:p>
            <a:pPr>
              <a:defRPr/>
            </a:pPr>
            <a:r>
              <a:rPr lang="en-US" sz="1100" dirty="0"/>
              <a:t>            &lt;select channel, month, sum(</a:t>
            </a:r>
            <a:r>
              <a:rPr lang="en-US" sz="1100" dirty="0" err="1"/>
              <a:t>amount_sold</a:t>
            </a:r>
            <a:r>
              <a:rPr lang="en-US" sz="1100" dirty="0"/>
              <a:t>) as s</a:t>
            </a:r>
          </a:p>
          <a:p>
            <a:pPr>
              <a:defRPr/>
            </a:pPr>
            <a:r>
              <a:rPr lang="en-US" sz="1100" dirty="0"/>
              <a:t>              from sales</a:t>
            </a:r>
          </a:p>
          <a:p>
            <a:pPr>
              <a:defRPr/>
            </a:pPr>
            <a:r>
              <a:rPr lang="en-US" sz="1100" dirty="0"/>
              <a:t>               Group by channel, month&gt;</a:t>
            </a:r>
          </a:p>
          <a:p>
            <a:pPr>
              <a:defRPr/>
            </a:pPr>
            <a:r>
              <a:rPr lang="en-US" sz="1100" dirty="0"/>
              <a:t>            partition by channel</a:t>
            </a:r>
          </a:p>
          <a:p>
            <a:pPr>
              <a:defRPr/>
            </a:pPr>
            <a:r>
              <a:rPr lang="en-US" sz="1100" dirty="0"/>
              <a:t>            order by s,</a:t>
            </a:r>
          </a:p>
          <a:p>
            <a:pPr>
              <a:defRPr/>
            </a:pPr>
            <a:r>
              <a:rPr lang="en-US" sz="1100" dirty="0"/>
              <a:t>            [r : &lt;rank()&gt;, </a:t>
            </a:r>
            <a:r>
              <a:rPr lang="en-US" sz="1100" dirty="0" err="1"/>
              <a:t>dr</a:t>
            </a:r>
            <a:r>
              <a:rPr lang="en-US" sz="1100" dirty="0"/>
              <a:t>: &lt;</a:t>
            </a:r>
            <a:r>
              <a:rPr lang="en-US" sz="1100" dirty="0" err="1"/>
              <a:t>denserank</a:t>
            </a:r>
            <a:r>
              <a:rPr lang="en-US" sz="1100" dirty="0"/>
              <a:t>()&gt;] )</a:t>
            </a:r>
          </a:p>
        </p:txBody>
      </p:sp>
      <p:sp>
        <p:nvSpPr>
          <p:cNvPr id="3" name="Bent Arrow 2"/>
          <p:cNvSpPr/>
          <p:nvPr/>
        </p:nvSpPr>
        <p:spPr>
          <a:xfrm rot="10800000">
            <a:off x="4098925" y="3402013"/>
            <a:ext cx="1266825" cy="12827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373563" y="5121275"/>
            <a:ext cx="437515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marL="0" indent="0" eaLnBrk="1" hangingPunct="1">
              <a:defRPr/>
            </a:pPr>
            <a:r>
              <a:rPr lang="en-US" sz="1400" b="1" i="1" dirty="0" smtClean="0">
                <a:latin typeface="Century Schoolbook" pitchFamily="18" charset="0"/>
              </a:rPr>
              <a:t>Our Solution:</a:t>
            </a:r>
          </a:p>
          <a:p>
            <a:pPr eaLnBrk="1" hangingPunct="1">
              <a:buFontTx/>
              <a:buAutoNum type="arabicPeriod"/>
              <a:defRPr/>
            </a:pPr>
            <a:r>
              <a:rPr lang="en-US" sz="1400" b="1" i="1" dirty="0" smtClean="0">
                <a:latin typeface="Century Schoolbook" pitchFamily="18" charset="0"/>
              </a:rPr>
              <a:t>Windowing Clause Support at this level</a:t>
            </a:r>
          </a:p>
          <a:p>
            <a:pPr eaLnBrk="1" hangingPunct="1">
              <a:buFontTx/>
              <a:buAutoNum type="arabicPeriod"/>
              <a:defRPr/>
            </a:pPr>
            <a:r>
              <a:rPr lang="en-US" sz="1400" b="1" i="1" dirty="0" smtClean="0">
                <a:latin typeface="Century Schoolbook" pitchFamily="18" charset="0"/>
              </a:rPr>
              <a:t>Can easily add multiple order support</a:t>
            </a:r>
          </a:p>
          <a:p>
            <a:pPr eaLnBrk="1" hangingPunct="1">
              <a:buFontTx/>
              <a:buAutoNum type="arabicPeriod"/>
              <a:defRPr/>
            </a:pPr>
            <a:r>
              <a:rPr lang="en-US" sz="1400" b="1" i="1" dirty="0" smtClean="0">
                <a:latin typeface="Century Schoolbook" pitchFamily="18" charset="0"/>
              </a:rPr>
              <a:t>Multiple partition support requires more thought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270375" y="2293938"/>
            <a:ext cx="1611313" cy="39211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7" name="TextBox 35"/>
          <p:cNvSpPr txBox="1">
            <a:spLocks noChangeArrowheads="1"/>
          </p:cNvSpPr>
          <p:nvPr/>
        </p:nvSpPr>
        <p:spPr bwMode="auto">
          <a:xfrm>
            <a:off x="6010275" y="1749425"/>
            <a:ext cx="1247775" cy="55403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000" i="1">
                <a:solidFill>
                  <a:srgbClr val="000000"/>
                </a:solidFill>
                <a:latin typeface="Century Schoolbook" pitchFamily="18" charset="0"/>
              </a:rPr>
              <a:t>1. Assume Rank on all rows not in original Query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4572000" y="3016250"/>
            <a:ext cx="2686050" cy="6667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9" name="TextBox 35"/>
          <p:cNvSpPr txBox="1">
            <a:spLocks noChangeArrowheads="1"/>
          </p:cNvSpPr>
          <p:nvPr/>
        </p:nvSpPr>
        <p:spPr bwMode="auto">
          <a:xfrm>
            <a:off x="7346950" y="2697163"/>
            <a:ext cx="1401763" cy="1015663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000" dirty="0">
                <a:solidFill>
                  <a:srgbClr val="000000"/>
                </a:solidFill>
                <a:latin typeface="Century Schoolbook" pitchFamily="18" charset="0"/>
              </a:rPr>
              <a:t>2. </a:t>
            </a:r>
            <a:r>
              <a:rPr lang="en-US" sz="1000" dirty="0" smtClean="0">
                <a:solidFill>
                  <a:srgbClr val="000000"/>
                </a:solidFill>
                <a:latin typeface="Century Schoolbook" pitchFamily="18" charset="0"/>
              </a:rPr>
              <a:t>Form makes explicit: first </a:t>
            </a:r>
            <a:r>
              <a:rPr lang="en-US" sz="1000" dirty="0">
                <a:solidFill>
                  <a:srgbClr val="000000"/>
                </a:solidFill>
                <a:latin typeface="Century Schoolbook" pitchFamily="18" charset="0"/>
              </a:rPr>
              <a:t>everything else is </a:t>
            </a:r>
            <a:r>
              <a:rPr lang="en-US" sz="1000" dirty="0" smtClean="0">
                <a:solidFill>
                  <a:srgbClr val="000000"/>
                </a:solidFill>
                <a:latin typeface="Century Schoolbook" pitchFamily="18" charset="0"/>
              </a:rPr>
              <a:t>executed; then </a:t>
            </a:r>
            <a:r>
              <a:rPr lang="en-US" sz="1000" dirty="0">
                <a:solidFill>
                  <a:srgbClr val="000000"/>
                </a:solidFill>
                <a:latin typeface="Century Schoolbook" pitchFamily="18" charset="0"/>
              </a:rPr>
              <a:t>do Windowing calculations.</a:t>
            </a: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144463" y="3402013"/>
            <a:ext cx="44275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200" b="1" dirty="0" smtClean="0">
                <a:latin typeface="Century Schoolbook" pitchFamily="18" charset="0"/>
              </a:rPr>
              <a:t>In PTF form</a:t>
            </a:r>
          </a:p>
          <a:p>
            <a:pPr marL="285750" indent="-285750" eaLnBrk="1" hangingPunct="1">
              <a:buFontTx/>
              <a:buChar char="-"/>
              <a:defRPr/>
            </a:pPr>
            <a:r>
              <a:rPr lang="en-US" sz="1200" dirty="0" smtClean="0">
                <a:latin typeface="Century Schoolbook" pitchFamily="18" charset="0"/>
              </a:rPr>
              <a:t>Assume a PTF fn. called </a:t>
            </a:r>
            <a:r>
              <a:rPr lang="en-US" sz="1200" b="1" dirty="0" err="1" smtClean="0">
                <a:latin typeface="Century Schoolbook" pitchFamily="18" charset="0"/>
              </a:rPr>
              <a:t>WindowingTableFunction</a:t>
            </a:r>
            <a:endParaRPr lang="en-US" sz="1200" b="1" dirty="0" smtClean="0">
              <a:latin typeface="Century Schoolbook" pitchFamily="18" charset="0"/>
            </a:endParaRPr>
          </a:p>
          <a:p>
            <a:pPr marL="285750" indent="-285750" eaLnBrk="1" hangingPunct="1">
              <a:buFontTx/>
              <a:buChar char="-"/>
              <a:defRPr/>
            </a:pPr>
            <a:r>
              <a:rPr lang="en-US" sz="1200" dirty="0" smtClean="0">
                <a:latin typeface="Century Schoolbook" pitchFamily="18" charset="0"/>
              </a:rPr>
              <a:t>Input is the Group By Query</a:t>
            </a:r>
          </a:p>
          <a:p>
            <a:pPr marL="285750" indent="-285750" eaLnBrk="1" hangingPunct="1">
              <a:buFontTx/>
              <a:buChar char="-"/>
              <a:defRPr/>
            </a:pPr>
            <a:r>
              <a:rPr lang="en-US" sz="1200" dirty="0" err="1" smtClean="0">
                <a:latin typeface="Century Schoolbook" pitchFamily="18" charset="0"/>
              </a:rPr>
              <a:t>Args</a:t>
            </a:r>
            <a:r>
              <a:rPr lang="en-US" sz="1200" dirty="0" smtClean="0">
                <a:latin typeface="Century Schoolbook" pitchFamily="18" charset="0"/>
              </a:rPr>
              <a:t>. to function are Windowing Clauses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9" grpId="0"/>
      <p:bldP spid="22537" grpId="0" animBg="1"/>
      <p:bldP spid="22539" grpId="0" animBg="1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 txBox="1">
            <a:spLocks/>
          </p:cNvSpPr>
          <p:nvPr/>
        </p:nvSpPr>
        <p:spPr bwMode="auto">
          <a:xfrm>
            <a:off x="363538" y="26797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sz="3200">
                <a:solidFill>
                  <a:srgbClr val="464653"/>
                </a:solidFill>
                <a:latin typeface="Bookman Old Style" pitchFamily="18" charset="0"/>
              </a:rPr>
              <a:t>Our Solution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PTFs with Hive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787525"/>
          </a:xfrm>
        </p:spPr>
        <p:txBody>
          <a:bodyPr/>
          <a:lstStyle/>
          <a:p>
            <a:pPr marL="0" indent="0" eaLnBrk="1" hangingPunct="1">
              <a:spcBef>
                <a:spcPts val="500"/>
              </a:spcBef>
              <a:buClr>
                <a:schemeClr val="accent2"/>
              </a:buClr>
              <a:defRPr/>
            </a:pPr>
            <a:r>
              <a:rPr lang="en-US" sz="2000" dirty="0" smtClean="0">
                <a:solidFill>
                  <a:schemeClr val="tx2"/>
                </a:solidFill>
              </a:rPr>
              <a:t>To use</a:t>
            </a:r>
          </a:p>
          <a:p>
            <a:pPr marL="274638" lvl="1" indent="0" eaLnBrk="1" hangingPunct="1">
              <a:defRPr/>
            </a:pPr>
            <a:r>
              <a:rPr lang="en-US" sz="1300" dirty="0" smtClean="0"/>
              <a:t>Download jar from </a:t>
            </a:r>
            <a:r>
              <a:rPr lang="en-US" sz="1400" dirty="0">
                <a:hlinkClick r:id="rId3"/>
              </a:rPr>
              <a:t>https://github.com/hbutani/SQLWindowing/wiki</a:t>
            </a:r>
            <a:endParaRPr lang="en-US" sz="1400" dirty="0"/>
          </a:p>
          <a:p>
            <a:pPr marL="274638" lvl="1" indent="0" eaLnBrk="1" hangingPunct="1">
              <a:defRPr/>
            </a:pPr>
            <a:r>
              <a:rPr lang="en-US" sz="1300" dirty="0" smtClean="0"/>
              <a:t>Setup </a:t>
            </a:r>
            <a:r>
              <a:rPr lang="en-US" sz="1300" dirty="0" smtClean="0"/>
              <a:t>windowingCli.sh in bin/</a:t>
            </a:r>
            <a:r>
              <a:rPr lang="en-US" sz="1300" dirty="0" err="1" smtClean="0"/>
              <a:t>ext</a:t>
            </a:r>
            <a:r>
              <a:rPr lang="en-US" sz="1300" dirty="0" smtClean="0"/>
              <a:t> directory</a:t>
            </a:r>
            <a:endParaRPr lang="en-US" sz="1300" dirty="0" smtClean="0"/>
          </a:p>
          <a:p>
            <a:pPr marL="274638" lvl="1" indent="0" eaLnBrk="1" hangingPunct="1">
              <a:defRPr/>
            </a:pPr>
            <a:r>
              <a:rPr lang="en-US" sz="1300" dirty="0" smtClean="0"/>
              <a:t>Use in CLI mode</a:t>
            </a:r>
          </a:p>
          <a:p>
            <a:pPr marL="274638" lvl="1" indent="0" eaLnBrk="1" hangingPunct="1">
              <a:defRPr/>
            </a:pPr>
            <a:r>
              <a:rPr lang="en-US" sz="1300" dirty="0" smtClean="0"/>
              <a:t>Also usable from API </a:t>
            </a:r>
            <a:endParaRPr lang="en-US" sz="1300" dirty="0"/>
          </a:p>
          <a:p>
            <a:pPr lvl="1" eaLnBrk="1" hangingPunct="1">
              <a:buFont typeface="Wingdings" pitchFamily="2" charset="2"/>
              <a:buChar char="Ø"/>
              <a:defRPr/>
            </a:pPr>
            <a:endParaRPr lang="en-US" dirty="0" smtClean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dirty="0" smtClean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92113" y="2671763"/>
            <a:ext cx="8035925" cy="358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444A6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68288" y="2905125"/>
            <a:ext cx="3894137" cy="257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PTFs with Hive CLI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5300" y="2005013"/>
            <a:ext cx="2116138" cy="9985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580" name="Text Box 2"/>
          <p:cNvSpPr txBox="1">
            <a:spLocks noChangeArrowheads="1"/>
          </p:cNvSpPr>
          <p:nvPr/>
        </p:nvSpPr>
        <p:spPr bwMode="auto">
          <a:xfrm>
            <a:off x="495300" y="1654175"/>
            <a:ext cx="1266825" cy="3190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en-US" sz="1000" b="1">
                <a:solidFill>
                  <a:prstClr val="black"/>
                </a:solidFill>
                <a:latin typeface="Century Schoolbook" pitchFamily="18" charset="0"/>
              </a:rPr>
              <a:t>Windowing CLI</a:t>
            </a:r>
            <a:endParaRPr lang="en-US" sz="1000">
              <a:solidFill>
                <a:prstClr val="black"/>
              </a:solidFill>
              <a:latin typeface="Century Schoolbook" pitchFamily="18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1944688" y="2132013"/>
            <a:ext cx="557212" cy="4778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582" name="Text Box 2"/>
          <p:cNvSpPr txBox="1">
            <a:spLocks noChangeArrowheads="1"/>
          </p:cNvSpPr>
          <p:nvPr/>
        </p:nvSpPr>
        <p:spPr bwMode="auto">
          <a:xfrm>
            <a:off x="1984375" y="2171700"/>
            <a:ext cx="509588" cy="3984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>
              <a:spcAft>
                <a:spcPts val="1000"/>
              </a:spcAft>
            </a:pPr>
            <a:r>
              <a:rPr lang="en-US" sz="900" b="1">
                <a:solidFill>
                  <a:prstClr val="black"/>
                </a:solidFill>
                <a:latin typeface="Century Schoolbook" pitchFamily="18" charset="0"/>
              </a:rPr>
              <a:t>Hive</a:t>
            </a:r>
            <a:endParaRPr lang="en-US" sz="900">
              <a:solidFill>
                <a:prstClr val="black"/>
              </a:solidFill>
              <a:latin typeface="Century Schoolbook" pitchFamily="18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973138" y="2454275"/>
            <a:ext cx="881062" cy="4778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584" name="Text Box 2"/>
          <p:cNvSpPr txBox="1">
            <a:spLocks noChangeArrowheads="1"/>
          </p:cNvSpPr>
          <p:nvPr/>
        </p:nvSpPr>
        <p:spPr bwMode="auto">
          <a:xfrm>
            <a:off x="987425" y="2508250"/>
            <a:ext cx="866775" cy="3968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>
              <a:spcAft>
                <a:spcPts val="1000"/>
              </a:spcAft>
            </a:pPr>
            <a:r>
              <a:rPr lang="en-US" sz="900" b="1">
                <a:solidFill>
                  <a:prstClr val="black"/>
                </a:solidFill>
                <a:latin typeface="Century Schoolbook" pitchFamily="18" charset="0"/>
              </a:rPr>
              <a:t>Windowing Shell</a:t>
            </a:r>
            <a:endParaRPr lang="en-US" sz="900">
              <a:solidFill>
                <a:prstClr val="black"/>
              </a:solidFill>
              <a:latin typeface="Century Schoolbook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38188" y="4794250"/>
            <a:ext cx="3290887" cy="9223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586" name="Text Box 2"/>
          <p:cNvSpPr txBox="1">
            <a:spLocks noChangeArrowheads="1"/>
          </p:cNvSpPr>
          <p:nvPr/>
        </p:nvSpPr>
        <p:spPr bwMode="auto">
          <a:xfrm>
            <a:off x="744538" y="4468813"/>
            <a:ext cx="1268412" cy="3190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en-US" sz="1000" b="1">
                <a:solidFill>
                  <a:prstClr val="black"/>
                </a:solidFill>
                <a:latin typeface="Century Schoolbook" pitchFamily="18" charset="0"/>
              </a:rPr>
              <a:t>Cluster</a:t>
            </a:r>
            <a:endParaRPr lang="en-US" sz="1000">
              <a:solidFill>
                <a:prstClr val="black"/>
              </a:solidFill>
              <a:latin typeface="Century Schoolbook" pitchFamily="18" charset="0"/>
            </a:endParaRPr>
          </a:p>
        </p:txBody>
      </p:sp>
      <p:sp>
        <p:nvSpPr>
          <p:cNvPr id="24" name="Line Callout 1 23"/>
          <p:cNvSpPr/>
          <p:nvPr/>
        </p:nvSpPr>
        <p:spPr>
          <a:xfrm>
            <a:off x="3460750" y="1390650"/>
            <a:ext cx="1387475" cy="1762125"/>
          </a:xfrm>
          <a:prstGeom prst="borderCallout1">
            <a:avLst>
              <a:gd name="adj1" fmla="val 18228"/>
              <a:gd name="adj2" fmla="val -1818"/>
              <a:gd name="adj3" fmla="val 60661"/>
              <a:gd name="adj4" fmla="val -8709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3668713" y="1628775"/>
            <a:ext cx="1001712" cy="4778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589" name="Text Box 2"/>
          <p:cNvSpPr txBox="1">
            <a:spLocks noChangeArrowheads="1"/>
          </p:cNvSpPr>
          <p:nvPr/>
        </p:nvSpPr>
        <p:spPr bwMode="auto">
          <a:xfrm>
            <a:off x="3733800" y="1733550"/>
            <a:ext cx="866775" cy="2254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>
              <a:spcAft>
                <a:spcPts val="1000"/>
              </a:spcAft>
            </a:pPr>
            <a:r>
              <a:rPr lang="en-US" sz="900" b="1">
                <a:solidFill>
                  <a:prstClr val="black"/>
                </a:solidFill>
                <a:latin typeface="Century Schoolbook" pitchFamily="18" charset="0"/>
              </a:rPr>
              <a:t>Hive CLI</a:t>
            </a:r>
            <a:endParaRPr lang="en-US" sz="900">
              <a:solidFill>
                <a:prstClr val="black"/>
              </a:solidFill>
              <a:latin typeface="Century Schoolbook" pitchFamily="18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668713" y="2120900"/>
            <a:ext cx="1001712" cy="4778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591" name="Text Box 2"/>
          <p:cNvSpPr txBox="1">
            <a:spLocks noChangeArrowheads="1"/>
          </p:cNvSpPr>
          <p:nvPr/>
        </p:nvSpPr>
        <p:spPr bwMode="auto">
          <a:xfrm>
            <a:off x="3733800" y="2225675"/>
            <a:ext cx="866775" cy="2254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>
              <a:spcAft>
                <a:spcPts val="1000"/>
              </a:spcAft>
            </a:pPr>
            <a:r>
              <a:rPr lang="en-US" sz="900" b="1">
                <a:solidFill>
                  <a:prstClr val="black"/>
                </a:solidFill>
                <a:latin typeface="Century Schoolbook" pitchFamily="18" charset="0"/>
              </a:rPr>
              <a:t>Translator</a:t>
            </a:r>
            <a:endParaRPr lang="en-US" sz="900">
              <a:solidFill>
                <a:prstClr val="black"/>
              </a:solidFill>
              <a:latin typeface="Century Schoolbook" pitchFamily="18" charset="0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3668713" y="2608263"/>
            <a:ext cx="1001712" cy="4778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593" name="Text Box 2"/>
          <p:cNvSpPr txBox="1">
            <a:spLocks noChangeArrowheads="1"/>
          </p:cNvSpPr>
          <p:nvPr/>
        </p:nvSpPr>
        <p:spPr bwMode="auto">
          <a:xfrm>
            <a:off x="3733800" y="2713038"/>
            <a:ext cx="866775" cy="2254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>
              <a:spcAft>
                <a:spcPts val="1000"/>
              </a:spcAft>
            </a:pPr>
            <a:r>
              <a:rPr lang="en-US" sz="900" b="1">
                <a:solidFill>
                  <a:prstClr val="black"/>
                </a:solidFill>
                <a:latin typeface="Century Schoolbook" pitchFamily="18" charset="0"/>
              </a:rPr>
              <a:t>Metadata</a:t>
            </a:r>
            <a:endParaRPr lang="en-US" sz="900">
              <a:solidFill>
                <a:prstClr val="black"/>
              </a:solidFill>
              <a:latin typeface="Century Schoolbook" pitchFamily="18" charset="0"/>
            </a:endParaRPr>
          </a:p>
        </p:txBody>
      </p:sp>
      <p:sp>
        <p:nvSpPr>
          <p:cNvPr id="24594" name="TextBox 35"/>
          <p:cNvSpPr txBox="1">
            <a:spLocks noChangeArrowheads="1"/>
          </p:cNvSpPr>
          <p:nvPr/>
        </p:nvSpPr>
        <p:spPr bwMode="auto">
          <a:xfrm>
            <a:off x="3460750" y="3965575"/>
            <a:ext cx="13557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100" i="1">
                <a:solidFill>
                  <a:prstClr val="black"/>
                </a:solidFill>
                <a:latin typeface="Century Schoolbook" pitchFamily="18" charset="0"/>
              </a:rPr>
              <a:t>Execute Hive Queries as MR jobs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3021013" y="3155950"/>
            <a:ext cx="1327150" cy="1481138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6" idx="2"/>
          </p:cNvCxnSpPr>
          <p:nvPr/>
        </p:nvCxnSpPr>
        <p:spPr>
          <a:xfrm>
            <a:off x="1412875" y="2932113"/>
            <a:ext cx="923925" cy="170180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97" name="TextBox 35"/>
          <p:cNvSpPr txBox="1">
            <a:spLocks noChangeArrowheads="1"/>
          </p:cNvSpPr>
          <p:nvPr/>
        </p:nvSpPr>
        <p:spPr bwMode="auto">
          <a:xfrm>
            <a:off x="363538" y="3727450"/>
            <a:ext cx="162083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100" i="1" dirty="0">
                <a:solidFill>
                  <a:prstClr val="black"/>
                </a:solidFill>
                <a:latin typeface="Century Schoolbook" pitchFamily="18" charset="0"/>
              </a:rPr>
              <a:t>Execute </a:t>
            </a:r>
            <a:r>
              <a:rPr lang="en-US" sz="1100" i="1" dirty="0" smtClean="0">
                <a:solidFill>
                  <a:prstClr val="black"/>
                </a:solidFill>
                <a:latin typeface="Century Schoolbook" pitchFamily="18" charset="0"/>
              </a:rPr>
              <a:t>PTF Queries </a:t>
            </a:r>
            <a:r>
              <a:rPr lang="en-US" sz="1100" i="1" dirty="0">
                <a:solidFill>
                  <a:prstClr val="black"/>
                </a:solidFill>
                <a:latin typeface="Century Schoolbook" pitchFamily="18" charset="0"/>
              </a:rPr>
              <a:t>as MR jobs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1854200" y="2678113"/>
            <a:ext cx="1606550" cy="227012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99" name="TextBox 35"/>
          <p:cNvSpPr txBox="1">
            <a:spLocks noChangeArrowheads="1"/>
          </p:cNvSpPr>
          <p:nvPr/>
        </p:nvSpPr>
        <p:spPr bwMode="auto">
          <a:xfrm>
            <a:off x="1887538" y="3003550"/>
            <a:ext cx="2141537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100" b="1" i="1">
                <a:solidFill>
                  <a:prstClr val="black"/>
                </a:solidFill>
                <a:latin typeface="Century Schoolbook" pitchFamily="18" charset="0"/>
              </a:rPr>
              <a:t>Hive callbacks:</a:t>
            </a:r>
          </a:p>
          <a:p>
            <a:pPr eaLnBrk="1" hangingPunct="1"/>
            <a:r>
              <a:rPr lang="en-US" sz="1100" i="1">
                <a:solidFill>
                  <a:prstClr val="black"/>
                </a:solidFill>
                <a:latin typeface="Century Schoolbook" pitchFamily="18" charset="0"/>
              </a:rPr>
              <a:t>- Metadata</a:t>
            </a:r>
          </a:p>
          <a:p>
            <a:pPr eaLnBrk="1" hangingPunct="1"/>
            <a:r>
              <a:rPr lang="en-US" sz="1100" i="1">
                <a:solidFill>
                  <a:prstClr val="black"/>
                </a:solidFill>
                <a:latin typeface="Century Schoolbook" pitchFamily="18" charset="0"/>
              </a:rPr>
              <a:t>- Execute Embedded Hive Queries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937655" y="2508250"/>
            <a:ext cx="4053945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en-US" sz="1400" dirty="0">
                <a:solidFill>
                  <a:prstClr val="black"/>
                </a:solidFill>
                <a:latin typeface="Century Schoolbook" pitchFamily="18" charset="0"/>
              </a:rPr>
              <a:t>In CLI enter HQL or </a:t>
            </a:r>
            <a:r>
              <a:rPr lang="en-US" sz="1400" dirty="0" smtClean="0">
                <a:solidFill>
                  <a:prstClr val="black"/>
                </a:solidFill>
                <a:latin typeface="Century Schoolbook" pitchFamily="18" charset="0"/>
              </a:rPr>
              <a:t>PTF Queries</a:t>
            </a:r>
            <a:endParaRPr lang="en-US" sz="1400" dirty="0">
              <a:solidFill>
                <a:prstClr val="black"/>
              </a:solidFill>
              <a:latin typeface="Century Schoolbook" pitchFamily="18" charset="0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en-US" sz="1400" dirty="0" err="1">
                <a:solidFill>
                  <a:prstClr val="black"/>
                </a:solidFill>
                <a:latin typeface="Century Schoolbook" pitchFamily="18" charset="0"/>
              </a:rPr>
              <a:t>WindowingCLI</a:t>
            </a:r>
            <a:r>
              <a:rPr lang="en-US" sz="1400" dirty="0">
                <a:solidFill>
                  <a:prstClr val="black"/>
                </a:solidFill>
                <a:latin typeface="Century Schoolbook" pitchFamily="18" charset="0"/>
              </a:rPr>
              <a:t> embeds Hive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sz="1400" dirty="0">
                <a:solidFill>
                  <a:prstClr val="black"/>
                </a:solidFill>
                <a:latin typeface="Century Schoolbook" pitchFamily="18" charset="0"/>
              </a:rPr>
              <a:t>HQL passed to Hive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z="1400" dirty="0">
                <a:solidFill>
                  <a:prstClr val="black"/>
                </a:solidFill>
                <a:latin typeface="Century Schoolbook" pitchFamily="18" charset="0"/>
              </a:rPr>
              <a:t>Windowing CLI interacts with Hive for metadata and executing </a:t>
            </a:r>
            <a:r>
              <a:rPr lang="en-US" sz="1400" dirty="0" smtClean="0">
                <a:solidFill>
                  <a:prstClr val="black"/>
                </a:solidFill>
                <a:latin typeface="Century Schoolbook" pitchFamily="18" charset="0"/>
              </a:rPr>
              <a:t>embedded </a:t>
            </a:r>
            <a:r>
              <a:rPr lang="en-US" sz="1400" dirty="0">
                <a:solidFill>
                  <a:prstClr val="black"/>
                </a:solidFill>
                <a:latin typeface="Century Schoolbook" pitchFamily="18" charset="0"/>
              </a:rPr>
              <a:t>Hive Queries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z="1400" dirty="0" smtClean="0">
                <a:solidFill>
                  <a:prstClr val="black"/>
                </a:solidFill>
                <a:latin typeface="Century Schoolbook" pitchFamily="18" charset="0"/>
              </a:rPr>
              <a:t>PTF works </a:t>
            </a:r>
            <a:r>
              <a:rPr lang="en-US" sz="1400" dirty="0">
                <a:solidFill>
                  <a:prstClr val="black"/>
                </a:solidFill>
                <a:latin typeface="Century Schoolbook" pitchFamily="18" charset="0"/>
              </a:rPr>
              <a:t>in a similar fashion to Hive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sz="1400" dirty="0" smtClean="0">
                <a:solidFill>
                  <a:prstClr val="black"/>
                </a:solidFill>
                <a:latin typeface="Century Schoolbook" pitchFamily="18" charset="0"/>
              </a:rPr>
              <a:t>Translates Queries  </a:t>
            </a:r>
            <a:r>
              <a:rPr lang="en-US" sz="1400" dirty="0">
                <a:solidFill>
                  <a:prstClr val="black"/>
                </a:solidFill>
                <a:latin typeface="Century Schoolbook" pitchFamily="18" charset="0"/>
              </a:rPr>
              <a:t>into MR </a:t>
            </a:r>
            <a:r>
              <a:rPr lang="en-US" sz="1400" dirty="0" smtClean="0">
                <a:solidFill>
                  <a:prstClr val="black"/>
                </a:solidFill>
                <a:latin typeface="Century Schoolbook" pitchFamily="18" charset="0"/>
              </a:rPr>
              <a:t>jobs</a:t>
            </a:r>
            <a:endParaRPr lang="en-US" sz="1400" dirty="0">
              <a:solidFill>
                <a:prstClr val="black"/>
              </a:solidFill>
              <a:latin typeface="Century Schoolboo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30583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Query Structure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288925" y="4298950"/>
            <a:ext cx="4100513" cy="1566863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/>
          <a:lstStyle/>
          <a:p>
            <a:pPr>
              <a:defRPr/>
            </a:pPr>
            <a:r>
              <a:rPr lang="en-US" sz="1200" dirty="0">
                <a:latin typeface="Arial monospaced for SAP" pitchFamily="49" charset="0"/>
              </a:rPr>
              <a:t>From </a:t>
            </a:r>
            <a:r>
              <a:rPr lang="en-US" sz="1200" b="1" dirty="0" err="1">
                <a:latin typeface="Arial monospaced for SAP" pitchFamily="49" charset="0"/>
              </a:rPr>
              <a:t>PartitionedTableFunction</a:t>
            </a:r>
            <a:r>
              <a:rPr lang="en-US" sz="1200" dirty="0">
                <a:latin typeface="Arial monospaced for SAP" pitchFamily="49" charset="0"/>
              </a:rPr>
              <a:t>( </a:t>
            </a:r>
          </a:p>
          <a:p>
            <a:pPr>
              <a:defRPr/>
            </a:pPr>
            <a:r>
              <a:rPr lang="en-US" sz="1200" i="1" dirty="0">
                <a:latin typeface="Arial monospaced for SAP" pitchFamily="49" charset="0"/>
              </a:rPr>
              <a:t>            Input Specification</a:t>
            </a:r>
            <a:endParaRPr lang="en-US" sz="1200" dirty="0">
              <a:latin typeface="Arial monospaced for SAP" pitchFamily="49" charset="0"/>
            </a:endParaRPr>
          </a:p>
          <a:p>
            <a:pPr>
              <a:defRPr/>
            </a:pPr>
            <a:r>
              <a:rPr lang="en-US" sz="1200" dirty="0">
                <a:latin typeface="Arial monospaced for SAP" pitchFamily="49" charset="0"/>
              </a:rPr>
              <a:t>      	  Partition by …</a:t>
            </a:r>
          </a:p>
          <a:p>
            <a:pPr>
              <a:defRPr/>
            </a:pPr>
            <a:r>
              <a:rPr lang="en-US" sz="1200" dirty="0">
                <a:latin typeface="Arial monospaced for SAP" pitchFamily="49" charset="0"/>
              </a:rPr>
              <a:t>            Order by …</a:t>
            </a:r>
          </a:p>
          <a:p>
            <a:pPr>
              <a:defRPr/>
            </a:pPr>
            <a:r>
              <a:rPr lang="en-US" sz="1200" dirty="0">
                <a:latin typeface="Arial monospaced for SAP" pitchFamily="49" charset="0"/>
              </a:rPr>
              <a:t>            Function Arguments…</a:t>
            </a:r>
          </a:p>
          <a:p>
            <a:pPr>
              <a:defRPr/>
            </a:pPr>
            <a:r>
              <a:rPr lang="en-US" sz="1200" dirty="0">
                <a:latin typeface="Arial monospaced for SAP" pitchFamily="49" charset="0"/>
              </a:rPr>
              <a:t>     )</a:t>
            </a:r>
          </a:p>
          <a:p>
            <a:pPr>
              <a:defRPr/>
            </a:pPr>
            <a:r>
              <a:rPr lang="en-US" sz="1200" dirty="0">
                <a:latin typeface="Arial monospaced for SAP" pitchFamily="49" charset="0"/>
              </a:rPr>
              <a:t>Select (</a:t>
            </a:r>
            <a:r>
              <a:rPr lang="en-US" sz="1200" dirty="0" err="1">
                <a:latin typeface="Arial monospaced for SAP" pitchFamily="49" charset="0"/>
              </a:rPr>
              <a:t>ColumnName</a:t>
            </a:r>
            <a:r>
              <a:rPr lang="en-US" sz="1200" dirty="0">
                <a:latin typeface="Arial monospaced for SAP" pitchFamily="49" charset="0"/>
              </a:rPr>
              <a:t> | Expression)+</a:t>
            </a:r>
          </a:p>
          <a:p>
            <a:pPr>
              <a:defRPr/>
            </a:pPr>
            <a:r>
              <a:rPr lang="en-US" sz="1200" dirty="0">
                <a:latin typeface="Arial monospaced for SAP" pitchFamily="49" charset="0"/>
              </a:rPr>
              <a:t>Where Expression</a:t>
            </a:r>
          </a:p>
        </p:txBody>
      </p:sp>
      <p:sp>
        <p:nvSpPr>
          <p:cNvPr id="26628" name="Rectangle 3"/>
          <p:cNvSpPr txBox="1">
            <a:spLocks noChangeArrowheads="1"/>
          </p:cNvSpPr>
          <p:nvPr/>
        </p:nvSpPr>
        <p:spPr bwMode="auto">
          <a:xfrm>
            <a:off x="457200" y="1219200"/>
            <a:ext cx="82296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274638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822325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lvl="1" eaLnBrk="1" hangingPunct="1">
              <a:spcBef>
                <a:spcPts val="500"/>
              </a:spcBef>
              <a:buClr>
                <a:schemeClr val="accent2"/>
              </a:buClr>
              <a:buSzPct val="76000"/>
            </a:pPr>
            <a:r>
              <a:rPr lang="en-US" sz="2300" dirty="0">
                <a:solidFill>
                  <a:schemeClr val="tx2"/>
                </a:solidFill>
                <a:latin typeface="Gill Sans MT" pitchFamily="34" charset="0"/>
              </a:rPr>
              <a:t>Query abstraction is a select statement:</a:t>
            </a:r>
          </a:p>
          <a:p>
            <a:pPr lvl="2" eaLnBrk="1" hangingPunct="1">
              <a:spcBef>
                <a:spcPts val="500"/>
              </a:spcBef>
              <a:buClr>
                <a:srgbClr val="BCBCBC"/>
              </a:buClr>
              <a:buSzPct val="76000"/>
              <a:buFont typeface="Wingdings" pitchFamily="2" charset="2"/>
              <a:buChar char="Ø"/>
            </a:pPr>
            <a:r>
              <a:rPr lang="en-US" sz="2000" dirty="0">
                <a:latin typeface="Gill Sans MT" pitchFamily="34" charset="0"/>
              </a:rPr>
              <a:t>Input is a Table Function Invocation</a:t>
            </a:r>
          </a:p>
          <a:p>
            <a:pPr lvl="2" eaLnBrk="1" hangingPunct="1">
              <a:spcBef>
                <a:spcPts val="500"/>
              </a:spcBef>
              <a:buClr>
                <a:srgbClr val="BCBCBC"/>
              </a:buClr>
              <a:buSzPct val="76000"/>
              <a:buFont typeface="Wingdings" pitchFamily="2" charset="2"/>
              <a:buChar char="Ø"/>
            </a:pPr>
            <a:r>
              <a:rPr lang="en-US" sz="2000" dirty="0">
                <a:latin typeface="Gill Sans MT" pitchFamily="34" charset="0"/>
              </a:rPr>
              <a:t>Filter &amp; Project on Table Function output</a:t>
            </a:r>
          </a:p>
          <a:p>
            <a:pPr lvl="2" eaLnBrk="1" hangingPunct="1">
              <a:spcBef>
                <a:spcPts val="500"/>
              </a:spcBef>
              <a:buClr>
                <a:srgbClr val="BCBCBC"/>
              </a:buClr>
              <a:buSzPct val="76000"/>
              <a:buFont typeface="Wingdings" pitchFamily="2" charset="2"/>
              <a:buChar char="Ø"/>
            </a:pPr>
            <a:r>
              <a:rPr lang="en-US" sz="2000" dirty="0">
                <a:latin typeface="Gill Sans MT" pitchFamily="34" charset="0"/>
              </a:rPr>
              <a:t>Table Function call:</a:t>
            </a:r>
          </a:p>
          <a:p>
            <a:pPr lvl="3" eaLnBrk="1" hangingPunct="1">
              <a:spcBef>
                <a:spcPts val="500"/>
              </a:spcBef>
              <a:buClr>
                <a:srgbClr val="BCBCBC"/>
              </a:buClr>
              <a:buSzPct val="76000"/>
              <a:buFont typeface="Wingdings" pitchFamily="2" charset="2"/>
              <a:buChar char="Ø"/>
            </a:pPr>
            <a:r>
              <a:rPr lang="en-US" sz="2000" dirty="0">
                <a:latin typeface="Gill Sans MT" pitchFamily="34" charset="0"/>
              </a:rPr>
              <a:t>Input is Hive Table, Query or another </a:t>
            </a:r>
            <a:r>
              <a:rPr lang="en-US" sz="2000" dirty="0" smtClean="0">
                <a:latin typeface="Gill Sans MT" pitchFamily="34" charset="0"/>
              </a:rPr>
              <a:t>PTF =&gt; can chain PTFs</a:t>
            </a:r>
            <a:endParaRPr lang="en-US" sz="2000" dirty="0">
              <a:latin typeface="Gill Sans MT" pitchFamily="34" charset="0"/>
            </a:endParaRPr>
          </a:p>
          <a:p>
            <a:pPr lvl="3" eaLnBrk="1" hangingPunct="1">
              <a:spcBef>
                <a:spcPts val="500"/>
              </a:spcBef>
              <a:buClr>
                <a:srgbClr val="BCBCBC"/>
              </a:buClr>
              <a:buSzPct val="76000"/>
              <a:buFont typeface="Wingdings" pitchFamily="2" charset="2"/>
              <a:buChar char="Ø"/>
            </a:pPr>
            <a:r>
              <a:rPr lang="en-US" sz="2000" dirty="0">
                <a:latin typeface="Gill Sans MT" pitchFamily="34" charset="0"/>
              </a:rPr>
              <a:t>Specify partitioning </a:t>
            </a:r>
            <a:r>
              <a:rPr lang="en-US" sz="2000" dirty="0" smtClean="0">
                <a:latin typeface="Gill Sans MT" pitchFamily="34" charset="0"/>
              </a:rPr>
              <a:t>and order of Input</a:t>
            </a:r>
            <a:endParaRPr lang="en-US" sz="2000" dirty="0">
              <a:latin typeface="Gill Sans MT" pitchFamily="34" charset="0"/>
            </a:endParaRPr>
          </a:p>
          <a:p>
            <a:pPr lvl="3" eaLnBrk="1" hangingPunct="1">
              <a:spcBef>
                <a:spcPts val="500"/>
              </a:spcBef>
              <a:buClr>
                <a:srgbClr val="BCBCBC"/>
              </a:buClr>
              <a:buSzPct val="76000"/>
              <a:buFont typeface="Wingdings" pitchFamily="2" charset="2"/>
              <a:buChar char="Ø"/>
            </a:pPr>
            <a:r>
              <a:rPr lang="en-US" sz="2000" dirty="0">
                <a:latin typeface="Gill Sans MT" pitchFamily="34" charset="0"/>
              </a:rPr>
              <a:t>Other Function </a:t>
            </a:r>
            <a:r>
              <a:rPr lang="en-US" sz="2000" dirty="0" err="1" smtClean="0">
                <a:latin typeface="Gill Sans MT" pitchFamily="34" charset="0"/>
              </a:rPr>
              <a:t>Args</a:t>
            </a:r>
            <a:r>
              <a:rPr lang="en-US" sz="2000" dirty="0" smtClean="0">
                <a:latin typeface="Gill Sans MT" pitchFamily="34" charset="0"/>
              </a:rPr>
              <a:t>.</a:t>
            </a:r>
            <a:endParaRPr lang="en-US" sz="2000" dirty="0">
              <a:latin typeface="Gill Sans MT" pitchFamily="34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4408488" y="4235450"/>
            <a:ext cx="97790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Left Brace 5"/>
          <p:cNvSpPr/>
          <p:nvPr/>
        </p:nvSpPr>
        <p:spPr>
          <a:xfrm>
            <a:off x="5603875" y="3521074"/>
            <a:ext cx="155575" cy="13811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59450" y="3521075"/>
            <a:ext cx="1781175" cy="1200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Input can be: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Hive Table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Hive Query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Another PTF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086350" y="5081588"/>
            <a:ext cx="379888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547688" indent="-2730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822325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marL="69850" indent="0" eaLnBrk="1" hangingPunct="1">
              <a:spcBef>
                <a:spcPts val="500"/>
              </a:spcBef>
              <a:buClr>
                <a:schemeClr val="accent2"/>
              </a:buClr>
              <a:buSzPct val="76000"/>
              <a:defRPr/>
            </a:pPr>
            <a:r>
              <a:rPr lang="en-US" sz="1400" b="1" dirty="0" smtClean="0">
                <a:solidFill>
                  <a:schemeClr val="tx2"/>
                </a:solidFill>
                <a:latin typeface="Gill Sans MT" pitchFamily="34" charset="0"/>
              </a:rPr>
              <a:t>Not shown here:</a:t>
            </a:r>
          </a:p>
          <a:p>
            <a:pPr marL="412750" ea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+mj-lt"/>
              <a:buAutoNum type="arabicPeriod"/>
              <a:defRPr/>
            </a:pPr>
            <a:r>
              <a:rPr lang="en-US" sz="1400" dirty="0" smtClean="0">
                <a:solidFill>
                  <a:schemeClr val="tx2"/>
                </a:solidFill>
                <a:latin typeface="Gill Sans MT" pitchFamily="34" charset="0"/>
              </a:rPr>
              <a:t>Output of Query can be written to Hive Table or Partition</a:t>
            </a:r>
          </a:p>
          <a:p>
            <a:pPr marL="412750" ea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+mj-lt"/>
              <a:buAutoNum type="arabicPeriod"/>
              <a:defRPr/>
            </a:pPr>
            <a:r>
              <a:rPr lang="en-US" sz="1400" dirty="0" smtClean="0">
                <a:solidFill>
                  <a:schemeClr val="tx2"/>
                </a:solidFill>
                <a:latin typeface="Gill Sans MT" pitchFamily="34" charset="0"/>
              </a:rPr>
              <a:t>Can this form be a </a:t>
            </a:r>
            <a:r>
              <a:rPr lang="en-US" sz="1400" dirty="0" err="1" smtClean="0">
                <a:solidFill>
                  <a:schemeClr val="tx2"/>
                </a:solidFill>
                <a:latin typeface="Gill Sans MT" pitchFamily="34" charset="0"/>
              </a:rPr>
              <a:t>SubQuery</a:t>
            </a:r>
            <a:r>
              <a:rPr lang="en-US" sz="1400" dirty="0" smtClean="0">
                <a:solidFill>
                  <a:schemeClr val="tx2"/>
                </a:solidFill>
                <a:latin typeface="Gill Sans MT" pitchFamily="34" charset="0"/>
              </a:rPr>
              <a:t> in HQL? Not yet.</a:t>
            </a:r>
            <a:endParaRPr lang="en-US" sz="1200" dirty="0" smtClean="0">
              <a:latin typeface="Gill Sans MT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Query Structure: Windowing Clauses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gray">
          <a:xfrm>
            <a:off x="379413" y="1516063"/>
            <a:ext cx="4100512" cy="1566862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/>
          <a:lstStyle/>
          <a:p>
            <a:pPr>
              <a:defRPr/>
            </a:pPr>
            <a:r>
              <a:rPr lang="en-US" sz="1200" dirty="0">
                <a:latin typeface="Arial monospaced for SAP" pitchFamily="49" charset="0"/>
              </a:rPr>
              <a:t>From </a:t>
            </a:r>
            <a:r>
              <a:rPr lang="en-US" sz="1200" i="1" dirty="0">
                <a:latin typeface="Arial monospaced for SAP" pitchFamily="49" charset="0"/>
              </a:rPr>
              <a:t>Input Specification,</a:t>
            </a:r>
            <a:endParaRPr lang="en-US" sz="1200" dirty="0">
              <a:latin typeface="Arial monospaced for SAP" pitchFamily="49" charset="0"/>
            </a:endParaRPr>
          </a:p>
          <a:p>
            <a:pPr>
              <a:defRPr/>
            </a:pPr>
            <a:r>
              <a:rPr lang="en-US" sz="1200" dirty="0">
                <a:latin typeface="Arial monospaced for SAP" pitchFamily="49" charset="0"/>
              </a:rPr>
              <a:t>     Partition by …</a:t>
            </a:r>
          </a:p>
          <a:p>
            <a:pPr>
              <a:defRPr/>
            </a:pPr>
            <a:r>
              <a:rPr lang="en-US" sz="1200" dirty="0">
                <a:latin typeface="Arial monospaced for SAP" pitchFamily="49" charset="0"/>
              </a:rPr>
              <a:t>     Order by …</a:t>
            </a:r>
          </a:p>
          <a:p>
            <a:pPr>
              <a:defRPr/>
            </a:pPr>
            <a:r>
              <a:rPr lang="en-US" sz="1200" dirty="0">
                <a:latin typeface="Arial monospaced for SAP" pitchFamily="49" charset="0"/>
              </a:rPr>
              <a:t>with</a:t>
            </a:r>
          </a:p>
          <a:p>
            <a:pPr>
              <a:defRPr/>
            </a:pPr>
            <a:r>
              <a:rPr lang="en-US" sz="1200" dirty="0">
                <a:latin typeface="Arial monospaced for SAP" pitchFamily="49" charset="0"/>
              </a:rPr>
              <a:t>   windowing clause….,</a:t>
            </a:r>
          </a:p>
          <a:p>
            <a:pPr>
              <a:defRPr/>
            </a:pPr>
            <a:r>
              <a:rPr lang="en-US" sz="1200" dirty="0">
                <a:latin typeface="Arial monospaced for SAP" pitchFamily="49" charset="0"/>
              </a:rPr>
              <a:t>   windowing clause…</a:t>
            </a:r>
          </a:p>
          <a:p>
            <a:pPr>
              <a:defRPr/>
            </a:pPr>
            <a:r>
              <a:rPr lang="en-US" sz="1200" dirty="0">
                <a:latin typeface="Arial monospaced for SAP" pitchFamily="49" charset="0"/>
              </a:rPr>
              <a:t>Select (</a:t>
            </a:r>
            <a:r>
              <a:rPr lang="en-US" sz="1200" dirty="0" err="1">
                <a:latin typeface="Arial monospaced for SAP" pitchFamily="49" charset="0"/>
              </a:rPr>
              <a:t>ColumnName</a:t>
            </a:r>
            <a:r>
              <a:rPr lang="en-US" sz="1200" dirty="0">
                <a:latin typeface="Arial monospaced for SAP" pitchFamily="49" charset="0"/>
              </a:rPr>
              <a:t> | Expression)+</a:t>
            </a:r>
          </a:p>
          <a:p>
            <a:pPr>
              <a:defRPr/>
            </a:pPr>
            <a:r>
              <a:rPr lang="en-US" sz="1200" dirty="0">
                <a:latin typeface="Arial monospaced for SAP" pitchFamily="49" charset="0"/>
              </a:rPr>
              <a:t>Where Expression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3746500" y="4162425"/>
            <a:ext cx="4100513" cy="1568450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/>
          <a:lstStyle/>
          <a:p>
            <a:pPr>
              <a:defRPr/>
            </a:pPr>
            <a:r>
              <a:rPr lang="en-US" sz="1200" dirty="0">
                <a:latin typeface="Arial monospaced for SAP" pitchFamily="49" charset="0"/>
              </a:rPr>
              <a:t>From </a:t>
            </a:r>
            <a:r>
              <a:rPr lang="en-US" sz="1200" b="1" dirty="0" err="1">
                <a:latin typeface="Arial monospaced for SAP" pitchFamily="49" charset="0"/>
              </a:rPr>
              <a:t>WindowingTableFunction</a:t>
            </a:r>
            <a:r>
              <a:rPr lang="en-US" sz="1200" dirty="0">
                <a:latin typeface="Arial monospaced for SAP" pitchFamily="49" charset="0"/>
              </a:rPr>
              <a:t>( </a:t>
            </a:r>
          </a:p>
          <a:p>
            <a:pPr>
              <a:defRPr/>
            </a:pPr>
            <a:r>
              <a:rPr lang="en-US" sz="1200" i="1" dirty="0">
                <a:latin typeface="Arial monospaced for SAP" pitchFamily="49" charset="0"/>
              </a:rPr>
              <a:t>            Input Specification</a:t>
            </a:r>
            <a:endParaRPr lang="en-US" sz="1200" dirty="0">
              <a:latin typeface="Arial monospaced for SAP" pitchFamily="49" charset="0"/>
            </a:endParaRPr>
          </a:p>
          <a:p>
            <a:pPr>
              <a:defRPr/>
            </a:pPr>
            <a:r>
              <a:rPr lang="en-US" sz="1200" dirty="0">
                <a:latin typeface="Arial monospaced for SAP" pitchFamily="49" charset="0"/>
              </a:rPr>
              <a:t>      	  Partition by …</a:t>
            </a:r>
          </a:p>
          <a:p>
            <a:pPr>
              <a:defRPr/>
            </a:pPr>
            <a:r>
              <a:rPr lang="en-US" sz="1200" dirty="0">
                <a:latin typeface="Arial monospaced for SAP" pitchFamily="49" charset="0"/>
              </a:rPr>
              <a:t>            Order by …</a:t>
            </a:r>
          </a:p>
          <a:p>
            <a:pPr>
              <a:defRPr/>
            </a:pPr>
            <a:r>
              <a:rPr lang="en-US" sz="1200" dirty="0">
                <a:latin typeface="Arial monospaced for SAP" pitchFamily="49" charset="0"/>
              </a:rPr>
              <a:t>            Windowing Clauses …</a:t>
            </a:r>
          </a:p>
          <a:p>
            <a:pPr>
              <a:defRPr/>
            </a:pPr>
            <a:r>
              <a:rPr lang="en-US" sz="1200" dirty="0">
                <a:latin typeface="Arial monospaced for SAP" pitchFamily="49" charset="0"/>
              </a:rPr>
              <a:t>     )</a:t>
            </a:r>
          </a:p>
          <a:p>
            <a:pPr>
              <a:defRPr/>
            </a:pPr>
            <a:r>
              <a:rPr lang="en-US" sz="1200" dirty="0">
                <a:latin typeface="Arial monospaced for SAP" pitchFamily="49" charset="0"/>
              </a:rPr>
              <a:t>Select (</a:t>
            </a:r>
            <a:r>
              <a:rPr lang="en-US" sz="1200" dirty="0" err="1">
                <a:latin typeface="Arial monospaced for SAP" pitchFamily="49" charset="0"/>
              </a:rPr>
              <a:t>ColumnName</a:t>
            </a:r>
            <a:r>
              <a:rPr lang="en-US" sz="1200" dirty="0">
                <a:latin typeface="Arial monospaced for SAP" pitchFamily="49" charset="0"/>
              </a:rPr>
              <a:t> | Expression)+</a:t>
            </a:r>
          </a:p>
          <a:p>
            <a:pPr>
              <a:defRPr/>
            </a:pPr>
            <a:r>
              <a:rPr lang="en-US" sz="1200" dirty="0">
                <a:latin typeface="Arial monospaced for SAP" pitchFamily="49" charset="0"/>
              </a:rPr>
              <a:t>Where Expression</a:t>
            </a:r>
          </a:p>
        </p:txBody>
      </p:sp>
      <p:sp>
        <p:nvSpPr>
          <p:cNvPr id="5" name="Bent-Up Arrow 4"/>
          <p:cNvSpPr/>
          <p:nvPr/>
        </p:nvSpPr>
        <p:spPr>
          <a:xfrm rot="5400000">
            <a:off x="2396332" y="3556793"/>
            <a:ext cx="1816100" cy="874713"/>
          </a:xfrm>
          <a:prstGeom prst="bent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654" name="TextBox 35"/>
          <p:cNvSpPr txBox="1">
            <a:spLocks noChangeArrowheads="1"/>
          </p:cNvSpPr>
          <p:nvPr/>
        </p:nvSpPr>
        <p:spPr bwMode="auto">
          <a:xfrm>
            <a:off x="1622425" y="3946525"/>
            <a:ext cx="13573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100" i="1">
                <a:latin typeface="Century Schoolbook" pitchFamily="18" charset="0"/>
              </a:rPr>
              <a:t>Syntactic sugar for </a:t>
            </a:r>
          </a:p>
        </p:txBody>
      </p:sp>
      <p:sp>
        <p:nvSpPr>
          <p:cNvPr id="27655" name="TextBox 35"/>
          <p:cNvSpPr txBox="1">
            <a:spLocks noChangeArrowheads="1"/>
          </p:cNvSpPr>
          <p:nvPr/>
        </p:nvSpPr>
        <p:spPr bwMode="auto">
          <a:xfrm>
            <a:off x="5386388" y="1339850"/>
            <a:ext cx="1843087" cy="55403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000" i="1">
                <a:solidFill>
                  <a:srgbClr val="000000"/>
                </a:solidFill>
                <a:latin typeface="Century Schoolbook" pitchFamily="18" charset="0"/>
              </a:rPr>
              <a:t>1. Windowing Clauses one variation to Simple Query form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Query Examples: Basic Query</a:t>
            </a:r>
            <a:endParaRPr lang="en-US" sz="200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93688" y="1228725"/>
            <a:ext cx="8229600" cy="542925"/>
          </a:xfrm>
        </p:spPr>
        <p:txBody>
          <a:bodyPr/>
          <a:lstStyle/>
          <a:p>
            <a:pPr marL="274638" lvl="1" indent="0" eaLnBrk="1" hangingPunct="1">
              <a:buFont typeface="Wingdings 3" pitchFamily="18" charset="2"/>
              <a:buNone/>
            </a:pPr>
            <a:r>
              <a:rPr lang="en-US" i="1" smtClean="0"/>
              <a:t>Rank Parts within Manufacturer by price</a:t>
            </a:r>
          </a:p>
          <a:p>
            <a:pPr lvl="2" eaLnBrk="1" hangingPunct="1"/>
            <a:endParaRPr lang="en-US" smtClean="0"/>
          </a:p>
          <a:p>
            <a:pPr lvl="2" eaLnBrk="1" hangingPunct="1"/>
            <a:endParaRPr lang="en-US" smtClean="0"/>
          </a:p>
          <a:p>
            <a:pPr lvl="2" eaLnBrk="1" hangingPunct="1"/>
            <a:endParaRPr lang="en-US" smtClean="0"/>
          </a:p>
          <a:p>
            <a:pPr lvl="2" eaLnBrk="1" hangingPunct="1"/>
            <a:endParaRPr lang="en-US" smtClean="0"/>
          </a:p>
        </p:txBody>
      </p:sp>
      <p:sp>
        <p:nvSpPr>
          <p:cNvPr id="306180" name="Rectangle 4"/>
          <p:cNvSpPr>
            <a:spLocks noChangeArrowheads="1"/>
          </p:cNvSpPr>
          <p:nvPr/>
        </p:nvSpPr>
        <p:spPr bwMode="gray">
          <a:xfrm>
            <a:off x="1270000" y="4530725"/>
            <a:ext cx="2846388" cy="1350963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/>
          <a:lstStyle/>
          <a:p>
            <a:pPr>
              <a:defRPr/>
            </a:pPr>
            <a:r>
              <a:rPr lang="en-US" sz="1100" dirty="0"/>
              <a:t>from </a:t>
            </a:r>
            <a:r>
              <a:rPr lang="en-US" sz="1100" dirty="0" err="1"/>
              <a:t>part_rc</a:t>
            </a:r>
            <a:r>
              <a:rPr lang="en-US" sz="1100" dirty="0"/>
              <a:t> </a:t>
            </a:r>
          </a:p>
          <a:p>
            <a:pPr>
              <a:defRPr/>
            </a:pPr>
            <a:r>
              <a:rPr lang="en-US" sz="1100" dirty="0"/>
              <a:t>partition by </a:t>
            </a:r>
            <a:r>
              <a:rPr lang="en-US" sz="1100" dirty="0" err="1"/>
              <a:t>p_mfgr</a:t>
            </a:r>
            <a:r>
              <a:rPr lang="en-US" sz="1100" dirty="0"/>
              <a:t> </a:t>
            </a:r>
          </a:p>
          <a:p>
            <a:pPr>
              <a:defRPr/>
            </a:pPr>
            <a:r>
              <a:rPr lang="en-US" sz="1100" dirty="0"/>
              <a:t>order by </a:t>
            </a:r>
            <a:r>
              <a:rPr lang="en-US" sz="1100" dirty="0" err="1"/>
              <a:t>p_mfgr</a:t>
            </a:r>
            <a:r>
              <a:rPr lang="en-US" sz="1100" dirty="0"/>
              <a:t>, </a:t>
            </a:r>
            <a:r>
              <a:rPr lang="en-US" sz="1100" dirty="0" err="1"/>
              <a:t>p_retailprice</a:t>
            </a:r>
            <a:r>
              <a:rPr lang="en-US" sz="1100" dirty="0"/>
              <a:t> </a:t>
            </a:r>
            <a:r>
              <a:rPr lang="en-US" sz="1100" dirty="0" err="1"/>
              <a:t>desc</a:t>
            </a:r>
            <a:endParaRPr lang="en-US" sz="1100" dirty="0"/>
          </a:p>
          <a:p>
            <a:pPr>
              <a:defRPr/>
            </a:pPr>
            <a:r>
              <a:rPr lang="en-US" sz="1100" dirty="0"/>
              <a:t>with </a:t>
            </a:r>
          </a:p>
          <a:p>
            <a:pPr>
              <a:defRPr/>
            </a:pPr>
            <a:r>
              <a:rPr lang="en-US" sz="1100" dirty="0"/>
              <a:t>  rank() as r </a:t>
            </a:r>
          </a:p>
          <a:p>
            <a:pPr>
              <a:defRPr/>
            </a:pPr>
            <a:r>
              <a:rPr lang="en-US" sz="1100" dirty="0"/>
              <a:t>select </a:t>
            </a:r>
            <a:r>
              <a:rPr lang="en-US" sz="1100" dirty="0" err="1"/>
              <a:t>p_mfgr,p_name</a:t>
            </a:r>
            <a:r>
              <a:rPr lang="en-US" sz="1100" dirty="0"/>
              <a:t>, </a:t>
            </a:r>
            <a:r>
              <a:rPr lang="en-US" sz="1100" dirty="0" err="1"/>
              <a:t>p_retailprice</a:t>
            </a:r>
            <a:r>
              <a:rPr lang="en-US" sz="1100" dirty="0"/>
              <a:t>, r</a:t>
            </a:r>
            <a:endParaRPr lang="en-US" sz="1100" dirty="0">
              <a:latin typeface="Arial monospaced for SAP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151438" y="4695825"/>
          <a:ext cx="3211512" cy="1536699"/>
        </p:xfrm>
        <a:graphic>
          <a:graphicData uri="http://schemas.openxmlformats.org/drawingml/2006/table">
            <a:tbl>
              <a:tblPr firstRow="1" firstCol="1" bandRow="1"/>
              <a:tblGrid>
                <a:gridCol w="1040027"/>
                <a:gridCol w="1200031"/>
                <a:gridCol w="685732"/>
                <a:gridCol w="285722"/>
              </a:tblGrid>
              <a:tr h="4733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solidFill>
                            <a:srgbClr val="000000"/>
                          </a:solidFill>
                          <a:effectLst/>
                          <a:latin typeface="Century Schoolbook"/>
                          <a:ea typeface="Calibri"/>
                          <a:cs typeface="Arial"/>
                        </a:rPr>
                        <a:t>Manufacturer#1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violet almond orange lavender peach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solidFill>
                            <a:srgbClr val="000000"/>
                          </a:solidFill>
                          <a:effectLst/>
                          <a:latin typeface="Century Schoolbook"/>
                          <a:ea typeface="Calibri"/>
                          <a:cs typeface="Arial"/>
                        </a:rPr>
                        <a:t>2095.99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5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solidFill>
                            <a:srgbClr val="000000"/>
                          </a:solidFill>
                          <a:effectLst/>
                          <a:latin typeface="Century Schoolbook"/>
                          <a:ea typeface="Calibri"/>
                          <a:cs typeface="Arial"/>
                        </a:rPr>
                        <a:t>Manufacturer#1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solidFill>
                            <a:srgbClr val="000000"/>
                          </a:solidFill>
                          <a:effectLst/>
                          <a:latin typeface="Century Schoolbook"/>
                          <a:ea typeface="Calibri"/>
                          <a:cs typeface="Arial"/>
                        </a:rPr>
                        <a:t>pink orange peach beige steel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solidFill>
                            <a:srgbClr val="000000"/>
                          </a:solidFill>
                          <a:effectLst/>
                          <a:latin typeface="Century Schoolbook"/>
                          <a:ea typeface="Times New Roman"/>
                          <a:cs typeface="Arial"/>
                        </a:rPr>
                        <a:t>2094.99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4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solidFill>
                            <a:srgbClr val="000000"/>
                          </a:solidFill>
                          <a:effectLst/>
                          <a:latin typeface="Century Schoolbook"/>
                          <a:ea typeface="Calibri"/>
                          <a:cs typeface="Arial"/>
                        </a:rPr>
                        <a:t>Manufacturer#2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solidFill>
                            <a:srgbClr val="000000"/>
                          </a:solidFill>
                          <a:effectLst/>
                          <a:latin typeface="Century Schoolbook"/>
                          <a:ea typeface="Times New Roman"/>
                          <a:cs typeface="Arial"/>
                        </a:rPr>
                        <a:t>papaya cream smoke yellow khaki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solidFill>
                            <a:srgbClr val="000000"/>
                          </a:solidFill>
                          <a:effectLst/>
                          <a:latin typeface="Century Schoolbook"/>
                          <a:ea typeface="Calibri"/>
                          <a:cs typeface="Arial"/>
                        </a:rPr>
                        <a:t>2095.99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33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solidFill>
                            <a:srgbClr val="000000"/>
                          </a:solidFill>
                          <a:effectLst/>
                          <a:latin typeface="Century Schoolbook"/>
                          <a:ea typeface="Calibri"/>
                          <a:cs typeface="Arial"/>
                        </a:rPr>
                        <a:t>Manufacturer#2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solidFill>
                            <a:srgbClr val="000000"/>
                          </a:solidFill>
                          <a:effectLst/>
                          <a:latin typeface="Century Schoolbook"/>
                          <a:ea typeface="Calibri"/>
                          <a:cs typeface="Arial"/>
                        </a:rPr>
                        <a:t>yellow magenta </a:t>
                      </a:r>
                      <a:r>
                        <a:rPr lang="en-US" sz="900" kern="1200" dirty="0" err="1">
                          <a:solidFill>
                            <a:srgbClr val="000000"/>
                          </a:solidFill>
                          <a:effectLst/>
                          <a:latin typeface="Century Schoolbook"/>
                          <a:ea typeface="Calibri"/>
                          <a:cs typeface="Arial"/>
                        </a:rPr>
                        <a:t>gainsboro</a:t>
                      </a:r>
                      <a:r>
                        <a:rPr lang="en-US" sz="900" kern="1200" dirty="0">
                          <a:solidFill>
                            <a:srgbClr val="000000"/>
                          </a:solidFill>
                          <a:effectLst/>
                          <a:latin typeface="Century Schoolbook"/>
                          <a:ea typeface="Calibri"/>
                          <a:cs typeface="Arial"/>
                        </a:rPr>
                        <a:t> almond turquoise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solidFill>
                            <a:srgbClr val="000000"/>
                          </a:solidFill>
                          <a:effectLst/>
                          <a:latin typeface="Century Schoolbook"/>
                          <a:ea typeface="Times New Roman"/>
                          <a:cs typeface="Arial"/>
                        </a:rPr>
                        <a:t>2094.99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11"/>
          <p:cNvSpPr>
            <a:spLocks noChangeArrowheads="1"/>
          </p:cNvSpPr>
          <p:nvPr/>
        </p:nvSpPr>
        <p:spPr bwMode="gray">
          <a:xfrm>
            <a:off x="2965450" y="2906713"/>
            <a:ext cx="91440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eaLnBrk="0" hangingPunct="0">
              <a:defRPr/>
            </a:pPr>
            <a:endParaRPr lang="en-US">
              <a:latin typeface="Arial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95288" y="2154238"/>
          <a:ext cx="2925762" cy="1901922"/>
        </p:xfrm>
        <a:graphic>
          <a:graphicData uri="http://schemas.openxmlformats.org/drawingml/2006/table">
            <a:tbl>
              <a:tblPr firstRow="1" firstCol="1" bandRow="1"/>
              <a:tblGrid>
                <a:gridCol w="1040017"/>
                <a:gridCol w="1200020"/>
                <a:gridCol w="685725"/>
              </a:tblGrid>
              <a:tr h="2785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MfrName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PartName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Price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31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solidFill>
                            <a:srgbClr val="000000"/>
                          </a:solidFill>
                          <a:effectLst/>
                          <a:latin typeface="Century Schoolbook"/>
                          <a:ea typeface="Calibri"/>
                          <a:cs typeface="Arial"/>
                        </a:rPr>
                        <a:t>Manufacturer#1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violet almond orange lavender peach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solidFill>
                            <a:srgbClr val="000000"/>
                          </a:solidFill>
                          <a:effectLst/>
                          <a:latin typeface="Century Schoolbook"/>
                          <a:ea typeface="Calibri"/>
                          <a:cs typeface="Arial"/>
                        </a:rPr>
                        <a:t>2095.99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31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 smtClean="0">
                          <a:solidFill>
                            <a:srgbClr val="000000"/>
                          </a:solidFill>
                          <a:effectLst/>
                          <a:latin typeface="Century Schoolbook"/>
                          <a:ea typeface="Calibri"/>
                          <a:cs typeface="Arial"/>
                        </a:rPr>
                        <a:t>Manufacturer#2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 smtClean="0">
                          <a:solidFill>
                            <a:srgbClr val="000000"/>
                          </a:solidFill>
                          <a:effectLst/>
                          <a:latin typeface="Century Schoolbook"/>
                          <a:ea typeface="Calibri"/>
                          <a:cs typeface="Arial"/>
                        </a:rPr>
                        <a:t>yellow magenta </a:t>
                      </a:r>
                      <a:r>
                        <a:rPr lang="en-US" sz="900" kern="1200" dirty="0" err="1" smtClean="0">
                          <a:solidFill>
                            <a:srgbClr val="000000"/>
                          </a:solidFill>
                          <a:effectLst/>
                          <a:latin typeface="Century Schoolbook"/>
                          <a:ea typeface="Calibri"/>
                          <a:cs typeface="Arial"/>
                        </a:rPr>
                        <a:t>gainsboro</a:t>
                      </a:r>
                      <a:r>
                        <a:rPr lang="en-US" sz="900" kern="1200" dirty="0" smtClean="0">
                          <a:solidFill>
                            <a:srgbClr val="000000"/>
                          </a:solidFill>
                          <a:effectLst/>
                          <a:latin typeface="Century Schoolbook"/>
                          <a:ea typeface="Calibri"/>
                          <a:cs typeface="Arial"/>
                        </a:rPr>
                        <a:t> almond turquoise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solidFill>
                            <a:srgbClr val="000000"/>
                          </a:solidFill>
                          <a:effectLst/>
                          <a:latin typeface="Century Schoolbook"/>
                          <a:ea typeface="Times New Roman"/>
                          <a:cs typeface="Arial"/>
                        </a:rPr>
                        <a:t>2094.99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2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solidFill>
                            <a:srgbClr val="000000"/>
                          </a:solidFill>
                          <a:effectLst/>
                          <a:latin typeface="Century Schoolbook"/>
                          <a:ea typeface="Calibri"/>
                          <a:cs typeface="Arial"/>
                        </a:rPr>
                        <a:t>Manufacturer#2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solidFill>
                            <a:srgbClr val="000000"/>
                          </a:solidFill>
                          <a:effectLst/>
                          <a:latin typeface="Century Schoolbook"/>
                          <a:ea typeface="Times New Roman"/>
                          <a:cs typeface="Arial"/>
                        </a:rPr>
                        <a:t>papaya cream smoke yellow khaki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solidFill>
                            <a:srgbClr val="000000"/>
                          </a:solidFill>
                          <a:effectLst/>
                          <a:latin typeface="Century Schoolbook"/>
                          <a:ea typeface="Calibri"/>
                          <a:cs typeface="Arial"/>
                        </a:rPr>
                        <a:t>2095.99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6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 smtClean="0">
                          <a:solidFill>
                            <a:srgbClr val="000000"/>
                          </a:solidFill>
                          <a:effectLst/>
                          <a:latin typeface="Century Schoolbook"/>
                          <a:ea typeface="Calibri"/>
                          <a:cs typeface="Arial"/>
                        </a:rPr>
                        <a:t>Manufacturer#1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 smtClean="0">
                          <a:solidFill>
                            <a:srgbClr val="000000"/>
                          </a:solidFill>
                          <a:effectLst/>
                          <a:latin typeface="Century Schoolbook"/>
                          <a:ea typeface="Calibri"/>
                          <a:cs typeface="Arial"/>
                        </a:rPr>
                        <a:t>pink orange peach beige steel</a:t>
                      </a:r>
                      <a:endParaRPr lang="en-US" sz="9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solidFill>
                            <a:srgbClr val="000000"/>
                          </a:solidFill>
                          <a:effectLst/>
                          <a:latin typeface="Century Schoolbook"/>
                          <a:ea typeface="Times New Roman"/>
                          <a:cs typeface="Arial"/>
                        </a:rPr>
                        <a:t>2094.99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8731" name="Text Box 2"/>
          <p:cNvSpPr txBox="1">
            <a:spLocks noChangeArrowheads="1"/>
          </p:cNvSpPr>
          <p:nvPr/>
        </p:nvSpPr>
        <p:spPr bwMode="auto">
          <a:xfrm>
            <a:off x="330200" y="1828800"/>
            <a:ext cx="939800" cy="298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en-US" sz="1200" b="1">
                <a:solidFill>
                  <a:srgbClr val="000000"/>
                </a:solidFill>
                <a:latin typeface="Century Schoolbook" pitchFamily="18" charset="0"/>
              </a:rPr>
              <a:t>Part</a:t>
            </a:r>
            <a:endParaRPr lang="en-US" sz="1200">
              <a:solidFill>
                <a:srgbClr val="000000"/>
              </a:solidFill>
              <a:latin typeface="Century Schoolbook" pitchFamily="18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008438" y="4962525"/>
            <a:ext cx="97790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8733" name="Rectangle 15"/>
          <p:cNvSpPr>
            <a:spLocks noChangeArrowheads="1"/>
          </p:cNvSpPr>
          <p:nvPr/>
        </p:nvSpPr>
        <p:spPr bwMode="auto">
          <a:xfrm>
            <a:off x="3852863" y="1828800"/>
            <a:ext cx="3789362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12750">
              <a:spcBef>
                <a:spcPts val="500"/>
              </a:spcBef>
              <a:buClr>
                <a:schemeClr val="accent2"/>
              </a:buClr>
              <a:buSzPct val="76000"/>
              <a:buFont typeface="Bookman Old Style" pitchFamily="18" charset="0"/>
              <a:buAutoNum type="arabicPeriod"/>
            </a:pPr>
            <a:r>
              <a:rPr lang="en-US" sz="1400">
                <a:solidFill>
                  <a:schemeClr val="tx2"/>
                </a:solidFill>
                <a:latin typeface="Gill Sans MT" pitchFamily="34" charset="0"/>
              </a:rPr>
              <a:t> On TPCH Part table</a:t>
            </a:r>
          </a:p>
          <a:p>
            <a:pPr marL="412750">
              <a:spcBef>
                <a:spcPts val="500"/>
              </a:spcBef>
              <a:buClr>
                <a:schemeClr val="accent2"/>
              </a:buClr>
              <a:buSzPct val="76000"/>
              <a:buFont typeface="Bookman Old Style" pitchFamily="18" charset="0"/>
              <a:buAutoNum type="arabicPeriod"/>
            </a:pPr>
            <a:r>
              <a:rPr lang="en-US" sz="1400">
                <a:latin typeface="Gill Sans MT" pitchFamily="34" charset="0"/>
              </a:rPr>
              <a:t> Rank Parts within each Manufacturer by Price</a:t>
            </a:r>
          </a:p>
        </p:txBody>
      </p:sp>
      <p:sp>
        <p:nvSpPr>
          <p:cNvPr id="17" name="TextBox 35"/>
          <p:cNvSpPr txBox="1">
            <a:spLocks noChangeArrowheads="1"/>
          </p:cNvSpPr>
          <p:nvPr/>
        </p:nvSpPr>
        <p:spPr bwMode="auto">
          <a:xfrm>
            <a:off x="4986338" y="3268663"/>
            <a:ext cx="3155950" cy="10156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000" i="1" dirty="0" smtClean="0">
                <a:solidFill>
                  <a:srgbClr val="000000"/>
                </a:solidFill>
                <a:latin typeface="Century Schoolbook" pitchFamily="18" charset="0"/>
              </a:rPr>
              <a:t>Not so </a:t>
            </a:r>
            <a:r>
              <a:rPr lang="en-US" sz="1000" i="1" dirty="0" smtClean="0">
                <a:solidFill>
                  <a:srgbClr val="000000"/>
                </a:solidFill>
                <a:latin typeface="Century Schoolbook" pitchFamily="18" charset="0"/>
              </a:rPr>
              <a:t>straightforward w/o windowing because </a:t>
            </a:r>
            <a:r>
              <a:rPr lang="en-US" sz="1000" i="1" dirty="0" smtClean="0">
                <a:solidFill>
                  <a:srgbClr val="000000"/>
                </a:solidFill>
                <a:latin typeface="Century Schoolbook" pitchFamily="18" charset="0"/>
              </a:rPr>
              <a:t>no inter row expressions</a:t>
            </a:r>
          </a:p>
          <a:p>
            <a:pPr marL="228600" indent="-228600" eaLnBrk="1" hangingPunct="1">
              <a:buFontTx/>
              <a:buAutoNum type="arabicPeriod"/>
              <a:defRPr/>
            </a:pPr>
            <a:r>
              <a:rPr lang="en-US" sz="1000" i="1" dirty="0" smtClean="0">
                <a:solidFill>
                  <a:srgbClr val="000000"/>
                </a:solidFill>
                <a:latin typeface="Century Schoolbook" pitchFamily="18" charset="0"/>
              </a:rPr>
              <a:t>Rank over all Rows: (</a:t>
            </a:r>
            <a:r>
              <a:rPr lang="en-US" sz="1000" i="1" dirty="0" err="1" smtClean="0">
                <a:solidFill>
                  <a:srgbClr val="000000"/>
                </a:solidFill>
                <a:latin typeface="Century Schoolbook" pitchFamily="18" charset="0"/>
              </a:rPr>
              <a:t>Mfr</a:t>
            </a:r>
            <a:r>
              <a:rPr lang="en-US" sz="1000" i="1" dirty="0" smtClean="0">
                <a:solidFill>
                  <a:srgbClr val="000000"/>
                </a:solidFill>
                <a:latin typeface="Century Schoolbook" pitchFamily="18" charset="0"/>
              </a:rPr>
              <a:t>, Part, Overall Rank)</a:t>
            </a:r>
          </a:p>
          <a:p>
            <a:pPr marL="228600" indent="-228600" eaLnBrk="1" hangingPunct="1">
              <a:buFontTx/>
              <a:buAutoNum type="arabicPeriod"/>
              <a:defRPr/>
            </a:pPr>
            <a:r>
              <a:rPr lang="en-US" sz="1000" i="1" dirty="0" smtClean="0">
                <a:solidFill>
                  <a:srgbClr val="000000"/>
                </a:solidFill>
                <a:latin typeface="Century Schoolbook" pitchFamily="18" charset="0"/>
              </a:rPr>
              <a:t>Rank Min Query: (</a:t>
            </a:r>
            <a:r>
              <a:rPr lang="en-US" sz="1000" i="1" dirty="0" err="1" smtClean="0">
                <a:solidFill>
                  <a:srgbClr val="000000"/>
                </a:solidFill>
                <a:latin typeface="Century Schoolbook" pitchFamily="18" charset="0"/>
              </a:rPr>
              <a:t>Mfr</a:t>
            </a:r>
            <a:r>
              <a:rPr lang="en-US" sz="1000" i="1" dirty="0" smtClean="0">
                <a:solidFill>
                  <a:srgbClr val="000000"/>
                </a:solidFill>
                <a:latin typeface="Century Schoolbook" pitchFamily="18" charset="0"/>
              </a:rPr>
              <a:t>, Min(Rank) )</a:t>
            </a:r>
          </a:p>
          <a:p>
            <a:pPr marL="228600" indent="-228600" eaLnBrk="1" hangingPunct="1">
              <a:buFontTx/>
              <a:buAutoNum type="arabicPeriod"/>
              <a:defRPr/>
            </a:pPr>
            <a:r>
              <a:rPr lang="en-US" sz="1000" i="1" dirty="0" smtClean="0">
                <a:solidFill>
                  <a:srgbClr val="000000"/>
                </a:solidFill>
                <a:latin typeface="Century Schoolbook" pitchFamily="18" charset="0"/>
              </a:rPr>
              <a:t>Join 1 &amp; 2 on </a:t>
            </a:r>
            <a:r>
              <a:rPr lang="en-US" sz="1000" i="1" dirty="0" err="1" smtClean="0">
                <a:solidFill>
                  <a:srgbClr val="000000"/>
                </a:solidFill>
                <a:latin typeface="Century Schoolbook" pitchFamily="18" charset="0"/>
              </a:rPr>
              <a:t>Mfr</a:t>
            </a:r>
            <a:r>
              <a:rPr lang="en-US" sz="1000" i="1" dirty="0" smtClean="0">
                <a:solidFill>
                  <a:srgbClr val="000000"/>
                </a:solidFill>
                <a:latin typeface="Century Schoolbook" pitchFamily="18" charset="0"/>
              </a:rPr>
              <a:t>, subtract Rank from Min(Rank)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 txBox="1">
            <a:spLocks/>
          </p:cNvSpPr>
          <p:nvPr/>
        </p:nvSpPr>
        <p:spPr bwMode="auto">
          <a:xfrm>
            <a:off x="363538" y="26797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sz="3200">
                <a:solidFill>
                  <a:srgbClr val="464653"/>
                </a:solidFill>
                <a:latin typeface="Bookman Old Style" pitchFamily="18" charset="0"/>
              </a:rPr>
              <a:t>Demo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Query Examples: Top N</a:t>
            </a:r>
            <a:endParaRPr lang="en-US" sz="2000" smtClean="0"/>
          </a:p>
        </p:txBody>
      </p:sp>
      <p:sp>
        <p:nvSpPr>
          <p:cNvPr id="306181" name="Rectangle 5"/>
          <p:cNvSpPr>
            <a:spLocks noChangeArrowheads="1"/>
          </p:cNvSpPr>
          <p:nvPr/>
        </p:nvSpPr>
        <p:spPr bwMode="gray">
          <a:xfrm>
            <a:off x="369888" y="3575050"/>
            <a:ext cx="4271962" cy="1944688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/>
          <a:lstStyle/>
          <a:p>
            <a:pPr>
              <a:defRPr/>
            </a:pPr>
            <a:r>
              <a:rPr lang="en-US" sz="1100" dirty="0">
                <a:solidFill>
                  <a:prstClr val="black"/>
                </a:solidFill>
              </a:rPr>
              <a:t>from &lt;select county, tract, </a:t>
            </a:r>
            <a:r>
              <a:rPr lang="en-US" sz="1100" dirty="0" err="1">
                <a:solidFill>
                  <a:prstClr val="black"/>
                </a:solidFill>
              </a:rPr>
              <a:t>arealand</a:t>
            </a:r>
            <a:r>
              <a:rPr lang="en-US" sz="1100" dirty="0">
                <a:solidFill>
                  <a:prstClr val="black"/>
                </a:solidFill>
              </a:rPr>
              <a:t> </a:t>
            </a:r>
          </a:p>
          <a:p>
            <a:pPr>
              <a:defRPr/>
            </a:pPr>
            <a:r>
              <a:rPr lang="en-US" sz="1100" dirty="0">
                <a:solidFill>
                  <a:prstClr val="black"/>
                </a:solidFill>
              </a:rPr>
              <a:t>           from geo_header_sf1 </a:t>
            </a:r>
          </a:p>
          <a:p>
            <a:pPr>
              <a:defRPr/>
            </a:pPr>
            <a:r>
              <a:rPr lang="en-US" sz="1100" dirty="0">
                <a:solidFill>
                  <a:prstClr val="black"/>
                </a:solidFill>
              </a:rPr>
              <a:t>           where </a:t>
            </a:r>
            <a:r>
              <a:rPr lang="en-US" sz="1100" dirty="0" err="1">
                <a:solidFill>
                  <a:prstClr val="black"/>
                </a:solidFill>
              </a:rPr>
              <a:t>sumlev</a:t>
            </a:r>
            <a:r>
              <a:rPr lang="en-US" sz="1100" dirty="0">
                <a:solidFill>
                  <a:prstClr val="black"/>
                </a:solidFill>
              </a:rPr>
              <a:t> = 140&gt; </a:t>
            </a:r>
          </a:p>
          <a:p>
            <a:pPr>
              <a:defRPr/>
            </a:pPr>
            <a:r>
              <a:rPr lang="en-US" sz="1100" dirty="0">
                <a:solidFill>
                  <a:prstClr val="black"/>
                </a:solidFill>
              </a:rPr>
              <a:t>partition by county </a:t>
            </a:r>
          </a:p>
          <a:p>
            <a:pPr>
              <a:defRPr/>
            </a:pPr>
            <a:r>
              <a:rPr lang="en-US" sz="1100" dirty="0">
                <a:solidFill>
                  <a:prstClr val="black"/>
                </a:solidFill>
              </a:rPr>
              <a:t>order by county, </a:t>
            </a:r>
            <a:r>
              <a:rPr lang="en-US" sz="1100" dirty="0" err="1">
                <a:solidFill>
                  <a:prstClr val="black"/>
                </a:solidFill>
              </a:rPr>
              <a:t>arealand</a:t>
            </a:r>
            <a:r>
              <a:rPr lang="en-US" sz="1100" dirty="0">
                <a:solidFill>
                  <a:prstClr val="black"/>
                </a:solidFill>
              </a:rPr>
              <a:t> </a:t>
            </a:r>
            <a:r>
              <a:rPr lang="en-US" sz="1100" dirty="0" err="1">
                <a:solidFill>
                  <a:prstClr val="black"/>
                </a:solidFill>
              </a:rPr>
              <a:t>desc</a:t>
            </a:r>
            <a:r>
              <a:rPr lang="en-US" sz="1100" dirty="0">
                <a:solidFill>
                  <a:prstClr val="black"/>
                </a:solidFill>
              </a:rPr>
              <a:t> </a:t>
            </a:r>
          </a:p>
          <a:p>
            <a:pPr>
              <a:defRPr/>
            </a:pPr>
            <a:r>
              <a:rPr lang="en-US" sz="1100" dirty="0">
                <a:solidFill>
                  <a:prstClr val="black"/>
                </a:solidFill>
              </a:rPr>
              <a:t>with </a:t>
            </a:r>
          </a:p>
          <a:p>
            <a:pPr>
              <a:defRPr/>
            </a:pPr>
            <a:r>
              <a:rPr lang="en-US" sz="1100" dirty="0">
                <a:solidFill>
                  <a:prstClr val="black"/>
                </a:solidFill>
              </a:rPr>
              <a:t>   rank() as r, </a:t>
            </a:r>
          </a:p>
          <a:p>
            <a:pPr>
              <a:defRPr/>
            </a:pPr>
            <a:r>
              <a:rPr lang="en-US" sz="1100" dirty="0">
                <a:solidFill>
                  <a:prstClr val="black"/>
                </a:solidFill>
              </a:rPr>
              <a:t>   sum(</a:t>
            </a:r>
            <a:r>
              <a:rPr lang="en-US" sz="1100" dirty="0" err="1">
                <a:solidFill>
                  <a:prstClr val="black"/>
                </a:solidFill>
              </a:rPr>
              <a:t>arealand</a:t>
            </a:r>
            <a:r>
              <a:rPr lang="en-US" sz="1100" dirty="0">
                <a:solidFill>
                  <a:prstClr val="black"/>
                </a:solidFill>
              </a:rPr>
              <a:t>) over rows </a:t>
            </a:r>
          </a:p>
          <a:p>
            <a:pPr>
              <a:defRPr/>
            </a:pPr>
            <a:r>
              <a:rPr lang="en-US" sz="1100" dirty="0">
                <a:solidFill>
                  <a:prstClr val="black"/>
                </a:solidFill>
              </a:rPr>
              <a:t>        between unbounded preceding and current row as </a:t>
            </a:r>
            <a:r>
              <a:rPr lang="en-US" sz="1100" dirty="0" err="1">
                <a:solidFill>
                  <a:prstClr val="black"/>
                </a:solidFill>
              </a:rPr>
              <a:t>cum_area</a:t>
            </a:r>
            <a:r>
              <a:rPr lang="en-US" sz="1100" dirty="0">
                <a:solidFill>
                  <a:prstClr val="black"/>
                </a:solidFill>
              </a:rPr>
              <a:t> </a:t>
            </a:r>
          </a:p>
          <a:p>
            <a:pPr>
              <a:defRPr/>
            </a:pPr>
            <a:r>
              <a:rPr lang="en-US" sz="1100" dirty="0">
                <a:solidFill>
                  <a:prstClr val="black"/>
                </a:solidFill>
              </a:rPr>
              <a:t>select county, tract, </a:t>
            </a:r>
            <a:r>
              <a:rPr lang="en-US" sz="1100" dirty="0" err="1">
                <a:solidFill>
                  <a:prstClr val="black"/>
                </a:solidFill>
              </a:rPr>
              <a:t>arealand</a:t>
            </a:r>
            <a:r>
              <a:rPr lang="en-US" sz="1100" dirty="0">
                <a:solidFill>
                  <a:prstClr val="black"/>
                </a:solidFill>
              </a:rPr>
              <a:t>, r, </a:t>
            </a:r>
            <a:r>
              <a:rPr lang="en-US" sz="1100" dirty="0" err="1">
                <a:solidFill>
                  <a:prstClr val="black"/>
                </a:solidFill>
              </a:rPr>
              <a:t>cum_area</a:t>
            </a:r>
            <a:r>
              <a:rPr lang="en-US" sz="1100" dirty="0">
                <a:solidFill>
                  <a:prstClr val="black"/>
                </a:solidFill>
              </a:rPr>
              <a:t> </a:t>
            </a:r>
          </a:p>
          <a:p>
            <a:pPr>
              <a:defRPr/>
            </a:pPr>
            <a:r>
              <a:rPr lang="en-US" sz="1100" dirty="0">
                <a:solidFill>
                  <a:prstClr val="black"/>
                </a:solidFill>
              </a:rPr>
              <a:t>where &lt;r &lt;= 3&gt;</a:t>
            </a:r>
            <a:endParaRPr lang="en-US" sz="1100" dirty="0">
              <a:solidFill>
                <a:prstClr val="black"/>
              </a:solidFill>
              <a:latin typeface="Arial monospaced for SAP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4848225" y="4799013"/>
            <a:ext cx="608013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gray">
          <a:xfrm>
            <a:off x="2965450" y="2906713"/>
            <a:ext cx="91440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eaLnBrk="0" hangingPunct="0">
              <a:defRPr/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705475" y="4462463"/>
          <a:ext cx="3097213" cy="1420813"/>
        </p:xfrm>
        <a:graphic>
          <a:graphicData uri="http://schemas.openxmlformats.org/drawingml/2006/table">
            <a:tbl>
              <a:tblPr firstRow="1" firstCol="1" bandRow="1"/>
              <a:tblGrid>
                <a:gridCol w="593725"/>
                <a:gridCol w="533400"/>
                <a:gridCol w="816428"/>
                <a:gridCol w="250371"/>
                <a:gridCol w="903289"/>
              </a:tblGrid>
              <a:tr h="1583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County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Tract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AreaLand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R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Cum_Area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6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001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451101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300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300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6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001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entury Schoolbook"/>
                          <a:ea typeface="Arial Unicode MS"/>
                          <a:cs typeface="Times New Roman"/>
                        </a:rPr>
                        <a:t>450701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250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550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6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001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441503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150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700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8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005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000102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450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450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8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005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000200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200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650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2274" name="Rectangle 3"/>
          <p:cNvSpPr txBox="1">
            <a:spLocks noChangeArrowheads="1"/>
          </p:cNvSpPr>
          <p:nvPr/>
        </p:nvSpPr>
        <p:spPr bwMode="auto">
          <a:xfrm>
            <a:off x="369888" y="1311275"/>
            <a:ext cx="8229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274638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lvl="1" eaLnBrk="1" hangingPunct="1">
              <a:spcBef>
                <a:spcPts val="500"/>
              </a:spcBef>
              <a:buClr>
                <a:srgbClr val="9FB8CD"/>
              </a:buClr>
              <a:buSzPct val="76000"/>
              <a:buFont typeface="Wingdings 3" pitchFamily="18" charset="2"/>
              <a:buNone/>
            </a:pPr>
            <a:r>
              <a:rPr lang="en-US" sz="2300" i="1">
                <a:solidFill>
                  <a:srgbClr val="464653"/>
                </a:solidFill>
                <a:latin typeface="Gill Sans MT" pitchFamily="34" charset="0"/>
              </a:rPr>
              <a:t>Calculate the Top 3 Tracts(based on land area) by County.</a:t>
            </a:r>
            <a:endParaRPr lang="en-US" sz="2300">
              <a:solidFill>
                <a:srgbClr val="464653"/>
              </a:solidFill>
              <a:latin typeface="Gill Sans MT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69888" y="2252663"/>
          <a:ext cx="3349626" cy="882650"/>
        </p:xfrm>
        <a:graphic>
          <a:graphicData uri="http://schemas.openxmlformats.org/drawingml/2006/table">
            <a:tbl>
              <a:tblPr firstRow="1" firstCol="1" bandRow="1"/>
              <a:tblGrid>
                <a:gridCol w="590355"/>
                <a:gridCol w="641692"/>
                <a:gridCol w="1026706"/>
                <a:gridCol w="1090873"/>
              </a:tblGrid>
              <a:tr h="1630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County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Tract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AreaLand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SumLev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51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001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451101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300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140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4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001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1200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120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8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005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000102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35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140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8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004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000200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15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140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321175" y="1847850"/>
            <a:ext cx="4572000" cy="19526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69850">
              <a:spcBef>
                <a:spcPts val="500"/>
              </a:spcBef>
              <a:buClr>
                <a:srgbClr val="9FB8CD"/>
              </a:buClr>
              <a:buSzPct val="76000"/>
              <a:defRPr/>
            </a:pPr>
            <a:r>
              <a:rPr lang="en-US" sz="1400" b="1" dirty="0">
                <a:solidFill>
                  <a:srgbClr val="464653"/>
                </a:solidFill>
                <a:latin typeface="Gill Sans MT" pitchFamily="34" charset="0"/>
              </a:rPr>
              <a:t>Census Geo Header data:</a:t>
            </a:r>
          </a:p>
          <a:p>
            <a:pPr marL="412750">
              <a:spcBef>
                <a:spcPts val="500"/>
              </a:spcBef>
              <a:buClr>
                <a:srgbClr val="9FB8CD"/>
              </a:buClr>
              <a:buSzPct val="76000"/>
              <a:buFont typeface="+mj-lt"/>
              <a:buAutoNum type="arabicPeriod"/>
              <a:defRPr/>
            </a:pPr>
            <a:r>
              <a:rPr lang="en-US" sz="1400" dirty="0">
                <a:solidFill>
                  <a:srgbClr val="464653"/>
                </a:solidFill>
                <a:latin typeface="Gill Sans MT" pitchFamily="34" charset="0"/>
              </a:rPr>
              <a:t> Geography dimension for Census data.</a:t>
            </a:r>
          </a:p>
          <a:p>
            <a:pPr marL="412750">
              <a:spcBef>
                <a:spcPts val="500"/>
              </a:spcBef>
              <a:buClr>
                <a:srgbClr val="9FB8CD"/>
              </a:buClr>
              <a:buSzPct val="76000"/>
              <a:buFont typeface="+mj-lt"/>
              <a:buAutoNum type="arabicPeriod"/>
              <a:defRPr/>
            </a:pPr>
            <a:r>
              <a:rPr lang="en-US" sz="1400" dirty="0">
                <a:solidFill>
                  <a:srgbClr val="464653"/>
                </a:solidFill>
                <a:latin typeface="Gill Sans MT" pitchFamily="34" charset="0"/>
              </a:rPr>
              <a:t> Contains data from multiple hierarchies and levels.</a:t>
            </a:r>
          </a:p>
          <a:p>
            <a:pPr marL="412750">
              <a:spcBef>
                <a:spcPts val="500"/>
              </a:spcBef>
              <a:buClr>
                <a:srgbClr val="9FB8CD"/>
              </a:buClr>
              <a:buSzPct val="76000"/>
              <a:buFont typeface="+mj-lt"/>
              <a:buAutoNum type="arabicPeriod"/>
              <a:defRPr/>
            </a:pPr>
            <a:r>
              <a:rPr lang="en-US" sz="1400" dirty="0">
                <a:solidFill>
                  <a:srgbClr val="464653"/>
                </a:solidFill>
                <a:latin typeface="Gill Sans MT" pitchFamily="34" charset="0"/>
              </a:rPr>
              <a:t> Query on County-&gt; Census Tract -&gt; Census Block hierarchy</a:t>
            </a:r>
          </a:p>
          <a:p>
            <a:pPr marL="412750">
              <a:spcBef>
                <a:spcPts val="500"/>
              </a:spcBef>
              <a:buClr>
                <a:srgbClr val="9FB8CD"/>
              </a:buClr>
              <a:buSzPct val="76000"/>
              <a:buFont typeface="+mj-lt"/>
              <a:buAutoNum type="arabicPeriod"/>
              <a:defRPr/>
            </a:pPr>
            <a:r>
              <a:rPr lang="en-US" sz="1400" dirty="0">
                <a:solidFill>
                  <a:srgbClr val="464653"/>
                </a:solidFill>
                <a:latin typeface="Gill Sans MT" pitchFamily="34" charset="0"/>
              </a:rPr>
              <a:t> Summary Level column used to identity level</a:t>
            </a:r>
          </a:p>
          <a:p>
            <a:pPr marL="412750">
              <a:spcBef>
                <a:spcPts val="500"/>
              </a:spcBef>
              <a:buClr>
                <a:srgbClr val="9FB8CD"/>
              </a:buClr>
              <a:buSzPct val="76000"/>
              <a:buFont typeface="+mj-lt"/>
              <a:buAutoNum type="arabicPeriod"/>
              <a:defRPr/>
            </a:pPr>
            <a:endParaRPr lang="en-US" sz="1600" dirty="0">
              <a:solidFill>
                <a:prstClr val="black"/>
              </a:solidFill>
              <a:latin typeface="Gill Sans MT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69888" y="3962400"/>
            <a:ext cx="609600" cy="19192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35"/>
          <p:cNvSpPr txBox="1">
            <a:spLocks noChangeArrowheads="1"/>
          </p:cNvSpPr>
          <p:nvPr/>
        </p:nvSpPr>
        <p:spPr bwMode="auto">
          <a:xfrm>
            <a:off x="236538" y="5900738"/>
            <a:ext cx="1247775" cy="4000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000" i="1">
                <a:solidFill>
                  <a:srgbClr val="000000"/>
                </a:solidFill>
                <a:latin typeface="Century Schoolbook" pitchFamily="18" charset="0"/>
              </a:rPr>
              <a:t>1. Input is a HQL query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3233738" y="5148263"/>
            <a:ext cx="1087437" cy="58896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35"/>
          <p:cNvSpPr txBox="1">
            <a:spLocks noChangeArrowheads="1"/>
          </p:cNvSpPr>
          <p:nvPr/>
        </p:nvSpPr>
        <p:spPr bwMode="auto">
          <a:xfrm>
            <a:off x="4017963" y="5881688"/>
            <a:ext cx="1247775" cy="55403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000" i="1">
                <a:solidFill>
                  <a:srgbClr val="000000"/>
                </a:solidFill>
                <a:latin typeface="Century Schoolbook" pitchFamily="18" charset="0"/>
              </a:rPr>
              <a:t>2. Sum from start of Partition up to Current row.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1176338" y="5519738"/>
            <a:ext cx="941387" cy="3429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35"/>
          <p:cNvSpPr txBox="1">
            <a:spLocks noChangeArrowheads="1"/>
          </p:cNvSpPr>
          <p:nvPr/>
        </p:nvSpPr>
        <p:spPr bwMode="auto">
          <a:xfrm>
            <a:off x="1984375" y="5881688"/>
            <a:ext cx="1249363" cy="55403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000" i="1">
                <a:solidFill>
                  <a:srgbClr val="000000"/>
                </a:solidFill>
                <a:latin typeface="Century Schoolbook" pitchFamily="18" charset="0"/>
              </a:rPr>
              <a:t>3. Only output top 3 rows from each partition.</a:t>
            </a:r>
          </a:p>
        </p:txBody>
      </p:sp>
    </p:spTree>
    <p:extLst>
      <p:ext uri="{BB962C8B-B14F-4D97-AF65-F5344CB8AC3E}">
        <p14:creationId xmlns:p14="http://schemas.microsoft.com/office/powerpoint/2010/main" val="143656014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81" grpId="0" animBg="1"/>
      <p:bldP spid="9" grpId="0" animBg="1"/>
      <p:bldP spid="3" grpId="0" build="p"/>
      <p:bldP spid="16" grpId="0" animBg="1"/>
      <p:bldP spid="21" grpId="0" animBg="1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</a:p>
        </p:txBody>
      </p:sp>
      <p:sp>
        <p:nvSpPr>
          <p:cNvPr id="14339" name="Content Placeholder 2"/>
          <p:cNvSpPr txBox="1">
            <a:spLocks/>
          </p:cNvSpPr>
          <p:nvPr/>
        </p:nvSpPr>
        <p:spPr bwMode="auto">
          <a:xfrm>
            <a:off x="457200" y="1219200"/>
            <a:ext cx="8229600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547688" indent="-2730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lvl="1" ea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" pitchFamily="2" charset="2"/>
              <a:buChar char="Ø"/>
            </a:pPr>
            <a:r>
              <a:rPr lang="en-US" sz="2300" dirty="0">
                <a:solidFill>
                  <a:schemeClr val="tx2"/>
                </a:solidFill>
                <a:latin typeface="Gill Sans MT" pitchFamily="34" charset="0"/>
              </a:rPr>
              <a:t>Why</a:t>
            </a:r>
          </a:p>
          <a:p>
            <a:pPr lvl="2" ea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" pitchFamily="2" charset="2"/>
              <a:buChar char="Ø"/>
            </a:pPr>
            <a:r>
              <a:rPr lang="en-US" sz="2300" dirty="0">
                <a:solidFill>
                  <a:schemeClr val="tx2"/>
                </a:solidFill>
                <a:latin typeface="Gill Sans MT" pitchFamily="34" charset="0"/>
              </a:rPr>
              <a:t>What are </a:t>
            </a:r>
            <a:r>
              <a:rPr lang="en-US" sz="2300" b="1" dirty="0">
                <a:latin typeface="Gill Sans MT" pitchFamily="34" charset="0"/>
              </a:rPr>
              <a:t>Partitioned Table Functions (PTFs</a:t>
            </a:r>
            <a:r>
              <a:rPr lang="en-US" sz="2300" b="1" dirty="0" smtClean="0">
                <a:latin typeface="Gill Sans MT" pitchFamily="34" charset="0"/>
              </a:rPr>
              <a:t>)</a:t>
            </a:r>
            <a:r>
              <a:rPr lang="en-US" sz="2300" dirty="0" smtClean="0">
                <a:latin typeface="Gill Sans MT" pitchFamily="34" charset="0"/>
              </a:rPr>
              <a:t>?</a:t>
            </a:r>
          </a:p>
          <a:p>
            <a:pPr lvl="2" ea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" pitchFamily="2" charset="2"/>
              <a:buChar char="Ø"/>
            </a:pPr>
            <a:r>
              <a:rPr lang="en-US" sz="2300" dirty="0" smtClean="0">
                <a:latin typeface="Gill Sans MT" pitchFamily="34" charset="0"/>
              </a:rPr>
              <a:t>Why are they interesting?</a:t>
            </a:r>
            <a:r>
              <a:rPr lang="en-US" sz="2300" dirty="0" smtClean="0">
                <a:latin typeface="Gill Sans MT" pitchFamily="34" charset="0"/>
              </a:rPr>
              <a:t> </a:t>
            </a:r>
            <a:endParaRPr lang="en-US" sz="2300" dirty="0">
              <a:latin typeface="Gill Sans MT" pitchFamily="34" charset="0"/>
            </a:endParaRPr>
          </a:p>
          <a:p>
            <a:pPr lvl="1" ea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" pitchFamily="2" charset="2"/>
              <a:buChar char="Ø"/>
            </a:pPr>
            <a:r>
              <a:rPr lang="en-US" sz="2300" dirty="0">
                <a:solidFill>
                  <a:schemeClr val="tx2"/>
                </a:solidFill>
                <a:latin typeface="Gill Sans MT" pitchFamily="34" charset="0"/>
              </a:rPr>
              <a:t>What</a:t>
            </a:r>
          </a:p>
          <a:p>
            <a:pPr lvl="2" ea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" pitchFamily="2" charset="2"/>
              <a:buChar char="Ø"/>
            </a:pPr>
            <a:r>
              <a:rPr lang="en-US" sz="2300" dirty="0">
                <a:solidFill>
                  <a:schemeClr val="tx2"/>
                </a:solidFill>
                <a:latin typeface="Gill Sans MT" pitchFamily="34" charset="0"/>
              </a:rPr>
              <a:t>Our solution</a:t>
            </a:r>
          </a:p>
          <a:p>
            <a:pPr lvl="2" ea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" pitchFamily="2" charset="2"/>
              <a:buChar char="Ø"/>
            </a:pPr>
            <a:r>
              <a:rPr lang="en-US" sz="2300" dirty="0">
                <a:solidFill>
                  <a:schemeClr val="tx2"/>
                </a:solidFill>
                <a:latin typeface="Gill Sans MT" pitchFamily="34" charset="0"/>
              </a:rPr>
              <a:t>Demo</a:t>
            </a:r>
          </a:p>
          <a:p>
            <a:pPr lvl="1" ea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" pitchFamily="2" charset="2"/>
              <a:buChar char="Ø"/>
            </a:pPr>
            <a:r>
              <a:rPr lang="en-US" sz="2300" dirty="0">
                <a:solidFill>
                  <a:schemeClr val="tx2"/>
                </a:solidFill>
                <a:latin typeface="Gill Sans MT" pitchFamily="34" charset="0"/>
              </a:rPr>
              <a:t>How</a:t>
            </a:r>
          </a:p>
          <a:p>
            <a:pPr lvl="2" ea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" pitchFamily="2" charset="2"/>
              <a:buChar char="Ø"/>
            </a:pPr>
            <a:r>
              <a:rPr lang="en-US" sz="2300" dirty="0">
                <a:solidFill>
                  <a:schemeClr val="tx2"/>
                </a:solidFill>
                <a:latin typeface="Gill Sans MT" pitchFamily="34" charset="0"/>
              </a:rPr>
              <a:t>Our </a:t>
            </a:r>
            <a:r>
              <a:rPr lang="en-US" sz="2300" dirty="0" smtClean="0">
                <a:solidFill>
                  <a:schemeClr val="tx2"/>
                </a:solidFill>
                <a:latin typeface="Gill Sans MT" pitchFamily="34" charset="0"/>
              </a:rPr>
              <a:t>Implementation, briefly</a:t>
            </a:r>
            <a:endParaRPr lang="en-US" sz="2300" dirty="0">
              <a:solidFill>
                <a:schemeClr val="tx2"/>
              </a:solidFill>
              <a:latin typeface="Gill Sans MT" pitchFamily="34" charset="0"/>
            </a:endParaRPr>
          </a:p>
          <a:p>
            <a:pPr lvl="1" ea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" pitchFamily="2" charset="2"/>
              <a:buChar char="Ø"/>
            </a:pPr>
            <a:r>
              <a:rPr lang="en-US" sz="2300" dirty="0">
                <a:solidFill>
                  <a:schemeClr val="tx2"/>
                </a:solidFill>
                <a:latin typeface="Gill Sans MT" pitchFamily="34" charset="0"/>
              </a:rPr>
              <a:t>Expand on concept of PTFs:</a:t>
            </a:r>
          </a:p>
          <a:p>
            <a:pPr lvl="2" ea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" pitchFamily="2" charset="2"/>
              <a:buChar char="Ø"/>
            </a:pPr>
            <a:r>
              <a:rPr lang="en-US" sz="2300" dirty="0">
                <a:solidFill>
                  <a:schemeClr val="tx2"/>
                </a:solidFill>
                <a:latin typeface="Gill Sans MT" pitchFamily="34" charset="0"/>
              </a:rPr>
              <a:t>Multi Pass and Recursive Algorithms</a:t>
            </a:r>
          </a:p>
          <a:p>
            <a:pPr lvl="1" ea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" pitchFamily="2" charset="2"/>
              <a:buChar char="Ø"/>
            </a:pPr>
            <a:r>
              <a:rPr lang="en-US" sz="2300" dirty="0">
                <a:solidFill>
                  <a:schemeClr val="tx2"/>
                </a:solidFill>
                <a:latin typeface="Gill Sans MT" pitchFamily="34" charset="0"/>
              </a:rPr>
              <a:t>Next steps and Summary</a:t>
            </a:r>
          </a:p>
          <a:p>
            <a:pPr lvl="1" ea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" pitchFamily="2" charset="2"/>
              <a:buChar char="Ø"/>
            </a:pPr>
            <a:endParaRPr lang="en-US" sz="2300" dirty="0">
              <a:solidFill>
                <a:schemeClr val="tx2"/>
              </a:solidFill>
              <a:latin typeface="Gill Sans MT" pitchFamily="34" charset="0"/>
            </a:endParaRPr>
          </a:p>
          <a:p>
            <a:pPr lvl="1" ea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" pitchFamily="2" charset="2"/>
              <a:buChar char="Ø"/>
            </a:pPr>
            <a:endParaRPr lang="en-US" sz="2300" dirty="0">
              <a:solidFill>
                <a:schemeClr val="tx2"/>
              </a:solidFill>
              <a:latin typeface="Gill Sans MT" pitchFamily="34" charset="0"/>
            </a:endParaRPr>
          </a:p>
          <a:p>
            <a:pPr ea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endParaRPr lang="en-US" sz="2600" dirty="0">
              <a:latin typeface="Gill Sans MT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PTF Example: NPath</a:t>
            </a:r>
            <a:endParaRPr lang="en-US" sz="200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69888" y="1228725"/>
            <a:ext cx="8229600" cy="2590800"/>
          </a:xfrm>
        </p:spPr>
        <p:txBody>
          <a:bodyPr/>
          <a:lstStyle/>
          <a:p>
            <a:pPr marL="319088" lvl="1" indent="0" eaLnBrk="1" hangingPunct="1">
              <a:buFont typeface="Wingdings 3" pitchFamily="18" charset="2"/>
              <a:buNone/>
              <a:defRPr/>
            </a:pPr>
            <a:r>
              <a:rPr lang="en-US" sz="1600" i="1" dirty="0" smtClean="0"/>
              <a:t>Now example of a PTF: </a:t>
            </a:r>
            <a:r>
              <a:rPr lang="en-US" sz="1600" i="1" dirty="0" err="1" smtClean="0"/>
              <a:t>NPath</a:t>
            </a:r>
            <a:endParaRPr lang="en-US" sz="1600" i="1" dirty="0" smtClean="0"/>
          </a:p>
          <a:p>
            <a:pPr marL="604838" lvl="1" indent="-285750" eaLnBrk="1" hangingPunct="1">
              <a:defRPr/>
            </a:pPr>
            <a:r>
              <a:rPr lang="en-US" sz="1600" i="1" dirty="0" smtClean="0"/>
              <a:t>Look for patterns in Time</a:t>
            </a:r>
          </a:p>
          <a:p>
            <a:pPr marL="604838" lvl="1" indent="-285750" eaLnBrk="1" hangingPunct="1">
              <a:defRPr/>
            </a:pPr>
            <a:r>
              <a:rPr lang="en-US" sz="1600" i="1" dirty="0" smtClean="0"/>
              <a:t>User specifies </a:t>
            </a:r>
            <a:r>
              <a:rPr lang="en-US" sz="1600" b="1" i="1" dirty="0" smtClean="0"/>
              <a:t>Labels</a:t>
            </a:r>
            <a:r>
              <a:rPr lang="en-US" sz="1600" i="1" dirty="0" smtClean="0"/>
              <a:t>: interesting conditions, for e.g. LATE : </a:t>
            </a:r>
            <a:r>
              <a:rPr lang="en-US" sz="1600" i="1" dirty="0" err="1" smtClean="0"/>
              <a:t>arr_delay</a:t>
            </a:r>
            <a:r>
              <a:rPr lang="en-US" sz="1600" i="1" dirty="0" smtClean="0"/>
              <a:t> &gt; 15 </a:t>
            </a:r>
            <a:r>
              <a:rPr lang="en-US" sz="1600" i="1" dirty="0" err="1" smtClean="0"/>
              <a:t>mins</a:t>
            </a:r>
            <a:endParaRPr lang="en-US" sz="1600" i="1" dirty="0" smtClean="0"/>
          </a:p>
          <a:p>
            <a:pPr marL="604838" lvl="1" indent="-285750" eaLnBrk="1" hangingPunct="1">
              <a:defRPr/>
            </a:pPr>
            <a:r>
              <a:rPr lang="en-US" sz="1600" i="1" dirty="0" smtClean="0"/>
              <a:t>Then specifies </a:t>
            </a:r>
            <a:r>
              <a:rPr lang="en-US" sz="1600" b="1" i="1" dirty="0" smtClean="0"/>
              <a:t>Patterns </a:t>
            </a:r>
            <a:r>
              <a:rPr lang="en-US" sz="1600" i="1" dirty="0" smtClean="0"/>
              <a:t>on Labels. Patterns are simple Regexes. For e.g.</a:t>
            </a:r>
          </a:p>
          <a:p>
            <a:pPr marL="879475" lvl="2" indent="-285750" eaLnBrk="1" hangingPunct="1">
              <a:defRPr/>
            </a:pPr>
            <a:r>
              <a:rPr lang="en-US" sz="1300" b="1" i="1" dirty="0" smtClean="0"/>
              <a:t>LATE.LATE.LATE.LATE.LATE+</a:t>
            </a:r>
            <a:r>
              <a:rPr lang="en-US" sz="1300" i="1" dirty="0" smtClean="0"/>
              <a:t>  </a:t>
            </a:r>
            <a:r>
              <a:rPr lang="en-US" sz="1300" i="1" dirty="0" smtClean="0">
                <a:sym typeface="Wingdings" pitchFamily="2" charset="2"/>
              </a:rPr>
              <a:t> look for occurrences where a flight is 5 or more times late.</a:t>
            </a:r>
          </a:p>
          <a:p>
            <a:pPr marL="604838" lvl="1" indent="-285750" eaLnBrk="1" hangingPunct="1">
              <a:defRPr/>
            </a:pPr>
            <a:r>
              <a:rPr lang="en-US" sz="1600" i="1" dirty="0" smtClean="0">
                <a:sym typeface="Wingdings" pitchFamily="2" charset="2"/>
              </a:rPr>
              <a:t>On </a:t>
            </a:r>
            <a:r>
              <a:rPr lang="en-US" sz="1600" b="1" i="1" dirty="0" smtClean="0">
                <a:sym typeface="Wingdings" pitchFamily="2" charset="2"/>
              </a:rPr>
              <a:t>Occurrences </a:t>
            </a:r>
            <a:r>
              <a:rPr lang="en-US" sz="1600" i="1" dirty="0" smtClean="0">
                <a:sym typeface="Wingdings" pitchFamily="2" charset="2"/>
              </a:rPr>
              <a:t>found (Occurrences are a set of rows) specify aggregation calculations. For e.g.</a:t>
            </a:r>
          </a:p>
          <a:p>
            <a:pPr marL="879475" lvl="2" indent="-285750" eaLnBrk="1" hangingPunct="1">
              <a:defRPr/>
            </a:pPr>
            <a:r>
              <a:rPr lang="en-US" sz="1300" i="1" dirty="0" smtClean="0">
                <a:sym typeface="Wingdings" pitchFamily="2" charset="2"/>
              </a:rPr>
              <a:t>Average Delay among late occurrences</a:t>
            </a:r>
          </a:p>
          <a:p>
            <a:pPr marL="879475" lvl="2" indent="-285750" eaLnBrk="1" hangingPunct="1">
              <a:defRPr/>
            </a:pPr>
            <a:r>
              <a:rPr lang="en-US" sz="1300" i="1" dirty="0" smtClean="0">
                <a:sym typeface="Wingdings" pitchFamily="2" charset="2"/>
              </a:rPr>
              <a:t>Number of delays</a:t>
            </a:r>
          </a:p>
          <a:p>
            <a:pPr marL="879475" lvl="2" indent="-285750" eaLnBrk="1" hangingPunct="1">
              <a:defRPr/>
            </a:pPr>
            <a:endParaRPr lang="en-US" sz="1300" i="1" dirty="0" smtClean="0"/>
          </a:p>
          <a:p>
            <a:pPr marL="319088" lvl="1" indent="0" eaLnBrk="1" hangingPunct="1">
              <a:buFont typeface="Wingdings 3" pitchFamily="18" charset="2"/>
              <a:buNone/>
              <a:defRPr/>
            </a:pPr>
            <a:endParaRPr lang="en-US" dirty="0" smtClean="0"/>
          </a:p>
          <a:p>
            <a:pPr lvl="2" eaLnBrk="1" hangingPunct="1">
              <a:defRPr/>
            </a:pPr>
            <a:endParaRPr lang="en-US" dirty="0" smtClean="0"/>
          </a:p>
          <a:p>
            <a:pPr lvl="2" eaLnBrk="1" hangingPunct="1">
              <a:defRPr/>
            </a:pPr>
            <a:endParaRPr lang="en-US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39725" y="3978275"/>
            <a:ext cx="8229600" cy="158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itchFamily="2" charset="2"/>
              <a:buChar char="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9088" lvl="1" indent="0" eaLnBrk="1" hangingPunct="1">
              <a:buFont typeface="Wingdings 3" pitchFamily="18" charset="2"/>
              <a:buNone/>
              <a:defRPr/>
            </a:pPr>
            <a:r>
              <a:rPr lang="en-US" sz="1600" i="1" dirty="0" smtClean="0">
                <a:sym typeface="Wingdings" pitchFamily="2" charset="2"/>
              </a:rPr>
              <a:t>Note</a:t>
            </a:r>
          </a:p>
          <a:p>
            <a:pPr marL="604838" lvl="1" indent="-285750" eaLnBrk="1" hangingPunct="1">
              <a:defRPr/>
            </a:pPr>
            <a:r>
              <a:rPr lang="en-US" sz="1600" i="1" dirty="0" smtClean="0">
                <a:sym typeface="Wingdings" pitchFamily="2" charset="2"/>
              </a:rPr>
              <a:t>This is a non trivial function to implement.</a:t>
            </a:r>
          </a:p>
          <a:p>
            <a:pPr marL="604838" lvl="1" indent="-285750" eaLnBrk="1" hangingPunct="1">
              <a:defRPr/>
            </a:pPr>
            <a:r>
              <a:rPr lang="en-US" sz="1600" i="1" dirty="0" smtClean="0">
                <a:sym typeface="Wingdings" pitchFamily="2" charset="2"/>
              </a:rPr>
              <a:t>But from User point of view just another Function invocation. Can specify Function behavior through arguments</a:t>
            </a:r>
          </a:p>
          <a:p>
            <a:pPr marL="604838" lvl="1" indent="-285750" eaLnBrk="1" hangingPunct="1">
              <a:defRPr/>
            </a:pPr>
            <a:r>
              <a:rPr lang="en-US" sz="1600" i="1" dirty="0" smtClean="0">
                <a:sym typeface="Wingdings" pitchFamily="2" charset="2"/>
              </a:rPr>
              <a:t>Also Query executed in the same way: Partition input, invoke function on each Partition…</a:t>
            </a:r>
          </a:p>
          <a:p>
            <a:pPr marL="879475" lvl="2" indent="-285750" eaLnBrk="1" hangingPunct="1">
              <a:defRPr/>
            </a:pPr>
            <a:endParaRPr lang="en-US" sz="1300" i="1" dirty="0" smtClean="0"/>
          </a:p>
          <a:p>
            <a:pPr marL="319088" lvl="1" indent="0" eaLnBrk="1" hangingPunct="1">
              <a:buFont typeface="Wingdings 3" pitchFamily="18" charset="2"/>
              <a:buNone/>
              <a:defRPr/>
            </a:pPr>
            <a:endParaRPr lang="en-US" dirty="0" smtClean="0"/>
          </a:p>
          <a:p>
            <a:pPr lvl="2" eaLnBrk="1" hangingPunct="1">
              <a:defRPr/>
            </a:pPr>
            <a:endParaRPr lang="en-US" dirty="0" smtClean="0"/>
          </a:p>
          <a:p>
            <a:pPr lvl="2"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uiExpand="1" build="p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PTF Example: NPath</a:t>
            </a:r>
            <a:endParaRPr lang="en-US" sz="200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69888" y="1228725"/>
            <a:ext cx="8229600" cy="735013"/>
          </a:xfrm>
        </p:spPr>
        <p:txBody>
          <a:bodyPr/>
          <a:lstStyle/>
          <a:p>
            <a:pPr marL="319088" lvl="1" indent="0" eaLnBrk="1" hangingPunct="1">
              <a:buFont typeface="Wingdings 3" pitchFamily="18" charset="2"/>
              <a:buNone/>
            </a:pPr>
            <a:r>
              <a:rPr lang="en-US" i="1" smtClean="0"/>
              <a:t>Find incidents where a Flight(to NY) has been more than 15 minutes late 5 or more times in a row.</a:t>
            </a:r>
            <a:endParaRPr lang="en-US" smtClean="0"/>
          </a:p>
          <a:p>
            <a:pPr lvl="2" eaLnBrk="1" hangingPunct="1"/>
            <a:endParaRPr lang="en-US" smtClean="0"/>
          </a:p>
          <a:p>
            <a:pPr lvl="2" eaLnBrk="1" hangingPunct="1"/>
            <a:endParaRPr lang="en-US" smtClean="0"/>
          </a:p>
          <a:p>
            <a:pPr lvl="2" eaLnBrk="1" hangingPunct="1"/>
            <a:endParaRPr lang="en-US" smtClean="0"/>
          </a:p>
        </p:txBody>
      </p:sp>
      <p:sp>
        <p:nvSpPr>
          <p:cNvPr id="306181" name="Rectangle 5"/>
          <p:cNvSpPr>
            <a:spLocks noChangeArrowheads="1"/>
          </p:cNvSpPr>
          <p:nvPr/>
        </p:nvSpPr>
        <p:spPr bwMode="gray">
          <a:xfrm>
            <a:off x="519113" y="2238375"/>
            <a:ext cx="6164262" cy="2813050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/>
          <a:lstStyle/>
          <a:p>
            <a:pPr>
              <a:defRPr/>
            </a:pPr>
            <a:r>
              <a:rPr lang="en-US" sz="1100" dirty="0">
                <a:solidFill>
                  <a:prstClr val="black"/>
                </a:solidFill>
              </a:rPr>
              <a:t>from </a:t>
            </a:r>
            <a:r>
              <a:rPr lang="en-US" sz="1100" dirty="0" err="1">
                <a:solidFill>
                  <a:prstClr val="black"/>
                </a:solidFill>
              </a:rPr>
              <a:t>npath</a:t>
            </a:r>
            <a:r>
              <a:rPr lang="en-US" sz="1100" dirty="0">
                <a:solidFill>
                  <a:prstClr val="black"/>
                </a:solidFill>
              </a:rPr>
              <a:t>(&lt;select </a:t>
            </a:r>
            <a:r>
              <a:rPr lang="en-US" sz="1100" dirty="0" err="1">
                <a:solidFill>
                  <a:prstClr val="black"/>
                </a:solidFill>
              </a:rPr>
              <a:t>origin_city</a:t>
            </a:r>
            <a:r>
              <a:rPr lang="en-US" sz="1100" dirty="0">
                <a:solidFill>
                  <a:prstClr val="black"/>
                </a:solidFill>
              </a:rPr>
              <a:t>, year, month, </a:t>
            </a:r>
            <a:r>
              <a:rPr lang="en-US" sz="1100" dirty="0" err="1">
                <a:solidFill>
                  <a:prstClr val="black"/>
                </a:solidFill>
              </a:rPr>
              <a:t>day_of_month</a:t>
            </a:r>
            <a:r>
              <a:rPr lang="en-US" sz="1100" dirty="0">
                <a:solidFill>
                  <a:prstClr val="black"/>
                </a:solidFill>
              </a:rPr>
              <a:t>, </a:t>
            </a:r>
            <a:r>
              <a:rPr lang="en-US" sz="1100" dirty="0" err="1">
                <a:solidFill>
                  <a:prstClr val="black"/>
                </a:solidFill>
              </a:rPr>
              <a:t>arr_delay</a:t>
            </a:r>
            <a:r>
              <a:rPr lang="en-US" sz="1100" dirty="0">
                <a:solidFill>
                  <a:prstClr val="black"/>
                </a:solidFill>
              </a:rPr>
              <a:t>, </a:t>
            </a:r>
            <a:r>
              <a:rPr lang="en-US" sz="1100" dirty="0" err="1">
                <a:solidFill>
                  <a:prstClr val="black"/>
                </a:solidFill>
              </a:rPr>
              <a:t>fl_num</a:t>
            </a:r>
            <a:endParaRPr lang="en-US" sz="1100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en-US" sz="1100" dirty="0">
                <a:solidFill>
                  <a:prstClr val="black"/>
                </a:solidFill>
              </a:rPr>
              <a:t>	    from </a:t>
            </a:r>
            <a:r>
              <a:rPr lang="en-US" sz="1100" dirty="0" err="1">
                <a:solidFill>
                  <a:prstClr val="black"/>
                </a:solidFill>
              </a:rPr>
              <a:t>flightsdata</a:t>
            </a:r>
            <a:endParaRPr lang="en-US" sz="1100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en-US" sz="1100" dirty="0">
                <a:solidFill>
                  <a:prstClr val="black"/>
                </a:solidFill>
              </a:rPr>
              <a:t>	    where </a:t>
            </a:r>
            <a:r>
              <a:rPr lang="en-US" sz="1100" dirty="0" err="1">
                <a:solidFill>
                  <a:prstClr val="black"/>
                </a:solidFill>
              </a:rPr>
              <a:t>dest_city</a:t>
            </a:r>
            <a:r>
              <a:rPr lang="en-US" sz="1100" dirty="0">
                <a:solidFill>
                  <a:prstClr val="black"/>
                </a:solidFill>
              </a:rPr>
              <a:t> = 'New York' and </a:t>
            </a:r>
            <a:r>
              <a:rPr lang="en-US" sz="1100" dirty="0" err="1">
                <a:solidFill>
                  <a:prstClr val="black"/>
                </a:solidFill>
              </a:rPr>
              <a:t>dep_time</a:t>
            </a:r>
            <a:r>
              <a:rPr lang="en-US" sz="1100" dirty="0">
                <a:solidFill>
                  <a:prstClr val="black"/>
                </a:solidFill>
              </a:rPr>
              <a:t> != ''&gt;</a:t>
            </a:r>
          </a:p>
          <a:p>
            <a:pPr>
              <a:defRPr/>
            </a:pPr>
            <a:r>
              <a:rPr lang="en-US" sz="1100" dirty="0">
                <a:solidFill>
                  <a:prstClr val="black"/>
                </a:solidFill>
              </a:rPr>
              <a:t>	partition by </a:t>
            </a:r>
            <a:r>
              <a:rPr lang="en-US" sz="1100" dirty="0" err="1">
                <a:solidFill>
                  <a:prstClr val="black"/>
                </a:solidFill>
              </a:rPr>
              <a:t>fl_num</a:t>
            </a:r>
            <a:endParaRPr lang="en-US" sz="1100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en-US" sz="1100" dirty="0">
                <a:solidFill>
                  <a:prstClr val="black"/>
                </a:solidFill>
              </a:rPr>
              <a:t>	order by year, month, </a:t>
            </a:r>
            <a:r>
              <a:rPr lang="en-US" sz="1100" dirty="0" err="1">
                <a:solidFill>
                  <a:prstClr val="black"/>
                </a:solidFill>
              </a:rPr>
              <a:t>day_of_month</a:t>
            </a:r>
            <a:r>
              <a:rPr lang="en-US" sz="1100" dirty="0">
                <a:solidFill>
                  <a:prstClr val="black"/>
                </a:solidFill>
              </a:rPr>
              <a:t>,</a:t>
            </a:r>
          </a:p>
          <a:p>
            <a:pPr>
              <a:defRPr/>
            </a:pPr>
            <a:endParaRPr lang="en-US" sz="1100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en-US" sz="1100" dirty="0">
                <a:solidFill>
                  <a:prstClr val="black"/>
                </a:solidFill>
              </a:rPr>
              <a:t>	 &lt;[LATE : "</a:t>
            </a:r>
            <a:r>
              <a:rPr lang="en-US" sz="1100" dirty="0" err="1">
                <a:solidFill>
                  <a:prstClr val="black"/>
                </a:solidFill>
              </a:rPr>
              <a:t>arr_delay</a:t>
            </a:r>
            <a:r>
              <a:rPr lang="en-US" sz="1100" dirty="0">
                <a:solidFill>
                  <a:prstClr val="black"/>
                </a:solidFill>
              </a:rPr>
              <a:t> \\&gt; 15"]&gt;,</a:t>
            </a:r>
          </a:p>
          <a:p>
            <a:pPr>
              <a:defRPr/>
            </a:pPr>
            <a:endParaRPr lang="en-US" sz="1100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en-US" sz="1100" dirty="0">
                <a:solidFill>
                  <a:prstClr val="black"/>
                </a:solidFill>
              </a:rPr>
              <a:t>	'LATE.LATE.LATE.LATE.LATE+',</a:t>
            </a:r>
          </a:p>
          <a:p>
            <a:pPr>
              <a:defRPr/>
            </a:pPr>
            <a:endParaRPr lang="en-US" sz="1100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en-US" sz="1100" dirty="0">
                <a:solidFill>
                  <a:prstClr val="black"/>
                </a:solidFill>
              </a:rPr>
              <a:t>	&lt;["</a:t>
            </a:r>
            <a:r>
              <a:rPr lang="en-US" sz="1100" dirty="0" err="1">
                <a:solidFill>
                  <a:prstClr val="black"/>
                </a:solidFill>
              </a:rPr>
              <a:t>origin_city</a:t>
            </a:r>
            <a:r>
              <a:rPr lang="en-US" sz="1100" dirty="0">
                <a:solidFill>
                  <a:prstClr val="black"/>
                </a:solidFill>
              </a:rPr>
              <a:t>", "</a:t>
            </a:r>
            <a:r>
              <a:rPr lang="en-US" sz="1100" dirty="0" err="1">
                <a:solidFill>
                  <a:prstClr val="black"/>
                </a:solidFill>
              </a:rPr>
              <a:t>fl_num</a:t>
            </a:r>
            <a:r>
              <a:rPr lang="en-US" sz="1100" dirty="0">
                <a:solidFill>
                  <a:prstClr val="black"/>
                </a:solidFill>
              </a:rPr>
              <a:t>", "year", "month", "</a:t>
            </a:r>
            <a:r>
              <a:rPr lang="en-US" sz="1100" dirty="0" err="1">
                <a:solidFill>
                  <a:prstClr val="black"/>
                </a:solidFill>
              </a:rPr>
              <a:t>day_of_month</a:t>
            </a:r>
            <a:r>
              <a:rPr lang="en-US" sz="1100" dirty="0">
                <a:solidFill>
                  <a:prstClr val="black"/>
                </a:solidFill>
              </a:rPr>
              <a:t>",</a:t>
            </a:r>
          </a:p>
          <a:p>
            <a:pPr>
              <a:defRPr/>
            </a:pPr>
            <a:r>
              <a:rPr lang="en-US" sz="1100" dirty="0">
                <a:solidFill>
                  <a:prstClr val="black"/>
                </a:solidFill>
              </a:rPr>
              <a:t>		["(path.sum() { </a:t>
            </a:r>
            <a:r>
              <a:rPr lang="en-US" sz="1100" dirty="0" err="1">
                <a:solidFill>
                  <a:prstClr val="black"/>
                </a:solidFill>
              </a:rPr>
              <a:t>it.arr_delay</a:t>
            </a:r>
            <a:r>
              <a:rPr lang="en-US" sz="1100" dirty="0">
                <a:solidFill>
                  <a:prstClr val="black"/>
                </a:solidFill>
              </a:rPr>
              <a:t>})/((double)count)", "double", "</a:t>
            </a:r>
            <a:r>
              <a:rPr lang="en-US" sz="1100" dirty="0" err="1">
                <a:solidFill>
                  <a:prstClr val="black"/>
                </a:solidFill>
              </a:rPr>
              <a:t>avgDelay</a:t>
            </a:r>
            <a:r>
              <a:rPr lang="en-US" sz="1100" dirty="0">
                <a:solidFill>
                  <a:prstClr val="black"/>
                </a:solidFill>
              </a:rPr>
              <a:t>"],</a:t>
            </a:r>
          </a:p>
          <a:p>
            <a:pPr>
              <a:defRPr/>
            </a:pPr>
            <a:r>
              <a:rPr lang="en-US" sz="1100" dirty="0">
                <a:solidFill>
                  <a:prstClr val="black"/>
                </a:solidFill>
              </a:rPr>
              <a:t>		["count", "</a:t>
            </a:r>
            <a:r>
              <a:rPr lang="en-US" sz="1100" dirty="0" err="1">
                <a:solidFill>
                  <a:prstClr val="black"/>
                </a:solidFill>
              </a:rPr>
              <a:t>int</a:t>
            </a:r>
            <a:r>
              <a:rPr lang="en-US" sz="1100" dirty="0">
                <a:solidFill>
                  <a:prstClr val="black"/>
                </a:solidFill>
              </a:rPr>
              <a:t>", "</a:t>
            </a:r>
            <a:r>
              <a:rPr lang="en-US" sz="1100" dirty="0" err="1">
                <a:solidFill>
                  <a:prstClr val="black"/>
                </a:solidFill>
              </a:rPr>
              <a:t>numOfDelays</a:t>
            </a:r>
            <a:r>
              <a:rPr lang="en-US" sz="1100" dirty="0">
                <a:solidFill>
                  <a:prstClr val="black"/>
                </a:solidFill>
              </a:rPr>
              <a:t>"]</a:t>
            </a:r>
          </a:p>
          <a:p>
            <a:pPr>
              <a:defRPr/>
            </a:pPr>
            <a:r>
              <a:rPr lang="en-US" sz="1100" dirty="0">
                <a:solidFill>
                  <a:prstClr val="black"/>
                </a:solidFill>
              </a:rPr>
              <a:t>	]&gt;</a:t>
            </a:r>
          </a:p>
          <a:p>
            <a:pPr>
              <a:defRPr/>
            </a:pPr>
            <a:r>
              <a:rPr lang="en-US" sz="1100" dirty="0">
                <a:solidFill>
                  <a:prstClr val="black"/>
                </a:solidFill>
              </a:rPr>
              <a:t>                  )</a:t>
            </a:r>
          </a:p>
          <a:p>
            <a:pPr>
              <a:defRPr/>
            </a:pPr>
            <a:r>
              <a:rPr lang="en-US" sz="1100" dirty="0">
                <a:solidFill>
                  <a:prstClr val="black"/>
                </a:solidFill>
              </a:rPr>
              <a:t>select </a:t>
            </a:r>
            <a:r>
              <a:rPr lang="en-US" sz="1100" dirty="0" err="1">
                <a:solidFill>
                  <a:prstClr val="black"/>
                </a:solidFill>
              </a:rPr>
              <a:t>origin_city</a:t>
            </a:r>
            <a:r>
              <a:rPr lang="en-US" sz="1100" dirty="0">
                <a:solidFill>
                  <a:prstClr val="black"/>
                </a:solidFill>
              </a:rPr>
              <a:t>, </a:t>
            </a:r>
            <a:r>
              <a:rPr lang="en-US" sz="1100" dirty="0" err="1">
                <a:solidFill>
                  <a:prstClr val="black"/>
                </a:solidFill>
              </a:rPr>
              <a:t>fl_num</a:t>
            </a:r>
            <a:r>
              <a:rPr lang="en-US" sz="1100" dirty="0">
                <a:solidFill>
                  <a:prstClr val="black"/>
                </a:solidFill>
              </a:rPr>
              <a:t>, year, month, </a:t>
            </a:r>
            <a:r>
              <a:rPr lang="en-US" sz="1100" dirty="0" err="1">
                <a:solidFill>
                  <a:prstClr val="black"/>
                </a:solidFill>
              </a:rPr>
              <a:t>day_of_month</a:t>
            </a:r>
            <a:r>
              <a:rPr lang="en-US" sz="1100" dirty="0">
                <a:solidFill>
                  <a:prstClr val="black"/>
                </a:solidFill>
              </a:rPr>
              <a:t>, </a:t>
            </a:r>
            <a:r>
              <a:rPr lang="en-US" sz="1100" dirty="0" err="1">
                <a:solidFill>
                  <a:prstClr val="black"/>
                </a:solidFill>
              </a:rPr>
              <a:t>avgDelay</a:t>
            </a:r>
            <a:r>
              <a:rPr lang="en-US" sz="1100" dirty="0">
                <a:solidFill>
                  <a:prstClr val="black"/>
                </a:solidFill>
              </a:rPr>
              <a:t>, </a:t>
            </a:r>
            <a:r>
              <a:rPr lang="en-US" sz="1100" dirty="0" err="1">
                <a:solidFill>
                  <a:prstClr val="black"/>
                </a:solidFill>
              </a:rPr>
              <a:t>numOfDelays</a:t>
            </a:r>
            <a:endParaRPr lang="en-US" sz="1100" dirty="0">
              <a:solidFill>
                <a:prstClr val="black"/>
              </a:solidFill>
              <a:latin typeface="Arial monospaced for SAP" pitchFamily="49" charset="0"/>
            </a:endParaRPr>
          </a:p>
        </p:txBody>
      </p:sp>
      <p:sp>
        <p:nvSpPr>
          <p:cNvPr id="6" name="Bent-Up Arrow 5"/>
          <p:cNvSpPr/>
          <p:nvPr/>
        </p:nvSpPr>
        <p:spPr>
          <a:xfrm rot="5400000">
            <a:off x="3228181" y="4858544"/>
            <a:ext cx="746125" cy="115728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179888" y="5224463"/>
          <a:ext cx="4586288" cy="1036637"/>
        </p:xfrm>
        <a:graphic>
          <a:graphicData uri="http://schemas.openxmlformats.org/drawingml/2006/table">
            <a:tbl>
              <a:tblPr firstRow="1" firstCol="1" bandRow="1"/>
              <a:tblGrid>
                <a:gridCol w="816429"/>
                <a:gridCol w="609600"/>
                <a:gridCol w="457200"/>
                <a:gridCol w="555171"/>
                <a:gridCol w="458700"/>
                <a:gridCol w="774544"/>
                <a:gridCol w="914644"/>
              </a:tblGrid>
              <a:tr h="1577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Origin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FlNum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Year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Month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Day</a:t>
                      </a:r>
                      <a:endParaRPr lang="en-US" sz="11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AvgDelay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NumOfDely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8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Boston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1017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2010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25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59.37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0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Boston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1017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2010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10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26</a:t>
                      </a:r>
                      <a:r>
                        <a:rPr lang="en-US" sz="900" dirty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58.14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2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Boston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1017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2010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28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30.83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Boston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1017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2010</a:t>
                      </a:r>
                      <a:r>
                        <a:rPr lang="en-US" sz="900" dirty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29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25.67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8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Pittsburgh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1058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2010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12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26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82.62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8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7"/>
          <p:cNvSpPr>
            <a:spLocks noChangeArrowheads="1"/>
          </p:cNvSpPr>
          <p:nvPr/>
        </p:nvSpPr>
        <p:spPr bwMode="gray">
          <a:xfrm>
            <a:off x="2565400" y="2862263"/>
            <a:ext cx="91440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eaLnBrk="0" hangingPunct="0">
              <a:defRPr/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257800" y="2003425"/>
            <a:ext cx="2122488" cy="55403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7380288" y="1631950"/>
            <a:ext cx="1247775" cy="70802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000" i="1">
                <a:solidFill>
                  <a:srgbClr val="000000"/>
                </a:solidFill>
                <a:latin typeface="Century Schoolbook" pitchFamily="18" charset="0"/>
              </a:rPr>
              <a:t>1. Query on FlightsData table, restrict to flights to NY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417888" y="2774950"/>
            <a:ext cx="3579812" cy="9683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35"/>
          <p:cNvSpPr txBox="1">
            <a:spLocks noChangeArrowheads="1"/>
          </p:cNvSpPr>
          <p:nvPr/>
        </p:nvSpPr>
        <p:spPr bwMode="auto">
          <a:xfrm>
            <a:off x="7051675" y="2420938"/>
            <a:ext cx="1247775" cy="70802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000" i="1">
                <a:solidFill>
                  <a:srgbClr val="000000"/>
                </a:solidFill>
                <a:latin typeface="Century Schoolbook" pitchFamily="18" charset="0"/>
              </a:rPr>
              <a:t>2. Looking at data per Flight; order within partition by time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519113" y="3744913"/>
            <a:ext cx="852487" cy="157956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35"/>
          <p:cNvSpPr txBox="1">
            <a:spLocks noChangeArrowheads="1"/>
          </p:cNvSpPr>
          <p:nvPr/>
        </p:nvSpPr>
        <p:spPr bwMode="auto">
          <a:xfrm>
            <a:off x="76200" y="5324475"/>
            <a:ext cx="2590800" cy="7080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000" i="1" dirty="0" smtClean="0">
                <a:solidFill>
                  <a:srgbClr val="000000"/>
                </a:solidFill>
                <a:latin typeface="Century Schoolbook" pitchFamily="18" charset="0"/>
              </a:rPr>
              <a:t>3.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en-US" sz="1000" i="1" dirty="0" smtClean="0">
                <a:solidFill>
                  <a:srgbClr val="000000"/>
                </a:solidFill>
                <a:latin typeface="Century Schoolbook" pitchFamily="18" charset="0"/>
              </a:rPr>
              <a:t>Arg. 3 specify conditions as LABELS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en-US" sz="1000" i="1" dirty="0" smtClean="0">
                <a:solidFill>
                  <a:srgbClr val="000000"/>
                </a:solidFill>
                <a:latin typeface="Century Schoolbook" pitchFamily="18" charset="0"/>
              </a:rPr>
              <a:t>Arg. 4 specify PATTERN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en-US" sz="1000" i="1" dirty="0" smtClean="0">
                <a:solidFill>
                  <a:srgbClr val="000000"/>
                </a:solidFill>
                <a:latin typeface="Century Schoolbook" pitchFamily="18" charset="0"/>
              </a:rPr>
              <a:t>Arg. 5 specify AGGR. EXPRESSIONS</a:t>
            </a:r>
          </a:p>
        </p:txBody>
      </p:sp>
      <p:sp>
        <p:nvSpPr>
          <p:cNvPr id="23" name="TextBox 35"/>
          <p:cNvSpPr txBox="1">
            <a:spLocks noChangeArrowheads="1"/>
          </p:cNvSpPr>
          <p:nvPr/>
        </p:nvSpPr>
        <p:spPr bwMode="auto">
          <a:xfrm>
            <a:off x="6869113" y="3800475"/>
            <a:ext cx="1871662" cy="10160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000" i="1" dirty="0">
                <a:solidFill>
                  <a:srgbClr val="000000"/>
                </a:solidFill>
                <a:latin typeface="Century Schoolbook" pitchFamily="18" charset="0"/>
              </a:rPr>
              <a:t>4.  This is </a:t>
            </a:r>
            <a:r>
              <a:rPr lang="en-US" sz="1000" i="1" dirty="0" smtClean="0">
                <a:solidFill>
                  <a:srgbClr val="000000"/>
                </a:solidFill>
                <a:latin typeface="Century Schoolbook" pitchFamily="18" charset="0"/>
              </a:rPr>
              <a:t>very hard in </a:t>
            </a:r>
            <a:r>
              <a:rPr lang="en-US" sz="1000" i="1" dirty="0">
                <a:solidFill>
                  <a:srgbClr val="000000"/>
                </a:solidFill>
                <a:latin typeface="Century Schoolbook" pitchFamily="18" charset="0"/>
              </a:rPr>
              <a:t>SQL. Remember the LABEL and PATTERNS are specified at Query execution time. So window of analysis is dynamic.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6" grpId="0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Our Solution: What’s available</a:t>
            </a:r>
          </a:p>
        </p:txBody>
      </p:sp>
      <p:sp>
        <p:nvSpPr>
          <p:cNvPr id="32771" name="Rectangle 3"/>
          <p:cNvSpPr txBox="1">
            <a:spLocks noChangeArrowheads="1"/>
          </p:cNvSpPr>
          <p:nvPr/>
        </p:nvSpPr>
        <p:spPr bwMode="auto">
          <a:xfrm>
            <a:off x="457200" y="1219200"/>
            <a:ext cx="8229600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547688" indent="-2730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004888" indent="-2730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lvl="1" eaLnBrk="1" hangingPunct="1">
              <a:spcBef>
                <a:spcPts val="500"/>
              </a:spcBef>
              <a:buClr>
                <a:srgbClr val="9FB8CD"/>
              </a:buClr>
              <a:buSzPct val="76000"/>
              <a:buFont typeface="Wingdings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Gill Sans MT" pitchFamily="34" charset="0"/>
              </a:rPr>
              <a:t>Windowing Functions</a:t>
            </a:r>
          </a:p>
          <a:p>
            <a:pPr lvl="2" eaLnBrk="1" hangingPunct="1">
              <a:spcBef>
                <a:spcPts val="500"/>
              </a:spcBef>
              <a:buClr>
                <a:srgbClr val="9FB8CD"/>
              </a:buClr>
              <a:buSzPct val="76000"/>
              <a:buFont typeface="Wingdings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Gill Sans MT" pitchFamily="34" charset="0"/>
              </a:rPr>
              <a:t>21 functions available</a:t>
            </a:r>
          </a:p>
          <a:p>
            <a:pPr lvl="2" eaLnBrk="1" hangingPunct="1">
              <a:spcBef>
                <a:spcPts val="500"/>
              </a:spcBef>
              <a:buClr>
                <a:srgbClr val="9FB8CD"/>
              </a:buClr>
              <a:buSzPct val="76000"/>
              <a:buFont typeface="Wingdings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Gill Sans MT" pitchFamily="34" charset="0"/>
              </a:rPr>
              <a:t>For Ranking,  Aggregation, Navigation and </a:t>
            </a:r>
            <a:r>
              <a:rPr lang="en-US" sz="2000" dirty="0" smtClean="0">
                <a:solidFill>
                  <a:srgbClr val="000000"/>
                </a:solidFill>
                <a:latin typeface="Gill Sans MT" pitchFamily="34" charset="0"/>
              </a:rPr>
              <a:t>Statistics</a:t>
            </a:r>
          </a:p>
          <a:p>
            <a:pPr lvl="2" eaLnBrk="1" hangingPunct="1">
              <a:spcBef>
                <a:spcPts val="500"/>
              </a:spcBef>
              <a:buClr>
                <a:srgbClr val="9FB8CD"/>
              </a:buClr>
              <a:buSzPct val="76000"/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0000"/>
                </a:solidFill>
                <a:latin typeface="Gill Sans MT" pitchFamily="34" charset="0"/>
              </a:rPr>
              <a:t>Both Row based and Value based windows.</a:t>
            </a: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  <a:p>
            <a:pPr lvl="1" eaLnBrk="1" hangingPunct="1">
              <a:spcBef>
                <a:spcPts val="500"/>
              </a:spcBef>
              <a:buClr>
                <a:srgbClr val="9FB8CD"/>
              </a:buClr>
              <a:buSzPct val="76000"/>
              <a:buFont typeface="Wingdings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Gill Sans MT" pitchFamily="34" charset="0"/>
              </a:rPr>
              <a:t>One Pass PTFs</a:t>
            </a:r>
          </a:p>
          <a:p>
            <a:pPr lvl="2" eaLnBrk="1" hangingPunct="1">
              <a:spcBef>
                <a:spcPts val="500"/>
              </a:spcBef>
              <a:buClr>
                <a:srgbClr val="9FB8CD"/>
              </a:buClr>
              <a:buSzPct val="76000"/>
              <a:buFont typeface="Wingdings" pitchFamily="2" charset="2"/>
              <a:buChar char="Ø"/>
            </a:pPr>
            <a:r>
              <a:rPr lang="en-US" sz="2000" dirty="0" err="1">
                <a:solidFill>
                  <a:srgbClr val="000000"/>
                </a:solidFill>
                <a:latin typeface="Gill Sans MT" pitchFamily="34" charset="0"/>
              </a:rPr>
              <a:t>NPath</a:t>
            </a: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  <a:p>
            <a:pPr lvl="2" eaLnBrk="1" hangingPunct="1">
              <a:spcBef>
                <a:spcPts val="500"/>
              </a:spcBef>
              <a:buClr>
                <a:srgbClr val="9FB8CD"/>
              </a:buClr>
              <a:buSzPct val="76000"/>
              <a:buFont typeface="Wingdings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Gill Sans MT" pitchFamily="34" charset="0"/>
              </a:rPr>
              <a:t>Others in the works: Allocation, </a:t>
            </a:r>
            <a:r>
              <a:rPr lang="en-US" sz="2000" dirty="0" err="1">
                <a:solidFill>
                  <a:srgbClr val="000000"/>
                </a:solidFill>
                <a:latin typeface="Gill Sans MT" pitchFamily="34" charset="0"/>
              </a:rPr>
              <a:t>Deallocation</a:t>
            </a:r>
            <a:r>
              <a:rPr lang="en-US" sz="2000" dirty="0">
                <a:solidFill>
                  <a:srgbClr val="000000"/>
                </a:solidFill>
                <a:latin typeface="Gill Sans MT" pitchFamily="34" charset="0"/>
              </a:rPr>
              <a:t> etc. in the bucket of Lightweight Dimensional Analysis: See wiki for details.</a:t>
            </a:r>
          </a:p>
          <a:p>
            <a:pPr lvl="1" eaLnBrk="1" hangingPunct="1">
              <a:spcBef>
                <a:spcPts val="500"/>
              </a:spcBef>
              <a:buClr>
                <a:srgbClr val="9FB8CD"/>
              </a:buClr>
              <a:buSzPct val="76000"/>
              <a:buFont typeface="Wingdings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Gill Sans MT" pitchFamily="34" charset="0"/>
              </a:rPr>
              <a:t>Multi Pass PTFs</a:t>
            </a:r>
          </a:p>
          <a:p>
            <a:pPr lvl="2" eaLnBrk="1" hangingPunct="1">
              <a:spcBef>
                <a:spcPts val="500"/>
              </a:spcBef>
              <a:buClr>
                <a:srgbClr val="9FB8CD"/>
              </a:buClr>
              <a:buSzPct val="76000"/>
              <a:buFont typeface="Wingdings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Gill Sans MT" pitchFamily="34" charset="0"/>
              </a:rPr>
              <a:t>Market Basket Analysis: using Dynamic Item Set counting Algorithm.</a:t>
            </a:r>
          </a:p>
          <a:p>
            <a:pPr lvl="2" eaLnBrk="1" hangingPunct="1">
              <a:spcBef>
                <a:spcPts val="500"/>
              </a:spcBef>
              <a:buClr>
                <a:srgbClr val="9FB8CD"/>
              </a:buClr>
              <a:buSzPct val="76000"/>
              <a:buFont typeface="Wingdings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Gill Sans MT" pitchFamily="34" charset="0"/>
              </a:rPr>
              <a:t>Plans to do Generalized Transitive Closure.</a:t>
            </a:r>
          </a:p>
          <a:p>
            <a:pPr algn="ctr" eaLnBrk="1" hangingPunct="1">
              <a:spcBef>
                <a:spcPts val="500"/>
              </a:spcBef>
              <a:buClr>
                <a:srgbClr val="9FB8CD"/>
              </a:buClr>
              <a:buSzPct val="76000"/>
            </a:pPr>
            <a:endParaRPr lang="en-US" sz="2000" i="1" dirty="0" smtClean="0">
              <a:solidFill>
                <a:srgbClr val="000000"/>
              </a:solidFill>
              <a:latin typeface="Gill Sans MT" pitchFamily="34" charset="0"/>
            </a:endParaRPr>
          </a:p>
          <a:p>
            <a:pPr algn="ctr" eaLnBrk="1" hangingPunct="1">
              <a:spcBef>
                <a:spcPts val="500"/>
              </a:spcBef>
              <a:buClr>
                <a:srgbClr val="9FB8CD"/>
              </a:buClr>
              <a:buSzPct val="76000"/>
            </a:pPr>
            <a:r>
              <a:rPr lang="en-US" sz="2000" i="1" dirty="0" smtClean="0">
                <a:solidFill>
                  <a:srgbClr val="000000"/>
                </a:solidFill>
                <a:latin typeface="Gill Sans MT" pitchFamily="34" charset="0"/>
              </a:rPr>
              <a:t>Looking </a:t>
            </a:r>
            <a:r>
              <a:rPr lang="en-US" sz="2000" i="1" dirty="0">
                <a:solidFill>
                  <a:srgbClr val="000000"/>
                </a:solidFill>
                <a:latin typeface="Gill Sans MT" pitchFamily="34" charset="0"/>
              </a:rPr>
              <a:t>for your input and help implementing others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 txBox="1">
            <a:spLocks/>
          </p:cNvSpPr>
          <p:nvPr/>
        </p:nvSpPr>
        <p:spPr bwMode="auto">
          <a:xfrm>
            <a:off x="363538" y="26797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sz="3200">
                <a:solidFill>
                  <a:srgbClr val="464653"/>
                </a:solidFill>
                <a:latin typeface="Bookman Old Style" pitchFamily="18" charset="0"/>
              </a:rPr>
              <a:t>Our Solution: Query Evaluation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Query Evaluation: a PTF</a:t>
            </a:r>
          </a:p>
        </p:txBody>
      </p:sp>
      <p:pic>
        <p:nvPicPr>
          <p:cNvPr id="34819" name="Picture 2" descr="http://www.likno.com/addins/images/ssm_products_tabl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2238375"/>
            <a:ext cx="927100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Text Box 2"/>
          <p:cNvSpPr txBox="1">
            <a:spLocks noChangeArrowheads="1"/>
          </p:cNvSpPr>
          <p:nvPr/>
        </p:nvSpPr>
        <p:spPr bwMode="auto">
          <a:xfrm>
            <a:off x="50800" y="1760538"/>
            <a:ext cx="849313" cy="4524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>
              <a:spcAft>
                <a:spcPts val="1000"/>
              </a:spcAft>
            </a:pPr>
            <a:r>
              <a:rPr lang="en-US" sz="1200" b="1">
                <a:solidFill>
                  <a:srgbClr val="000000"/>
                </a:solidFill>
                <a:latin typeface="Century Schoolbook" pitchFamily="18" charset="0"/>
              </a:rPr>
              <a:t>Input DataSet</a:t>
            </a:r>
            <a:endParaRPr lang="en-US" sz="1200">
              <a:solidFill>
                <a:srgbClr val="000000"/>
              </a:solidFill>
              <a:latin typeface="Century Schoolbook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11275" y="2212975"/>
            <a:ext cx="465138" cy="360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19213" y="2652713"/>
            <a:ext cx="466725" cy="36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19213" y="3082925"/>
            <a:ext cx="466725" cy="361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28738" y="3522663"/>
            <a:ext cx="465137" cy="361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4825" name="Text Box 2"/>
          <p:cNvSpPr txBox="1">
            <a:spLocks noChangeArrowheads="1"/>
          </p:cNvSpPr>
          <p:nvPr/>
        </p:nvSpPr>
        <p:spPr bwMode="auto">
          <a:xfrm>
            <a:off x="1100138" y="1752600"/>
            <a:ext cx="849312" cy="4524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>
              <a:spcAft>
                <a:spcPts val="1000"/>
              </a:spcAft>
            </a:pPr>
            <a:r>
              <a:rPr lang="en-US" sz="1200" b="1">
                <a:solidFill>
                  <a:srgbClr val="000000"/>
                </a:solidFill>
                <a:latin typeface="Century Schoolbook" pitchFamily="18" charset="0"/>
              </a:rPr>
              <a:t>Map Splits</a:t>
            </a:r>
            <a:endParaRPr lang="en-US" sz="1200">
              <a:solidFill>
                <a:srgbClr val="000000"/>
              </a:solidFill>
              <a:latin typeface="Century Schoolbook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20913" y="2463800"/>
            <a:ext cx="874712" cy="869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4827" name="TextBox 11"/>
          <p:cNvSpPr txBox="1">
            <a:spLocks noChangeArrowheads="1"/>
          </p:cNvSpPr>
          <p:nvPr/>
        </p:nvSpPr>
        <p:spPr bwMode="auto">
          <a:xfrm>
            <a:off x="2278063" y="2620963"/>
            <a:ext cx="760412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sz="1000">
                <a:solidFill>
                  <a:srgbClr val="000000"/>
                </a:solidFill>
                <a:latin typeface="Century Schoolbook" pitchFamily="18" charset="0"/>
              </a:rPr>
              <a:t>Writables</a:t>
            </a:r>
          </a:p>
          <a:p>
            <a:pPr algn="ctr" eaLnBrk="1" hangingPunct="1"/>
            <a:r>
              <a:rPr lang="en-US" sz="1000">
                <a:solidFill>
                  <a:srgbClr val="000000"/>
                </a:solidFill>
                <a:latin typeface="Century Schoolbook" pitchFamily="18" charset="0"/>
              </a:rPr>
              <a:t>+</a:t>
            </a:r>
          </a:p>
          <a:p>
            <a:pPr algn="ctr" eaLnBrk="1" hangingPunct="1"/>
            <a:r>
              <a:rPr lang="en-US" sz="1000">
                <a:solidFill>
                  <a:srgbClr val="000000"/>
                </a:solidFill>
                <a:latin typeface="Century Schoolbook" pitchFamily="18" charset="0"/>
              </a:rPr>
              <a:t>SerDe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647825" y="2801938"/>
            <a:ext cx="549275" cy="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095625" y="2809875"/>
            <a:ext cx="549275" cy="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Left Brace 30"/>
          <p:cNvSpPr/>
          <p:nvPr/>
        </p:nvSpPr>
        <p:spPr>
          <a:xfrm rot="5400000">
            <a:off x="4410076" y="1544637"/>
            <a:ext cx="404812" cy="190341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5" name="Right Brace 34"/>
          <p:cNvSpPr/>
          <p:nvPr/>
        </p:nvSpPr>
        <p:spPr>
          <a:xfrm rot="5400000">
            <a:off x="4344988" y="2274887"/>
            <a:ext cx="534988" cy="19034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4832" name="TextBox 35"/>
          <p:cNvSpPr txBox="1">
            <a:spLocks noChangeArrowheads="1"/>
          </p:cNvSpPr>
          <p:nvPr/>
        </p:nvSpPr>
        <p:spPr bwMode="auto">
          <a:xfrm>
            <a:off x="3806825" y="2560638"/>
            <a:ext cx="19081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000" i="1">
                <a:solidFill>
                  <a:srgbClr val="000000"/>
                </a:solidFill>
                <a:latin typeface="Century Schoolbook" pitchFamily="18" charset="0"/>
              </a:rPr>
              <a:t>Shuffle controlled by partition and order specification</a:t>
            </a:r>
            <a:endParaRPr lang="en-US" sz="1000">
              <a:solidFill>
                <a:srgbClr val="000000"/>
              </a:solidFill>
              <a:latin typeface="Century Schoolbook" pitchFamily="18" charset="0"/>
            </a:endParaRPr>
          </a:p>
          <a:p>
            <a:pPr eaLnBrk="1" hangingPunct="1"/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708525" y="4352925"/>
            <a:ext cx="876300" cy="869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4834" name="Text Box 2"/>
          <p:cNvSpPr txBox="1">
            <a:spLocks noChangeArrowheads="1"/>
          </p:cNvSpPr>
          <p:nvPr/>
        </p:nvSpPr>
        <p:spPr bwMode="auto">
          <a:xfrm>
            <a:off x="4657725" y="4048125"/>
            <a:ext cx="939800" cy="298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>
              <a:spcAft>
                <a:spcPts val="1000"/>
              </a:spcAft>
            </a:pPr>
            <a:r>
              <a:rPr lang="en-US" sz="1200" b="1">
                <a:solidFill>
                  <a:srgbClr val="000000"/>
                </a:solidFill>
                <a:latin typeface="Century Schoolbook" pitchFamily="18" charset="0"/>
              </a:rPr>
              <a:t>Partition</a:t>
            </a:r>
            <a:endParaRPr lang="en-US" sz="1200">
              <a:solidFill>
                <a:srgbClr val="000000"/>
              </a:solidFill>
              <a:latin typeface="Century Schoolbook" pitchFamily="18" charset="0"/>
            </a:endParaRPr>
          </a:p>
        </p:txBody>
      </p:sp>
      <p:sp>
        <p:nvSpPr>
          <p:cNvPr id="34835" name="TextBox 38"/>
          <p:cNvSpPr txBox="1">
            <a:spLocks noChangeArrowheads="1"/>
          </p:cNvSpPr>
          <p:nvPr/>
        </p:nvSpPr>
        <p:spPr bwMode="auto">
          <a:xfrm>
            <a:off x="4765675" y="4510088"/>
            <a:ext cx="762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sz="1000">
                <a:solidFill>
                  <a:srgbClr val="000000"/>
                </a:solidFill>
                <a:latin typeface="Century Schoolbook" pitchFamily="18" charset="0"/>
              </a:rPr>
              <a:t>Writables</a:t>
            </a:r>
          </a:p>
          <a:p>
            <a:pPr algn="ctr" eaLnBrk="1" hangingPunct="1"/>
            <a:r>
              <a:rPr lang="en-US" sz="1000">
                <a:solidFill>
                  <a:srgbClr val="000000"/>
                </a:solidFill>
                <a:latin typeface="Century Schoolbook" pitchFamily="18" charset="0"/>
              </a:rPr>
              <a:t>+</a:t>
            </a:r>
          </a:p>
          <a:p>
            <a:pPr algn="ctr" eaLnBrk="1" hangingPunct="1"/>
            <a:r>
              <a:rPr lang="en-US" sz="1000">
                <a:solidFill>
                  <a:srgbClr val="000000"/>
                </a:solidFill>
                <a:latin typeface="Century Schoolbook" pitchFamily="18" charset="0"/>
              </a:rPr>
              <a:t>SerDe</a:t>
            </a:r>
          </a:p>
        </p:txBody>
      </p:sp>
      <p:sp>
        <p:nvSpPr>
          <p:cNvPr id="41" name="Text Box 2"/>
          <p:cNvSpPr txBox="1">
            <a:spLocks noChangeArrowheads="1"/>
          </p:cNvSpPr>
          <p:nvPr/>
        </p:nvSpPr>
        <p:spPr bwMode="auto">
          <a:xfrm>
            <a:off x="5694363" y="4532313"/>
            <a:ext cx="777875" cy="3032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>
              <a:spcAft>
                <a:spcPts val="1000"/>
              </a:spcAft>
              <a:defRPr/>
            </a:pPr>
            <a:r>
              <a:rPr lang="en-US" sz="2000" b="1" dirty="0" smtClean="0">
                <a:solidFill>
                  <a:prstClr val="black"/>
                </a:solidFill>
                <a:latin typeface="Century Schoolbook" pitchFamily="18" charset="0"/>
              </a:rPr>
              <a:t>PTF</a:t>
            </a:r>
            <a:endParaRPr lang="en-US" sz="1050" dirty="0" smtClean="0">
              <a:solidFill>
                <a:prstClr val="black"/>
              </a:solidFill>
              <a:latin typeface="Century Schoolbook" pitchFamily="18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472238" y="4759325"/>
            <a:ext cx="549275" cy="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38" name="Text Box 2"/>
          <p:cNvSpPr txBox="1">
            <a:spLocks noChangeArrowheads="1"/>
          </p:cNvSpPr>
          <p:nvPr/>
        </p:nvSpPr>
        <p:spPr bwMode="auto">
          <a:xfrm>
            <a:off x="8150225" y="3735388"/>
            <a:ext cx="939800" cy="298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>
              <a:spcAft>
                <a:spcPts val="1000"/>
              </a:spcAft>
            </a:pPr>
            <a:r>
              <a:rPr lang="en-US" sz="1200" b="1">
                <a:solidFill>
                  <a:srgbClr val="000000"/>
                </a:solidFill>
                <a:latin typeface="Century Schoolbook" pitchFamily="18" charset="0"/>
              </a:rPr>
              <a:t>Output</a:t>
            </a:r>
            <a:endParaRPr lang="en-US" sz="1200">
              <a:solidFill>
                <a:srgbClr val="000000"/>
              </a:solidFill>
              <a:latin typeface="Century Schoolbook" pitchFamily="18" charset="0"/>
            </a:endParaRPr>
          </a:p>
        </p:txBody>
      </p:sp>
      <p:sp>
        <p:nvSpPr>
          <p:cNvPr id="44" name="Content Placeholder 2"/>
          <p:cNvSpPr txBox="1">
            <a:spLocks/>
          </p:cNvSpPr>
          <p:nvPr/>
        </p:nvSpPr>
        <p:spPr>
          <a:xfrm>
            <a:off x="4519613" y="5284788"/>
            <a:ext cx="3230562" cy="117475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itchFamily="2" charset="2"/>
              <a:buChar char="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8640" lvl="1" indent="-274320" eaLnBrk="1" fontAlgn="auto" hangingPunct="1">
              <a:spcAft>
                <a:spcPts val="0"/>
              </a:spcAft>
              <a:buClr>
                <a:srgbClr val="9FB8CD"/>
              </a:buClr>
              <a:buFont typeface="Wingdings" pitchFamily="2" charset="2"/>
              <a:buChar char="Ø"/>
              <a:defRPr/>
            </a:pPr>
            <a:r>
              <a:rPr lang="en-US" sz="1100" b="1" dirty="0" smtClean="0">
                <a:solidFill>
                  <a:srgbClr val="464653"/>
                </a:solidFill>
              </a:rPr>
              <a:t>Partitions</a:t>
            </a:r>
            <a:r>
              <a:rPr lang="en-US" sz="1100" dirty="0" smtClean="0">
                <a:solidFill>
                  <a:srgbClr val="464653"/>
                </a:solidFill>
              </a:rPr>
              <a:t> are containers of Rows.</a:t>
            </a:r>
          </a:p>
          <a:p>
            <a:pPr marL="822960" lvl="2" eaLnBrk="1" fontAlgn="auto" hangingPunct="1">
              <a:spcAft>
                <a:spcPts val="0"/>
              </a:spcAft>
              <a:buClr>
                <a:prstClr val="white">
                  <a:shade val="50000"/>
                </a:prstClr>
              </a:buClr>
              <a:buFont typeface="Wingdings" pitchFamily="2" charset="2"/>
              <a:buChar char="Ø"/>
              <a:defRPr/>
            </a:pPr>
            <a:r>
              <a:rPr lang="en-US" sz="1050" dirty="0" smtClean="0">
                <a:solidFill>
                  <a:prstClr val="black"/>
                </a:solidFill>
              </a:rPr>
              <a:t>List of </a:t>
            </a:r>
            <a:r>
              <a:rPr lang="en-US" sz="1050" dirty="0" err="1" smtClean="0">
                <a:solidFill>
                  <a:prstClr val="black"/>
                </a:solidFill>
              </a:rPr>
              <a:t>Writables</a:t>
            </a:r>
            <a:r>
              <a:rPr lang="en-US" sz="1050" dirty="0" smtClean="0">
                <a:solidFill>
                  <a:prstClr val="black"/>
                </a:solidFill>
              </a:rPr>
              <a:t> + </a:t>
            </a:r>
            <a:r>
              <a:rPr lang="en-US" sz="1050" dirty="0" err="1" smtClean="0">
                <a:solidFill>
                  <a:prstClr val="black"/>
                </a:solidFill>
              </a:rPr>
              <a:t>ObjectInspector</a:t>
            </a:r>
            <a:endParaRPr lang="en-US" sz="1050" dirty="0" smtClean="0">
              <a:solidFill>
                <a:prstClr val="black"/>
              </a:solidFill>
            </a:endParaRPr>
          </a:p>
          <a:p>
            <a:pPr marL="548640" lvl="1" indent="-274320" eaLnBrk="1" fontAlgn="auto" hangingPunct="1">
              <a:spcAft>
                <a:spcPts val="0"/>
              </a:spcAft>
              <a:buClr>
                <a:srgbClr val="9FB8CD"/>
              </a:buClr>
              <a:buFont typeface="Wingdings" pitchFamily="2" charset="2"/>
              <a:buChar char="Ø"/>
              <a:defRPr/>
            </a:pPr>
            <a:r>
              <a:rPr lang="en-US" sz="1100" dirty="0" smtClean="0">
                <a:solidFill>
                  <a:srgbClr val="464653"/>
                </a:solidFill>
              </a:rPr>
              <a:t>Rows exposed as Groovy Binding; Partition exposed as Groovy </a:t>
            </a:r>
            <a:r>
              <a:rPr lang="en-US" sz="1100" dirty="0" err="1" smtClean="0">
                <a:solidFill>
                  <a:srgbClr val="464653"/>
                </a:solidFill>
              </a:rPr>
              <a:t>iterable</a:t>
            </a:r>
            <a:r>
              <a:rPr lang="en-US" sz="1100" dirty="0" smtClean="0">
                <a:solidFill>
                  <a:srgbClr val="464653"/>
                </a:solidFill>
              </a:rPr>
              <a:t>.</a:t>
            </a:r>
          </a:p>
          <a:p>
            <a:pPr marL="548640" lvl="1" indent="-274320" eaLnBrk="1" fontAlgn="auto" hangingPunct="1">
              <a:spcAft>
                <a:spcPts val="0"/>
              </a:spcAft>
              <a:buClr>
                <a:srgbClr val="9FB8CD"/>
              </a:buClr>
              <a:buFont typeface="Wingdings" pitchFamily="2" charset="2"/>
              <a:buChar char="Ø"/>
              <a:defRPr/>
            </a:pPr>
            <a:r>
              <a:rPr lang="en-US" sz="1100" dirty="0" smtClean="0">
                <a:solidFill>
                  <a:srgbClr val="464653"/>
                </a:solidFill>
              </a:rPr>
              <a:t>All Evaluation in context of Row and Partition and optionally Window</a:t>
            </a:r>
          </a:p>
        </p:txBody>
      </p:sp>
      <p:sp>
        <p:nvSpPr>
          <p:cNvPr id="34840" name="Content Placeholder 2"/>
          <p:cNvSpPr txBox="1">
            <a:spLocks/>
          </p:cNvSpPr>
          <p:nvPr/>
        </p:nvSpPr>
        <p:spPr bwMode="auto">
          <a:xfrm>
            <a:off x="671513" y="4381500"/>
            <a:ext cx="3683000" cy="149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547688" indent="-2730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822325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lvl="1" eaLnBrk="1" hangingPunct="1">
              <a:spcBef>
                <a:spcPts val="500"/>
              </a:spcBef>
              <a:buClr>
                <a:srgbClr val="9FB8CD"/>
              </a:buClr>
              <a:buSzPct val="76000"/>
              <a:buFont typeface="Wingdings" pitchFamily="2" charset="2"/>
              <a:buChar char="Ø"/>
            </a:pPr>
            <a:r>
              <a:rPr lang="en-US" sz="1200" dirty="0">
                <a:solidFill>
                  <a:srgbClr val="464653"/>
                </a:solidFill>
                <a:latin typeface="Gill Sans MT" pitchFamily="34" charset="0"/>
              </a:rPr>
              <a:t>A </a:t>
            </a:r>
            <a:r>
              <a:rPr lang="en-US" sz="1200" b="1" dirty="0" err="1">
                <a:solidFill>
                  <a:srgbClr val="464653"/>
                </a:solidFill>
                <a:latin typeface="Gill Sans MT" pitchFamily="34" charset="0"/>
              </a:rPr>
              <a:t>PartitionedTableFunction</a:t>
            </a:r>
            <a:r>
              <a:rPr lang="en-US" sz="1200" dirty="0">
                <a:solidFill>
                  <a:srgbClr val="464653"/>
                </a:solidFill>
                <a:latin typeface="Gill Sans MT" pitchFamily="34" charset="0"/>
              </a:rPr>
              <a:t> (PTF)  given a Partition computes an output Partition. </a:t>
            </a:r>
          </a:p>
          <a:p>
            <a:pPr lvl="2" eaLnBrk="1" hangingPunct="1">
              <a:spcBef>
                <a:spcPts val="500"/>
              </a:spcBef>
              <a:buClr>
                <a:srgbClr val="BCBCBC"/>
              </a:buClr>
              <a:buSzPct val="76000"/>
              <a:buFont typeface="Wingdings" pitchFamily="2" charset="2"/>
              <a:buChar char="Ø"/>
            </a:pPr>
            <a:r>
              <a:rPr lang="en-US" sz="1100" dirty="0">
                <a:solidFill>
                  <a:srgbClr val="000000"/>
                </a:solidFill>
                <a:latin typeface="Gill Sans MT" pitchFamily="34" charset="0"/>
              </a:rPr>
              <a:t>An invocation of PTF specifies how input dataset should be partitioned and ordered.</a:t>
            </a:r>
          </a:p>
          <a:p>
            <a:pPr lvl="2" eaLnBrk="1" hangingPunct="1">
              <a:spcBef>
                <a:spcPts val="500"/>
              </a:spcBef>
              <a:buClr>
                <a:srgbClr val="BCBCBC"/>
              </a:buClr>
              <a:buSzPct val="76000"/>
              <a:buFont typeface="Wingdings" pitchFamily="2" charset="2"/>
              <a:buChar char="Ø"/>
            </a:pPr>
            <a:r>
              <a:rPr lang="en-US" sz="1100" dirty="0">
                <a:solidFill>
                  <a:srgbClr val="000000"/>
                </a:solidFill>
                <a:latin typeface="Gill Sans MT" pitchFamily="34" charset="0"/>
              </a:rPr>
              <a:t>A PTF defines shape of Output.</a:t>
            </a:r>
          </a:p>
          <a:p>
            <a:pPr lvl="2" eaLnBrk="1" hangingPunct="1">
              <a:spcBef>
                <a:spcPts val="500"/>
              </a:spcBef>
              <a:buClr>
                <a:srgbClr val="BCBCBC"/>
              </a:buClr>
              <a:buSzPct val="76000"/>
              <a:buFont typeface="Wingdings" pitchFamily="2" charset="2"/>
              <a:buChar char="Ø"/>
            </a:pPr>
            <a:r>
              <a:rPr lang="en-US" sz="1100" dirty="0">
                <a:solidFill>
                  <a:srgbClr val="000000"/>
                </a:solidFill>
                <a:latin typeface="Gill Sans MT" pitchFamily="34" charset="0"/>
              </a:rPr>
              <a:t>A PTF may operate on raw data before it is partitioned and ordered.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018088" y="3268663"/>
            <a:ext cx="0" cy="63500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331075" y="4373563"/>
            <a:ext cx="876300" cy="869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4843" name="Text Box 2"/>
          <p:cNvSpPr txBox="1">
            <a:spLocks noChangeArrowheads="1"/>
          </p:cNvSpPr>
          <p:nvPr/>
        </p:nvSpPr>
        <p:spPr bwMode="auto">
          <a:xfrm>
            <a:off x="7280275" y="4068763"/>
            <a:ext cx="939800" cy="298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>
              <a:spcAft>
                <a:spcPts val="1000"/>
              </a:spcAft>
            </a:pPr>
            <a:r>
              <a:rPr lang="en-US" sz="1200" b="1">
                <a:solidFill>
                  <a:srgbClr val="000000"/>
                </a:solidFill>
                <a:latin typeface="Century Schoolbook" pitchFamily="18" charset="0"/>
              </a:rPr>
              <a:t>Partition</a:t>
            </a:r>
            <a:endParaRPr lang="en-US" sz="1200">
              <a:solidFill>
                <a:srgbClr val="000000"/>
              </a:solidFill>
              <a:latin typeface="Century Schoolbook" pitchFamily="18" charset="0"/>
            </a:endParaRPr>
          </a:p>
        </p:txBody>
      </p:sp>
      <p:sp>
        <p:nvSpPr>
          <p:cNvPr id="34844" name="TextBox 38"/>
          <p:cNvSpPr txBox="1">
            <a:spLocks noChangeArrowheads="1"/>
          </p:cNvSpPr>
          <p:nvPr/>
        </p:nvSpPr>
        <p:spPr bwMode="auto">
          <a:xfrm>
            <a:off x="7388225" y="4530725"/>
            <a:ext cx="7620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sz="1000">
                <a:solidFill>
                  <a:srgbClr val="000000"/>
                </a:solidFill>
                <a:latin typeface="Century Schoolbook" pitchFamily="18" charset="0"/>
              </a:rPr>
              <a:t>Writables</a:t>
            </a:r>
          </a:p>
          <a:p>
            <a:pPr algn="ctr" eaLnBrk="1" hangingPunct="1"/>
            <a:r>
              <a:rPr lang="en-US" sz="1000">
                <a:solidFill>
                  <a:srgbClr val="000000"/>
                </a:solidFill>
                <a:latin typeface="Century Schoolbook" pitchFamily="18" charset="0"/>
              </a:rPr>
              <a:t>+</a:t>
            </a:r>
          </a:p>
          <a:p>
            <a:pPr algn="ctr" eaLnBrk="1" hangingPunct="1"/>
            <a:r>
              <a:rPr lang="en-US" sz="1000">
                <a:solidFill>
                  <a:srgbClr val="000000"/>
                </a:solidFill>
                <a:latin typeface="Century Schoolbook" pitchFamily="18" charset="0"/>
              </a:rPr>
              <a:t>SerDe</a:t>
            </a:r>
          </a:p>
        </p:txBody>
      </p:sp>
      <p:sp>
        <p:nvSpPr>
          <p:cNvPr id="47" name="Right Brace 46"/>
          <p:cNvSpPr/>
          <p:nvPr/>
        </p:nvSpPr>
        <p:spPr>
          <a:xfrm>
            <a:off x="8207375" y="4117975"/>
            <a:ext cx="534988" cy="19034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5715000" y="1222375"/>
            <a:ext cx="3136900" cy="1476375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itchFamily="2" charset="2"/>
              <a:buChar char="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 eaLnBrk="1" fontAlgn="auto" hangingPunct="1">
              <a:spcAft>
                <a:spcPts val="0"/>
              </a:spcAft>
              <a:buClr>
                <a:srgbClr val="9FB8CD"/>
              </a:buClr>
              <a:buFont typeface="Wingdings 3" pitchFamily="18" charset="2"/>
              <a:buNone/>
              <a:defRPr/>
            </a:pPr>
            <a:r>
              <a:rPr lang="en-US" sz="1200" b="1" dirty="0" smtClean="0">
                <a:solidFill>
                  <a:srgbClr val="464653"/>
                </a:solidFill>
              </a:rPr>
              <a:t>Hopefully No Surprise</a:t>
            </a:r>
          </a:p>
          <a:p>
            <a:pPr marL="445770" lvl="1" indent="-171450" eaLnBrk="1" fontAlgn="auto" hangingPunct="1">
              <a:spcAft>
                <a:spcPts val="0"/>
              </a:spcAft>
              <a:buClr>
                <a:srgbClr val="9FB8CD"/>
              </a:buClr>
              <a:buFont typeface="Wingdings" pitchFamily="2" charset="2"/>
              <a:buChar char="Ø"/>
              <a:defRPr/>
            </a:pPr>
            <a:r>
              <a:rPr lang="en-US" sz="1200" dirty="0" smtClean="0">
                <a:solidFill>
                  <a:srgbClr val="464653"/>
                </a:solidFill>
              </a:rPr>
              <a:t>Shuffle to Partition and Sort</a:t>
            </a:r>
          </a:p>
          <a:p>
            <a:pPr marL="445770" lvl="1" indent="-171450" eaLnBrk="1" fontAlgn="auto" hangingPunct="1">
              <a:spcAft>
                <a:spcPts val="0"/>
              </a:spcAft>
              <a:buClr>
                <a:srgbClr val="9FB8CD"/>
              </a:buClr>
              <a:buFont typeface="Wingdings" pitchFamily="2" charset="2"/>
              <a:buChar char="Ø"/>
              <a:defRPr/>
            </a:pPr>
            <a:r>
              <a:rPr lang="en-US" sz="1200" dirty="0" smtClean="0">
                <a:solidFill>
                  <a:srgbClr val="464653"/>
                </a:solidFill>
              </a:rPr>
              <a:t>PTFs work on Partitions instead of Rows</a:t>
            </a:r>
          </a:p>
          <a:p>
            <a:pPr marL="445770" lvl="1" indent="-171450" eaLnBrk="1" fontAlgn="auto" hangingPunct="1">
              <a:spcAft>
                <a:spcPts val="0"/>
              </a:spcAft>
              <a:buClr>
                <a:srgbClr val="9FB8CD"/>
              </a:buClr>
              <a:buFont typeface="Wingdings" pitchFamily="2" charset="2"/>
              <a:buChar char="Ø"/>
              <a:defRPr/>
            </a:pPr>
            <a:r>
              <a:rPr lang="en-US" sz="1200" dirty="0" smtClean="0">
                <a:solidFill>
                  <a:srgbClr val="464653"/>
                </a:solidFill>
              </a:rPr>
              <a:t>PTFs use Groovy for expression evaluation today.</a:t>
            </a:r>
          </a:p>
        </p:txBody>
      </p:sp>
      <p:sp>
        <p:nvSpPr>
          <p:cNvPr id="34" name="TextBox 35"/>
          <p:cNvSpPr txBox="1">
            <a:spLocks noChangeArrowheads="1"/>
          </p:cNvSpPr>
          <p:nvPr/>
        </p:nvSpPr>
        <p:spPr bwMode="auto">
          <a:xfrm>
            <a:off x="327025" y="6016625"/>
            <a:ext cx="3333750" cy="27622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200" i="1">
                <a:solidFill>
                  <a:srgbClr val="000000"/>
                </a:solidFill>
                <a:latin typeface="Century Schoolbook" pitchFamily="18" charset="0"/>
              </a:rPr>
              <a:t>For details see doc. directory on GitHub</a:t>
            </a:r>
            <a:endParaRPr lang="en-US" sz="1200">
              <a:solidFill>
                <a:srgbClr val="000000"/>
              </a:solidFill>
              <a:latin typeface="Century Schoolbook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34840" grpId="0"/>
      <p:bldP spid="3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 txBox="1">
            <a:spLocks/>
          </p:cNvSpPr>
          <p:nvPr/>
        </p:nvSpPr>
        <p:spPr bwMode="auto">
          <a:xfrm>
            <a:off x="363538" y="26797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sz="3200">
                <a:solidFill>
                  <a:srgbClr val="464653"/>
                </a:solidFill>
                <a:latin typeface="Bookman Old Style" pitchFamily="18" charset="0"/>
              </a:rPr>
              <a:t>Multi Pass &amp; Recursive Queries PTFs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Pass and Recursive Queries PTFs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219200"/>
            <a:ext cx="8229600" cy="4937125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itchFamily="2" charset="2"/>
              <a:buChar char="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27CA3"/>
              </a:buClr>
              <a:defRPr/>
            </a:pPr>
            <a:r>
              <a:rPr lang="en-US" sz="2400" dirty="0">
                <a:solidFill>
                  <a:prstClr val="black"/>
                </a:solidFill>
              </a:rPr>
              <a:t>S</a:t>
            </a:r>
            <a:r>
              <a:rPr lang="en-US" sz="2400" dirty="0" smtClean="0">
                <a:solidFill>
                  <a:prstClr val="black"/>
                </a:solidFill>
              </a:rPr>
              <a:t>o </a:t>
            </a:r>
            <a:r>
              <a:rPr lang="en-US" sz="2400" dirty="0">
                <a:solidFill>
                  <a:prstClr val="black"/>
                </a:solidFill>
              </a:rPr>
              <a:t>far </a:t>
            </a:r>
            <a:endParaRPr lang="en-US" sz="2400" dirty="0" smtClean="0">
              <a:solidFill>
                <a:prstClr val="black"/>
              </a:solidFill>
            </a:endParaRPr>
          </a:p>
          <a:p>
            <a:pPr lvl="1">
              <a:buClr>
                <a:srgbClr val="9FB8CD"/>
              </a:buClr>
              <a:defRPr/>
            </a:pPr>
            <a:r>
              <a:rPr lang="en-US" sz="2000" dirty="0" smtClean="0">
                <a:solidFill>
                  <a:srgbClr val="464653"/>
                </a:solidFill>
              </a:rPr>
              <a:t>functions perform one pass </a:t>
            </a:r>
            <a:r>
              <a:rPr lang="en-US" sz="2000" dirty="0">
                <a:solidFill>
                  <a:srgbClr val="464653"/>
                </a:solidFill>
              </a:rPr>
              <a:t>over </a:t>
            </a:r>
            <a:r>
              <a:rPr lang="en-US" sz="2000" dirty="0" smtClean="0">
                <a:solidFill>
                  <a:srgbClr val="464653"/>
                </a:solidFill>
              </a:rPr>
              <a:t>the input</a:t>
            </a:r>
          </a:p>
          <a:p>
            <a:pPr lvl="1">
              <a:buClr>
                <a:srgbClr val="9FB8CD"/>
              </a:buClr>
              <a:defRPr/>
            </a:pPr>
            <a:r>
              <a:rPr lang="en-US" sz="2000" dirty="0" smtClean="0">
                <a:solidFill>
                  <a:srgbClr val="464653"/>
                </a:solidFill>
              </a:rPr>
              <a:t>function acts on input after it is partitioned.</a:t>
            </a:r>
          </a:p>
          <a:p>
            <a:pPr>
              <a:buClr>
                <a:srgbClr val="727CA3"/>
              </a:buClr>
              <a:defRPr/>
            </a:pPr>
            <a:r>
              <a:rPr lang="en-US" sz="2400" dirty="0" smtClean="0">
                <a:solidFill>
                  <a:prstClr val="black"/>
                </a:solidFill>
              </a:rPr>
              <a:t>But other </a:t>
            </a:r>
            <a:r>
              <a:rPr lang="en-US" sz="2400" dirty="0">
                <a:solidFill>
                  <a:prstClr val="black"/>
                </a:solidFill>
              </a:rPr>
              <a:t>use cases require multiple </a:t>
            </a:r>
            <a:r>
              <a:rPr lang="en-US" sz="2400" dirty="0" smtClean="0">
                <a:solidFill>
                  <a:prstClr val="black"/>
                </a:solidFill>
              </a:rPr>
              <a:t>passes on the input</a:t>
            </a:r>
            <a:endParaRPr lang="en-US" sz="2400" dirty="0">
              <a:solidFill>
                <a:prstClr val="black"/>
              </a:solidFill>
            </a:endParaRPr>
          </a:p>
          <a:p>
            <a:pPr lvl="1" eaLnBrk="1" hangingPunct="1">
              <a:buClr>
                <a:srgbClr val="9FB8CD"/>
              </a:buClr>
              <a:buFont typeface="Wingdings" pitchFamily="2" charset="2"/>
              <a:buChar char="Ø"/>
              <a:defRPr/>
            </a:pPr>
            <a:r>
              <a:rPr lang="en-US" dirty="0" smtClean="0">
                <a:solidFill>
                  <a:srgbClr val="464653"/>
                </a:solidFill>
              </a:rPr>
              <a:t>Since each Partition executed independently:</a:t>
            </a:r>
          </a:p>
          <a:p>
            <a:pPr lvl="2" eaLnBrk="1" hangingPunct="1">
              <a:buClr>
                <a:srgbClr val="9FB8CD"/>
              </a:buClr>
              <a:buFont typeface="Wingdings" pitchFamily="2" charset="2"/>
              <a:buChar char="Ø"/>
              <a:defRPr/>
            </a:pPr>
            <a:r>
              <a:rPr lang="en-US" dirty="0" smtClean="0">
                <a:solidFill>
                  <a:srgbClr val="464653"/>
                </a:solidFill>
              </a:rPr>
              <a:t>you may need to consolidate Output</a:t>
            </a:r>
          </a:p>
          <a:p>
            <a:pPr lvl="2" eaLnBrk="1" hangingPunct="1">
              <a:buClr>
                <a:srgbClr val="9FB8CD"/>
              </a:buClr>
              <a:buFont typeface="Wingdings" pitchFamily="2" charset="2"/>
              <a:buChar char="Ø"/>
              <a:defRPr/>
            </a:pPr>
            <a:r>
              <a:rPr lang="en-US" dirty="0" smtClean="0">
                <a:solidFill>
                  <a:srgbClr val="464653"/>
                </a:solidFill>
              </a:rPr>
              <a:t>and based on consolidation revisit data.</a:t>
            </a:r>
          </a:p>
          <a:p>
            <a:pPr lvl="1" eaLnBrk="1" hangingPunct="1">
              <a:buClr>
                <a:srgbClr val="9FB8CD"/>
              </a:buClr>
              <a:buFont typeface="Wingdings" pitchFamily="2" charset="2"/>
              <a:buChar char="Ø"/>
              <a:defRPr/>
            </a:pPr>
            <a:r>
              <a:rPr lang="en-US" dirty="0" smtClean="0">
                <a:solidFill>
                  <a:srgbClr val="464653"/>
                </a:solidFill>
              </a:rPr>
              <a:t>Recursive </a:t>
            </a:r>
            <a:r>
              <a:rPr lang="en-US" dirty="0" smtClean="0">
                <a:solidFill>
                  <a:srgbClr val="464653"/>
                </a:solidFill>
              </a:rPr>
              <a:t>Queries used for implementing Graph Algorithms are an important </a:t>
            </a:r>
            <a:r>
              <a:rPr lang="en-US" dirty="0" smtClean="0">
                <a:solidFill>
                  <a:srgbClr val="464653"/>
                </a:solidFill>
              </a:rPr>
              <a:t>subclass </a:t>
            </a:r>
            <a:r>
              <a:rPr lang="en-US" dirty="0" smtClean="0">
                <a:solidFill>
                  <a:srgbClr val="464653"/>
                </a:solidFill>
              </a:rPr>
              <a:t>of </a:t>
            </a:r>
            <a:r>
              <a:rPr lang="en-US" dirty="0" smtClean="0">
                <a:solidFill>
                  <a:srgbClr val="464653"/>
                </a:solidFill>
              </a:rPr>
              <a:t>such problems</a:t>
            </a:r>
            <a:endParaRPr lang="en-US" dirty="0" smtClean="0">
              <a:solidFill>
                <a:srgbClr val="464653"/>
              </a:solidFill>
            </a:endParaRPr>
          </a:p>
          <a:p>
            <a:pPr eaLnBrk="1" hangingPunct="1">
              <a:buClr>
                <a:srgbClr val="9FB8CD"/>
              </a:buClr>
              <a:buFont typeface="Wingdings" pitchFamily="2" charset="2"/>
              <a:buChar char="Ø"/>
              <a:defRPr/>
            </a:pPr>
            <a:r>
              <a:rPr lang="en-US" dirty="0">
                <a:solidFill>
                  <a:srgbClr val="464653"/>
                </a:solidFill>
              </a:rPr>
              <a:t>In the Context of this talk the focus is:</a:t>
            </a:r>
          </a:p>
          <a:p>
            <a:pPr lvl="1" eaLnBrk="1" hangingPunct="1">
              <a:buClr>
                <a:srgbClr val="9FB8CD"/>
              </a:buClr>
              <a:buFont typeface="Wingdings" pitchFamily="2" charset="2"/>
              <a:buChar char="Ø"/>
              <a:defRPr/>
            </a:pPr>
            <a:r>
              <a:rPr lang="en-US" dirty="0">
                <a:solidFill>
                  <a:srgbClr val="464653"/>
                </a:solidFill>
              </a:rPr>
              <a:t>How do these fit into the PTF model: both from an interface perspective and also from </a:t>
            </a:r>
            <a:r>
              <a:rPr lang="en-US" dirty="0" smtClean="0">
                <a:solidFill>
                  <a:srgbClr val="464653"/>
                </a:solidFill>
              </a:rPr>
              <a:t>an </a:t>
            </a:r>
            <a:r>
              <a:rPr lang="en-US" dirty="0">
                <a:solidFill>
                  <a:srgbClr val="464653"/>
                </a:solidFill>
              </a:rPr>
              <a:t>execution model</a:t>
            </a:r>
          </a:p>
          <a:p>
            <a:pPr eaLnBrk="1" hangingPunct="1">
              <a:buClr>
                <a:srgbClr val="9FB8CD"/>
              </a:buClr>
              <a:buFont typeface="Wingdings" pitchFamily="2" charset="2"/>
              <a:buChar char="Ø"/>
              <a:defRPr/>
            </a:pPr>
            <a:endParaRPr lang="en-US" dirty="0" smtClean="0">
              <a:solidFill>
                <a:srgbClr val="464653"/>
              </a:solidFill>
            </a:endParaRPr>
          </a:p>
          <a:p>
            <a:pPr eaLnBrk="1" hangingPunct="1">
              <a:buClr>
                <a:srgbClr val="727CA3"/>
              </a:buClr>
              <a:buFont typeface="Wingdings" pitchFamily="2" charset="2"/>
              <a:buChar char="Ø"/>
              <a:defRPr/>
            </a:pPr>
            <a:endParaRPr lang="en-US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74871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 Pass PTFs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219200"/>
            <a:ext cx="8229600" cy="4937125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itchFamily="2" charset="2"/>
              <a:buChar char="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 smtClean="0"/>
              <a:t>Key Observation:</a:t>
            </a:r>
          </a:p>
          <a:p>
            <a:pPr>
              <a:defRPr/>
            </a:pPr>
            <a:r>
              <a:rPr lang="en-US" sz="2400" dirty="0" smtClean="0"/>
              <a:t>Execution </a:t>
            </a:r>
            <a:r>
              <a:rPr lang="en-US" sz="2400" dirty="0"/>
              <a:t>model </a:t>
            </a:r>
            <a:r>
              <a:rPr lang="en-US" sz="2400" dirty="0" smtClean="0"/>
              <a:t>can be extended with </a:t>
            </a:r>
            <a:r>
              <a:rPr lang="en-US" sz="2400" dirty="0" smtClean="0"/>
              <a:t>following changes:</a:t>
            </a:r>
            <a:endParaRPr lang="en-US" sz="2400" dirty="0"/>
          </a:p>
          <a:p>
            <a:pPr lvl="1">
              <a:defRPr/>
            </a:pPr>
            <a:r>
              <a:rPr lang="en-US" sz="2000" dirty="0" smtClean="0"/>
              <a:t>Partition input and persist</a:t>
            </a:r>
          </a:p>
          <a:p>
            <a:pPr lvl="1">
              <a:defRPr/>
            </a:pPr>
            <a:r>
              <a:rPr lang="en-US" sz="2000" dirty="0" smtClean="0"/>
              <a:t>Repeat </a:t>
            </a: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 smtClean="0"/>
              <a:t>a fixed # of iterations or dynamically determined</a:t>
            </a:r>
          </a:p>
          <a:p>
            <a:pPr lvl="2">
              <a:defRPr/>
            </a:pPr>
            <a:r>
              <a:rPr lang="en-US" sz="1700" dirty="0" smtClean="0"/>
              <a:t>Map-side: </a:t>
            </a:r>
            <a:r>
              <a:rPr lang="en-US" sz="1700" dirty="0" smtClean="0"/>
              <a:t>operate </a:t>
            </a:r>
            <a:r>
              <a:rPr lang="en-US" sz="1700" dirty="0"/>
              <a:t>on </a:t>
            </a:r>
            <a:r>
              <a:rPr lang="en-US" sz="1700" dirty="0" smtClean="0"/>
              <a:t>persisted Input </a:t>
            </a:r>
            <a:r>
              <a:rPr lang="en-US" sz="1700" dirty="0" smtClean="0"/>
              <a:t>partitions; do Partition </a:t>
            </a:r>
            <a:r>
              <a:rPr lang="en-US" sz="1700" dirty="0" smtClean="0">
                <a:sym typeface="Wingdings" pitchFamily="2" charset="2"/>
              </a:rPr>
              <a:t> Partition</a:t>
            </a:r>
            <a:endParaRPr lang="en-US" sz="1700" dirty="0"/>
          </a:p>
          <a:p>
            <a:pPr lvl="2">
              <a:defRPr/>
            </a:pPr>
            <a:r>
              <a:rPr lang="en-US" sz="1700" dirty="0"/>
              <a:t>u</a:t>
            </a:r>
            <a:r>
              <a:rPr lang="en-US" sz="1700" dirty="0" smtClean="0"/>
              <a:t>se shuffle to </a:t>
            </a:r>
            <a:r>
              <a:rPr lang="en-US" sz="1700" dirty="0"/>
              <a:t>consolidate output across partitions</a:t>
            </a:r>
            <a:r>
              <a:rPr lang="en-US" sz="1700" dirty="0" smtClean="0"/>
              <a:t>.</a:t>
            </a:r>
          </a:p>
          <a:p>
            <a:pPr lvl="2">
              <a:defRPr/>
            </a:pPr>
            <a:r>
              <a:rPr lang="en-US" sz="1700" dirty="0" smtClean="0"/>
              <a:t>Output from one pass read as Input in next pass.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2400" dirty="0" smtClean="0"/>
              <a:t>But from Interface Perspective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sz="2100" dirty="0" smtClean="0"/>
              <a:t> </a:t>
            </a:r>
            <a:r>
              <a:rPr lang="en-US" sz="2100" dirty="0" smtClean="0"/>
              <a:t>End User still sees this as a PTF invocation</a:t>
            </a:r>
          </a:p>
          <a:p>
            <a:pPr marL="0" indent="0" eaLnBrk="1" hangingPunct="1">
              <a:buFont typeface="Wingdings 3" pitchFamily="18" charset="2"/>
              <a:buNone/>
              <a:defRPr/>
            </a:pPr>
            <a:endParaRPr lang="en-US" sz="2400" dirty="0" smtClean="0"/>
          </a:p>
          <a:p>
            <a:pPr marL="0" indent="0" algn="ctr" eaLnBrk="1" hangingPunct="1">
              <a:buFont typeface="Wingdings 3" pitchFamily="18" charset="2"/>
              <a:buNone/>
              <a:defRPr/>
            </a:pPr>
            <a:r>
              <a:rPr lang="en-US" i="1" dirty="0" smtClean="0"/>
              <a:t>Multi Pass mechanics </a:t>
            </a:r>
            <a:r>
              <a:rPr lang="en-US" i="1" dirty="0" smtClean="0"/>
              <a:t>still being worked out</a:t>
            </a:r>
            <a:endParaRPr lang="en-US" i="1" dirty="0" smtClean="0"/>
          </a:p>
          <a:p>
            <a:pPr lvl="1" eaLnBrk="1" hangingPunct="1">
              <a:buFont typeface="Wingdings" pitchFamily="2" charset="2"/>
              <a:buChar char="Ø"/>
              <a:defRPr/>
            </a:pPr>
            <a:endParaRPr lang="en-US" dirty="0" smtClean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Query Evaluation: Multi Pass PTF</a:t>
            </a:r>
          </a:p>
        </p:txBody>
      </p:sp>
      <p:pic>
        <p:nvPicPr>
          <p:cNvPr id="49155" name="Picture 2" descr="http://www.likno.com/addins/images/ssm_products_tabl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2030413"/>
            <a:ext cx="927100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6" name="Text Box 2"/>
          <p:cNvSpPr txBox="1">
            <a:spLocks noChangeArrowheads="1"/>
          </p:cNvSpPr>
          <p:nvPr/>
        </p:nvSpPr>
        <p:spPr bwMode="auto">
          <a:xfrm>
            <a:off x="50800" y="1552575"/>
            <a:ext cx="849313" cy="4524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>
              <a:spcAft>
                <a:spcPts val="1000"/>
              </a:spcAft>
            </a:pPr>
            <a:r>
              <a:rPr lang="en-US" sz="1200" b="1">
                <a:solidFill>
                  <a:srgbClr val="000000"/>
                </a:solidFill>
                <a:latin typeface="Century Schoolbook" pitchFamily="18" charset="0"/>
              </a:rPr>
              <a:t>Input DataSet</a:t>
            </a:r>
            <a:endParaRPr lang="en-US" sz="1200">
              <a:solidFill>
                <a:srgbClr val="000000"/>
              </a:solidFill>
              <a:latin typeface="Century Schoolbook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2825" y="2212975"/>
            <a:ext cx="465138" cy="360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90763" y="2652713"/>
            <a:ext cx="466725" cy="36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90763" y="3082925"/>
            <a:ext cx="466725" cy="361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00288" y="3522663"/>
            <a:ext cx="465137" cy="361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9161" name="Text Box 2"/>
          <p:cNvSpPr txBox="1">
            <a:spLocks noChangeArrowheads="1"/>
          </p:cNvSpPr>
          <p:nvPr/>
        </p:nvSpPr>
        <p:spPr bwMode="auto">
          <a:xfrm>
            <a:off x="2071688" y="1752600"/>
            <a:ext cx="849312" cy="4524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>
              <a:spcAft>
                <a:spcPts val="1000"/>
              </a:spcAft>
            </a:pPr>
            <a:r>
              <a:rPr lang="en-US" sz="1200" b="1">
                <a:solidFill>
                  <a:srgbClr val="000000"/>
                </a:solidFill>
                <a:latin typeface="Century Schoolbook" pitchFamily="18" charset="0"/>
              </a:rPr>
              <a:t>Map Splits</a:t>
            </a:r>
            <a:endParaRPr lang="en-US" sz="1200">
              <a:solidFill>
                <a:srgbClr val="000000"/>
              </a:solidFill>
              <a:latin typeface="Century Schoolbook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92463" y="2463800"/>
            <a:ext cx="874712" cy="869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9163" name="TextBox 11"/>
          <p:cNvSpPr txBox="1">
            <a:spLocks noChangeArrowheads="1"/>
          </p:cNvSpPr>
          <p:nvPr/>
        </p:nvSpPr>
        <p:spPr bwMode="auto">
          <a:xfrm>
            <a:off x="3249613" y="2620963"/>
            <a:ext cx="760412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sz="1000">
                <a:solidFill>
                  <a:srgbClr val="000000"/>
                </a:solidFill>
                <a:latin typeface="Century Schoolbook" pitchFamily="18" charset="0"/>
              </a:rPr>
              <a:t>Writables</a:t>
            </a:r>
          </a:p>
          <a:p>
            <a:pPr algn="ctr" eaLnBrk="1" hangingPunct="1"/>
            <a:r>
              <a:rPr lang="en-US" sz="1000">
                <a:solidFill>
                  <a:srgbClr val="000000"/>
                </a:solidFill>
                <a:latin typeface="Century Schoolbook" pitchFamily="18" charset="0"/>
              </a:rPr>
              <a:t>+</a:t>
            </a:r>
          </a:p>
          <a:p>
            <a:pPr algn="ctr" eaLnBrk="1" hangingPunct="1"/>
            <a:r>
              <a:rPr lang="en-US" sz="1000">
                <a:solidFill>
                  <a:srgbClr val="000000"/>
                </a:solidFill>
                <a:latin typeface="Century Schoolbook" pitchFamily="18" charset="0"/>
              </a:rPr>
              <a:t>SerDe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619375" y="2801938"/>
            <a:ext cx="549275" cy="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Left Brace 30"/>
          <p:cNvSpPr/>
          <p:nvPr/>
        </p:nvSpPr>
        <p:spPr>
          <a:xfrm rot="5400000">
            <a:off x="7521576" y="1544637"/>
            <a:ext cx="404812" cy="190341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5" name="Right Brace 34"/>
          <p:cNvSpPr/>
          <p:nvPr/>
        </p:nvSpPr>
        <p:spPr>
          <a:xfrm rot="5400000">
            <a:off x="7456488" y="2274887"/>
            <a:ext cx="534988" cy="19034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9167" name="Text Box 2"/>
          <p:cNvSpPr txBox="1">
            <a:spLocks noChangeArrowheads="1"/>
          </p:cNvSpPr>
          <p:nvPr/>
        </p:nvSpPr>
        <p:spPr bwMode="auto">
          <a:xfrm>
            <a:off x="3163888" y="2133600"/>
            <a:ext cx="939800" cy="298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>
              <a:spcAft>
                <a:spcPts val="1000"/>
              </a:spcAft>
            </a:pPr>
            <a:r>
              <a:rPr lang="en-US" sz="1200" b="1">
                <a:solidFill>
                  <a:srgbClr val="000000"/>
                </a:solidFill>
                <a:latin typeface="Century Schoolbook" pitchFamily="18" charset="0"/>
              </a:rPr>
              <a:t>Partition</a:t>
            </a:r>
            <a:endParaRPr lang="en-US" sz="1200">
              <a:solidFill>
                <a:srgbClr val="000000"/>
              </a:solidFill>
              <a:latin typeface="Century Schoolbook" pitchFamily="18" charset="0"/>
            </a:endParaRPr>
          </a:p>
        </p:txBody>
      </p:sp>
      <p:sp>
        <p:nvSpPr>
          <p:cNvPr id="49168" name="Text Box 2"/>
          <p:cNvSpPr txBox="1">
            <a:spLocks noChangeArrowheads="1"/>
          </p:cNvSpPr>
          <p:nvPr/>
        </p:nvSpPr>
        <p:spPr bwMode="auto">
          <a:xfrm>
            <a:off x="4121150" y="2608263"/>
            <a:ext cx="1174750" cy="3032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>
              <a:spcAft>
                <a:spcPts val="1000"/>
              </a:spcAft>
            </a:pPr>
            <a:r>
              <a:rPr lang="en-US" sz="2000" b="1">
                <a:solidFill>
                  <a:srgbClr val="000000"/>
                </a:solidFill>
                <a:latin typeface="Century Schoolbook" pitchFamily="18" charset="0"/>
              </a:rPr>
              <a:t>PTF</a:t>
            </a:r>
            <a:r>
              <a:rPr lang="en-US" sz="700" b="1">
                <a:solidFill>
                  <a:srgbClr val="000000"/>
                </a:solidFill>
                <a:latin typeface="Century Schoolbook" pitchFamily="18" charset="0"/>
              </a:rPr>
              <a:t>mapside</a:t>
            </a:r>
            <a:endParaRPr lang="en-US" sz="200">
              <a:solidFill>
                <a:srgbClr val="000000"/>
              </a:solidFill>
              <a:latin typeface="Century Schoolbook" pitchFamily="18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6677025" y="4759325"/>
            <a:ext cx="585788" cy="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70" name="Text Box 2"/>
          <p:cNvSpPr txBox="1">
            <a:spLocks noChangeArrowheads="1"/>
          </p:cNvSpPr>
          <p:nvPr/>
        </p:nvSpPr>
        <p:spPr bwMode="auto">
          <a:xfrm>
            <a:off x="2619375" y="5905500"/>
            <a:ext cx="939800" cy="298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>
              <a:spcAft>
                <a:spcPts val="1000"/>
              </a:spcAft>
            </a:pPr>
            <a:r>
              <a:rPr lang="en-US" sz="1200" b="1">
                <a:solidFill>
                  <a:srgbClr val="000000"/>
                </a:solidFill>
                <a:latin typeface="Century Schoolbook" pitchFamily="18" charset="0"/>
              </a:rPr>
              <a:t>Output</a:t>
            </a:r>
            <a:endParaRPr lang="en-US" sz="1200">
              <a:solidFill>
                <a:srgbClr val="000000"/>
              </a:solidFill>
              <a:latin typeface="Century Schoolbook" pitchFamily="18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826375" y="3268663"/>
            <a:ext cx="0" cy="63500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331075" y="4373563"/>
            <a:ext cx="876300" cy="869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9173" name="Text Box 2"/>
          <p:cNvSpPr txBox="1">
            <a:spLocks noChangeArrowheads="1"/>
          </p:cNvSpPr>
          <p:nvPr/>
        </p:nvSpPr>
        <p:spPr bwMode="auto">
          <a:xfrm>
            <a:off x="7280275" y="4068763"/>
            <a:ext cx="939800" cy="298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>
              <a:spcAft>
                <a:spcPts val="1000"/>
              </a:spcAft>
            </a:pPr>
            <a:r>
              <a:rPr lang="en-US" sz="1200" b="1">
                <a:solidFill>
                  <a:srgbClr val="000000"/>
                </a:solidFill>
                <a:latin typeface="Century Schoolbook" pitchFamily="18" charset="0"/>
              </a:rPr>
              <a:t>Partition</a:t>
            </a:r>
            <a:endParaRPr lang="en-US" sz="1200">
              <a:solidFill>
                <a:srgbClr val="000000"/>
              </a:solidFill>
              <a:latin typeface="Century Schoolbook" pitchFamily="18" charset="0"/>
            </a:endParaRPr>
          </a:p>
        </p:txBody>
      </p:sp>
      <p:sp>
        <p:nvSpPr>
          <p:cNvPr id="49174" name="TextBox 38"/>
          <p:cNvSpPr txBox="1">
            <a:spLocks noChangeArrowheads="1"/>
          </p:cNvSpPr>
          <p:nvPr/>
        </p:nvSpPr>
        <p:spPr bwMode="auto">
          <a:xfrm>
            <a:off x="7388225" y="4530725"/>
            <a:ext cx="7620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sz="1000">
                <a:solidFill>
                  <a:srgbClr val="000000"/>
                </a:solidFill>
                <a:latin typeface="Century Schoolbook" pitchFamily="18" charset="0"/>
              </a:rPr>
              <a:t>Writables</a:t>
            </a:r>
          </a:p>
          <a:p>
            <a:pPr algn="ctr" eaLnBrk="1" hangingPunct="1"/>
            <a:r>
              <a:rPr lang="en-US" sz="1000">
                <a:solidFill>
                  <a:srgbClr val="000000"/>
                </a:solidFill>
                <a:latin typeface="Century Schoolbook" pitchFamily="18" charset="0"/>
              </a:rPr>
              <a:t>+</a:t>
            </a:r>
          </a:p>
          <a:p>
            <a:pPr algn="ctr" eaLnBrk="1" hangingPunct="1"/>
            <a:r>
              <a:rPr lang="en-US" sz="1000">
                <a:solidFill>
                  <a:srgbClr val="000000"/>
                </a:solidFill>
                <a:latin typeface="Century Schoolbook" pitchFamily="18" charset="0"/>
              </a:rPr>
              <a:t>SerDe</a:t>
            </a:r>
          </a:p>
        </p:txBody>
      </p:sp>
      <p:sp>
        <p:nvSpPr>
          <p:cNvPr id="49175" name="TextBox 35"/>
          <p:cNvSpPr txBox="1">
            <a:spLocks noChangeArrowheads="1"/>
          </p:cNvSpPr>
          <p:nvPr/>
        </p:nvSpPr>
        <p:spPr bwMode="auto">
          <a:xfrm>
            <a:off x="1057275" y="2724150"/>
            <a:ext cx="27130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100" i="1">
                <a:solidFill>
                  <a:prstClr val="black"/>
                </a:solidFill>
                <a:latin typeface="Century Schoolbook" pitchFamily="18" charset="0"/>
              </a:rPr>
              <a:t>Partition and </a:t>
            </a:r>
          </a:p>
          <a:p>
            <a:pPr eaLnBrk="1" hangingPunct="1"/>
            <a:r>
              <a:rPr lang="en-US" sz="1100" i="1">
                <a:solidFill>
                  <a:prstClr val="black"/>
                </a:solidFill>
                <a:latin typeface="Century Schoolbook" pitchFamily="18" charset="0"/>
              </a:rPr>
              <a:t>optionally order</a:t>
            </a:r>
            <a:endParaRPr lang="en-US" sz="1100">
              <a:solidFill>
                <a:prstClr val="black"/>
              </a:solidFill>
              <a:latin typeface="Century Schoolbook" pitchFamily="18" charset="0"/>
            </a:endParaRPr>
          </a:p>
          <a:p>
            <a:pPr eaLnBrk="1" hangingPunct="1"/>
            <a:endParaRPr lang="en-US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311275" y="2152650"/>
            <a:ext cx="635000" cy="43180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196975" y="3268663"/>
            <a:ext cx="749300" cy="43180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691188" y="2446338"/>
            <a:ext cx="874712" cy="869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9179" name="TextBox 11"/>
          <p:cNvSpPr txBox="1">
            <a:spLocks noChangeArrowheads="1"/>
          </p:cNvSpPr>
          <p:nvPr/>
        </p:nvSpPr>
        <p:spPr bwMode="auto">
          <a:xfrm>
            <a:off x="5748338" y="2603500"/>
            <a:ext cx="76041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sz="1000">
                <a:solidFill>
                  <a:srgbClr val="000000"/>
                </a:solidFill>
                <a:latin typeface="Century Schoolbook" pitchFamily="18" charset="0"/>
              </a:rPr>
              <a:t>Writables</a:t>
            </a:r>
          </a:p>
          <a:p>
            <a:pPr algn="ctr" eaLnBrk="1" hangingPunct="1"/>
            <a:r>
              <a:rPr lang="en-US" sz="1000">
                <a:solidFill>
                  <a:srgbClr val="000000"/>
                </a:solidFill>
                <a:latin typeface="Century Schoolbook" pitchFamily="18" charset="0"/>
              </a:rPr>
              <a:t>+</a:t>
            </a:r>
          </a:p>
          <a:p>
            <a:pPr algn="ctr" eaLnBrk="1" hangingPunct="1"/>
            <a:r>
              <a:rPr lang="en-US" sz="1000">
                <a:solidFill>
                  <a:srgbClr val="000000"/>
                </a:solidFill>
                <a:latin typeface="Century Schoolbook" pitchFamily="18" charset="0"/>
              </a:rPr>
              <a:t>SerDe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118100" y="2784475"/>
            <a:ext cx="549275" cy="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81" name="Text Box 2"/>
          <p:cNvSpPr txBox="1">
            <a:spLocks noChangeArrowheads="1"/>
          </p:cNvSpPr>
          <p:nvPr/>
        </p:nvSpPr>
        <p:spPr bwMode="auto">
          <a:xfrm>
            <a:off x="5648325" y="2125663"/>
            <a:ext cx="939800" cy="298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>
              <a:spcAft>
                <a:spcPts val="1000"/>
              </a:spcAft>
            </a:pPr>
            <a:r>
              <a:rPr lang="en-US" sz="1200" b="1">
                <a:solidFill>
                  <a:srgbClr val="000000"/>
                </a:solidFill>
                <a:latin typeface="Century Schoolbook" pitchFamily="18" charset="0"/>
              </a:rPr>
              <a:t>Partition</a:t>
            </a:r>
            <a:endParaRPr lang="en-US" sz="1200">
              <a:solidFill>
                <a:srgbClr val="000000"/>
              </a:solidFill>
              <a:latin typeface="Century Schoolbook" pitchFamily="18" charset="0"/>
            </a:endParaRPr>
          </a:p>
        </p:txBody>
      </p:sp>
      <p:sp>
        <p:nvSpPr>
          <p:cNvPr id="49182" name="Text Box 2"/>
          <p:cNvSpPr txBox="1">
            <a:spLocks noChangeArrowheads="1"/>
          </p:cNvSpPr>
          <p:nvPr/>
        </p:nvSpPr>
        <p:spPr bwMode="auto">
          <a:xfrm>
            <a:off x="5392738" y="4605338"/>
            <a:ext cx="1255712" cy="3032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>
              <a:spcAft>
                <a:spcPts val="1000"/>
              </a:spcAft>
            </a:pPr>
            <a:r>
              <a:rPr lang="en-US" sz="2000" b="1">
                <a:solidFill>
                  <a:srgbClr val="000000"/>
                </a:solidFill>
                <a:latin typeface="Century Schoolbook" pitchFamily="18" charset="0"/>
              </a:rPr>
              <a:t>PTF</a:t>
            </a:r>
            <a:r>
              <a:rPr lang="en-US" sz="700" b="1">
                <a:solidFill>
                  <a:srgbClr val="000000"/>
                </a:solidFill>
                <a:latin typeface="Century Schoolbook" pitchFamily="18" charset="0"/>
              </a:rPr>
              <a:t>reduceside</a:t>
            </a:r>
            <a:endParaRPr lang="en-US" sz="200">
              <a:solidFill>
                <a:srgbClr val="000000"/>
              </a:solidFill>
              <a:latin typeface="Century Schoolbook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948113" y="4384675"/>
            <a:ext cx="876300" cy="869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9184" name="Text Box 2"/>
          <p:cNvSpPr txBox="1">
            <a:spLocks noChangeArrowheads="1"/>
          </p:cNvSpPr>
          <p:nvPr/>
        </p:nvSpPr>
        <p:spPr bwMode="auto">
          <a:xfrm>
            <a:off x="3897313" y="4079875"/>
            <a:ext cx="939800" cy="298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>
              <a:spcAft>
                <a:spcPts val="1000"/>
              </a:spcAft>
            </a:pPr>
            <a:r>
              <a:rPr lang="en-US" sz="1200" b="1">
                <a:solidFill>
                  <a:srgbClr val="000000"/>
                </a:solidFill>
                <a:latin typeface="Century Schoolbook" pitchFamily="18" charset="0"/>
              </a:rPr>
              <a:t>Partition</a:t>
            </a:r>
            <a:endParaRPr lang="en-US" sz="1200">
              <a:solidFill>
                <a:srgbClr val="000000"/>
              </a:solidFill>
              <a:latin typeface="Century Schoolbook" pitchFamily="18" charset="0"/>
            </a:endParaRPr>
          </a:p>
        </p:txBody>
      </p:sp>
      <p:sp>
        <p:nvSpPr>
          <p:cNvPr id="49185" name="TextBox 38"/>
          <p:cNvSpPr txBox="1">
            <a:spLocks noChangeArrowheads="1"/>
          </p:cNvSpPr>
          <p:nvPr/>
        </p:nvSpPr>
        <p:spPr bwMode="auto">
          <a:xfrm>
            <a:off x="4005263" y="4541838"/>
            <a:ext cx="762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sz="1000">
                <a:solidFill>
                  <a:srgbClr val="000000"/>
                </a:solidFill>
                <a:latin typeface="Century Schoolbook" pitchFamily="18" charset="0"/>
              </a:rPr>
              <a:t>Writables</a:t>
            </a:r>
          </a:p>
          <a:p>
            <a:pPr algn="ctr" eaLnBrk="1" hangingPunct="1"/>
            <a:r>
              <a:rPr lang="en-US" sz="1000">
                <a:solidFill>
                  <a:srgbClr val="000000"/>
                </a:solidFill>
                <a:latin typeface="Century Schoolbook" pitchFamily="18" charset="0"/>
              </a:rPr>
              <a:t>+</a:t>
            </a:r>
          </a:p>
          <a:p>
            <a:pPr algn="ctr" eaLnBrk="1" hangingPunct="1"/>
            <a:r>
              <a:rPr lang="en-US" sz="1000">
                <a:solidFill>
                  <a:srgbClr val="000000"/>
                </a:solidFill>
                <a:latin typeface="Century Schoolbook" pitchFamily="18" charset="0"/>
              </a:rPr>
              <a:t>SerDe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4860925" y="4819650"/>
            <a:ext cx="585788" cy="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ight Brace 53"/>
          <p:cNvSpPr/>
          <p:nvPr/>
        </p:nvSpPr>
        <p:spPr>
          <a:xfrm rot="10800000">
            <a:off x="3192463" y="4151313"/>
            <a:ext cx="534987" cy="19034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4852" name="Content Placeholder 2"/>
          <p:cNvSpPr txBox="1">
            <a:spLocks/>
          </p:cNvSpPr>
          <p:nvPr/>
        </p:nvSpPr>
        <p:spPr bwMode="auto">
          <a:xfrm>
            <a:off x="-42863" y="4354513"/>
            <a:ext cx="2936876" cy="162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547688" indent="-2730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lvl="1" eaLnBrk="1" hangingPunct="1">
              <a:spcBef>
                <a:spcPts val="500"/>
              </a:spcBef>
              <a:buClr>
                <a:srgbClr val="9FB8CD"/>
              </a:buClr>
              <a:buSzPct val="76000"/>
              <a:buFont typeface="Wingdings" pitchFamily="2" charset="2"/>
              <a:buChar char="Ø"/>
            </a:pPr>
            <a:r>
              <a:rPr lang="en-US" sz="1100">
                <a:solidFill>
                  <a:srgbClr val="000000"/>
                </a:solidFill>
                <a:latin typeface="Gill Sans MT" pitchFamily="34" charset="0"/>
              </a:rPr>
              <a:t>Input to Function is Partitioned.</a:t>
            </a:r>
          </a:p>
          <a:p>
            <a:pPr lvl="1" eaLnBrk="1" hangingPunct="1">
              <a:spcBef>
                <a:spcPts val="500"/>
              </a:spcBef>
              <a:buClr>
                <a:srgbClr val="9FB8CD"/>
              </a:buClr>
              <a:buSzPct val="76000"/>
              <a:buFont typeface="Wingdings" pitchFamily="2" charset="2"/>
              <a:buChar char="Ø"/>
            </a:pPr>
            <a:r>
              <a:rPr lang="en-US" sz="1100">
                <a:solidFill>
                  <a:srgbClr val="000000"/>
                </a:solidFill>
                <a:latin typeface="Gill Sans MT" pitchFamily="34" charset="0"/>
              </a:rPr>
              <a:t>Function is applied on Map-Side</a:t>
            </a:r>
          </a:p>
          <a:p>
            <a:pPr lvl="1" eaLnBrk="1" hangingPunct="1">
              <a:spcBef>
                <a:spcPts val="500"/>
              </a:spcBef>
              <a:buClr>
                <a:srgbClr val="9FB8CD"/>
              </a:buClr>
              <a:buSzPct val="76000"/>
              <a:buFont typeface="Wingdings" pitchFamily="2" charset="2"/>
              <a:buChar char="Ø"/>
            </a:pPr>
            <a:r>
              <a:rPr lang="en-US" sz="1100">
                <a:solidFill>
                  <a:srgbClr val="000000"/>
                </a:solidFill>
                <a:latin typeface="Gill Sans MT" pitchFamily="34" charset="0"/>
              </a:rPr>
              <a:t>Shuffle used to collect Output</a:t>
            </a:r>
          </a:p>
          <a:p>
            <a:pPr lvl="1" eaLnBrk="1" hangingPunct="1">
              <a:spcBef>
                <a:spcPts val="500"/>
              </a:spcBef>
              <a:buClr>
                <a:srgbClr val="9FB8CD"/>
              </a:buClr>
              <a:buSzPct val="76000"/>
              <a:buFont typeface="Wingdings" pitchFamily="2" charset="2"/>
              <a:buChar char="Ø"/>
            </a:pPr>
            <a:r>
              <a:rPr lang="en-US" sz="1100">
                <a:solidFill>
                  <a:srgbClr val="000000"/>
                </a:solidFill>
                <a:latin typeface="Gill Sans MT" pitchFamily="34" charset="0"/>
              </a:rPr>
              <a:t>Process repeated</a:t>
            </a:r>
          </a:p>
          <a:p>
            <a:pPr lvl="1" eaLnBrk="1" hangingPunct="1">
              <a:spcBef>
                <a:spcPts val="500"/>
              </a:spcBef>
              <a:buClr>
                <a:srgbClr val="9FB8CD"/>
              </a:buClr>
              <a:buSzPct val="76000"/>
              <a:buFont typeface="Wingdings" pitchFamily="2" charset="2"/>
              <a:buChar char="Ø"/>
            </a:pPr>
            <a:r>
              <a:rPr lang="en-US" sz="1100">
                <a:solidFill>
                  <a:srgbClr val="000000"/>
                </a:solidFill>
                <a:latin typeface="Gill Sans MT" pitchFamily="34" charset="0"/>
              </a:rPr>
              <a:t>Pass n reads output from Pass n-1</a:t>
            </a:r>
          </a:p>
        </p:txBody>
      </p:sp>
      <p:sp>
        <p:nvSpPr>
          <p:cNvPr id="56" name="Left Brace 55"/>
          <p:cNvSpPr/>
          <p:nvPr/>
        </p:nvSpPr>
        <p:spPr>
          <a:xfrm rot="10800000">
            <a:off x="8704263" y="1319213"/>
            <a:ext cx="392112" cy="488473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9190" name="Text Box 2"/>
          <p:cNvSpPr txBox="1">
            <a:spLocks noChangeArrowheads="1"/>
          </p:cNvSpPr>
          <p:nvPr/>
        </p:nvSpPr>
        <p:spPr bwMode="auto">
          <a:xfrm>
            <a:off x="7913688" y="1438275"/>
            <a:ext cx="939800" cy="298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>
              <a:spcAft>
                <a:spcPts val="1000"/>
              </a:spcAft>
            </a:pPr>
            <a:r>
              <a:rPr lang="en-US" sz="1200" i="1">
                <a:solidFill>
                  <a:srgbClr val="000000"/>
                </a:solidFill>
                <a:latin typeface="Century Schoolbook" pitchFamily="18" charset="0"/>
              </a:rPr>
              <a:t>repeat</a:t>
            </a:r>
          </a:p>
        </p:txBody>
      </p:sp>
      <p:sp>
        <p:nvSpPr>
          <p:cNvPr id="49191" name="TextBox 35"/>
          <p:cNvSpPr txBox="1">
            <a:spLocks noChangeArrowheads="1"/>
          </p:cNvSpPr>
          <p:nvPr/>
        </p:nvSpPr>
        <p:spPr bwMode="auto">
          <a:xfrm>
            <a:off x="6918325" y="2560638"/>
            <a:ext cx="19081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000" i="1">
                <a:solidFill>
                  <a:srgbClr val="000000"/>
                </a:solidFill>
                <a:latin typeface="Century Schoolbook" pitchFamily="18" charset="0"/>
              </a:rPr>
              <a:t>Shuffle controlled by partition and order specification</a:t>
            </a:r>
            <a:endParaRPr lang="en-US" sz="1000">
              <a:solidFill>
                <a:srgbClr val="000000"/>
              </a:solidFill>
              <a:latin typeface="Century Schoolbook" pitchFamily="18" charset="0"/>
            </a:endParaRPr>
          </a:p>
          <a:p>
            <a:pPr eaLnBrk="1" hangingPunct="1"/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47497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PTF Example: Market Basket Analysis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5246688"/>
          </a:xfrm>
          <a:prstGeom prst="rect">
            <a:avLst/>
          </a:prstGeom>
        </p:spPr>
        <p:txBody>
          <a:bodyPr/>
          <a:lstStyle/>
          <a:p>
            <a:pPr marL="547688" lvl="1" indent="-273050">
              <a:spcBef>
                <a:spcPts val="500"/>
              </a:spcBef>
              <a:buClr>
                <a:schemeClr val="accent2"/>
              </a:buClr>
              <a:buSzPct val="76000"/>
              <a:buFont typeface="Wingdings" pitchFamily="2" charset="2"/>
              <a:buChar char="Ø"/>
              <a:defRPr/>
            </a:pPr>
            <a:r>
              <a: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Frequent </a:t>
            </a:r>
            <a:r>
              <a:rPr lang="en-US" sz="20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ItemSets</a:t>
            </a:r>
            <a:r>
              <a: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computed by doing </a:t>
            </a:r>
            <a:r>
              <a:rPr lang="en-US" sz="2000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2 passes </a:t>
            </a:r>
            <a:r>
              <a: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2000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the SON alg</a:t>
            </a:r>
            <a:r>
              <a: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.):</a:t>
            </a:r>
          </a:p>
          <a:p>
            <a:pPr marL="1004888" lvl="2" indent="-273050">
              <a:spcBef>
                <a:spcPts val="500"/>
              </a:spcBef>
              <a:buClr>
                <a:schemeClr val="accent2"/>
              </a:buClr>
              <a:buSzPct val="76000"/>
              <a:buFont typeface="Wingdings" pitchFamily="2" charset="2"/>
              <a:buChar char="Ø"/>
              <a:defRPr/>
            </a:pPr>
            <a:r>
              <a:rPr lang="en-US" sz="2000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Pass 1</a:t>
            </a:r>
            <a:r>
              <a: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compute Frequent </a:t>
            </a:r>
            <a:r>
              <a:rPr lang="en-US" sz="20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ItemSets</a:t>
            </a:r>
            <a:r>
              <a: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for each Partition independently and consolidate across Partitions.</a:t>
            </a:r>
          </a:p>
          <a:p>
            <a:pPr marL="1004888" lvl="2" indent="-273050">
              <a:spcBef>
                <a:spcPts val="500"/>
              </a:spcBef>
              <a:buClr>
                <a:schemeClr val="accent2"/>
              </a:buClr>
              <a:buSzPct val="76000"/>
              <a:buFont typeface="Wingdings" pitchFamily="2" charset="2"/>
              <a:buChar char="Ø"/>
              <a:defRPr/>
            </a:pPr>
            <a:r>
              <a:rPr lang="en-US" sz="2000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Pass 2</a:t>
            </a:r>
            <a:r>
              <a: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go over input again, eliminate </a:t>
            </a:r>
            <a:r>
              <a:rPr lang="en-US" sz="2000" i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false negatives</a:t>
            </a:r>
            <a:r>
              <a: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004888" lvl="2" indent="-273050">
              <a:spcBef>
                <a:spcPts val="500"/>
              </a:spcBef>
              <a:buClr>
                <a:schemeClr val="accent2"/>
              </a:buClr>
              <a:buSzPct val="76000"/>
              <a:buFont typeface="Wingdings" pitchFamily="2" charset="2"/>
              <a:buChar char="Ø"/>
              <a:defRPr/>
            </a:pPr>
            <a:r>
              <a: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Note: computing Frequent </a:t>
            </a:r>
            <a:r>
              <a:rPr lang="en-US" sz="20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ItemSets</a:t>
            </a:r>
            <a:r>
              <a: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is complex</a:t>
            </a:r>
          </a:p>
          <a:p>
            <a:pPr marL="1462088" lvl="3" indent="-273050">
              <a:spcBef>
                <a:spcPts val="500"/>
              </a:spcBef>
              <a:buClr>
                <a:schemeClr val="accent2"/>
              </a:buClr>
              <a:buSzPct val="76000"/>
              <a:buFont typeface="Wingdings" pitchFamily="2" charset="2"/>
              <a:buChar char="Ø"/>
              <a:defRPr/>
            </a:pPr>
            <a:r>
              <a: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number of possible </a:t>
            </a:r>
            <a:r>
              <a:rPr lang="en-US" sz="20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ItemSets</a:t>
            </a:r>
            <a:r>
              <a: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is exponential</a:t>
            </a:r>
          </a:p>
          <a:p>
            <a:pPr marL="1462088" lvl="3" indent="-273050">
              <a:spcBef>
                <a:spcPts val="500"/>
              </a:spcBef>
              <a:buClr>
                <a:schemeClr val="accent2"/>
              </a:buClr>
              <a:buSzPct val="76000"/>
              <a:buFont typeface="Wingdings" pitchFamily="2" charset="2"/>
              <a:buChar char="Ø"/>
              <a:defRPr/>
            </a:pPr>
            <a:r>
              <a: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Many interesting algorithms: we </a:t>
            </a:r>
            <a:r>
              <a:rPr lang="en-US" sz="20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have implemented </a:t>
            </a:r>
            <a:r>
              <a:rPr lang="en-US" sz="2000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Dynamic Item Counting alg.</a:t>
            </a:r>
          </a:p>
          <a:p>
            <a:pPr marL="547688" lvl="1" indent="-273050">
              <a:spcBef>
                <a:spcPts val="500"/>
              </a:spcBef>
              <a:buClr>
                <a:schemeClr val="accent2"/>
              </a:buClr>
              <a:buSzPct val="76000"/>
              <a:buFont typeface="Wingdings" pitchFamily="2" charset="2"/>
              <a:buChar char="Ø"/>
              <a:defRPr/>
            </a:pPr>
            <a:r>
              <a: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See wiki for details</a:t>
            </a:r>
            <a:r>
              <a:rPr lang="en-US" sz="20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….</a:t>
            </a:r>
          </a:p>
          <a:p>
            <a:pPr marL="547688" lvl="1" indent="-273050">
              <a:spcBef>
                <a:spcPts val="500"/>
              </a:spcBef>
              <a:buClr>
                <a:schemeClr val="accent2"/>
              </a:buClr>
              <a:buSzPct val="76000"/>
              <a:buFont typeface="Wingdings" pitchFamily="2" charset="2"/>
              <a:buChar char="Ø"/>
              <a:defRPr/>
            </a:pPr>
            <a:r>
              <a:rPr lang="en-US" sz="20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This is not a big jump from 1 pass</a:t>
            </a:r>
          </a:p>
          <a:p>
            <a:pPr marL="1004888" lvl="2" indent="-273050">
              <a:spcBef>
                <a:spcPts val="500"/>
              </a:spcBef>
              <a:buClr>
                <a:schemeClr val="accent2"/>
              </a:buClr>
              <a:buSzPct val="76000"/>
              <a:buFont typeface="Wingdings" pitchFamily="2" charset="2"/>
              <a:buChar char="Ø"/>
              <a:defRPr/>
            </a:pPr>
            <a:r>
              <a:rPr lang="en-US" sz="20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Output of Pass 1 is very small relative to input; so no issue of communication cost</a:t>
            </a:r>
          </a:p>
          <a:p>
            <a:pPr marL="1004888" lvl="2" indent="-273050">
              <a:spcBef>
                <a:spcPts val="500"/>
              </a:spcBef>
              <a:buClr>
                <a:schemeClr val="accent2"/>
              </a:buClr>
              <a:buSzPct val="76000"/>
              <a:buFont typeface="Wingdings" pitchFamily="2" charset="2"/>
              <a:buChar char="Ø"/>
              <a:defRPr/>
            </a:pPr>
            <a:r>
              <a:rPr lang="en-US" sz="20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Only 2 passes involved.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547688" lvl="1" indent="-273050">
              <a:spcBef>
                <a:spcPts val="500"/>
              </a:spcBef>
              <a:buClr>
                <a:schemeClr val="accent2"/>
              </a:buClr>
              <a:buSzPct val="76000"/>
              <a:buFont typeface="Wingdings" pitchFamily="2" charset="2"/>
              <a:buChar char="Ø"/>
              <a:defRPr/>
            </a:pPr>
            <a:endParaRPr lang="en-US" sz="23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 txBox="1">
            <a:spLocks/>
          </p:cNvSpPr>
          <p:nvPr/>
        </p:nvSpPr>
        <p:spPr bwMode="auto">
          <a:xfrm>
            <a:off x="363538" y="26797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sz="3200">
                <a:solidFill>
                  <a:srgbClr val="464653"/>
                </a:solidFill>
                <a:latin typeface="Bookman Old Style" pitchFamily="18" charset="0"/>
              </a:rPr>
              <a:t>What are PTFs?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PTF Example: Market Basket Analysis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gray">
          <a:xfrm>
            <a:off x="423863" y="3260725"/>
            <a:ext cx="3970337" cy="1439863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/>
          <a:lstStyle/>
          <a:p>
            <a:pPr>
              <a:defRPr/>
            </a:pPr>
            <a:r>
              <a:rPr lang="en-US" sz="1100" dirty="0">
                <a:solidFill>
                  <a:prstClr val="black"/>
                </a:solidFill>
              </a:rPr>
              <a:t>from </a:t>
            </a:r>
            <a:r>
              <a:rPr lang="en-US" sz="1100" dirty="0" err="1">
                <a:solidFill>
                  <a:prstClr val="black"/>
                </a:solidFill>
              </a:rPr>
              <a:t>candidateFrequentItemSets</a:t>
            </a:r>
            <a:r>
              <a:rPr lang="en-US" sz="1100" dirty="0">
                <a:solidFill>
                  <a:prstClr val="black"/>
                </a:solidFill>
              </a:rPr>
              <a:t>(</a:t>
            </a:r>
          </a:p>
          <a:p>
            <a:pPr>
              <a:defRPr/>
            </a:pPr>
            <a:r>
              <a:rPr lang="en-US" sz="1100" dirty="0">
                <a:solidFill>
                  <a:prstClr val="black"/>
                </a:solidFill>
              </a:rPr>
              <a:t>	&lt;select * from </a:t>
            </a:r>
            <a:r>
              <a:rPr lang="en-US" sz="1100" dirty="0" err="1">
                <a:solidFill>
                  <a:prstClr val="black"/>
                </a:solidFill>
              </a:rPr>
              <a:t>basketdata</a:t>
            </a:r>
            <a:r>
              <a:rPr lang="en-US" sz="1100" dirty="0">
                <a:solidFill>
                  <a:prstClr val="black"/>
                </a:solidFill>
              </a:rPr>
              <a:t> </a:t>
            </a:r>
          </a:p>
          <a:p>
            <a:pPr>
              <a:defRPr/>
            </a:pPr>
            <a:r>
              <a:rPr lang="en-US" sz="1100" dirty="0">
                <a:solidFill>
                  <a:prstClr val="black"/>
                </a:solidFill>
              </a:rPr>
              <a:t>	  distribute by </a:t>
            </a:r>
            <a:r>
              <a:rPr lang="en-US" sz="1100" dirty="0" err="1">
                <a:solidFill>
                  <a:prstClr val="black"/>
                </a:solidFill>
              </a:rPr>
              <a:t>basketName</a:t>
            </a:r>
            <a:endParaRPr lang="en-US" sz="1100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en-US" sz="1100" dirty="0">
                <a:solidFill>
                  <a:prstClr val="black"/>
                </a:solidFill>
              </a:rPr>
              <a:t>	  sort by </a:t>
            </a:r>
            <a:r>
              <a:rPr lang="en-US" sz="1100" dirty="0" err="1">
                <a:solidFill>
                  <a:prstClr val="black"/>
                </a:solidFill>
              </a:rPr>
              <a:t>basketName</a:t>
            </a:r>
            <a:r>
              <a:rPr lang="en-US" sz="1100" dirty="0">
                <a:solidFill>
                  <a:prstClr val="black"/>
                </a:solidFill>
              </a:rPr>
              <a:t>, </a:t>
            </a:r>
            <a:r>
              <a:rPr lang="en-US" sz="1100" dirty="0" err="1">
                <a:solidFill>
                  <a:prstClr val="black"/>
                </a:solidFill>
              </a:rPr>
              <a:t>itemName</a:t>
            </a:r>
            <a:r>
              <a:rPr lang="en-US" sz="1100" dirty="0">
                <a:solidFill>
                  <a:prstClr val="black"/>
                </a:solidFill>
              </a:rPr>
              <a:t>&gt;</a:t>
            </a:r>
          </a:p>
          <a:p>
            <a:pPr>
              <a:defRPr/>
            </a:pPr>
            <a:r>
              <a:rPr lang="en-US" sz="1100" dirty="0">
                <a:solidFill>
                  <a:prstClr val="black"/>
                </a:solidFill>
              </a:rPr>
              <a:t>partition by </a:t>
            </a:r>
            <a:r>
              <a:rPr lang="en-US" sz="1100" dirty="0" err="1">
                <a:solidFill>
                  <a:prstClr val="black"/>
                </a:solidFill>
              </a:rPr>
              <a:t>itemset</a:t>
            </a:r>
            <a:r>
              <a:rPr lang="en-US" sz="1100" dirty="0">
                <a:solidFill>
                  <a:prstClr val="black"/>
                </a:solidFill>
              </a:rPr>
              <a:t> order by </a:t>
            </a:r>
            <a:r>
              <a:rPr lang="en-US" sz="1100" dirty="0" err="1">
                <a:solidFill>
                  <a:prstClr val="black"/>
                </a:solidFill>
              </a:rPr>
              <a:t>itemset</a:t>
            </a:r>
            <a:r>
              <a:rPr lang="en-US" sz="1100" dirty="0">
                <a:solidFill>
                  <a:prstClr val="black"/>
                </a:solidFill>
              </a:rPr>
              <a:t>,</a:t>
            </a:r>
          </a:p>
          <a:p>
            <a:pPr>
              <a:defRPr/>
            </a:pPr>
            <a:r>
              <a:rPr lang="en-US" sz="1100" dirty="0">
                <a:solidFill>
                  <a:prstClr val="black"/>
                </a:solidFill>
              </a:rPr>
              <a:t>'</a:t>
            </a:r>
            <a:r>
              <a:rPr lang="en-US" sz="1100" dirty="0" err="1">
                <a:solidFill>
                  <a:prstClr val="black"/>
                </a:solidFill>
              </a:rPr>
              <a:t>basketName</a:t>
            </a:r>
            <a:r>
              <a:rPr lang="en-US" sz="1100" dirty="0">
                <a:solidFill>
                  <a:prstClr val="black"/>
                </a:solidFill>
              </a:rPr>
              <a:t>', '</a:t>
            </a:r>
            <a:r>
              <a:rPr lang="en-US" sz="1100" dirty="0" err="1">
                <a:solidFill>
                  <a:prstClr val="black"/>
                </a:solidFill>
              </a:rPr>
              <a:t>itemName</a:t>
            </a:r>
            <a:r>
              <a:rPr lang="en-US" sz="1100" dirty="0">
                <a:solidFill>
                  <a:prstClr val="black"/>
                </a:solidFill>
              </a:rPr>
              <a:t>', &lt;0.15&gt;)</a:t>
            </a:r>
          </a:p>
          <a:p>
            <a:pPr>
              <a:defRPr/>
            </a:pPr>
            <a:r>
              <a:rPr lang="en-US" sz="1100" dirty="0">
                <a:solidFill>
                  <a:prstClr val="black"/>
                </a:solidFill>
              </a:rPr>
              <a:t>select </a:t>
            </a:r>
            <a:r>
              <a:rPr lang="en-US" sz="1100" dirty="0" err="1">
                <a:solidFill>
                  <a:prstClr val="black"/>
                </a:solidFill>
              </a:rPr>
              <a:t>itemset</a:t>
            </a:r>
            <a:endParaRPr lang="en-US" sz="1100" dirty="0">
              <a:solidFill>
                <a:prstClr val="black"/>
              </a:solidFill>
              <a:latin typeface="Arial monospaced for SAP" pitchFamily="49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23863" y="1906588"/>
          <a:ext cx="1506537" cy="1081108"/>
        </p:xfrm>
        <a:graphic>
          <a:graphicData uri="http://schemas.openxmlformats.org/drawingml/2006/table">
            <a:tbl>
              <a:tblPr firstRow="1" firstCol="1" bandRow="1"/>
              <a:tblGrid>
                <a:gridCol w="739908"/>
                <a:gridCol w="766629"/>
              </a:tblGrid>
              <a:tr h="1577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BasketId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59" marR="685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ItemName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59" marR="685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3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59" marR="685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Apples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59" marR="685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2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59" marR="685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entury Schoolbook"/>
                          <a:ea typeface="Arial Unicode MS"/>
                          <a:cs typeface="Times New Roman"/>
                        </a:rPr>
                        <a:t>Baguette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59" marR="685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3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59" marR="685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Apples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59" marR="685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7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59" marR="685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Avocado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59" marR="685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7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59" marR="685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Olives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59" marR="685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8939" name="Text Box 2"/>
          <p:cNvSpPr txBox="1">
            <a:spLocks noChangeArrowheads="1"/>
          </p:cNvSpPr>
          <p:nvPr/>
        </p:nvSpPr>
        <p:spPr bwMode="auto">
          <a:xfrm>
            <a:off x="423863" y="1570038"/>
            <a:ext cx="939800" cy="298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en-US" sz="1200" b="1">
                <a:solidFill>
                  <a:srgbClr val="000000"/>
                </a:solidFill>
                <a:latin typeface="Century Schoolbook" pitchFamily="18" charset="0"/>
              </a:rPr>
              <a:t>Basket</a:t>
            </a:r>
            <a:endParaRPr lang="en-US" sz="1200">
              <a:solidFill>
                <a:srgbClr val="000000"/>
              </a:solidFill>
              <a:latin typeface="Century Schoolbook" pitchFamily="18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970213" y="5010150"/>
          <a:ext cx="2079625" cy="1071565"/>
        </p:xfrm>
        <a:graphic>
          <a:graphicData uri="http://schemas.openxmlformats.org/drawingml/2006/table">
            <a:tbl>
              <a:tblPr firstRow="1" firstCol="1" bandRow="1"/>
              <a:tblGrid>
                <a:gridCol w="2079625"/>
              </a:tblGrid>
              <a:tr h="1577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ItemSets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50" marR="685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972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entury Schoolbook" pitchFamily="18" charset="0"/>
                        </a:rPr>
                        <a:t>{"items":["</a:t>
                      </a:r>
                      <a:r>
                        <a:rPr lang="en-US" sz="900" dirty="0" err="1" smtClean="0">
                          <a:latin typeface="Century Schoolbook" pitchFamily="18" charset="0"/>
                        </a:rPr>
                        <a:t>apples","baguette</a:t>
                      </a:r>
                      <a:r>
                        <a:rPr lang="en-US" sz="900" dirty="0" smtClean="0">
                          <a:latin typeface="Century Schoolbook" pitchFamily="18" charset="0"/>
                        </a:rPr>
                        <a:t>"]}</a:t>
                      </a:r>
                    </a:p>
                  </a:txBody>
                  <a:tcPr marL="68550" marR="685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838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entury Schoolbook" pitchFamily="18" charset="0"/>
                        </a:rPr>
                        <a:t>{"items":["apples","</a:t>
                      </a:r>
                      <a:r>
                        <a:rPr lang="en-US" sz="900" dirty="0" err="1" smtClean="0">
                          <a:latin typeface="Century Schoolbook" pitchFamily="18" charset="0"/>
                        </a:rPr>
                        <a:t>corned_b</a:t>
                      </a:r>
                      <a:r>
                        <a:rPr lang="en-US" sz="900" dirty="0" smtClean="0">
                          <a:latin typeface="Century Schoolbook" pitchFamily="18" charset="0"/>
                        </a:rPr>
                        <a:t>"]}</a:t>
                      </a:r>
                    </a:p>
                  </a:txBody>
                  <a:tcPr marL="68550" marR="685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837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entury Schoolbook" pitchFamily="18" charset="0"/>
                        </a:rPr>
                        <a:t>{"items":["apples","</a:t>
                      </a:r>
                      <a:r>
                        <a:rPr lang="en-US" sz="900" dirty="0" err="1" smtClean="0">
                          <a:latin typeface="Century Schoolbook" pitchFamily="18" charset="0"/>
                        </a:rPr>
                        <a:t>hering</a:t>
                      </a:r>
                      <a:r>
                        <a:rPr lang="en-US" sz="900" dirty="0" smtClean="0">
                          <a:latin typeface="Century Schoolbook" pitchFamily="18" charset="0"/>
                        </a:rPr>
                        <a:t>"]}</a:t>
                      </a:r>
                    </a:p>
                  </a:txBody>
                  <a:tcPr marL="68550" marR="685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592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entury Schoolbook" pitchFamily="18" charset="0"/>
                        </a:rPr>
                        <a:t>{"items":["</a:t>
                      </a:r>
                      <a:r>
                        <a:rPr lang="en-US" sz="900" dirty="0" err="1" smtClean="0">
                          <a:latin typeface="Century Schoolbook" pitchFamily="18" charset="0"/>
                        </a:rPr>
                        <a:t>apples","olives</a:t>
                      </a:r>
                      <a:r>
                        <a:rPr lang="en-US" sz="900" dirty="0" smtClean="0">
                          <a:latin typeface="Century Schoolbook" pitchFamily="18" charset="0"/>
                        </a:rPr>
                        <a:t>"]}</a:t>
                      </a:r>
                    </a:p>
                  </a:txBody>
                  <a:tcPr marL="68550" marR="685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592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entury Schoolbook" pitchFamily="18" charset="0"/>
                        </a:rPr>
                        <a:t>{"items":["apples"]}</a:t>
                      </a:r>
                      <a:endParaRPr lang="en-US" sz="900" dirty="0">
                        <a:latin typeface="Century Schoolbook" pitchFamily="18" charset="0"/>
                      </a:endParaRPr>
                    </a:p>
                  </a:txBody>
                  <a:tcPr marL="68550" marR="685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Bent-Up Arrow 14"/>
          <p:cNvSpPr/>
          <p:nvPr/>
        </p:nvSpPr>
        <p:spPr>
          <a:xfrm rot="5400000">
            <a:off x="1948656" y="4495007"/>
            <a:ext cx="746125" cy="115728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TextBox 35"/>
          <p:cNvSpPr txBox="1">
            <a:spLocks noChangeArrowheads="1"/>
          </p:cNvSpPr>
          <p:nvPr/>
        </p:nvSpPr>
        <p:spPr bwMode="auto">
          <a:xfrm>
            <a:off x="5319713" y="1719263"/>
            <a:ext cx="2995612" cy="86177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marL="0" indent="0" eaLnBrk="1" hangingPunct="1">
              <a:defRPr/>
            </a:pPr>
            <a:r>
              <a:rPr lang="en-US" sz="1000" i="1" dirty="0" smtClean="0">
                <a:solidFill>
                  <a:srgbClr val="000000"/>
                </a:solidFill>
                <a:latin typeface="Century Schoolbook" pitchFamily="18" charset="0"/>
              </a:rPr>
              <a:t>Implementation and Interface  needs work: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sz="1000" i="1" dirty="0" smtClean="0">
                <a:solidFill>
                  <a:srgbClr val="000000"/>
                </a:solidFill>
                <a:latin typeface="Century Schoolbook" pitchFamily="18" charset="0"/>
              </a:rPr>
              <a:t>User exposed to the fact that input initially </a:t>
            </a:r>
            <a:r>
              <a:rPr lang="en-US" sz="1000" i="1" dirty="0" smtClean="0">
                <a:solidFill>
                  <a:srgbClr val="000000"/>
                </a:solidFill>
                <a:latin typeface="Century Schoolbook" pitchFamily="18" charset="0"/>
              </a:rPr>
              <a:t>partitioned.  And </a:t>
            </a:r>
            <a:r>
              <a:rPr lang="en-US" sz="1000" i="1" dirty="0" smtClean="0">
                <a:solidFill>
                  <a:srgbClr val="000000"/>
                </a:solidFill>
                <a:latin typeface="Century Schoolbook" pitchFamily="18" charset="0"/>
              </a:rPr>
              <a:t>then output of function is partitioned.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sz="1000" i="1" dirty="0" smtClean="0">
                <a:solidFill>
                  <a:srgbClr val="000000"/>
                </a:solidFill>
                <a:latin typeface="Century Schoolbook" pitchFamily="18" charset="0"/>
              </a:rPr>
              <a:t>Also Multi Pass mechanics not ready.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gray">
          <a:xfrm>
            <a:off x="5040313" y="3260725"/>
            <a:ext cx="3970337" cy="1042988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/>
          <a:lstStyle/>
          <a:p>
            <a:pPr>
              <a:defRPr/>
            </a:pPr>
            <a:r>
              <a:rPr lang="en-US" sz="1100" dirty="0"/>
              <a:t>from </a:t>
            </a:r>
            <a:r>
              <a:rPr lang="en-US" sz="1100" b="1" dirty="0" err="1"/>
              <a:t>FrequentItemSets</a:t>
            </a:r>
            <a:r>
              <a:rPr lang="en-US" sz="1100" dirty="0"/>
              <a:t>(</a:t>
            </a:r>
          </a:p>
          <a:p>
            <a:pPr>
              <a:defRPr/>
            </a:pPr>
            <a:r>
              <a:rPr lang="en-US" sz="1100" dirty="0"/>
              <a:t>   Basket</a:t>
            </a:r>
          </a:p>
          <a:p>
            <a:pPr>
              <a:defRPr/>
            </a:pPr>
            <a:r>
              <a:rPr lang="en-US" sz="1100" dirty="0"/>
              <a:t>   partition by </a:t>
            </a:r>
            <a:r>
              <a:rPr lang="en-US" sz="1100" dirty="0" err="1"/>
              <a:t>basketId</a:t>
            </a:r>
            <a:r>
              <a:rPr lang="en-US" sz="1100" dirty="0"/>
              <a:t> order by </a:t>
            </a:r>
            <a:r>
              <a:rPr lang="en-US" sz="1100" dirty="0" err="1"/>
              <a:t>itemName</a:t>
            </a:r>
            <a:r>
              <a:rPr lang="en-US" sz="1100" dirty="0"/>
              <a:t>,</a:t>
            </a:r>
          </a:p>
          <a:p>
            <a:pPr>
              <a:defRPr/>
            </a:pPr>
            <a:r>
              <a:rPr lang="en-US" sz="1100" dirty="0"/>
              <a:t>   </a:t>
            </a:r>
            <a:r>
              <a:rPr lang="en-US" sz="1100" dirty="0" err="1"/>
              <a:t>supportThreshold</a:t>
            </a:r>
            <a:r>
              <a:rPr lang="en-US" sz="1100" dirty="0"/>
              <a:t>= 0.15)</a:t>
            </a:r>
          </a:p>
          <a:p>
            <a:pPr>
              <a:defRPr/>
            </a:pPr>
            <a:r>
              <a:rPr lang="en-US" sz="1100" dirty="0"/>
              <a:t>select </a:t>
            </a:r>
            <a:r>
              <a:rPr lang="en-US" sz="1100" dirty="0" err="1"/>
              <a:t>itemset</a:t>
            </a:r>
            <a:endParaRPr lang="en-US" sz="1100" dirty="0">
              <a:latin typeface="Arial monospaced for SAP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668713" y="3411538"/>
            <a:ext cx="13716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Recursive Queries as PTFs</a:t>
            </a:r>
          </a:p>
        </p:txBody>
      </p:sp>
      <p:sp>
        <p:nvSpPr>
          <p:cNvPr id="39939" name="Content Placeholder 2"/>
          <p:cNvSpPr txBox="1">
            <a:spLocks/>
          </p:cNvSpPr>
          <p:nvPr/>
        </p:nvSpPr>
        <p:spPr bwMode="auto">
          <a:xfrm>
            <a:off x="457200" y="1219200"/>
            <a:ext cx="8229600" cy="515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547688" indent="-2730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>
              <a:spcBef>
                <a:spcPts val="600"/>
              </a:spcBef>
              <a:buClr>
                <a:srgbClr val="727CA3"/>
              </a:buClr>
              <a:buSzPct val="76000"/>
              <a:buFont typeface="Wingdings 3" pitchFamily="18" charset="2"/>
              <a:buChar char=""/>
            </a:pPr>
            <a:r>
              <a:rPr lang="en-US" sz="2000" dirty="0" smtClean="0">
                <a:solidFill>
                  <a:srgbClr val="000000"/>
                </a:solidFill>
                <a:latin typeface="Gill Sans MT" pitchFamily="34" charset="0"/>
              </a:rPr>
              <a:t>Heart of Graph Algorithms is traversal: the discovery and selection of Paths</a:t>
            </a:r>
          </a:p>
          <a:p>
            <a:pPr>
              <a:spcBef>
                <a:spcPts val="600"/>
              </a:spcBef>
              <a:buClr>
                <a:srgbClr val="727CA3"/>
              </a:buClr>
              <a:buSzPct val="76000"/>
              <a:buFont typeface="Wingdings 3" pitchFamily="18" charset="2"/>
              <a:buChar char=""/>
            </a:pPr>
            <a:r>
              <a:rPr lang="en-US" sz="2000" dirty="0" smtClean="0">
                <a:solidFill>
                  <a:srgbClr val="000000"/>
                </a:solidFill>
                <a:latin typeface="Gill Sans MT" pitchFamily="34" charset="0"/>
              </a:rPr>
              <a:t>In SQL context Graph held in Table R(</a:t>
            </a:r>
            <a:r>
              <a:rPr lang="en-US" sz="2000" dirty="0" err="1" smtClean="0">
                <a:solidFill>
                  <a:srgbClr val="000000"/>
                </a:solidFill>
                <a:latin typeface="Gill Sans MT" pitchFamily="34" charset="0"/>
              </a:rPr>
              <a:t>Src</a:t>
            </a:r>
            <a:r>
              <a:rPr lang="en-US" sz="2000" dirty="0" smtClean="0">
                <a:solidFill>
                  <a:srgbClr val="000000"/>
                </a:solidFill>
                <a:latin typeface="Gill Sans MT" pitchFamily="34" charset="0"/>
              </a:rPr>
              <a:t>., </a:t>
            </a:r>
            <a:r>
              <a:rPr lang="en-US" sz="2000" dirty="0" err="1" smtClean="0">
                <a:solidFill>
                  <a:srgbClr val="000000"/>
                </a:solidFill>
                <a:latin typeface="Gill Sans MT" pitchFamily="34" charset="0"/>
              </a:rPr>
              <a:t>Dest</a:t>
            </a:r>
            <a:r>
              <a:rPr lang="en-US" sz="2000" dirty="0" smtClean="0">
                <a:solidFill>
                  <a:srgbClr val="000000"/>
                </a:solidFill>
                <a:latin typeface="Gill Sans MT" pitchFamily="34" charset="0"/>
              </a:rPr>
              <a:t>.) and traversal expressed as Relational Operators run iteratively to a fixed point.</a:t>
            </a:r>
          </a:p>
          <a:p>
            <a:pPr lvl="1">
              <a:spcBef>
                <a:spcPts val="600"/>
              </a:spcBef>
              <a:buClr>
                <a:srgbClr val="727CA3"/>
              </a:buClr>
              <a:buSzPct val="76000"/>
              <a:buFont typeface="Wingdings 3" pitchFamily="18" charset="2"/>
              <a:buChar char=""/>
            </a:pPr>
            <a:r>
              <a:rPr lang="en-US" sz="2000" dirty="0" smtClean="0">
                <a:solidFill>
                  <a:srgbClr val="000000"/>
                </a:solidFill>
                <a:latin typeface="Gill Sans MT" pitchFamily="34" charset="0"/>
              </a:rPr>
              <a:t>Typically until no new Paths discovered.</a:t>
            </a:r>
          </a:p>
          <a:p>
            <a:pPr>
              <a:spcBef>
                <a:spcPts val="600"/>
              </a:spcBef>
              <a:buClr>
                <a:srgbClr val="727CA3"/>
              </a:buClr>
              <a:buSzPct val="76000"/>
              <a:buFont typeface="Wingdings 3" pitchFamily="18" charset="2"/>
              <a:buChar char=""/>
            </a:pPr>
            <a:r>
              <a:rPr lang="en-US" sz="2000" dirty="0" smtClean="0">
                <a:solidFill>
                  <a:srgbClr val="000000"/>
                </a:solidFill>
                <a:latin typeface="Gill Sans MT" pitchFamily="34" charset="0"/>
              </a:rPr>
              <a:t>Lot of work in DB community to parallelize these Algorithms:</a:t>
            </a:r>
          </a:p>
          <a:p>
            <a:pPr lvl="1">
              <a:spcBef>
                <a:spcPts val="600"/>
              </a:spcBef>
              <a:buClr>
                <a:srgbClr val="727CA3"/>
              </a:buClr>
              <a:buSzPct val="76000"/>
              <a:buFont typeface="Wingdings 3" pitchFamily="18" charset="2"/>
              <a:buChar char=""/>
            </a:pPr>
            <a:r>
              <a:rPr lang="en-US" sz="2000" dirty="0" smtClean="0">
                <a:solidFill>
                  <a:srgbClr val="000000"/>
                </a:solidFill>
                <a:latin typeface="Gill Sans MT" pitchFamily="34" charset="0"/>
              </a:rPr>
              <a:t>Partition work</a:t>
            </a:r>
          </a:p>
          <a:p>
            <a:pPr lvl="1">
              <a:spcBef>
                <a:spcPts val="600"/>
              </a:spcBef>
              <a:buClr>
                <a:srgbClr val="727CA3"/>
              </a:buClr>
              <a:buSzPct val="76000"/>
              <a:buFont typeface="Wingdings 3" pitchFamily="18" charset="2"/>
              <a:buChar char=""/>
            </a:pPr>
            <a:r>
              <a:rPr lang="en-US" sz="2000" b="1" dirty="0" smtClean="0">
                <a:solidFill>
                  <a:srgbClr val="000000"/>
                </a:solidFill>
                <a:latin typeface="Gill Sans MT" pitchFamily="34" charset="0"/>
              </a:rPr>
              <a:t>Reduce </a:t>
            </a:r>
            <a:r>
              <a:rPr lang="en-US" sz="2000" b="1" dirty="0" smtClean="0">
                <a:solidFill>
                  <a:srgbClr val="000000"/>
                </a:solidFill>
                <a:latin typeface="Gill Sans MT" pitchFamily="34" charset="0"/>
              </a:rPr>
              <a:t>communication  </a:t>
            </a:r>
            <a:r>
              <a:rPr lang="en-US" sz="2000" b="1" dirty="0" smtClean="0">
                <a:solidFill>
                  <a:srgbClr val="000000"/>
                </a:solidFill>
                <a:latin typeface="Gill Sans MT" pitchFamily="34" charset="0"/>
                <a:sym typeface="Wingdings" pitchFamily="2" charset="2"/>
              </a:rPr>
              <a:t> naïve </a:t>
            </a:r>
            <a:r>
              <a:rPr lang="en-US" sz="2000" b="1" dirty="0" err="1" smtClean="0">
                <a:solidFill>
                  <a:srgbClr val="000000"/>
                </a:solidFill>
                <a:latin typeface="Gill Sans MT" pitchFamily="34" charset="0"/>
                <a:sym typeface="Wingdings" pitchFamily="2" charset="2"/>
              </a:rPr>
              <a:t>impl</a:t>
            </a:r>
            <a:r>
              <a:rPr lang="en-US" sz="2000" b="1" dirty="0" smtClean="0">
                <a:solidFill>
                  <a:srgbClr val="000000"/>
                </a:solidFill>
                <a:latin typeface="Gill Sans MT" pitchFamily="34" charset="0"/>
                <a:sym typeface="Wingdings" pitchFamily="2" charset="2"/>
              </a:rPr>
              <a:t>. will suffer from high comm. cost.</a:t>
            </a:r>
            <a:endParaRPr lang="en-US" sz="2000" dirty="0" smtClean="0">
              <a:solidFill>
                <a:srgbClr val="000000"/>
              </a:solidFill>
              <a:latin typeface="Gill Sans MT" pitchFamily="34" charset="0"/>
            </a:endParaRPr>
          </a:p>
          <a:p>
            <a:pPr>
              <a:spcBef>
                <a:spcPts val="600"/>
              </a:spcBef>
              <a:buClr>
                <a:srgbClr val="727CA3"/>
              </a:buClr>
              <a:buSzPct val="76000"/>
              <a:buFont typeface="Wingdings 3" pitchFamily="18" charset="2"/>
              <a:buChar char=""/>
              <a:defRPr/>
            </a:pPr>
            <a:r>
              <a:rPr lang="en-US" sz="2000" dirty="0">
                <a:solidFill>
                  <a:srgbClr val="000000"/>
                </a:solidFill>
                <a:latin typeface="Gill Sans MT" pitchFamily="34" charset="0"/>
              </a:rPr>
              <a:t>Of late revival of interest:</a:t>
            </a:r>
          </a:p>
          <a:p>
            <a:pPr lvl="1">
              <a:spcBef>
                <a:spcPts val="600"/>
              </a:spcBef>
              <a:buClr>
                <a:srgbClr val="727CA3"/>
              </a:buClr>
              <a:buSzPct val="76000"/>
              <a:buFont typeface="Wingdings 3" pitchFamily="18" charset="2"/>
              <a:buChar char=""/>
              <a:defRPr/>
            </a:pPr>
            <a:r>
              <a:rPr lang="en-US" sz="2000" b="1" dirty="0" err="1">
                <a:solidFill>
                  <a:srgbClr val="000000"/>
                </a:solidFill>
                <a:latin typeface="Gill Sans MT" pitchFamily="34" charset="0"/>
              </a:rPr>
              <a:t>HaLoop</a:t>
            </a:r>
            <a:r>
              <a:rPr lang="en-US" sz="2000" b="1" dirty="0">
                <a:solidFill>
                  <a:srgbClr val="000000"/>
                </a:solidFill>
                <a:latin typeface="Gill Sans MT" pitchFamily="34" charset="0"/>
              </a:rPr>
              <a:t> project</a:t>
            </a:r>
            <a:r>
              <a:rPr lang="en-US" sz="2000" dirty="0">
                <a:solidFill>
                  <a:srgbClr val="000000"/>
                </a:solidFill>
                <a:latin typeface="Gill Sans MT" pitchFamily="34" charset="0"/>
              </a:rPr>
              <a:t>: Relation based implementation. Based on tweaking MR mechanics: changes to </a:t>
            </a:r>
            <a:r>
              <a:rPr lang="en-US" sz="2000" dirty="0" err="1">
                <a:solidFill>
                  <a:srgbClr val="000000"/>
                </a:solidFill>
                <a:latin typeface="Gill Sans MT" pitchFamily="34" charset="0"/>
              </a:rPr>
              <a:t>JobTracker</a:t>
            </a:r>
            <a:r>
              <a:rPr lang="en-US" sz="2000" dirty="0">
                <a:solidFill>
                  <a:srgbClr val="000000"/>
                </a:solidFill>
                <a:latin typeface="Gill Sans MT" pitchFamily="34" charset="0"/>
              </a:rPr>
              <a:t> and </a:t>
            </a:r>
            <a:r>
              <a:rPr lang="en-US" sz="2000" dirty="0" err="1">
                <a:solidFill>
                  <a:srgbClr val="000000"/>
                </a:solidFill>
                <a:latin typeface="Gill Sans MT" pitchFamily="34" charset="0"/>
              </a:rPr>
              <a:t>TaskTracker</a:t>
            </a:r>
            <a:r>
              <a:rPr lang="en-US" sz="2000" dirty="0">
                <a:solidFill>
                  <a:srgbClr val="000000"/>
                </a:solidFill>
                <a:latin typeface="Gill Sans MT" pitchFamily="34" charset="0"/>
              </a:rPr>
              <a:t>.</a:t>
            </a:r>
          </a:p>
          <a:p>
            <a:pPr lvl="1">
              <a:spcBef>
                <a:spcPts val="600"/>
              </a:spcBef>
              <a:buClr>
                <a:srgbClr val="727CA3"/>
              </a:buClr>
              <a:buSzPct val="76000"/>
              <a:buFont typeface="Wingdings 3" pitchFamily="18" charset="2"/>
              <a:buChar char=""/>
              <a:defRPr/>
            </a:pPr>
            <a:r>
              <a:rPr lang="en-US" sz="2000" b="1" dirty="0" err="1">
                <a:solidFill>
                  <a:srgbClr val="000000"/>
                </a:solidFill>
                <a:latin typeface="Gill Sans MT" pitchFamily="34" charset="0"/>
              </a:rPr>
              <a:t>Giraph</a:t>
            </a:r>
            <a:r>
              <a:rPr lang="en-US" sz="2000" b="1" dirty="0">
                <a:solidFill>
                  <a:srgbClr val="000000"/>
                </a:solidFill>
                <a:latin typeface="Gill Sans MT" pitchFamily="34" charset="0"/>
              </a:rPr>
              <a:t> project</a:t>
            </a:r>
            <a:r>
              <a:rPr lang="en-US" sz="2000" dirty="0">
                <a:solidFill>
                  <a:srgbClr val="000000"/>
                </a:solidFill>
                <a:latin typeface="Gill Sans MT" pitchFamily="34" charset="0"/>
              </a:rPr>
              <a:t>: Matrix based Direct Algorithms</a:t>
            </a:r>
            <a:endParaRPr lang="en-US" sz="2000" b="1" dirty="0" smtClean="0">
              <a:solidFill>
                <a:srgbClr val="000000"/>
              </a:solidFill>
              <a:latin typeface="Gill Sans MT" pitchFamily="34" charset="0"/>
            </a:endParaRPr>
          </a:p>
          <a:p>
            <a:pPr>
              <a:spcBef>
                <a:spcPts val="600"/>
              </a:spcBef>
              <a:buClr>
                <a:srgbClr val="727CA3"/>
              </a:buClr>
              <a:buSzPct val="76000"/>
              <a:buFont typeface="Wingdings 3" pitchFamily="18" charset="2"/>
              <a:buChar char=""/>
            </a:pP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  <a:p>
            <a:pPr>
              <a:spcBef>
                <a:spcPts val="600"/>
              </a:spcBef>
              <a:buClr>
                <a:srgbClr val="727CA3"/>
              </a:buClr>
              <a:buSzPct val="76000"/>
              <a:buFont typeface="Wingdings 3" pitchFamily="18" charset="2"/>
              <a:buChar char=""/>
            </a:pP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  <a:p>
            <a:pPr lvl="1" eaLnBrk="1" hangingPunct="1">
              <a:spcBef>
                <a:spcPts val="500"/>
              </a:spcBef>
              <a:buClr>
                <a:srgbClr val="9FB8CD"/>
              </a:buClr>
              <a:buSzPct val="76000"/>
              <a:buFont typeface="Wingdings" pitchFamily="2" charset="2"/>
              <a:buChar char="Ø"/>
            </a:pPr>
            <a:endParaRPr lang="en-US" sz="2300" dirty="0">
              <a:solidFill>
                <a:srgbClr val="464653"/>
              </a:solidFill>
              <a:latin typeface="Gill Sans MT" pitchFamily="34" charset="0"/>
            </a:endParaRPr>
          </a:p>
          <a:p>
            <a:pPr eaLnBrk="1" hangingPunct="1">
              <a:spcBef>
                <a:spcPts val="600"/>
              </a:spcBef>
              <a:buClr>
                <a:srgbClr val="727CA3"/>
              </a:buClr>
              <a:buSzPct val="76000"/>
              <a:buFont typeface="Wingdings" pitchFamily="2" charset="2"/>
              <a:buChar char="Ø"/>
            </a:pPr>
            <a:endParaRPr lang="en-US" sz="2600" dirty="0">
              <a:solidFill>
                <a:srgbClr val="000000"/>
              </a:solidFill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05856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Recursive Queries as PTFs</a:t>
            </a:r>
          </a:p>
        </p:txBody>
      </p:sp>
      <p:sp>
        <p:nvSpPr>
          <p:cNvPr id="39939" name="Content Placeholder 2"/>
          <p:cNvSpPr txBox="1">
            <a:spLocks/>
          </p:cNvSpPr>
          <p:nvPr/>
        </p:nvSpPr>
        <p:spPr bwMode="auto">
          <a:xfrm>
            <a:off x="457200" y="1219200"/>
            <a:ext cx="8229600" cy="515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547688" indent="-2730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>
              <a:spcBef>
                <a:spcPts val="600"/>
              </a:spcBef>
              <a:buClr>
                <a:srgbClr val="727CA3"/>
              </a:buClr>
              <a:buSzPct val="76000"/>
              <a:buFont typeface="Wingdings 3" pitchFamily="18" charset="2"/>
              <a:buChar char=""/>
            </a:pPr>
            <a:r>
              <a:rPr lang="en-US" sz="2000" dirty="0" smtClean="0">
                <a:solidFill>
                  <a:srgbClr val="000000"/>
                </a:solidFill>
                <a:latin typeface="Gill Sans MT" pitchFamily="34" charset="0"/>
              </a:rPr>
              <a:t>In PTF context:</a:t>
            </a:r>
          </a:p>
          <a:p>
            <a:pPr>
              <a:spcBef>
                <a:spcPts val="600"/>
              </a:spcBef>
              <a:buClr>
                <a:srgbClr val="727CA3"/>
              </a:buClr>
              <a:buSzPct val="76000"/>
              <a:buFont typeface="Wingdings 3" pitchFamily="18" charset="2"/>
              <a:buChar char=""/>
            </a:pPr>
            <a:r>
              <a:rPr lang="en-US" sz="2000" dirty="0" smtClean="0">
                <a:solidFill>
                  <a:srgbClr val="000000"/>
                </a:solidFill>
                <a:latin typeface="Gill Sans MT" pitchFamily="34" charset="0"/>
              </a:rPr>
              <a:t>A Graph Algorithm involves </a:t>
            </a:r>
          </a:p>
          <a:p>
            <a:pPr lvl="1">
              <a:spcBef>
                <a:spcPts val="600"/>
              </a:spcBef>
              <a:buClr>
                <a:srgbClr val="727CA3"/>
              </a:buClr>
              <a:buSzPct val="76000"/>
              <a:buFont typeface="Wingdings 3" pitchFamily="18" charset="2"/>
              <a:buChar char=""/>
            </a:pPr>
            <a:r>
              <a:rPr lang="en-US" sz="2000" dirty="0" smtClean="0">
                <a:solidFill>
                  <a:srgbClr val="000000"/>
                </a:solidFill>
                <a:latin typeface="Gill Sans MT" pitchFamily="34" charset="0"/>
              </a:rPr>
              <a:t>An Input Relation R(Source, Destination)</a:t>
            </a:r>
          </a:p>
          <a:p>
            <a:pPr lvl="1">
              <a:spcBef>
                <a:spcPts val="600"/>
              </a:spcBef>
              <a:buClr>
                <a:srgbClr val="727CA3"/>
              </a:buClr>
              <a:buSzPct val="76000"/>
              <a:buFont typeface="Wingdings 3" pitchFamily="18" charset="2"/>
              <a:buChar char=""/>
            </a:pPr>
            <a:r>
              <a:rPr lang="en-US" sz="2000" dirty="0" smtClean="0">
                <a:solidFill>
                  <a:srgbClr val="000000"/>
                </a:solidFill>
                <a:latin typeface="Gill Sans MT" pitchFamily="34" charset="0"/>
              </a:rPr>
              <a:t>Output contains Paths that meet a certain criteria.</a:t>
            </a:r>
          </a:p>
          <a:p>
            <a:pPr>
              <a:spcBef>
                <a:spcPts val="600"/>
              </a:spcBef>
              <a:buClr>
                <a:srgbClr val="727CA3"/>
              </a:buClr>
              <a:buSzPct val="76000"/>
              <a:buFont typeface="Wingdings 3" pitchFamily="18" charset="2"/>
              <a:buChar char=""/>
            </a:pPr>
            <a:r>
              <a:rPr lang="en-US" sz="2000" dirty="0" smtClean="0">
                <a:solidFill>
                  <a:srgbClr val="000000"/>
                </a:solidFill>
                <a:latin typeface="Gill Sans MT" pitchFamily="34" charset="0"/>
              </a:rPr>
              <a:t>A Recursive Query is processed in a fashion very similar to a Multi Pass Algorithms</a:t>
            </a:r>
          </a:p>
          <a:p>
            <a:pPr lvl="1">
              <a:spcBef>
                <a:spcPts val="600"/>
              </a:spcBef>
              <a:buClr>
                <a:srgbClr val="727CA3"/>
              </a:buClr>
              <a:buSzPct val="76000"/>
              <a:buFont typeface="Wingdings 3" pitchFamily="18" charset="2"/>
              <a:buChar char=""/>
            </a:pPr>
            <a:r>
              <a:rPr lang="en-US" sz="1600" dirty="0" smtClean="0">
                <a:solidFill>
                  <a:srgbClr val="000000"/>
                </a:solidFill>
              </a:rPr>
              <a:t>Partition input and persist </a:t>
            </a:r>
            <a:r>
              <a:rPr lang="en-US" sz="1600" dirty="0" smtClean="0">
                <a:solidFill>
                  <a:srgbClr val="000000"/>
                </a:solidFill>
                <a:sym typeface="Wingdings" pitchFamily="2" charset="2"/>
              </a:rPr>
              <a:t>  </a:t>
            </a:r>
            <a:r>
              <a:rPr lang="en-US" sz="1600" b="1" i="1" dirty="0" smtClean="0">
                <a:solidFill>
                  <a:srgbClr val="000000"/>
                </a:solidFill>
                <a:sym typeface="Wingdings" pitchFamily="2" charset="2"/>
              </a:rPr>
              <a:t>Partition R by Destination</a:t>
            </a:r>
            <a:endParaRPr lang="en-US" sz="1600" b="1" dirty="0" smtClean="0">
              <a:solidFill>
                <a:srgbClr val="000000"/>
              </a:solidFill>
            </a:endParaRPr>
          </a:p>
          <a:p>
            <a:pPr lvl="1">
              <a:spcBef>
                <a:spcPts val="600"/>
              </a:spcBef>
              <a:buClr>
                <a:srgbClr val="727CA3"/>
              </a:buClr>
              <a:buSzPct val="76000"/>
              <a:buFont typeface="Wingdings 3" pitchFamily="18" charset="2"/>
              <a:buChar char=""/>
            </a:pPr>
            <a:r>
              <a:rPr lang="en-US" sz="1600" dirty="0" smtClean="0">
                <a:solidFill>
                  <a:srgbClr val="000000"/>
                </a:solidFill>
              </a:rPr>
              <a:t>Repeat</a:t>
            </a:r>
          </a:p>
          <a:p>
            <a:pPr lvl="2">
              <a:spcBef>
                <a:spcPts val="600"/>
              </a:spcBef>
              <a:buClr>
                <a:srgbClr val="727CA3"/>
              </a:buClr>
              <a:buSzPct val="76000"/>
              <a:buFont typeface="Wingdings 3" pitchFamily="18" charset="2"/>
              <a:buChar char=""/>
            </a:pPr>
            <a:r>
              <a:rPr lang="en-US" sz="1400" dirty="0" smtClean="0">
                <a:solidFill>
                  <a:srgbClr val="000000"/>
                </a:solidFill>
              </a:rPr>
              <a:t>operate on persisted partitions </a:t>
            </a:r>
            <a:r>
              <a:rPr lang="en-US" sz="1400" dirty="0" smtClean="0">
                <a:solidFill>
                  <a:srgbClr val="000000"/>
                </a:solidFill>
                <a:sym typeface="Wingdings" pitchFamily="2" charset="2"/>
              </a:rPr>
              <a:t> </a:t>
            </a:r>
            <a:r>
              <a:rPr lang="en-US" sz="1400" b="1" i="1" dirty="0" smtClean="0">
                <a:solidFill>
                  <a:srgbClr val="000000"/>
                </a:solidFill>
                <a:sym typeface="Wingdings" pitchFamily="2" charset="2"/>
              </a:rPr>
              <a:t>Do map-side Join of R with newly discovered Paths</a:t>
            </a:r>
            <a:endParaRPr lang="en-US" sz="1400" b="1" i="1" dirty="0" smtClean="0">
              <a:solidFill>
                <a:srgbClr val="000000"/>
              </a:solidFill>
            </a:endParaRPr>
          </a:p>
          <a:p>
            <a:pPr lvl="2">
              <a:spcBef>
                <a:spcPts val="600"/>
              </a:spcBef>
              <a:buClr>
                <a:srgbClr val="727CA3"/>
              </a:buClr>
              <a:buSzPct val="76000"/>
              <a:buFont typeface="Wingdings 3" pitchFamily="18" charset="2"/>
              <a:buChar char=""/>
            </a:pPr>
            <a:r>
              <a:rPr lang="en-US" sz="1400" dirty="0" smtClean="0">
                <a:solidFill>
                  <a:srgbClr val="000000"/>
                </a:solidFill>
              </a:rPr>
              <a:t>use partitioning to consolidate output across partitions. </a:t>
            </a:r>
            <a:r>
              <a:rPr lang="en-US" sz="1400" dirty="0" smtClean="0">
                <a:solidFill>
                  <a:srgbClr val="000000"/>
                </a:solidFill>
                <a:sym typeface="Wingdings" pitchFamily="2" charset="2"/>
              </a:rPr>
              <a:t> </a:t>
            </a:r>
            <a:r>
              <a:rPr lang="en-US" sz="1400" b="1" i="1" dirty="0" smtClean="0">
                <a:solidFill>
                  <a:srgbClr val="000000"/>
                </a:solidFill>
                <a:sym typeface="Wingdings" pitchFamily="2" charset="2"/>
              </a:rPr>
              <a:t>partition output of join (the new Paths) by Source. </a:t>
            </a:r>
            <a:r>
              <a:rPr lang="en-US" sz="1400" b="1" i="1" dirty="0" err="1" smtClean="0">
                <a:solidFill>
                  <a:srgbClr val="000000"/>
                </a:solidFill>
                <a:sym typeface="Wingdings" pitchFamily="2" charset="2"/>
              </a:rPr>
              <a:t>Dedup</a:t>
            </a:r>
            <a:r>
              <a:rPr lang="en-US" sz="1400" b="1" i="1" dirty="0" smtClean="0">
                <a:solidFill>
                  <a:srgbClr val="000000"/>
                </a:solidFill>
                <a:sym typeface="Wingdings" pitchFamily="2" charset="2"/>
              </a:rPr>
              <a:t>; output only new Paths.</a:t>
            </a:r>
            <a:endParaRPr lang="en-US" sz="1400" b="1" i="1" dirty="0" smtClean="0">
              <a:solidFill>
                <a:srgbClr val="000000"/>
              </a:solidFill>
            </a:endParaRPr>
          </a:p>
          <a:p>
            <a:pPr>
              <a:spcBef>
                <a:spcPts val="600"/>
              </a:spcBef>
              <a:buClr>
                <a:srgbClr val="727CA3"/>
              </a:buClr>
              <a:buSzPct val="76000"/>
              <a:buFont typeface="Wingdings 3" pitchFamily="18" charset="2"/>
              <a:buChar char=""/>
            </a:pPr>
            <a:r>
              <a:rPr lang="en-US" sz="2000" dirty="0" smtClean="0"/>
              <a:t>But for End User still sees this as a PTF invocation</a:t>
            </a:r>
          </a:p>
          <a:p>
            <a:pPr marL="0" lvl="1" indent="0" algn="ctr">
              <a:spcBef>
                <a:spcPts val="600"/>
              </a:spcBef>
              <a:buClr>
                <a:srgbClr val="727CA3"/>
              </a:buClr>
              <a:buSzPct val="76000"/>
            </a:pPr>
            <a:endParaRPr lang="en-US" sz="2000" b="1" dirty="0" smtClean="0">
              <a:solidFill>
                <a:srgbClr val="000000"/>
              </a:solidFill>
              <a:latin typeface="Gill Sans MT" pitchFamily="34" charset="0"/>
            </a:endParaRPr>
          </a:p>
          <a:p>
            <a:pPr marL="0" lvl="1" indent="0" algn="ctr">
              <a:spcBef>
                <a:spcPts val="600"/>
              </a:spcBef>
              <a:buClr>
                <a:srgbClr val="727CA3"/>
              </a:buClr>
              <a:buSzPct val="76000"/>
            </a:pPr>
            <a:r>
              <a:rPr lang="en-US" sz="2000" b="1" dirty="0" smtClean="0">
                <a:solidFill>
                  <a:srgbClr val="000000"/>
                </a:solidFill>
                <a:latin typeface="Gill Sans MT" pitchFamily="34" charset="0"/>
              </a:rPr>
              <a:t>Under the covers could use </a:t>
            </a:r>
            <a:r>
              <a:rPr lang="en-US" sz="2000" b="1" dirty="0" err="1" smtClean="0">
                <a:solidFill>
                  <a:srgbClr val="000000"/>
                </a:solidFill>
                <a:latin typeface="Gill Sans MT" pitchFamily="34" charset="0"/>
              </a:rPr>
              <a:t>HaLoop</a:t>
            </a:r>
            <a:r>
              <a:rPr lang="en-US" sz="2000" b="1" dirty="0" smtClean="0">
                <a:solidFill>
                  <a:srgbClr val="000000"/>
                </a:solidFill>
                <a:latin typeface="Gill Sans MT" pitchFamily="34" charset="0"/>
              </a:rPr>
              <a:t> or </a:t>
            </a:r>
            <a:r>
              <a:rPr lang="en-US" sz="2000" b="1" dirty="0" err="1" smtClean="0">
                <a:solidFill>
                  <a:srgbClr val="000000"/>
                </a:solidFill>
                <a:latin typeface="Gill Sans MT" pitchFamily="34" charset="0"/>
              </a:rPr>
              <a:t>Giraph</a:t>
            </a:r>
            <a:r>
              <a:rPr lang="en-US" sz="2000" b="1" dirty="0" smtClean="0">
                <a:solidFill>
                  <a:srgbClr val="000000"/>
                </a:solidFill>
                <a:latin typeface="Gill Sans MT" pitchFamily="34" charset="0"/>
              </a:rPr>
              <a:t> to implement Alg.?</a:t>
            </a:r>
          </a:p>
          <a:p>
            <a:pPr>
              <a:spcBef>
                <a:spcPts val="600"/>
              </a:spcBef>
              <a:buClr>
                <a:srgbClr val="727CA3"/>
              </a:buClr>
              <a:buSzPct val="76000"/>
              <a:buFont typeface="Wingdings 3" pitchFamily="18" charset="2"/>
              <a:buChar char=""/>
            </a:pPr>
            <a:endParaRPr lang="en-US" sz="2000" dirty="0" smtClean="0">
              <a:solidFill>
                <a:srgbClr val="000000"/>
              </a:solidFill>
              <a:latin typeface="Gill Sans MT" pitchFamily="34" charset="0"/>
            </a:endParaRPr>
          </a:p>
          <a:p>
            <a:pPr>
              <a:spcBef>
                <a:spcPts val="600"/>
              </a:spcBef>
              <a:buClr>
                <a:srgbClr val="727CA3"/>
              </a:buClr>
              <a:buSzPct val="76000"/>
              <a:buFont typeface="Wingdings 3" pitchFamily="18" charset="2"/>
              <a:buChar char=""/>
            </a:pP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  <a:p>
            <a:pPr>
              <a:spcBef>
                <a:spcPts val="600"/>
              </a:spcBef>
              <a:buClr>
                <a:srgbClr val="727CA3"/>
              </a:buClr>
              <a:buSzPct val="76000"/>
              <a:buFont typeface="Wingdings 3" pitchFamily="18" charset="2"/>
              <a:buChar char=""/>
            </a:pP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  <a:p>
            <a:pPr lvl="1" eaLnBrk="1" hangingPunct="1">
              <a:spcBef>
                <a:spcPts val="500"/>
              </a:spcBef>
              <a:buClr>
                <a:srgbClr val="9FB8CD"/>
              </a:buClr>
              <a:buSzPct val="76000"/>
              <a:buFont typeface="Wingdings" pitchFamily="2" charset="2"/>
              <a:buChar char="Ø"/>
            </a:pPr>
            <a:endParaRPr lang="en-US" sz="2300" dirty="0">
              <a:solidFill>
                <a:srgbClr val="464653"/>
              </a:solidFill>
              <a:latin typeface="Gill Sans MT" pitchFamily="34" charset="0"/>
            </a:endParaRPr>
          </a:p>
          <a:p>
            <a:pPr eaLnBrk="1" hangingPunct="1">
              <a:spcBef>
                <a:spcPts val="600"/>
              </a:spcBef>
              <a:buClr>
                <a:srgbClr val="727CA3"/>
              </a:buClr>
              <a:buSzPct val="76000"/>
              <a:buFont typeface="Wingdings" pitchFamily="2" charset="2"/>
              <a:buChar char="Ø"/>
            </a:pPr>
            <a:endParaRPr lang="en-US" sz="2600" dirty="0">
              <a:solidFill>
                <a:srgbClr val="000000"/>
              </a:solidFill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82404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PTF Example: Transitive Closure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gray">
          <a:xfrm>
            <a:off x="842963" y="3314700"/>
            <a:ext cx="3970337" cy="1244600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/>
          <a:lstStyle/>
          <a:p>
            <a:pPr>
              <a:defRPr/>
            </a:pPr>
            <a:r>
              <a:rPr lang="en-US" sz="1100" dirty="0">
                <a:solidFill>
                  <a:prstClr val="black"/>
                </a:solidFill>
              </a:rPr>
              <a:t>from </a:t>
            </a:r>
            <a:r>
              <a:rPr lang="en-US" sz="1100" dirty="0" err="1">
                <a:solidFill>
                  <a:prstClr val="black"/>
                </a:solidFill>
              </a:rPr>
              <a:t>transitiveClosure</a:t>
            </a:r>
            <a:r>
              <a:rPr lang="en-US" sz="1100" dirty="0">
                <a:solidFill>
                  <a:prstClr val="black"/>
                </a:solidFill>
              </a:rPr>
              <a:t>(</a:t>
            </a:r>
          </a:p>
          <a:p>
            <a:pPr>
              <a:defRPr/>
            </a:pPr>
            <a:r>
              <a:rPr lang="en-US" sz="1100" dirty="0">
                <a:solidFill>
                  <a:prstClr val="black"/>
                </a:solidFill>
              </a:rPr>
              <a:t>	&lt;select * from Flights</a:t>
            </a:r>
          </a:p>
          <a:p>
            <a:pPr>
              <a:defRPr/>
            </a:pPr>
            <a:r>
              <a:rPr lang="en-US" sz="1100" dirty="0">
                <a:solidFill>
                  <a:prstClr val="black"/>
                </a:solidFill>
              </a:rPr>
              <a:t>	  distribute by </a:t>
            </a:r>
            <a:r>
              <a:rPr lang="en-US" sz="1100" dirty="0" err="1">
                <a:solidFill>
                  <a:prstClr val="black"/>
                </a:solidFill>
              </a:rPr>
              <a:t>Dest</a:t>
            </a:r>
            <a:r>
              <a:rPr lang="en-US" sz="1100" dirty="0">
                <a:solidFill>
                  <a:prstClr val="black"/>
                </a:solidFill>
              </a:rPr>
              <a:t>&gt;</a:t>
            </a:r>
          </a:p>
          <a:p>
            <a:pPr>
              <a:defRPr/>
            </a:pPr>
            <a:r>
              <a:rPr lang="en-US" sz="1100" dirty="0">
                <a:solidFill>
                  <a:prstClr val="black"/>
                </a:solidFill>
              </a:rPr>
              <a:t>partition by </a:t>
            </a:r>
            <a:r>
              <a:rPr lang="en-US" sz="1100" dirty="0" err="1">
                <a:solidFill>
                  <a:prstClr val="black"/>
                </a:solidFill>
              </a:rPr>
              <a:t>Src</a:t>
            </a:r>
            <a:r>
              <a:rPr lang="en-US" sz="1100" dirty="0">
                <a:solidFill>
                  <a:prstClr val="black"/>
                </a:solidFill>
              </a:rPr>
              <a:t>,</a:t>
            </a:r>
          </a:p>
          <a:p>
            <a:pPr>
              <a:defRPr/>
            </a:pPr>
            <a:r>
              <a:rPr lang="en-US" sz="1100" dirty="0">
                <a:solidFill>
                  <a:prstClr val="black"/>
                </a:solidFill>
              </a:rPr>
              <a:t>‘</a:t>
            </a:r>
            <a:r>
              <a:rPr lang="en-US" sz="1100" dirty="0" err="1">
                <a:solidFill>
                  <a:prstClr val="black"/>
                </a:solidFill>
              </a:rPr>
              <a:t>Src</a:t>
            </a:r>
            <a:r>
              <a:rPr lang="en-US" sz="1100" dirty="0">
                <a:solidFill>
                  <a:prstClr val="black"/>
                </a:solidFill>
              </a:rPr>
              <a:t>', ‘</a:t>
            </a:r>
            <a:r>
              <a:rPr lang="en-US" sz="1100" dirty="0" err="1">
                <a:solidFill>
                  <a:prstClr val="black"/>
                </a:solidFill>
              </a:rPr>
              <a:t>Dest</a:t>
            </a:r>
            <a:r>
              <a:rPr lang="en-US" sz="1100" dirty="0">
                <a:solidFill>
                  <a:prstClr val="black"/>
                </a:solidFill>
              </a:rPr>
              <a:t>’)</a:t>
            </a:r>
          </a:p>
          <a:p>
            <a:pPr>
              <a:defRPr/>
            </a:pPr>
            <a:r>
              <a:rPr lang="en-US" sz="1100" dirty="0">
                <a:solidFill>
                  <a:prstClr val="black"/>
                </a:solidFill>
              </a:rPr>
              <a:t>select </a:t>
            </a:r>
            <a:r>
              <a:rPr lang="en-US" sz="1100" dirty="0" err="1">
                <a:solidFill>
                  <a:prstClr val="black"/>
                </a:solidFill>
              </a:rPr>
              <a:t>Src</a:t>
            </a:r>
            <a:r>
              <a:rPr lang="en-US" sz="1100" dirty="0">
                <a:solidFill>
                  <a:prstClr val="black"/>
                </a:solidFill>
              </a:rPr>
              <a:t>, </a:t>
            </a:r>
            <a:r>
              <a:rPr lang="en-US" sz="1100" dirty="0" err="1">
                <a:solidFill>
                  <a:prstClr val="black"/>
                </a:solidFill>
              </a:rPr>
              <a:t>Dest</a:t>
            </a:r>
            <a:endParaRPr lang="en-US" sz="1100" dirty="0">
              <a:solidFill>
                <a:prstClr val="black"/>
              </a:solidFill>
              <a:latin typeface="Arial monospaced for SAP" pitchFamily="49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73088" y="1574800"/>
          <a:ext cx="1519237" cy="1419333"/>
        </p:xfrm>
        <a:graphic>
          <a:graphicData uri="http://schemas.openxmlformats.org/drawingml/2006/table">
            <a:tbl>
              <a:tblPr firstRow="1" firstCol="1" bandRow="1"/>
              <a:tblGrid>
                <a:gridCol w="680477"/>
                <a:gridCol w="838760"/>
              </a:tblGrid>
              <a:tr h="1577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Source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54" marR="685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Destination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54" marR="685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1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New</a:t>
                      </a:r>
                      <a:r>
                        <a:rPr lang="en-US" sz="900" baseline="0" dirty="0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 York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54" marR="685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London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54" marR="685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4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New York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54" marR="685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entury Schoolbook"/>
                          <a:ea typeface="Arial Unicode MS"/>
                          <a:cs typeface="Times New Roman"/>
                        </a:rPr>
                        <a:t>Paris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54" marR="685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4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London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54" marR="685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Bombay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54" marR="685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7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London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54" marR="685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Dubai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54" marR="685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7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Dubai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54" marR="685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Bombay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54" marR="685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011" name="Text Box 2"/>
          <p:cNvSpPr txBox="1">
            <a:spLocks noChangeArrowheads="1"/>
          </p:cNvSpPr>
          <p:nvPr/>
        </p:nvSpPr>
        <p:spPr bwMode="auto">
          <a:xfrm>
            <a:off x="512763" y="1246188"/>
            <a:ext cx="939800" cy="298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en-US" sz="1200" b="1">
                <a:solidFill>
                  <a:srgbClr val="000000"/>
                </a:solidFill>
                <a:latin typeface="Century Schoolbook" pitchFamily="18" charset="0"/>
              </a:rPr>
              <a:t>Flights</a:t>
            </a:r>
            <a:endParaRPr lang="en-US" sz="1200">
              <a:solidFill>
                <a:srgbClr val="000000"/>
              </a:solidFill>
              <a:latin typeface="Century Schoolbook" pitchFamily="18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287963" y="4221163"/>
          <a:ext cx="1519237" cy="1735135"/>
        </p:xfrm>
        <a:graphic>
          <a:graphicData uri="http://schemas.openxmlformats.org/drawingml/2006/table">
            <a:tbl>
              <a:tblPr firstRow="1" firstCol="1" bandRow="1"/>
              <a:tblGrid>
                <a:gridCol w="680477"/>
                <a:gridCol w="838760"/>
              </a:tblGrid>
              <a:tr h="1577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Source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54" marR="685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Destination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54" marR="685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4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New</a:t>
                      </a:r>
                      <a:r>
                        <a:rPr lang="en-US" sz="900" baseline="0" dirty="0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 York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54" marR="685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London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54" marR="685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4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New York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54" marR="685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entury Schoolbook"/>
                          <a:ea typeface="Arial Unicode MS"/>
                          <a:cs typeface="Times New Roman"/>
                        </a:rPr>
                        <a:t>Paris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54" marR="685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4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London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54" marR="685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Bombay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54" marR="685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7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London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54" marR="685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Dubai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54" marR="685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7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Dubai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54" marR="685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Bombay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54" marR="685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7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entury Schoolbook" pitchFamily="18" charset="0"/>
                          <a:ea typeface="Calibri"/>
                          <a:cs typeface="Times New Roman"/>
                        </a:rPr>
                        <a:t>New York</a:t>
                      </a:r>
                      <a:endParaRPr lang="en-US" sz="900" dirty="0">
                        <a:effectLst/>
                        <a:latin typeface="Century Schoolbook" pitchFamily="18" charset="0"/>
                        <a:ea typeface="Calibri"/>
                        <a:cs typeface="Times New Roman"/>
                      </a:endParaRPr>
                    </a:p>
                  </a:txBody>
                  <a:tcPr marL="68554" marR="685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entury Schoolbook" pitchFamily="18" charset="0"/>
                          <a:ea typeface="Calibri"/>
                          <a:cs typeface="Times New Roman"/>
                        </a:rPr>
                        <a:t>Bombay</a:t>
                      </a:r>
                      <a:endParaRPr lang="en-US" sz="900" dirty="0">
                        <a:effectLst/>
                        <a:latin typeface="Century Schoolbook" pitchFamily="18" charset="0"/>
                        <a:ea typeface="Calibri"/>
                        <a:cs typeface="Times New Roman"/>
                      </a:endParaRPr>
                    </a:p>
                  </a:txBody>
                  <a:tcPr marL="68554" marR="685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7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entury Schoolbook" pitchFamily="18" charset="0"/>
                          <a:ea typeface="Calibri"/>
                          <a:cs typeface="Times New Roman"/>
                        </a:rPr>
                        <a:t>New York</a:t>
                      </a:r>
                      <a:endParaRPr lang="en-US" sz="900" dirty="0">
                        <a:effectLst/>
                        <a:latin typeface="Century Schoolbook" pitchFamily="18" charset="0"/>
                        <a:ea typeface="Calibri"/>
                        <a:cs typeface="Times New Roman"/>
                      </a:endParaRPr>
                    </a:p>
                  </a:txBody>
                  <a:tcPr marL="68554" marR="685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entury Schoolbook" pitchFamily="18" charset="0"/>
                          <a:ea typeface="Calibri"/>
                          <a:cs typeface="Times New Roman"/>
                        </a:rPr>
                        <a:t>Dubai</a:t>
                      </a:r>
                      <a:endParaRPr lang="en-US" sz="900" dirty="0">
                        <a:effectLst/>
                        <a:latin typeface="Century Schoolbook" pitchFamily="18" charset="0"/>
                        <a:ea typeface="Calibri"/>
                        <a:cs typeface="Times New Roman"/>
                      </a:endParaRPr>
                    </a:p>
                  </a:txBody>
                  <a:tcPr marL="68554" marR="685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Bent-Up Arrow 11"/>
          <p:cNvSpPr/>
          <p:nvPr/>
        </p:nvSpPr>
        <p:spPr>
          <a:xfrm rot="5400000">
            <a:off x="3601244" y="3693319"/>
            <a:ext cx="746125" cy="251618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TextBox 35"/>
          <p:cNvSpPr txBox="1">
            <a:spLocks noChangeArrowheads="1"/>
          </p:cNvSpPr>
          <p:nvPr/>
        </p:nvSpPr>
        <p:spPr bwMode="auto">
          <a:xfrm>
            <a:off x="3475038" y="1395413"/>
            <a:ext cx="2995612" cy="4000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marL="0" indent="0" eaLnBrk="1" hangingPunct="1">
              <a:defRPr/>
            </a:pPr>
            <a:r>
              <a:rPr lang="en-US" sz="1000" i="1" dirty="0" smtClean="0">
                <a:solidFill>
                  <a:srgbClr val="000000"/>
                </a:solidFill>
                <a:latin typeface="Century Schoolbook" pitchFamily="18" charset="0"/>
              </a:rPr>
              <a:t>Simple example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sz="1000" i="1" dirty="0" smtClean="0">
                <a:solidFill>
                  <a:srgbClr val="000000"/>
                </a:solidFill>
                <a:latin typeface="Century Schoolbook" pitchFamily="18" charset="0"/>
              </a:rPr>
              <a:t>List all possible Routes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PTF Example: Generalized TC</a:t>
            </a:r>
          </a:p>
        </p:txBody>
      </p:sp>
      <p:sp>
        <p:nvSpPr>
          <p:cNvPr id="38916" name="TextBox 3"/>
          <p:cNvSpPr txBox="1">
            <a:spLocks noChangeArrowheads="1"/>
          </p:cNvSpPr>
          <p:nvPr/>
        </p:nvSpPr>
        <p:spPr bwMode="auto">
          <a:xfrm>
            <a:off x="254000" y="1252538"/>
            <a:ext cx="351472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marL="0" indent="0" eaLnBrk="1" hangingPunct="1">
              <a:defRPr/>
            </a:pPr>
            <a:r>
              <a:rPr lang="en-US" sz="1000" dirty="0" smtClean="0">
                <a:latin typeface="Century Schoolbook" pitchFamily="18" charset="0"/>
              </a:rPr>
              <a:t>But TC Mechanics can be generalized. </a:t>
            </a:r>
          </a:p>
          <a:p>
            <a:pPr marL="0" indent="0" eaLnBrk="1" hangingPunct="1">
              <a:defRPr/>
            </a:pPr>
            <a:r>
              <a:rPr lang="en-US" sz="1000" dirty="0" smtClean="0">
                <a:latin typeface="Century Schoolbook" pitchFamily="18" charset="0"/>
              </a:rPr>
              <a:t>Specify:</a:t>
            </a:r>
          </a:p>
          <a:p>
            <a:pPr marL="171450" indent="-171450" eaLnBrk="1" hangingPunct="1">
              <a:buFont typeface="Wingdings" pitchFamily="2" charset="2"/>
              <a:buChar char="Ø"/>
              <a:defRPr/>
            </a:pPr>
            <a:r>
              <a:rPr lang="en-US" sz="1000" b="1" dirty="0" smtClean="0">
                <a:latin typeface="Century Schoolbook" pitchFamily="18" charset="0"/>
              </a:rPr>
              <a:t>Path Joining Condition</a:t>
            </a:r>
            <a:r>
              <a:rPr lang="en-US" sz="1000" dirty="0" smtClean="0">
                <a:latin typeface="Century Schoolbook" pitchFamily="18" charset="0"/>
              </a:rPr>
              <a:t>: how to generate new Paths</a:t>
            </a:r>
          </a:p>
          <a:p>
            <a:pPr marL="171450" indent="-171450" eaLnBrk="1" hangingPunct="1">
              <a:buFont typeface="Wingdings" pitchFamily="2" charset="2"/>
              <a:buChar char="Ø"/>
              <a:defRPr/>
            </a:pPr>
            <a:r>
              <a:rPr lang="en-US" sz="1000" b="1" dirty="0" smtClean="0">
                <a:latin typeface="Century Schoolbook" pitchFamily="18" charset="0"/>
              </a:rPr>
              <a:t>Path Attributes</a:t>
            </a:r>
            <a:r>
              <a:rPr lang="en-US" sz="1000" dirty="0" smtClean="0">
                <a:latin typeface="Century Schoolbook" pitchFamily="18" charset="0"/>
              </a:rPr>
              <a:t>: how to calculate Aggregation attributes on Paths </a:t>
            </a:r>
            <a:r>
              <a:rPr lang="en-US" sz="1000" dirty="0" smtClean="0">
                <a:latin typeface="Century Schoolbook" pitchFamily="18" charset="0"/>
                <a:sym typeface="Wingdings" pitchFamily="2" charset="2"/>
              </a:rPr>
              <a:t> Sets of Edges</a:t>
            </a:r>
            <a:endParaRPr lang="en-US" sz="1000" dirty="0" smtClean="0">
              <a:latin typeface="Century Schoolbook" pitchFamily="18" charset="0"/>
            </a:endParaRPr>
          </a:p>
          <a:p>
            <a:pPr marL="171450" indent="-171450" eaLnBrk="1" hangingPunct="1">
              <a:buFont typeface="Wingdings" pitchFamily="2" charset="2"/>
              <a:buChar char="Ø"/>
              <a:defRPr/>
            </a:pPr>
            <a:r>
              <a:rPr lang="en-US" sz="1000" b="1" dirty="0" smtClean="0">
                <a:latin typeface="Century Schoolbook" pitchFamily="18" charset="0"/>
              </a:rPr>
              <a:t>Path selection criteria</a:t>
            </a:r>
            <a:r>
              <a:rPr lang="en-US" sz="1000" dirty="0" smtClean="0">
                <a:latin typeface="Century Schoolbook" pitchFamily="18" charset="0"/>
              </a:rPr>
              <a:t>: how to pick from multiple Paths between a Source and Destination.</a:t>
            </a:r>
          </a:p>
          <a:p>
            <a:pPr marL="171450" indent="-171450" eaLnBrk="1" hangingPunct="1">
              <a:buFont typeface="Wingdings" pitchFamily="2" charset="2"/>
              <a:buChar char="Ø"/>
              <a:defRPr/>
            </a:pPr>
            <a:endParaRPr lang="en-US" sz="1000" dirty="0" smtClean="0">
              <a:latin typeface="Century Schoolbook" pitchFamily="18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gray">
          <a:xfrm>
            <a:off x="173038" y="2960688"/>
            <a:ext cx="2817812" cy="2063750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/>
          <a:lstStyle/>
          <a:p>
            <a:pPr>
              <a:defRPr/>
            </a:pPr>
            <a:r>
              <a:rPr lang="en-US" sz="1100" dirty="0"/>
              <a:t>from </a:t>
            </a:r>
            <a:r>
              <a:rPr lang="en-US" sz="1100" b="1" dirty="0" err="1"/>
              <a:t>GeneralizedTC</a:t>
            </a:r>
            <a:r>
              <a:rPr lang="en-US" sz="1100" dirty="0"/>
              <a:t>(</a:t>
            </a:r>
          </a:p>
          <a:p>
            <a:pPr>
              <a:defRPr/>
            </a:pPr>
            <a:r>
              <a:rPr lang="en-US" sz="1100" dirty="0"/>
              <a:t>	&lt;select * from Flights</a:t>
            </a:r>
          </a:p>
          <a:p>
            <a:pPr>
              <a:defRPr/>
            </a:pPr>
            <a:r>
              <a:rPr lang="en-US" sz="1100" dirty="0"/>
              <a:t>	  distribute by </a:t>
            </a:r>
            <a:r>
              <a:rPr lang="en-US" sz="1100" dirty="0" err="1"/>
              <a:t>Dest</a:t>
            </a:r>
            <a:r>
              <a:rPr lang="en-US" sz="1100" dirty="0"/>
              <a:t>&gt;</a:t>
            </a:r>
          </a:p>
          <a:p>
            <a:pPr>
              <a:defRPr/>
            </a:pPr>
            <a:r>
              <a:rPr lang="en-US" sz="1100" dirty="0"/>
              <a:t>partition by </a:t>
            </a:r>
            <a:r>
              <a:rPr lang="en-US" sz="1100" dirty="0" err="1"/>
              <a:t>Src</a:t>
            </a:r>
            <a:r>
              <a:rPr lang="en-US" sz="1100" dirty="0"/>
              <a:t>,</a:t>
            </a:r>
          </a:p>
          <a:p>
            <a:pPr>
              <a:defRPr/>
            </a:pPr>
            <a:r>
              <a:rPr lang="en-US" sz="1100" dirty="0" err="1"/>
              <a:t>SourceColumn</a:t>
            </a:r>
            <a:r>
              <a:rPr lang="en-US" sz="1100" dirty="0"/>
              <a:t>,</a:t>
            </a:r>
          </a:p>
          <a:p>
            <a:pPr>
              <a:defRPr/>
            </a:pPr>
            <a:r>
              <a:rPr lang="en-US" sz="1100" dirty="0" err="1"/>
              <a:t>DestColumn</a:t>
            </a:r>
            <a:r>
              <a:rPr lang="en-US" sz="1100" dirty="0"/>
              <a:t>,</a:t>
            </a:r>
          </a:p>
          <a:p>
            <a:pPr>
              <a:defRPr/>
            </a:pPr>
            <a:r>
              <a:rPr lang="en-US" sz="1100" b="1" dirty="0"/>
              <a:t>Path Joining Condition,</a:t>
            </a:r>
          </a:p>
          <a:p>
            <a:pPr>
              <a:defRPr/>
            </a:pPr>
            <a:r>
              <a:rPr lang="en-US" sz="1100" b="1" dirty="0"/>
              <a:t>[Path Attributes],</a:t>
            </a:r>
          </a:p>
          <a:p>
            <a:pPr>
              <a:defRPr/>
            </a:pPr>
            <a:r>
              <a:rPr lang="en-US" sz="1100" b="1" dirty="0"/>
              <a:t>Path selection condition,</a:t>
            </a:r>
          </a:p>
          <a:p>
            <a:pPr>
              <a:defRPr/>
            </a:pPr>
            <a:r>
              <a:rPr lang="en-US" sz="1100" dirty="0"/>
              <a:t>select </a:t>
            </a:r>
            <a:r>
              <a:rPr lang="en-US" sz="1100" dirty="0" err="1"/>
              <a:t>Src</a:t>
            </a:r>
            <a:r>
              <a:rPr lang="en-US" sz="1100" dirty="0"/>
              <a:t>, </a:t>
            </a:r>
            <a:r>
              <a:rPr lang="en-US" sz="1100" dirty="0" err="1"/>
              <a:t>Dest</a:t>
            </a:r>
            <a:r>
              <a:rPr lang="en-US" sz="1100" dirty="0"/>
              <a:t>,….</a:t>
            </a:r>
          </a:p>
          <a:p>
            <a:pPr>
              <a:defRPr/>
            </a:pPr>
            <a:r>
              <a:rPr lang="en-US" sz="1100" dirty="0">
                <a:latin typeface="Arial monospaced for SAP" pitchFamily="49" charset="0"/>
              </a:rPr>
              <a:t>Where …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3768725" y="2833688"/>
            <a:ext cx="4879975" cy="3529012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/>
          <a:lstStyle/>
          <a:p>
            <a:pPr>
              <a:defRPr/>
            </a:pPr>
            <a:r>
              <a:rPr lang="en-US" sz="1100" dirty="0"/>
              <a:t>from </a:t>
            </a:r>
            <a:r>
              <a:rPr lang="en-US" sz="1100" dirty="0" err="1"/>
              <a:t>GeneralizedTC</a:t>
            </a:r>
            <a:r>
              <a:rPr lang="en-US" sz="1100" dirty="0"/>
              <a:t>(</a:t>
            </a:r>
          </a:p>
          <a:p>
            <a:pPr>
              <a:defRPr/>
            </a:pPr>
            <a:r>
              <a:rPr lang="en-US" sz="1100" dirty="0"/>
              <a:t>	&lt;select * from Flights</a:t>
            </a:r>
          </a:p>
          <a:p>
            <a:pPr>
              <a:defRPr/>
            </a:pPr>
            <a:r>
              <a:rPr lang="en-US" sz="1100" dirty="0"/>
              <a:t>	   where </a:t>
            </a:r>
            <a:r>
              <a:rPr lang="en-US" sz="1100" dirty="0" err="1"/>
              <a:t>Src</a:t>
            </a:r>
            <a:r>
              <a:rPr lang="en-US" sz="1100" dirty="0"/>
              <a:t> = ‘New York’</a:t>
            </a:r>
          </a:p>
          <a:p>
            <a:pPr>
              <a:defRPr/>
            </a:pPr>
            <a:r>
              <a:rPr lang="en-US" sz="1100" dirty="0"/>
              <a:t>	  distribute by </a:t>
            </a:r>
            <a:r>
              <a:rPr lang="en-US" sz="1100" dirty="0" err="1"/>
              <a:t>Dest</a:t>
            </a:r>
            <a:r>
              <a:rPr lang="en-US" sz="1100" dirty="0"/>
              <a:t>&gt;</a:t>
            </a:r>
          </a:p>
          <a:p>
            <a:pPr>
              <a:defRPr/>
            </a:pPr>
            <a:r>
              <a:rPr lang="en-US" sz="1100" dirty="0"/>
              <a:t>partition by </a:t>
            </a:r>
            <a:r>
              <a:rPr lang="en-US" sz="1100" dirty="0" err="1"/>
              <a:t>Src</a:t>
            </a:r>
            <a:r>
              <a:rPr lang="en-US" sz="1100" dirty="0"/>
              <a:t>,</a:t>
            </a:r>
          </a:p>
          <a:p>
            <a:pPr>
              <a:defRPr/>
            </a:pPr>
            <a:r>
              <a:rPr lang="en-US" sz="1100" dirty="0"/>
              <a:t>‘</a:t>
            </a:r>
            <a:r>
              <a:rPr lang="en-US" sz="1100" dirty="0" err="1"/>
              <a:t>Src</a:t>
            </a:r>
            <a:r>
              <a:rPr lang="en-US" sz="1100" dirty="0"/>
              <a:t>’,</a:t>
            </a:r>
          </a:p>
          <a:p>
            <a:pPr>
              <a:defRPr/>
            </a:pPr>
            <a:r>
              <a:rPr lang="en-US" sz="1100" dirty="0"/>
              <a:t>‘</a:t>
            </a:r>
            <a:r>
              <a:rPr lang="en-US" sz="1100" dirty="0" err="1"/>
              <a:t>Dest</a:t>
            </a:r>
            <a:r>
              <a:rPr lang="en-US" sz="1100" dirty="0"/>
              <a:t>’,</a:t>
            </a:r>
          </a:p>
          <a:p>
            <a:pPr>
              <a:defRPr/>
            </a:pPr>
            <a:r>
              <a:rPr lang="en-US" sz="1100" b="1" dirty="0"/>
              <a:t>Path Joining Condition </a:t>
            </a:r>
            <a:r>
              <a:rPr lang="en-US" sz="1100" dirty="0"/>
              <a:t>= &lt;</a:t>
            </a:r>
            <a:r>
              <a:rPr lang="en-US" sz="1100" dirty="0" err="1"/>
              <a:t>Dest</a:t>
            </a:r>
            <a:r>
              <a:rPr lang="en-US" sz="1100" dirty="0"/>
              <a:t> = </a:t>
            </a:r>
            <a:r>
              <a:rPr lang="en-US" sz="1100" dirty="0" err="1"/>
              <a:t>Path.Src</a:t>
            </a:r>
            <a:r>
              <a:rPr lang="en-US" sz="1100" dirty="0"/>
              <a:t> &amp;&amp; </a:t>
            </a:r>
          </a:p>
          <a:p>
            <a:pPr>
              <a:defRPr/>
            </a:pPr>
            <a:r>
              <a:rPr lang="en-US" sz="1100" dirty="0"/>
              <a:t>                                           </a:t>
            </a:r>
            <a:r>
              <a:rPr lang="en-US" sz="1100" dirty="0" err="1"/>
              <a:t>ArrTm</a:t>
            </a:r>
            <a:r>
              <a:rPr lang="en-US" sz="1100" dirty="0"/>
              <a:t> &lt;= </a:t>
            </a:r>
            <a:r>
              <a:rPr lang="en-US" sz="1100" dirty="0" err="1"/>
              <a:t>Path.DepTm</a:t>
            </a:r>
            <a:r>
              <a:rPr lang="en-US" sz="1100" dirty="0"/>
              <a:t> - 120 &amp;&amp;</a:t>
            </a:r>
          </a:p>
          <a:p>
            <a:pPr>
              <a:defRPr/>
            </a:pPr>
            <a:r>
              <a:rPr lang="en-US" sz="1100" dirty="0"/>
              <a:t>                                           </a:t>
            </a:r>
            <a:r>
              <a:rPr lang="en-US" sz="1100" dirty="0" err="1"/>
              <a:t>ArrTm</a:t>
            </a:r>
            <a:r>
              <a:rPr lang="en-US" sz="1100" dirty="0"/>
              <a:t> &gt;= </a:t>
            </a:r>
            <a:r>
              <a:rPr lang="en-US" sz="1100" dirty="0" err="1"/>
              <a:t>Path.DepTm</a:t>
            </a:r>
            <a:r>
              <a:rPr lang="en-US" sz="1100" dirty="0"/>
              <a:t> - 300&gt;,</a:t>
            </a:r>
          </a:p>
          <a:p>
            <a:pPr>
              <a:defRPr/>
            </a:pPr>
            <a:r>
              <a:rPr lang="en-US" sz="1100" b="1" dirty="0"/>
              <a:t>Path Attributes </a:t>
            </a:r>
            <a:r>
              <a:rPr lang="en-US" sz="1100" dirty="0"/>
              <a:t>= [</a:t>
            </a:r>
          </a:p>
          <a:p>
            <a:pPr>
              <a:defRPr/>
            </a:pPr>
            <a:r>
              <a:rPr lang="en-US" sz="1100" dirty="0"/>
              <a:t>                              </a:t>
            </a:r>
            <a:r>
              <a:rPr lang="en-US" sz="1100" dirty="0" err="1"/>
              <a:t>totalCost</a:t>
            </a:r>
            <a:r>
              <a:rPr lang="en-US" sz="1100" dirty="0"/>
              <a:t>: &lt;sum(Price)&gt;,</a:t>
            </a:r>
          </a:p>
          <a:p>
            <a:pPr>
              <a:defRPr/>
            </a:pPr>
            <a:r>
              <a:rPr lang="en-US" sz="1100" dirty="0"/>
              <a:t>                              hops : &lt;count(*)&gt;</a:t>
            </a:r>
          </a:p>
          <a:p>
            <a:pPr>
              <a:defRPr/>
            </a:pPr>
            <a:r>
              <a:rPr lang="en-US" sz="1100" dirty="0"/>
              <a:t>                             ],</a:t>
            </a:r>
          </a:p>
          <a:p>
            <a:pPr>
              <a:defRPr/>
            </a:pPr>
            <a:r>
              <a:rPr lang="en-US" sz="1100" b="1" dirty="0"/>
              <a:t>Path selection condition  </a:t>
            </a:r>
            <a:r>
              <a:rPr lang="en-US" sz="1100" dirty="0"/>
              <a:t>= &lt;</a:t>
            </a:r>
          </a:p>
          <a:p>
            <a:pPr>
              <a:defRPr/>
            </a:pPr>
            <a:r>
              <a:rPr lang="en-US" sz="1100" dirty="0"/>
              <a:t>                                                 p1.cost &lt;= p2.cost || </a:t>
            </a:r>
          </a:p>
          <a:p>
            <a:pPr>
              <a:defRPr/>
            </a:pPr>
            <a:r>
              <a:rPr lang="en-US" sz="1100" dirty="0"/>
              <a:t>                                                 (p1.hops == 0 &amp;&amp; p1.cost &lt;= p2.cost + 100)</a:t>
            </a:r>
          </a:p>
          <a:p>
            <a:pPr>
              <a:defRPr/>
            </a:pPr>
            <a:r>
              <a:rPr lang="en-US" sz="1100" dirty="0"/>
              <a:t>                                                 &gt;,</a:t>
            </a:r>
          </a:p>
          <a:p>
            <a:pPr>
              <a:defRPr/>
            </a:pPr>
            <a:r>
              <a:rPr lang="en-US" sz="1100" dirty="0"/>
              <a:t>select </a:t>
            </a:r>
            <a:r>
              <a:rPr lang="en-US" sz="1100" dirty="0" err="1"/>
              <a:t>Src</a:t>
            </a:r>
            <a:r>
              <a:rPr lang="en-US" sz="1100" dirty="0"/>
              <a:t>, </a:t>
            </a:r>
            <a:r>
              <a:rPr lang="en-US" sz="1100" dirty="0" err="1"/>
              <a:t>Dest</a:t>
            </a:r>
            <a:r>
              <a:rPr lang="en-US" sz="1100" dirty="0"/>
              <a:t>,….</a:t>
            </a:r>
          </a:p>
          <a:p>
            <a:pPr>
              <a:defRPr/>
            </a:pPr>
            <a:r>
              <a:rPr lang="en-US" sz="1100" dirty="0">
                <a:latin typeface="Arial monospaced for SAP" pitchFamily="49" charset="0"/>
              </a:rPr>
              <a:t>Where </a:t>
            </a:r>
            <a:r>
              <a:rPr lang="en-US" sz="1100" dirty="0" err="1">
                <a:latin typeface="Arial monospaced for SAP" pitchFamily="49" charset="0"/>
              </a:rPr>
              <a:t>Dest</a:t>
            </a:r>
            <a:r>
              <a:rPr lang="en-US" sz="1100" dirty="0">
                <a:latin typeface="Arial monospaced for SAP" pitchFamily="49" charset="0"/>
              </a:rPr>
              <a:t> = ‘Bombay’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698750" y="3722688"/>
            <a:ext cx="97790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920" name="TextBox 7"/>
          <p:cNvSpPr txBox="1">
            <a:spLocks noChangeArrowheads="1"/>
          </p:cNvSpPr>
          <p:nvPr/>
        </p:nvSpPr>
        <p:spPr bwMode="auto">
          <a:xfrm>
            <a:off x="4192588" y="1252538"/>
            <a:ext cx="439102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marL="0" indent="0" eaLnBrk="1" hangingPunct="1">
              <a:defRPr/>
            </a:pPr>
            <a:r>
              <a:rPr lang="en-US" sz="1000" i="1" dirty="0" smtClean="0">
                <a:latin typeface="Century Schoolbook" pitchFamily="18" charset="0"/>
              </a:rPr>
              <a:t>More Interesting example:</a:t>
            </a:r>
          </a:p>
          <a:p>
            <a:pPr marL="0" indent="0" eaLnBrk="1" hangingPunct="1">
              <a:defRPr/>
            </a:pPr>
            <a:r>
              <a:rPr lang="en-US" sz="1000" dirty="0" smtClean="0">
                <a:latin typeface="Century Schoolbook" pitchFamily="18" charset="0"/>
              </a:rPr>
              <a:t>Input: </a:t>
            </a:r>
            <a:r>
              <a:rPr lang="en-US" sz="1000" dirty="0" err="1" smtClean="0">
                <a:latin typeface="Century Schoolbook" pitchFamily="18" charset="0"/>
              </a:rPr>
              <a:t>FlightsTable</a:t>
            </a:r>
            <a:r>
              <a:rPr lang="en-US" sz="1000" dirty="0" smtClean="0">
                <a:latin typeface="Century Schoolbook" pitchFamily="18" charset="0"/>
              </a:rPr>
              <a:t>(</a:t>
            </a:r>
            <a:r>
              <a:rPr lang="en-US" sz="1000" dirty="0" err="1" smtClean="0">
                <a:latin typeface="Century Schoolbook" pitchFamily="18" charset="0"/>
              </a:rPr>
              <a:t>Src</a:t>
            </a:r>
            <a:r>
              <a:rPr lang="en-US" sz="1000" dirty="0" smtClean="0">
                <a:latin typeface="Century Schoolbook" pitchFamily="18" charset="0"/>
              </a:rPr>
              <a:t>, </a:t>
            </a:r>
            <a:r>
              <a:rPr lang="en-US" sz="1000" dirty="0" err="1" smtClean="0">
                <a:latin typeface="Century Schoolbook" pitchFamily="18" charset="0"/>
              </a:rPr>
              <a:t>Dest</a:t>
            </a:r>
            <a:r>
              <a:rPr lang="en-US" sz="1000" dirty="0" smtClean="0">
                <a:latin typeface="Century Schoolbook" pitchFamily="18" charset="0"/>
              </a:rPr>
              <a:t>, </a:t>
            </a:r>
            <a:r>
              <a:rPr lang="en-US" sz="1000" dirty="0" err="1" smtClean="0">
                <a:latin typeface="Century Schoolbook" pitchFamily="18" charset="0"/>
              </a:rPr>
              <a:t>ArrTm</a:t>
            </a:r>
            <a:r>
              <a:rPr lang="en-US" sz="1000" dirty="0" smtClean="0">
                <a:latin typeface="Century Schoolbook" pitchFamily="18" charset="0"/>
              </a:rPr>
              <a:t>, </a:t>
            </a:r>
            <a:r>
              <a:rPr lang="en-US" sz="1000" dirty="0" err="1" smtClean="0">
                <a:latin typeface="Century Schoolbook" pitchFamily="18" charset="0"/>
              </a:rPr>
              <a:t>DepTm</a:t>
            </a:r>
            <a:r>
              <a:rPr lang="en-US" sz="1000" dirty="0" smtClean="0">
                <a:latin typeface="Century Schoolbook" pitchFamily="18" charset="0"/>
              </a:rPr>
              <a:t>, Cost)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1000" dirty="0" smtClean="0">
                <a:latin typeface="Century Schoolbook" pitchFamily="18" charset="0"/>
              </a:rPr>
              <a:t>Find me the best routes from any airport in New York to Bombay.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1000" dirty="0" smtClean="0">
                <a:latin typeface="Century Schoolbook" pitchFamily="18" charset="0"/>
              </a:rPr>
              <a:t>The waits at intermediate points must be between 2 to 5 hours.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1000" dirty="0" smtClean="0">
                <a:latin typeface="Century Schoolbook" pitchFamily="18" charset="0"/>
              </a:rPr>
              <a:t>Pick the lowest cost flight, but for a direct flight I am willing to pay a $100 premium.</a:t>
            </a: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173038" y="5443538"/>
            <a:ext cx="2703512" cy="7080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000" i="1">
                <a:solidFill>
                  <a:srgbClr val="000000"/>
                </a:solidFill>
                <a:latin typeface="Century Schoolbook" pitchFamily="18" charset="0"/>
              </a:rPr>
              <a:t>Google for ‘Shaul Dhar Generalized Transitive Closure in SQL.’</a:t>
            </a:r>
          </a:p>
          <a:p>
            <a:pPr eaLnBrk="1" hangingPunct="1"/>
            <a:r>
              <a:rPr lang="en-US" sz="1000" i="1">
                <a:solidFill>
                  <a:srgbClr val="000000"/>
                </a:solidFill>
                <a:latin typeface="Century Schoolbook" pitchFamily="18" charset="0"/>
              </a:rPr>
              <a:t>1993 Phd thesis from Univ. of Wisconsin, Madison.</a:t>
            </a:r>
            <a:endParaRPr lang="en-US" sz="1000">
              <a:solidFill>
                <a:srgbClr val="000000"/>
              </a:solidFill>
              <a:latin typeface="Century Schoolbook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/>
      <p:bldP spid="5" grpId="0" animBg="1"/>
      <p:bldP spid="6" grpId="0" animBg="1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 txBox="1">
            <a:spLocks/>
          </p:cNvSpPr>
          <p:nvPr/>
        </p:nvSpPr>
        <p:spPr bwMode="auto">
          <a:xfrm>
            <a:off x="363538" y="26797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sz="3200">
                <a:solidFill>
                  <a:srgbClr val="464653"/>
                </a:solidFill>
                <a:latin typeface="Bookman Old Style" pitchFamily="18" charset="0"/>
              </a:rPr>
              <a:t>Summary and Next Steps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Benefits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02213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2400" dirty="0" smtClean="0"/>
              <a:t>Enable more interesting Questions more simply in the SQL context</a:t>
            </a:r>
          </a:p>
          <a:p>
            <a:pPr marL="274638" lvl="1" indent="0" eaLnBrk="1" hangingPunct="1">
              <a:buFont typeface="Wingdings 3" pitchFamily="18" charset="2"/>
              <a:buNone/>
              <a:defRPr/>
            </a:pPr>
            <a:r>
              <a:rPr lang="en-US" sz="2100" dirty="0" smtClean="0"/>
              <a:t>enable analysis not expressible in SQL</a:t>
            </a:r>
          </a:p>
          <a:p>
            <a:pPr marL="274638" lvl="1" indent="0" eaLnBrk="1" hangingPunct="1">
              <a:buFont typeface="Wingdings 3" pitchFamily="18" charset="2"/>
              <a:buNone/>
              <a:defRPr/>
            </a:pPr>
            <a:r>
              <a:rPr lang="en-US" sz="2100" dirty="0" smtClean="0"/>
              <a:t>Simplify expressing analysis</a:t>
            </a:r>
          </a:p>
          <a:p>
            <a:pPr marL="0" indent="0" eaLnBrk="1" hangingPunct="1">
              <a:buNone/>
              <a:defRPr/>
            </a:pPr>
            <a:endParaRPr lang="en-US" sz="2400" dirty="0" smtClean="0"/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2400" dirty="0" smtClean="0"/>
              <a:t>Foster Reuse by providing Function Libraries and bridging to external engines.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sz="2400" dirty="0" smtClean="0"/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2400" dirty="0" smtClean="0"/>
              <a:t>App. Developers expect and rely on this in other </a:t>
            </a:r>
            <a:r>
              <a:rPr lang="en-US" sz="2400" dirty="0" err="1" smtClean="0"/>
              <a:t>DBs.</a:t>
            </a:r>
            <a:endParaRPr lang="en-US" sz="2400" dirty="0" smtClean="0"/>
          </a:p>
          <a:p>
            <a:pPr lvl="1" eaLnBrk="1" hangingPunct="1">
              <a:buFont typeface="Wingdings" pitchFamily="2" charset="2"/>
              <a:buChar char="Ø"/>
              <a:defRPr/>
            </a:pPr>
            <a:endParaRPr lang="en-US" dirty="0" smtClean="0"/>
          </a:p>
          <a:p>
            <a:pPr lvl="1" eaLnBrk="1" hangingPunct="1">
              <a:buFont typeface="Wingdings" pitchFamily="2" charset="2"/>
              <a:buChar char="Ø"/>
              <a:defRPr/>
            </a:pPr>
            <a:endParaRPr lang="en-US" dirty="0" smtClean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Next Steps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>
              <a:buFont typeface="Wingdings" pitchFamily="2" charset="2"/>
              <a:buChar char="Ø"/>
            </a:pPr>
            <a:r>
              <a:rPr lang="en-US" dirty="0" smtClean="0"/>
              <a:t>Make Windowing clauses closer to standard SQL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dirty="0" smtClean="0"/>
              <a:t>Use Hive Expressions Evaluation at runtime instead of Groovy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dirty="0" smtClean="0"/>
              <a:t>So why cannot this be part of Hive?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dirty="0" smtClean="0"/>
              <a:t>Yes makes a lot of sense. See wiki for a step-by-step plan.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dirty="0" smtClean="0"/>
              <a:t>Build out Multi-Pass and Recursive Query mechanics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dirty="0" smtClean="0"/>
              <a:t>Enhance PTF interface. Ensure simple </a:t>
            </a:r>
            <a:r>
              <a:rPr lang="en-US" dirty="0" err="1" smtClean="0"/>
              <a:t>ifc</a:t>
            </a:r>
            <a:r>
              <a:rPr lang="en-US" dirty="0" smtClean="0"/>
              <a:t> for End User. No leakage of implementation.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dirty="0" smtClean="0"/>
              <a:t>Investigate using </a:t>
            </a:r>
            <a:r>
              <a:rPr lang="en-US" dirty="0" err="1" smtClean="0"/>
              <a:t>HaLoop</a:t>
            </a:r>
            <a:r>
              <a:rPr lang="en-US" dirty="0" smtClean="0"/>
              <a:t>/</a:t>
            </a:r>
            <a:r>
              <a:rPr lang="en-US" dirty="0" err="1" smtClean="0"/>
              <a:t>Giraph</a:t>
            </a:r>
            <a:r>
              <a:rPr lang="en-US" dirty="0" smtClean="0"/>
              <a:t> as execution model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dirty="0" smtClean="0"/>
              <a:t>Flush out function library</a:t>
            </a:r>
          </a:p>
          <a:p>
            <a:pPr lvl="1" eaLnBrk="1" hangingPunct="1">
              <a:buFont typeface="Wingdings" pitchFamily="2" charset="2"/>
              <a:buChar char="Ø"/>
            </a:pPr>
            <a:endParaRPr lang="en-US" dirty="0" smtClean="0"/>
          </a:p>
          <a:p>
            <a:pPr eaLnBrk="1" hangingPunct="1">
              <a:buFont typeface="Wingdings" pitchFamily="2" charset="2"/>
              <a:buChar char="Ø"/>
            </a:pPr>
            <a:endParaRPr lang="en-US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information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smtClean="0"/>
              <a:t>More details/download at </a:t>
            </a:r>
            <a:r>
              <a:rPr lang="en-US" smtClean="0">
                <a:hlinkClick r:id="rId2"/>
              </a:rPr>
              <a:t>https://github.com/hbutani/SQLWindowing/wiki</a:t>
            </a:r>
            <a:endParaRPr lang="en-US" smtClean="0"/>
          </a:p>
          <a:p>
            <a:pPr eaLnBrk="1" hangingPunct="1"/>
            <a:r>
              <a:rPr lang="en-US" smtClean="0"/>
              <a:t>Contact:</a:t>
            </a:r>
          </a:p>
          <a:p>
            <a:pPr lvl="1" eaLnBrk="1" hangingPunct="1"/>
            <a:r>
              <a:rPr lang="en-US" smtClean="0"/>
              <a:t>Harish Butani: </a:t>
            </a:r>
            <a:r>
              <a:rPr lang="en-US" smtClean="0">
                <a:hlinkClick r:id="rId3"/>
              </a:rPr>
              <a:t>harish.butani@sap.com</a:t>
            </a:r>
            <a:r>
              <a:rPr lang="en-US" smtClean="0"/>
              <a:t>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 txBox="1">
            <a:spLocks/>
          </p:cNvSpPr>
          <p:nvPr/>
        </p:nvSpPr>
        <p:spPr bwMode="auto">
          <a:xfrm>
            <a:off x="363538" y="26797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sz="3200">
                <a:solidFill>
                  <a:srgbClr val="464653"/>
                </a:solidFill>
                <a:latin typeface="Bookman Old Style" pitchFamily="18" charset="0"/>
              </a:rPr>
              <a:t>Appendix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are PTFs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02213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dirty="0" smtClean="0"/>
              <a:t>Are Function invocations that can appear in place of a table in SQL.  </a:t>
            </a:r>
          </a:p>
          <a:p>
            <a:pPr marL="274638" lvl="1" indent="0" eaLnBrk="1" hangingPunct="1">
              <a:buFont typeface="Wingdings 3" pitchFamily="18" charset="2"/>
              <a:buNone/>
              <a:defRPr/>
            </a:pPr>
            <a:r>
              <a:rPr lang="en-US" dirty="0" smtClean="0"/>
              <a:t>Contract is Table in </a:t>
            </a:r>
            <a:r>
              <a:rPr lang="en-US" dirty="0" smtClean="0">
                <a:sym typeface="Wingdings" pitchFamily="2" charset="2"/>
              </a:rPr>
              <a:t> Table out.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dirty="0" smtClean="0"/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dirty="0" smtClean="0"/>
              <a:t>Input is partitioned (optionally ordered) .  </a:t>
            </a:r>
          </a:p>
          <a:p>
            <a:pPr marL="274638" lvl="1" indent="0" eaLnBrk="1" hangingPunct="1">
              <a:buNone/>
              <a:defRPr/>
            </a:pPr>
            <a:r>
              <a:rPr lang="en-US" dirty="0" smtClean="0"/>
              <a:t>An instance of a PTF operates on a Partition.</a:t>
            </a:r>
          </a:p>
          <a:p>
            <a:pPr marL="274638" lvl="1" indent="0" eaLnBrk="1" hangingPunct="1">
              <a:buFont typeface="Wingdings 3" pitchFamily="18" charset="2"/>
              <a:buNone/>
              <a:defRPr/>
            </a:pPr>
            <a:r>
              <a:rPr lang="en-US" dirty="0" smtClean="0"/>
              <a:t>Partitioning drives parallel execution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dirty="0" smtClean="0"/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dirty="0" smtClean="0"/>
              <a:t>Similar to MR, but predates MR.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dirty="0" smtClean="0"/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dirty="0" smtClean="0"/>
              <a:t>Available in many DBs: Oracle, Aster, DB</a:t>
            </a:r>
            <a:r>
              <a:rPr lang="en-US" dirty="0"/>
              <a:t>2</a:t>
            </a:r>
            <a:r>
              <a:rPr lang="en-US" dirty="0" smtClean="0"/>
              <a:t> etc.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endParaRPr lang="en-US" dirty="0" smtClean="0"/>
          </a:p>
          <a:p>
            <a:pPr lvl="1" eaLnBrk="1" hangingPunct="1">
              <a:buFont typeface="Wingdings" pitchFamily="2" charset="2"/>
              <a:buChar char="Ø"/>
              <a:defRPr/>
            </a:pPr>
            <a:endParaRPr lang="en-US" dirty="0" smtClean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 Why PTFs?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>
              <a:buFont typeface="Wingdings" pitchFamily="2" charset="2"/>
              <a:buChar char="Ø"/>
            </a:pPr>
            <a:r>
              <a:rPr lang="en-US" sz="2000" smtClean="0"/>
              <a:t>Usability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sz="1800" smtClean="0"/>
              <a:t>Table Functions: enable more interesting Questions more simply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sz="1800" smtClean="0"/>
              <a:t>Enable analysis not expressible in SQL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sz="1800" smtClean="0"/>
              <a:t>Simplification of existing queries: both syntactically and in performance</a:t>
            </a:r>
          </a:p>
          <a:p>
            <a:pPr lvl="3" eaLnBrk="1" hangingPunct="1">
              <a:buFont typeface="Wingdings" pitchFamily="2" charset="2"/>
              <a:buChar char="Ø"/>
            </a:pPr>
            <a:r>
              <a:rPr lang="en-US" sz="1600" smtClean="0"/>
              <a:t> replace self-joins with intra row computations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sz="2000" smtClean="0"/>
              <a:t>Reusability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sz="1800" smtClean="0"/>
              <a:t> Functions are parameterized, so reusable in wide range of contexts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sz="1800" smtClean="0"/>
              <a:t> Functions can reshape Output Schema at runtime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sz="2000" smtClean="0"/>
              <a:t>Bridge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sz="1800" smtClean="0"/>
              <a:t>Since ifc to SQL engine is coarse, execution of PTFs may involve other MPP engines  (multi-pass)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sz="2000" smtClean="0"/>
              <a:t>Speed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sz="1800" smtClean="0"/>
              <a:t>Partitioned Table Functions enable working at scale by breaking down dataset into manageable Partitions</a:t>
            </a:r>
          </a:p>
          <a:p>
            <a:pPr lvl="1" eaLnBrk="1" hangingPunct="1">
              <a:buFont typeface="Wingdings" pitchFamily="2" charset="2"/>
              <a:buChar char="Ø"/>
            </a:pPr>
            <a:endParaRPr lang="en-US" smtClean="0"/>
          </a:p>
          <a:p>
            <a:pPr lvl="1" eaLnBrk="1" hangingPunct="1">
              <a:buFont typeface="Wingdings" pitchFamily="2" charset="2"/>
              <a:buChar char="Ø"/>
            </a:pPr>
            <a:endParaRPr lang="en-US" smtClean="0"/>
          </a:p>
          <a:p>
            <a:pPr eaLnBrk="1" hangingPunct="1">
              <a:buFont typeface="Wingdings" pitchFamily="2" charset="2"/>
              <a:buChar char="Ø"/>
            </a:pPr>
            <a:endParaRPr lang="en-US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 Why PTFs?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>
              <a:buFont typeface="Wingdings" pitchFamily="2" charset="2"/>
              <a:buChar char="Ø"/>
            </a:pPr>
            <a:r>
              <a:rPr lang="en-US" smtClean="0"/>
              <a:t>Use Cases: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smtClean="0"/>
              <a:t>Time Series Analysis: NPath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smtClean="0"/>
              <a:t>Market Basket Analysis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smtClean="0"/>
              <a:t>Lightweight Dimensional Analytics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smtClean="0"/>
              <a:t>Graph Algorithms: Transitive Closure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smtClean="0"/>
              <a:t>Sessionization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smtClean="0"/>
              <a:t>SQL Windowing Clauses</a:t>
            </a:r>
          </a:p>
          <a:p>
            <a:pPr lvl="3" eaLnBrk="1" hangingPunct="1">
              <a:buFont typeface="Wingdings" pitchFamily="2" charset="2"/>
              <a:buChar char="Ø"/>
            </a:pPr>
            <a:r>
              <a:rPr lang="en-US" smtClean="0"/>
              <a:t>Can be treated as a PTF if all windowing clauses are on the same Partition.</a:t>
            </a:r>
          </a:p>
          <a:p>
            <a:pPr lvl="3" eaLnBrk="1" hangingPunct="1">
              <a:buFont typeface="Wingdings" pitchFamily="2" charset="2"/>
              <a:buChar char="Ø"/>
            </a:pPr>
            <a:endParaRPr lang="en-US" smtClean="0"/>
          </a:p>
          <a:p>
            <a:pPr lvl="2" eaLnBrk="1" hangingPunct="1">
              <a:buFont typeface="Wingdings" pitchFamily="2" charset="2"/>
              <a:buChar char="Ø"/>
            </a:pPr>
            <a:endParaRPr lang="en-US" smtClean="0"/>
          </a:p>
          <a:p>
            <a:pPr lvl="2" eaLnBrk="1" hangingPunct="1">
              <a:buFont typeface="Wingdings" pitchFamily="2" charset="2"/>
              <a:buChar char="Ø"/>
            </a:pPr>
            <a:endParaRPr lang="en-US" smtClean="0"/>
          </a:p>
          <a:p>
            <a:pPr lvl="1" eaLnBrk="1" hangingPunct="1">
              <a:buFont typeface="Wingdings" pitchFamily="2" charset="2"/>
              <a:buChar char="Ø"/>
            </a:pPr>
            <a:endParaRPr lang="en-US" smtClean="0"/>
          </a:p>
          <a:p>
            <a:pPr eaLnBrk="1" hangingPunct="1">
              <a:buFont typeface="Wingdings" pitchFamily="2" charset="2"/>
              <a:buChar char="Ø"/>
            </a:pPr>
            <a:endParaRPr lang="en-US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PTF Interface</a:t>
            </a:r>
          </a:p>
        </p:txBody>
      </p:sp>
      <p:sp>
        <p:nvSpPr>
          <p:cNvPr id="53251" name="AutoShape 2" descr="https://mail-attachment.googleusercontent.com/attachment/u/0/?ui=2&amp;ik=ad641d1ee5&amp;view=att&amp;th=137c96ca83a64f3a&amp;attid=0.2&amp;disp=inline&amp;realattid=f_h36hzx1y1&amp;safe=1&amp;zw&amp;saduie=AG9B_P_iTrqX5LYj58kwIAZUETc0&amp;sadet=1339114221759&amp;sads=-PhjMTjlTMwSRc9A9B9hi3of1d4&amp;sadssc=1"/>
          <p:cNvSpPr>
            <a:spLocks noChangeAspect="1" noChangeArrowheads="1"/>
          </p:cNvSpPr>
          <p:nvPr/>
        </p:nvSpPr>
        <p:spPr bwMode="auto">
          <a:xfrm>
            <a:off x="15398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458788" y="1292225"/>
            <a:ext cx="5772150" cy="53244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 flipH="1">
            <a:off x="4352925" y="2965450"/>
            <a:ext cx="2122488" cy="55403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6462713" y="2765425"/>
            <a:ext cx="2003425" cy="5540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000" i="1" dirty="0" smtClean="0">
                <a:solidFill>
                  <a:srgbClr val="000000"/>
                </a:solidFill>
                <a:latin typeface="Century Schoolbook" pitchFamily="18" charset="0"/>
              </a:rPr>
              <a:t>1. 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en-US" sz="1000" i="1" dirty="0">
                <a:solidFill>
                  <a:prstClr val="black"/>
                </a:solidFill>
                <a:latin typeface="Century Schoolbook" pitchFamily="18" charset="0"/>
              </a:rPr>
              <a:t>Controls Shape of Output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en-US" sz="1000" i="1" dirty="0">
                <a:solidFill>
                  <a:prstClr val="black"/>
                </a:solidFill>
                <a:latin typeface="Century Schoolbook" pitchFamily="18" charset="0"/>
              </a:rPr>
              <a:t>Responsible for </a:t>
            </a:r>
            <a:r>
              <a:rPr lang="en-US" sz="1000" i="1" dirty="0" smtClean="0">
                <a:solidFill>
                  <a:prstClr val="black"/>
                </a:solidFill>
                <a:latin typeface="Century Schoolbook" pitchFamily="18" charset="0"/>
              </a:rPr>
              <a:t>Output</a:t>
            </a:r>
            <a:endParaRPr lang="en-US" sz="1000" dirty="0">
              <a:solidFill>
                <a:prstClr val="black"/>
              </a:solidFill>
              <a:latin typeface="Century Schoolbook" pitchFamily="18" charset="0"/>
            </a:endParaRPr>
          </a:p>
        </p:txBody>
      </p:sp>
      <p:cxnSp>
        <p:nvCxnSpPr>
          <p:cNvPr id="15" name="Straight Arrow Connector 14"/>
          <p:cNvCxnSpPr>
            <a:stCxn id="53256" idx="1"/>
          </p:cNvCxnSpPr>
          <p:nvPr/>
        </p:nvCxnSpPr>
        <p:spPr>
          <a:xfrm flipH="1">
            <a:off x="3452813" y="4392613"/>
            <a:ext cx="2916237" cy="38893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56" name="TextBox 35"/>
          <p:cNvSpPr txBox="1">
            <a:spLocks noChangeArrowheads="1"/>
          </p:cNvSpPr>
          <p:nvPr/>
        </p:nvSpPr>
        <p:spPr bwMode="auto">
          <a:xfrm>
            <a:off x="6369050" y="4192588"/>
            <a:ext cx="2003425" cy="4000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000" i="1">
                <a:solidFill>
                  <a:srgbClr val="000000"/>
                </a:solidFill>
                <a:latin typeface="Century Schoolbook" pitchFamily="18" charset="0"/>
              </a:rPr>
              <a:t>2. Enables chaining of Functions</a:t>
            </a:r>
          </a:p>
        </p:txBody>
      </p:sp>
      <p:cxnSp>
        <p:nvCxnSpPr>
          <p:cNvPr id="17" name="Straight Arrow Connector 16"/>
          <p:cNvCxnSpPr>
            <a:stCxn id="53258" idx="1"/>
          </p:cNvCxnSpPr>
          <p:nvPr/>
        </p:nvCxnSpPr>
        <p:spPr>
          <a:xfrm flipH="1">
            <a:off x="4410075" y="1685925"/>
            <a:ext cx="2259013" cy="55562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58" name="TextBox 35"/>
          <p:cNvSpPr txBox="1">
            <a:spLocks noChangeArrowheads="1"/>
          </p:cNvSpPr>
          <p:nvPr/>
        </p:nvSpPr>
        <p:spPr bwMode="auto">
          <a:xfrm>
            <a:off x="6669088" y="1485900"/>
            <a:ext cx="2003425" cy="4000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000" i="1">
                <a:solidFill>
                  <a:srgbClr val="000000"/>
                </a:solidFill>
                <a:latin typeface="Century Schoolbook" pitchFamily="18" charset="0"/>
              </a:rPr>
              <a:t>3. Function may have Map side processing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76" name="Group 23"/>
          <p:cNvGrpSpPr>
            <a:grpSpLocks/>
          </p:cNvGrpSpPr>
          <p:nvPr/>
        </p:nvGrpSpPr>
        <p:grpSpPr bwMode="auto">
          <a:xfrm>
            <a:off x="5118100" y="1174750"/>
            <a:ext cx="1943100" cy="1333500"/>
            <a:chOff x="3886200" y="11714"/>
            <a:chExt cx="2616200" cy="1385286"/>
          </a:xfrm>
        </p:grpSpPr>
        <p:sp>
          <p:nvSpPr>
            <p:cNvPr id="51238" name="Text Box 2"/>
            <p:cNvSpPr txBox="1">
              <a:spLocks noChangeArrowheads="1"/>
            </p:cNvSpPr>
            <p:nvPr/>
          </p:nvSpPr>
          <p:spPr bwMode="auto">
            <a:xfrm>
              <a:off x="3886200" y="11714"/>
              <a:ext cx="769471" cy="3311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en-US" sz="1000" b="1">
                  <a:solidFill>
                    <a:srgbClr val="000000"/>
                  </a:solidFill>
                  <a:latin typeface="Century Schoolbook" pitchFamily="18" charset="0"/>
                </a:rPr>
                <a:t>Node</a:t>
              </a:r>
              <a:endParaRPr lang="en-US" sz="1000">
                <a:solidFill>
                  <a:srgbClr val="000000"/>
                </a:solidFill>
                <a:latin typeface="Century Schoolbook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75972" y="343194"/>
              <a:ext cx="2526428" cy="10538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51240" name="Group 14"/>
            <p:cNvGrpSpPr>
              <a:grpSpLocks/>
            </p:cNvGrpSpPr>
            <p:nvPr/>
          </p:nvGrpSpPr>
          <p:grpSpPr bwMode="auto">
            <a:xfrm>
              <a:off x="4090988" y="354738"/>
              <a:ext cx="1497012" cy="966062"/>
              <a:chOff x="4167188" y="342038"/>
              <a:chExt cx="1497012" cy="966062"/>
            </a:xfrm>
          </p:grpSpPr>
          <p:pic>
            <p:nvPicPr>
              <p:cNvPr id="51244" name="Picture 2" descr="http://www.likno.com/addins/images/ssm_products_table.gi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67188" y="558800"/>
                <a:ext cx="1497012" cy="749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245" name="Text Box 2"/>
              <p:cNvSpPr txBox="1">
                <a:spLocks noChangeArrowheads="1"/>
              </p:cNvSpPr>
              <p:nvPr/>
            </p:nvSpPr>
            <p:spPr bwMode="auto">
              <a:xfrm>
                <a:off x="4304387" y="342038"/>
                <a:ext cx="1038411" cy="19789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algn="ctr" eaLnBrk="1" hangingPunct="1">
                  <a:spcAft>
                    <a:spcPts val="1000"/>
                  </a:spcAft>
                </a:pPr>
                <a:r>
                  <a:rPr lang="en-US" sz="800" b="1">
                    <a:solidFill>
                      <a:srgbClr val="000000"/>
                    </a:solidFill>
                    <a:latin typeface="Century Schoolbook" pitchFamily="18" charset="0"/>
                  </a:rPr>
                  <a:t>Partition 0</a:t>
                </a:r>
                <a:endParaRPr lang="en-US" sz="800">
                  <a:solidFill>
                    <a:srgbClr val="000000"/>
                  </a:solidFill>
                  <a:latin typeface="Century Schoolbook" pitchFamily="18" charset="0"/>
                </a:endParaRPr>
              </a:p>
            </p:txBody>
          </p:sp>
        </p:grpSp>
        <p:grpSp>
          <p:nvGrpSpPr>
            <p:cNvPr id="51241" name="Group 25"/>
            <p:cNvGrpSpPr>
              <a:grpSpLocks/>
            </p:cNvGrpSpPr>
            <p:nvPr/>
          </p:nvGrpSpPr>
          <p:grpSpPr bwMode="auto">
            <a:xfrm>
              <a:off x="5613400" y="698500"/>
              <a:ext cx="762000" cy="495300"/>
              <a:chOff x="5689600" y="685800"/>
              <a:chExt cx="762000" cy="495300"/>
            </a:xfrm>
          </p:grpSpPr>
          <p:sp>
            <p:nvSpPr>
              <p:cNvPr id="51242" name="Text Box 2"/>
              <p:cNvSpPr txBox="1">
                <a:spLocks noChangeArrowheads="1"/>
              </p:cNvSpPr>
              <p:nvPr/>
            </p:nvSpPr>
            <p:spPr bwMode="auto">
              <a:xfrm>
                <a:off x="5702300" y="800100"/>
                <a:ext cx="749300" cy="2794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algn="ctr" eaLnBrk="1" hangingPunct="1">
                  <a:spcAft>
                    <a:spcPts val="1000"/>
                  </a:spcAft>
                </a:pPr>
                <a:r>
                  <a:rPr lang="en-US" sz="800" b="1">
                    <a:solidFill>
                      <a:srgbClr val="000000"/>
                    </a:solidFill>
                    <a:latin typeface="Century Schoolbook" pitchFamily="18" charset="0"/>
                  </a:rPr>
                  <a:t>Func.</a:t>
                </a: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5689434" y="685060"/>
                <a:ext cx="750235" cy="49639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362" name="TextBox 35"/>
          <p:cNvSpPr txBox="1">
            <a:spLocks noChangeArrowheads="1"/>
          </p:cNvSpPr>
          <p:nvPr/>
        </p:nvSpPr>
        <p:spPr bwMode="auto">
          <a:xfrm>
            <a:off x="3924300" y="2635250"/>
            <a:ext cx="27130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100" i="1">
                <a:solidFill>
                  <a:srgbClr val="000000"/>
                </a:solidFill>
                <a:latin typeface="Century Schoolbook" pitchFamily="18" charset="0"/>
              </a:rPr>
              <a:t>Partition and </a:t>
            </a:r>
          </a:p>
          <a:p>
            <a:pPr eaLnBrk="1" hangingPunct="1"/>
            <a:r>
              <a:rPr lang="en-US" sz="1100" i="1">
                <a:solidFill>
                  <a:srgbClr val="000000"/>
                </a:solidFill>
                <a:latin typeface="Century Schoolbook" pitchFamily="18" charset="0"/>
              </a:rPr>
              <a:t>optionally order</a:t>
            </a:r>
            <a:endParaRPr lang="en-US" sz="1100">
              <a:solidFill>
                <a:srgbClr val="000000"/>
              </a:solidFill>
              <a:latin typeface="Century Schoolbook" pitchFamily="18" charset="0"/>
            </a:endParaRPr>
          </a:p>
          <a:p>
            <a:pPr eaLnBrk="1" hangingPunct="1"/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120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Partitioned Table Function Mechanics</a:t>
            </a:r>
          </a:p>
        </p:txBody>
      </p:sp>
      <p:pic>
        <p:nvPicPr>
          <p:cNvPr id="2" name="Picture 2" descr="http://www.likno.com/addins/images/ssm_products_tabl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300" y="1644650"/>
            <a:ext cx="927100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Text Box 2"/>
          <p:cNvSpPr txBox="1">
            <a:spLocks noChangeArrowheads="1"/>
          </p:cNvSpPr>
          <p:nvPr/>
        </p:nvSpPr>
        <p:spPr bwMode="auto">
          <a:xfrm>
            <a:off x="2921000" y="1352550"/>
            <a:ext cx="1316038" cy="266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>
              <a:spcAft>
                <a:spcPts val="1000"/>
              </a:spcAft>
            </a:pPr>
            <a:r>
              <a:rPr lang="en-US" sz="1200" b="1">
                <a:solidFill>
                  <a:srgbClr val="000000"/>
                </a:solidFill>
                <a:latin typeface="Century Schoolbook" pitchFamily="18" charset="0"/>
              </a:rPr>
              <a:t>Input DataSet</a:t>
            </a:r>
            <a:endParaRPr lang="en-US" sz="1200">
              <a:solidFill>
                <a:srgbClr val="000000"/>
              </a:solidFill>
              <a:latin typeface="Century Schoolbook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178300" y="2063750"/>
            <a:ext cx="635000" cy="43180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216400" y="3155950"/>
            <a:ext cx="812800" cy="1270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064000" y="3829050"/>
            <a:ext cx="749300" cy="43180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9" name="TextBox 35"/>
          <p:cNvSpPr txBox="1">
            <a:spLocks noChangeArrowheads="1"/>
          </p:cNvSpPr>
          <p:nvPr/>
        </p:nvSpPr>
        <p:spPr bwMode="auto">
          <a:xfrm>
            <a:off x="5943600" y="3930650"/>
            <a:ext cx="254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0000"/>
                </a:solidFill>
                <a:latin typeface="Century Schoolbook" pitchFamily="18" charset="0"/>
              </a:rPr>
              <a:t>.</a:t>
            </a:r>
          </a:p>
          <a:p>
            <a:pPr eaLnBrk="1" hangingPunct="1"/>
            <a:r>
              <a:rPr lang="en-US" sz="1200" b="1">
                <a:solidFill>
                  <a:srgbClr val="000000"/>
                </a:solidFill>
                <a:latin typeface="Century Schoolbook" pitchFamily="18" charset="0"/>
              </a:rPr>
              <a:t>.</a:t>
            </a:r>
          </a:p>
          <a:p>
            <a:pPr eaLnBrk="1" hangingPunct="1"/>
            <a:r>
              <a:rPr lang="en-US" sz="1200" b="1">
                <a:solidFill>
                  <a:srgbClr val="000000"/>
                </a:solidFill>
                <a:latin typeface="Century Schoolbook" pitchFamily="18" charset="0"/>
              </a:rPr>
              <a:t>.</a:t>
            </a:r>
          </a:p>
          <a:p>
            <a:pPr eaLnBrk="1" hangingPunct="1"/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15370" name="Group 9"/>
          <p:cNvGrpSpPr>
            <a:grpSpLocks/>
          </p:cNvGrpSpPr>
          <p:nvPr/>
        </p:nvGrpSpPr>
        <p:grpSpPr bwMode="auto">
          <a:xfrm>
            <a:off x="5105400" y="2622550"/>
            <a:ext cx="1943100" cy="1333500"/>
            <a:chOff x="3886200" y="11714"/>
            <a:chExt cx="2616200" cy="1385286"/>
          </a:xfrm>
        </p:grpSpPr>
        <p:sp>
          <p:nvSpPr>
            <p:cNvPr id="51230" name="Text Box 2"/>
            <p:cNvSpPr txBox="1">
              <a:spLocks noChangeArrowheads="1"/>
            </p:cNvSpPr>
            <p:nvPr/>
          </p:nvSpPr>
          <p:spPr bwMode="auto">
            <a:xfrm>
              <a:off x="3886200" y="11714"/>
              <a:ext cx="769471" cy="3311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en-US" sz="1000" b="1">
                  <a:solidFill>
                    <a:srgbClr val="000000"/>
                  </a:solidFill>
                  <a:latin typeface="Century Schoolbook" pitchFamily="18" charset="0"/>
                </a:rPr>
                <a:t>Node</a:t>
              </a:r>
              <a:endParaRPr lang="en-US" sz="1000">
                <a:solidFill>
                  <a:srgbClr val="000000"/>
                </a:solidFill>
                <a:latin typeface="Century Schoolbook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75972" y="343194"/>
              <a:ext cx="2526428" cy="10538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51232" name="Group 14"/>
            <p:cNvGrpSpPr>
              <a:grpSpLocks/>
            </p:cNvGrpSpPr>
            <p:nvPr/>
          </p:nvGrpSpPr>
          <p:grpSpPr bwMode="auto">
            <a:xfrm>
              <a:off x="4090988" y="354738"/>
              <a:ext cx="1497012" cy="966062"/>
              <a:chOff x="4167188" y="342038"/>
              <a:chExt cx="1497012" cy="966062"/>
            </a:xfrm>
          </p:grpSpPr>
          <p:pic>
            <p:nvPicPr>
              <p:cNvPr id="51236" name="Picture 2" descr="http://www.likno.com/addins/images/ssm_products_table.gi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67188" y="558800"/>
                <a:ext cx="1497012" cy="749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237" name="Text Box 2"/>
              <p:cNvSpPr txBox="1">
                <a:spLocks noChangeArrowheads="1"/>
              </p:cNvSpPr>
              <p:nvPr/>
            </p:nvSpPr>
            <p:spPr bwMode="auto">
              <a:xfrm>
                <a:off x="4304387" y="342038"/>
                <a:ext cx="1038411" cy="19789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algn="ctr" eaLnBrk="1" hangingPunct="1">
                  <a:spcAft>
                    <a:spcPts val="1000"/>
                  </a:spcAft>
                </a:pPr>
                <a:r>
                  <a:rPr lang="en-US" sz="800" b="1">
                    <a:solidFill>
                      <a:srgbClr val="000000"/>
                    </a:solidFill>
                    <a:latin typeface="Century Schoolbook" pitchFamily="18" charset="0"/>
                  </a:rPr>
                  <a:t>Partition 0</a:t>
                </a:r>
                <a:endParaRPr lang="en-US" sz="800">
                  <a:solidFill>
                    <a:srgbClr val="000000"/>
                  </a:solidFill>
                  <a:latin typeface="Century Schoolbook" pitchFamily="18" charset="0"/>
                </a:endParaRPr>
              </a:p>
            </p:txBody>
          </p:sp>
        </p:grpSp>
        <p:grpSp>
          <p:nvGrpSpPr>
            <p:cNvPr id="51233" name="Group 25"/>
            <p:cNvGrpSpPr>
              <a:grpSpLocks/>
            </p:cNvGrpSpPr>
            <p:nvPr/>
          </p:nvGrpSpPr>
          <p:grpSpPr bwMode="auto">
            <a:xfrm>
              <a:off x="5613400" y="698500"/>
              <a:ext cx="762000" cy="495300"/>
              <a:chOff x="5689600" y="685800"/>
              <a:chExt cx="762000" cy="495300"/>
            </a:xfrm>
          </p:grpSpPr>
          <p:sp>
            <p:nvSpPr>
              <p:cNvPr id="51234" name="Text Box 2"/>
              <p:cNvSpPr txBox="1">
                <a:spLocks noChangeArrowheads="1"/>
              </p:cNvSpPr>
              <p:nvPr/>
            </p:nvSpPr>
            <p:spPr bwMode="auto">
              <a:xfrm>
                <a:off x="5702300" y="800100"/>
                <a:ext cx="749300" cy="2794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algn="ctr" eaLnBrk="1" hangingPunct="1">
                  <a:spcAft>
                    <a:spcPts val="1000"/>
                  </a:spcAft>
                </a:pPr>
                <a:r>
                  <a:rPr lang="en-US" sz="800" b="1">
                    <a:solidFill>
                      <a:srgbClr val="000000"/>
                    </a:solidFill>
                    <a:latin typeface="Century Schoolbook" pitchFamily="18" charset="0"/>
                  </a:rPr>
                  <a:t>Func.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5689434" y="685060"/>
                <a:ext cx="750235" cy="49639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</p:grpSp>
      </p:grpSp>
      <p:cxnSp>
        <p:nvCxnSpPr>
          <p:cNvPr id="19" name="Straight Arrow Connector 18"/>
          <p:cNvCxnSpPr/>
          <p:nvPr/>
        </p:nvCxnSpPr>
        <p:spPr>
          <a:xfrm>
            <a:off x="7150100" y="1898650"/>
            <a:ext cx="660400" cy="107950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7112000" y="3651250"/>
            <a:ext cx="698500" cy="156210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188200" y="3308350"/>
            <a:ext cx="558800" cy="2540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7823200" y="3067050"/>
            <a:ext cx="1155700" cy="508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375" name="Text Box 2"/>
          <p:cNvSpPr txBox="1">
            <a:spLocks noChangeArrowheads="1"/>
          </p:cNvSpPr>
          <p:nvPr/>
        </p:nvSpPr>
        <p:spPr bwMode="auto">
          <a:xfrm>
            <a:off x="7848600" y="3181350"/>
            <a:ext cx="1041400" cy="266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>
              <a:spcAft>
                <a:spcPts val="1000"/>
              </a:spcAft>
            </a:pPr>
            <a:r>
              <a:rPr lang="en-US" sz="900" b="1">
                <a:solidFill>
                  <a:srgbClr val="000000"/>
                </a:solidFill>
                <a:latin typeface="Century Schoolbook" pitchFamily="18" charset="0"/>
              </a:rPr>
              <a:t>Next Operator</a:t>
            </a:r>
          </a:p>
        </p:txBody>
      </p:sp>
      <p:grpSp>
        <p:nvGrpSpPr>
          <p:cNvPr id="15377" name="Group 32"/>
          <p:cNvGrpSpPr>
            <a:grpSpLocks/>
          </p:cNvGrpSpPr>
          <p:nvPr/>
        </p:nvGrpSpPr>
        <p:grpSpPr bwMode="auto">
          <a:xfrm>
            <a:off x="5092700" y="4438650"/>
            <a:ext cx="1943100" cy="1333500"/>
            <a:chOff x="3886200" y="11714"/>
            <a:chExt cx="2616200" cy="1385286"/>
          </a:xfrm>
        </p:grpSpPr>
        <p:sp>
          <p:nvSpPr>
            <p:cNvPr id="51222" name="Text Box 2"/>
            <p:cNvSpPr txBox="1">
              <a:spLocks noChangeArrowheads="1"/>
            </p:cNvSpPr>
            <p:nvPr/>
          </p:nvSpPr>
          <p:spPr bwMode="auto">
            <a:xfrm>
              <a:off x="3886200" y="11714"/>
              <a:ext cx="769471" cy="3311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en-US" sz="1000" b="1">
                  <a:solidFill>
                    <a:srgbClr val="000000"/>
                  </a:solidFill>
                  <a:latin typeface="Century Schoolbook" pitchFamily="18" charset="0"/>
                </a:rPr>
                <a:t>Node</a:t>
              </a:r>
              <a:endParaRPr lang="en-US" sz="1000">
                <a:solidFill>
                  <a:srgbClr val="000000"/>
                </a:solidFill>
                <a:latin typeface="Century Schoolbook" pitchFamily="18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975972" y="343194"/>
              <a:ext cx="2526428" cy="10538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51224" name="Group 14"/>
            <p:cNvGrpSpPr>
              <a:grpSpLocks/>
            </p:cNvGrpSpPr>
            <p:nvPr/>
          </p:nvGrpSpPr>
          <p:grpSpPr bwMode="auto">
            <a:xfrm>
              <a:off x="4090988" y="354738"/>
              <a:ext cx="1497012" cy="966062"/>
              <a:chOff x="4167188" y="342038"/>
              <a:chExt cx="1497012" cy="966062"/>
            </a:xfrm>
          </p:grpSpPr>
          <p:pic>
            <p:nvPicPr>
              <p:cNvPr id="51228" name="Picture 2" descr="http://www.likno.com/addins/images/ssm_products_table.gi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67188" y="558800"/>
                <a:ext cx="1497012" cy="749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229" name="Text Box 2"/>
              <p:cNvSpPr txBox="1">
                <a:spLocks noChangeArrowheads="1"/>
              </p:cNvSpPr>
              <p:nvPr/>
            </p:nvSpPr>
            <p:spPr bwMode="auto">
              <a:xfrm>
                <a:off x="4304387" y="342038"/>
                <a:ext cx="1038411" cy="19789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algn="ctr" eaLnBrk="1" hangingPunct="1">
                  <a:spcAft>
                    <a:spcPts val="1000"/>
                  </a:spcAft>
                </a:pPr>
                <a:r>
                  <a:rPr lang="en-US" sz="800" b="1">
                    <a:solidFill>
                      <a:srgbClr val="000000"/>
                    </a:solidFill>
                    <a:latin typeface="Century Schoolbook" pitchFamily="18" charset="0"/>
                  </a:rPr>
                  <a:t>Partition 0</a:t>
                </a:r>
                <a:endParaRPr lang="en-US" sz="800">
                  <a:solidFill>
                    <a:srgbClr val="000000"/>
                  </a:solidFill>
                  <a:latin typeface="Century Schoolbook" pitchFamily="18" charset="0"/>
                </a:endParaRPr>
              </a:p>
            </p:txBody>
          </p:sp>
        </p:grpSp>
        <p:grpSp>
          <p:nvGrpSpPr>
            <p:cNvPr id="51225" name="Group 25"/>
            <p:cNvGrpSpPr>
              <a:grpSpLocks/>
            </p:cNvGrpSpPr>
            <p:nvPr/>
          </p:nvGrpSpPr>
          <p:grpSpPr bwMode="auto">
            <a:xfrm>
              <a:off x="5613400" y="698500"/>
              <a:ext cx="762000" cy="495300"/>
              <a:chOff x="5689600" y="685800"/>
              <a:chExt cx="762000" cy="495300"/>
            </a:xfrm>
          </p:grpSpPr>
          <p:sp>
            <p:nvSpPr>
              <p:cNvPr id="51226" name="Text Box 2"/>
              <p:cNvSpPr txBox="1">
                <a:spLocks noChangeArrowheads="1"/>
              </p:cNvSpPr>
              <p:nvPr/>
            </p:nvSpPr>
            <p:spPr bwMode="auto">
              <a:xfrm>
                <a:off x="5702300" y="800100"/>
                <a:ext cx="749300" cy="2794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algn="ctr" eaLnBrk="1" hangingPunct="1">
                  <a:spcAft>
                    <a:spcPts val="1000"/>
                  </a:spcAft>
                </a:pPr>
                <a:r>
                  <a:rPr lang="en-US" sz="800" b="1">
                    <a:solidFill>
                      <a:srgbClr val="000000"/>
                    </a:solidFill>
                    <a:latin typeface="Century Schoolbook" pitchFamily="18" charset="0"/>
                  </a:rPr>
                  <a:t>Func.</a:t>
                </a:r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5689434" y="685060"/>
                <a:ext cx="750235" cy="49639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378" name="TextBox 41"/>
          <p:cNvSpPr txBox="1">
            <a:spLocks noChangeArrowheads="1"/>
          </p:cNvSpPr>
          <p:nvPr/>
        </p:nvSpPr>
        <p:spPr bwMode="auto">
          <a:xfrm>
            <a:off x="1081088" y="5951538"/>
            <a:ext cx="5762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i="1">
                <a:solidFill>
                  <a:srgbClr val="000000"/>
                </a:solidFill>
              </a:rPr>
              <a:t>Supported in many Databases: Oracle, DB2, Aster etc.</a:t>
            </a:r>
          </a:p>
        </p:txBody>
      </p:sp>
      <p:sp>
        <p:nvSpPr>
          <p:cNvPr id="15379" name="TextBox 42"/>
          <p:cNvSpPr txBox="1">
            <a:spLocks noChangeArrowheads="1"/>
          </p:cNvSpPr>
          <p:nvPr/>
        </p:nvSpPr>
        <p:spPr bwMode="auto">
          <a:xfrm>
            <a:off x="0" y="1327150"/>
            <a:ext cx="2730500" cy="29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>
              <a:buFont typeface="Bookman Old Style" pitchFamily="18" charset="0"/>
              <a:buAutoNum type="arabicPeriod"/>
            </a:pPr>
            <a:r>
              <a:rPr lang="en-US" sz="1400">
                <a:solidFill>
                  <a:srgbClr val="000000"/>
                </a:solidFill>
                <a:latin typeface="Century Schoolbook" pitchFamily="18" charset="0"/>
              </a:rPr>
              <a:t>Partition input into n partitions, optionally order partitions</a:t>
            </a:r>
          </a:p>
          <a:p>
            <a:pPr eaLnBrk="1" hangingPunct="1">
              <a:buFont typeface="Bookman Old Style" pitchFamily="18" charset="0"/>
              <a:buAutoNum type="arabicPeriod"/>
            </a:pPr>
            <a:endParaRPr lang="en-US" sz="1400">
              <a:solidFill>
                <a:srgbClr val="000000"/>
              </a:solidFill>
              <a:latin typeface="Century Schoolbook" pitchFamily="18" charset="0"/>
            </a:endParaRPr>
          </a:p>
          <a:p>
            <a:pPr eaLnBrk="1" hangingPunct="1">
              <a:buFont typeface="Bookman Old Style" pitchFamily="18" charset="0"/>
              <a:buAutoNum type="arabicPeriod"/>
            </a:pPr>
            <a:r>
              <a:rPr lang="en-US" sz="1400">
                <a:solidFill>
                  <a:srgbClr val="000000"/>
                </a:solidFill>
                <a:latin typeface="Century Schoolbook" pitchFamily="18" charset="0"/>
              </a:rPr>
              <a:t> distribute over set of processing nodes</a:t>
            </a:r>
          </a:p>
          <a:p>
            <a:pPr eaLnBrk="1" hangingPunct="1">
              <a:buFont typeface="Bookman Old Style" pitchFamily="18" charset="0"/>
              <a:buAutoNum type="arabicPeriod"/>
            </a:pPr>
            <a:endParaRPr lang="en-US" sz="1400">
              <a:solidFill>
                <a:srgbClr val="000000"/>
              </a:solidFill>
              <a:latin typeface="Century Schoolbook" pitchFamily="18" charset="0"/>
            </a:endParaRPr>
          </a:p>
          <a:p>
            <a:pPr eaLnBrk="1" hangingPunct="1">
              <a:buFont typeface="Bookman Old Style" pitchFamily="18" charset="0"/>
              <a:buAutoNum type="arabicPeriod"/>
            </a:pPr>
            <a:r>
              <a:rPr lang="en-US" sz="1400">
                <a:solidFill>
                  <a:srgbClr val="000000"/>
                </a:solidFill>
                <a:latin typeface="Century Schoolbook" pitchFamily="18" charset="0"/>
              </a:rPr>
              <a:t> execute Fn. at each node</a:t>
            </a:r>
          </a:p>
          <a:p>
            <a:pPr eaLnBrk="1" hangingPunct="1">
              <a:buFont typeface="Bookman Old Style" pitchFamily="18" charset="0"/>
              <a:buAutoNum type="arabicPeriod"/>
            </a:pPr>
            <a:endParaRPr lang="en-US" sz="1400">
              <a:solidFill>
                <a:srgbClr val="000000"/>
              </a:solidFill>
              <a:latin typeface="Century Schoolbook" pitchFamily="18" charset="0"/>
            </a:endParaRPr>
          </a:p>
          <a:p>
            <a:pPr eaLnBrk="1" hangingPunct="1">
              <a:buFont typeface="Bookman Old Style" pitchFamily="18" charset="0"/>
              <a:buAutoNum type="arabicPeriod"/>
            </a:pPr>
            <a:r>
              <a:rPr lang="en-US" sz="1400">
                <a:solidFill>
                  <a:srgbClr val="000000"/>
                </a:solidFill>
                <a:latin typeface="Century Schoolbook" pitchFamily="18" charset="0"/>
              </a:rPr>
              <a:t> merge data from all instances and stream merged result to next Operator</a:t>
            </a:r>
          </a:p>
        </p:txBody>
      </p:sp>
      <p:sp>
        <p:nvSpPr>
          <p:cNvPr id="15380" name="TextBox 43"/>
          <p:cNvSpPr txBox="1">
            <a:spLocks noChangeArrowheads="1"/>
          </p:cNvSpPr>
          <p:nvPr/>
        </p:nvSpPr>
        <p:spPr bwMode="auto">
          <a:xfrm>
            <a:off x="596900" y="4794250"/>
            <a:ext cx="35814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</a:rPr>
              <a:t>Why?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z="1400" i="1">
                <a:solidFill>
                  <a:srgbClr val="000000"/>
                </a:solidFill>
              </a:rPr>
              <a:t>for Performance: enables parallel operation on large datasets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z="1400" i="1">
                <a:solidFill>
                  <a:srgbClr val="000000"/>
                </a:solidFill>
              </a:rPr>
              <a:t>for providing advanced analytics</a:t>
            </a:r>
          </a:p>
        </p:txBody>
      </p:sp>
      <p:sp>
        <p:nvSpPr>
          <p:cNvPr id="45" name="TextBox 41"/>
          <p:cNvSpPr txBox="1">
            <a:spLocks noChangeArrowheads="1"/>
          </p:cNvSpPr>
          <p:nvPr/>
        </p:nvSpPr>
        <p:spPr bwMode="auto">
          <a:xfrm>
            <a:off x="7194550" y="5351463"/>
            <a:ext cx="17192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i="1">
                <a:solidFill>
                  <a:srgbClr val="000000"/>
                </a:solidFill>
              </a:rPr>
              <a:t>This is not the same as Hive UDTF</a:t>
            </a:r>
          </a:p>
        </p:txBody>
      </p:sp>
    </p:spTree>
    <p:extLst>
      <p:ext uri="{BB962C8B-B14F-4D97-AF65-F5344CB8AC3E}">
        <p14:creationId xmlns:p14="http://schemas.microsoft.com/office/powerpoint/2010/main" val="346935108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  <p:bldP spid="15365" grpId="0" animBg="1"/>
      <p:bldP spid="15369" grpId="0"/>
      <p:bldP spid="22" grpId="0" animBg="1"/>
      <p:bldP spid="15375" grpId="0" animBg="1"/>
      <p:bldP spid="15379" grpId="0"/>
      <p:bldP spid="15380" grpId="0"/>
      <p:bldP spid="4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Support in RDBMS: Aster SQL/MR</a:t>
            </a:r>
          </a:p>
        </p:txBody>
      </p:sp>
      <p:pic>
        <p:nvPicPr>
          <p:cNvPr id="522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680075" y="1354138"/>
            <a:ext cx="234315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406400" y="1495425"/>
            <a:ext cx="4622800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marL="0" indent="0" eaLnBrk="1" hangingPunct="1">
              <a:defRPr/>
            </a:pPr>
            <a:r>
              <a:rPr lang="en-US" sz="1400" b="1" dirty="0" smtClean="0">
                <a:solidFill>
                  <a:prstClr val="black"/>
                </a:solidFill>
                <a:latin typeface="Century Schoolbook" pitchFamily="18" charset="0"/>
              </a:rPr>
              <a:t>Problem: Group clickstream data into sessions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1400" dirty="0" smtClean="0">
                <a:solidFill>
                  <a:prstClr val="black"/>
                </a:solidFill>
                <a:latin typeface="Century Schoolbook" pitchFamily="18" charset="0"/>
              </a:rPr>
              <a:t>Consider all rows of a User as a Partition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1400" dirty="0" smtClean="0">
                <a:solidFill>
                  <a:prstClr val="black"/>
                </a:solidFill>
                <a:latin typeface="Century Schoolbook" pitchFamily="18" charset="0"/>
              </a:rPr>
              <a:t>Order rows by time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1400" dirty="0" smtClean="0">
                <a:solidFill>
                  <a:prstClr val="black"/>
                </a:solidFill>
                <a:latin typeface="Century Schoolbook" pitchFamily="18" charset="0"/>
              </a:rPr>
              <a:t>Group rows within 60 seconds of each other as belonging to  a Session.</a:t>
            </a:r>
          </a:p>
        </p:txBody>
      </p:sp>
      <p:sp>
        <p:nvSpPr>
          <p:cNvPr id="16389" name="TextBox 4"/>
          <p:cNvSpPr txBox="1">
            <a:spLocks noChangeArrowheads="1"/>
          </p:cNvSpPr>
          <p:nvPr/>
        </p:nvSpPr>
        <p:spPr bwMode="auto">
          <a:xfrm>
            <a:off x="339725" y="3154363"/>
            <a:ext cx="693737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</a:rPr>
              <a:t>Benefits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z="1400" i="1">
                <a:solidFill>
                  <a:srgbClr val="000000"/>
                </a:solidFill>
              </a:rPr>
              <a:t> Work at Scale: </a:t>
            </a:r>
            <a:r>
              <a:rPr lang="en-US" sz="1400">
                <a:solidFill>
                  <a:srgbClr val="000000"/>
                </a:solidFill>
              </a:rPr>
              <a:t> designed to work over 100s of terabytes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z="1400" i="1">
                <a:solidFill>
                  <a:srgbClr val="000000"/>
                </a:solidFill>
              </a:rPr>
              <a:t> Usability and Reusability: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sz="1400" i="1">
                <a:solidFill>
                  <a:srgbClr val="000000"/>
                </a:solidFill>
              </a:rPr>
              <a:t> SQL/MR looks like a table, it can appear anywhere a table can appear in SQL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sz="1400" i="1">
                <a:solidFill>
                  <a:srgbClr val="000000"/>
                </a:solidFill>
              </a:rPr>
              <a:t> Enable analysis not expressible in SQL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sz="1400" i="1">
                <a:solidFill>
                  <a:srgbClr val="000000"/>
                </a:solidFill>
              </a:rPr>
              <a:t> Simplification of existing queries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sz="1400" i="1">
                <a:solidFill>
                  <a:srgbClr val="000000"/>
                </a:solidFill>
              </a:rPr>
              <a:t> Functions are parameterized so usable in wide range of contexts.</a:t>
            </a:r>
          </a:p>
        </p:txBody>
      </p:sp>
      <p:sp>
        <p:nvSpPr>
          <p:cNvPr id="16390" name="TextBox 5"/>
          <p:cNvSpPr txBox="1">
            <a:spLocks noChangeArrowheads="1"/>
          </p:cNvSpPr>
          <p:nvPr/>
        </p:nvSpPr>
        <p:spPr bwMode="auto">
          <a:xfrm>
            <a:off x="406400" y="4964113"/>
            <a:ext cx="210343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400" b="1" dirty="0">
                <a:solidFill>
                  <a:srgbClr val="000000"/>
                </a:solidFill>
              </a:rPr>
              <a:t>Aster Function Library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z="1400" i="1" dirty="0">
                <a:solidFill>
                  <a:srgbClr val="000000"/>
                </a:solidFill>
              </a:rPr>
              <a:t> Time Series Analysis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z="1400" i="1" dirty="0">
                <a:solidFill>
                  <a:srgbClr val="000000"/>
                </a:solidFill>
              </a:rPr>
              <a:t> Graph Analysis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z="1400" i="1" dirty="0">
                <a:solidFill>
                  <a:srgbClr val="000000"/>
                </a:solidFill>
              </a:rPr>
              <a:t> Fraud Detection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z="1400" i="1" dirty="0">
                <a:solidFill>
                  <a:srgbClr val="000000"/>
                </a:solidFill>
              </a:rPr>
              <a:t> </a:t>
            </a:r>
            <a:r>
              <a:rPr lang="en-US" sz="1400" i="1" dirty="0" err="1">
                <a:solidFill>
                  <a:srgbClr val="000000"/>
                </a:solidFill>
              </a:rPr>
              <a:t>Sessionization</a:t>
            </a:r>
            <a:endParaRPr lang="en-US" sz="1400" i="1" dirty="0">
              <a:solidFill>
                <a:srgbClr val="000000"/>
              </a:solidFill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en-US" sz="1400" i="1" dirty="0">
                <a:solidFill>
                  <a:srgbClr val="000000"/>
                </a:solidFill>
              </a:rPr>
              <a:t>....</a:t>
            </a:r>
          </a:p>
        </p:txBody>
      </p:sp>
    </p:spTree>
    <p:extLst>
      <p:ext uri="{BB962C8B-B14F-4D97-AF65-F5344CB8AC3E}">
        <p14:creationId xmlns:p14="http://schemas.microsoft.com/office/powerpoint/2010/main" val="85523069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/>
      <p:bldP spid="1639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Support in RDBMS : Oracle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gray">
          <a:xfrm>
            <a:off x="525463" y="1600200"/>
            <a:ext cx="7315200" cy="1576388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/>
          <a:lstStyle/>
          <a:p>
            <a:pPr>
              <a:defRPr/>
            </a:pPr>
            <a:r>
              <a:rPr lang="en-US" sz="1100" dirty="0">
                <a:solidFill>
                  <a:prstClr val="black"/>
                </a:solidFill>
                <a:latin typeface="Arial monospaced for SAP" pitchFamily="49" charset="0"/>
              </a:rPr>
              <a:t>FUNCTION </a:t>
            </a:r>
            <a:r>
              <a:rPr lang="en-US" sz="1100" dirty="0" err="1">
                <a:solidFill>
                  <a:prstClr val="black"/>
                </a:solidFill>
                <a:latin typeface="Arial monospaced for SAP" pitchFamily="49" charset="0"/>
              </a:rPr>
              <a:t>test_ptf</a:t>
            </a:r>
            <a:r>
              <a:rPr lang="en-US" sz="1100" dirty="0">
                <a:solidFill>
                  <a:prstClr val="black"/>
                </a:solidFill>
                <a:latin typeface="Arial monospaced for SAP" pitchFamily="49" charset="0"/>
              </a:rPr>
              <a:t> (</a:t>
            </a:r>
            <a:r>
              <a:rPr lang="en-US" sz="1100" dirty="0" err="1">
                <a:solidFill>
                  <a:prstClr val="black"/>
                </a:solidFill>
                <a:latin typeface="Arial monospaced for SAP" pitchFamily="49" charset="0"/>
              </a:rPr>
              <a:t>p_cursor</a:t>
            </a:r>
            <a:r>
              <a:rPr lang="en-US" sz="1100" dirty="0">
                <a:solidFill>
                  <a:prstClr val="black"/>
                </a:solidFill>
                <a:latin typeface="Arial monospaced for SAP" pitchFamily="49" charset="0"/>
              </a:rPr>
              <a:t>  IN  </a:t>
            </a:r>
            <a:r>
              <a:rPr lang="en-US" sz="1100" dirty="0" err="1">
                <a:solidFill>
                  <a:prstClr val="black"/>
                </a:solidFill>
                <a:latin typeface="Arial monospaced for SAP" pitchFamily="49" charset="0"/>
              </a:rPr>
              <a:t>t_parallel_test_ref_cursor</a:t>
            </a:r>
            <a:r>
              <a:rPr lang="en-US" sz="1100" dirty="0">
                <a:solidFill>
                  <a:prstClr val="black"/>
                </a:solidFill>
                <a:latin typeface="Arial monospaced for SAP" pitchFamily="49" charset="0"/>
              </a:rPr>
              <a:t>)</a:t>
            </a:r>
          </a:p>
          <a:p>
            <a:pPr>
              <a:defRPr/>
            </a:pPr>
            <a:r>
              <a:rPr lang="en-US" sz="1100" dirty="0">
                <a:solidFill>
                  <a:prstClr val="black"/>
                </a:solidFill>
                <a:latin typeface="Arial monospaced for SAP" pitchFamily="49" charset="0"/>
              </a:rPr>
              <a:t>    RETURN </a:t>
            </a:r>
            <a:r>
              <a:rPr lang="en-US" sz="1100" dirty="0" err="1">
                <a:solidFill>
                  <a:prstClr val="black"/>
                </a:solidFill>
                <a:latin typeface="Arial monospaced for SAP" pitchFamily="49" charset="0"/>
              </a:rPr>
              <a:t>t_parallel_test_tab</a:t>
            </a:r>
            <a:r>
              <a:rPr lang="en-US" sz="1100" dirty="0">
                <a:solidFill>
                  <a:prstClr val="black"/>
                </a:solidFill>
                <a:latin typeface="Arial monospaced for SAP" pitchFamily="49" charset="0"/>
              </a:rPr>
              <a:t> PIPELINED</a:t>
            </a:r>
          </a:p>
          <a:p>
            <a:pPr>
              <a:defRPr/>
            </a:pPr>
            <a:r>
              <a:rPr lang="en-US" sz="1100" dirty="0">
                <a:solidFill>
                  <a:prstClr val="black"/>
                </a:solidFill>
                <a:latin typeface="Arial monospaced for SAP" pitchFamily="49" charset="0"/>
              </a:rPr>
              <a:t>    </a:t>
            </a:r>
            <a:r>
              <a:rPr lang="en-US" sz="1100" b="1" dirty="0">
                <a:solidFill>
                  <a:prstClr val="black"/>
                </a:solidFill>
                <a:latin typeface="Arial monospaced for SAP" pitchFamily="49" charset="0"/>
              </a:rPr>
              <a:t>PARALLEL_ENABLE</a:t>
            </a:r>
            <a:r>
              <a:rPr lang="en-US" sz="1100" dirty="0">
                <a:solidFill>
                  <a:prstClr val="black"/>
                </a:solidFill>
                <a:latin typeface="Arial monospaced for SAP" pitchFamily="49" charset="0"/>
              </a:rPr>
              <a:t>(PARTITION </a:t>
            </a:r>
            <a:r>
              <a:rPr lang="en-US" sz="1100" dirty="0" err="1">
                <a:solidFill>
                  <a:prstClr val="black"/>
                </a:solidFill>
                <a:latin typeface="Arial monospaced for SAP" pitchFamily="49" charset="0"/>
              </a:rPr>
              <a:t>p_cursor</a:t>
            </a:r>
            <a:r>
              <a:rPr lang="en-US" sz="1100" dirty="0">
                <a:solidFill>
                  <a:prstClr val="black"/>
                </a:solidFill>
                <a:latin typeface="Arial monospaced for SAP" pitchFamily="49" charset="0"/>
              </a:rPr>
              <a:t> BY HASH (</a:t>
            </a:r>
            <a:r>
              <a:rPr lang="en-US" sz="1100" b="1" dirty="0">
                <a:solidFill>
                  <a:prstClr val="black"/>
                </a:solidFill>
                <a:latin typeface="Arial monospaced for SAP" pitchFamily="49" charset="0"/>
              </a:rPr>
              <a:t>id</a:t>
            </a:r>
            <a:r>
              <a:rPr lang="en-US" sz="1100" dirty="0">
                <a:solidFill>
                  <a:prstClr val="black"/>
                </a:solidFill>
                <a:latin typeface="Arial monospaced for SAP" pitchFamily="49" charset="0"/>
              </a:rPr>
              <a:t>));   </a:t>
            </a:r>
          </a:p>
          <a:p>
            <a:pPr>
              <a:defRPr/>
            </a:pPr>
            <a:endParaRPr lang="en-US" sz="1100" dirty="0">
              <a:solidFill>
                <a:prstClr val="black"/>
              </a:solidFill>
              <a:latin typeface="Arial monospaced for SAP" pitchFamily="49" charset="0"/>
            </a:endParaRPr>
          </a:p>
          <a:p>
            <a:pPr>
              <a:defRPr/>
            </a:pPr>
            <a:r>
              <a:rPr lang="en-US" sz="1100" dirty="0">
                <a:solidFill>
                  <a:prstClr val="black"/>
                </a:solidFill>
                <a:latin typeface="Arial monospaced for SAP" pitchFamily="49" charset="0"/>
              </a:rPr>
              <a:t>END </a:t>
            </a:r>
            <a:r>
              <a:rPr lang="en-US" sz="1100" dirty="0" err="1">
                <a:solidFill>
                  <a:prstClr val="black"/>
                </a:solidFill>
                <a:latin typeface="Arial monospaced for SAP" pitchFamily="49" charset="0"/>
              </a:rPr>
              <a:t>parallel_ptf_api</a:t>
            </a:r>
            <a:r>
              <a:rPr lang="en-US" sz="1100" dirty="0">
                <a:solidFill>
                  <a:prstClr val="black"/>
                </a:solidFill>
                <a:latin typeface="Arial monospaced for SAP" pitchFamily="49" charset="0"/>
              </a:rPr>
              <a:t>;</a:t>
            </a:r>
          </a:p>
          <a:p>
            <a:pPr>
              <a:defRPr/>
            </a:pPr>
            <a:endParaRPr lang="en-US" sz="1100" dirty="0">
              <a:solidFill>
                <a:prstClr val="black"/>
              </a:solidFill>
              <a:latin typeface="Arial monospaced for SAP" pitchFamily="49" charset="0"/>
            </a:endParaRPr>
          </a:p>
          <a:p>
            <a:pPr>
              <a:defRPr/>
            </a:pPr>
            <a:r>
              <a:rPr lang="en-US" sz="1100" dirty="0">
                <a:solidFill>
                  <a:prstClr val="black"/>
                </a:solidFill>
              </a:rPr>
              <a:t>SELECT </a:t>
            </a:r>
            <a:r>
              <a:rPr lang="en-US" sz="1100" dirty="0" err="1">
                <a:solidFill>
                  <a:prstClr val="black"/>
                </a:solidFill>
              </a:rPr>
              <a:t>sid</a:t>
            </a:r>
            <a:r>
              <a:rPr lang="en-US" sz="1100" dirty="0">
                <a:solidFill>
                  <a:prstClr val="black"/>
                </a:solidFill>
              </a:rPr>
              <a:t>, count(*)</a:t>
            </a:r>
            <a:br>
              <a:rPr lang="en-US" sz="1100" dirty="0">
                <a:solidFill>
                  <a:prstClr val="black"/>
                </a:solidFill>
              </a:rPr>
            </a:br>
            <a:r>
              <a:rPr lang="en-US" sz="1100" dirty="0">
                <a:solidFill>
                  <a:prstClr val="black"/>
                </a:solidFill>
              </a:rPr>
              <a:t>FROM   TABLE(</a:t>
            </a:r>
            <a:r>
              <a:rPr lang="en-US" sz="1100" dirty="0" err="1">
                <a:solidFill>
                  <a:prstClr val="black"/>
                </a:solidFill>
              </a:rPr>
              <a:t>test_ptf</a:t>
            </a:r>
            <a:r>
              <a:rPr lang="en-US" sz="1100" dirty="0">
                <a:solidFill>
                  <a:prstClr val="black"/>
                </a:solidFill>
              </a:rPr>
              <a:t>(CURSOR(SELECT * FROM   input) ) ) t2</a:t>
            </a:r>
            <a:br>
              <a:rPr lang="en-US" sz="1100" dirty="0">
                <a:solidFill>
                  <a:prstClr val="black"/>
                </a:solidFill>
              </a:rPr>
            </a:br>
            <a:r>
              <a:rPr lang="en-US" sz="1100" dirty="0">
                <a:solidFill>
                  <a:prstClr val="black"/>
                </a:solidFill>
              </a:rPr>
              <a:t>GROUP BY </a:t>
            </a:r>
            <a:r>
              <a:rPr lang="en-US" sz="1100" dirty="0" err="1">
                <a:solidFill>
                  <a:prstClr val="black"/>
                </a:solidFill>
              </a:rPr>
              <a:t>sid</a:t>
            </a:r>
            <a:r>
              <a:rPr lang="en-US" sz="1100" dirty="0">
                <a:solidFill>
                  <a:prstClr val="black"/>
                </a:solidFill>
              </a:rPr>
              <a:t>;</a:t>
            </a:r>
            <a:endParaRPr lang="en-US" sz="1100" dirty="0">
              <a:solidFill>
                <a:prstClr val="black"/>
              </a:solidFill>
              <a:latin typeface="Arial monospaced for SAP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27011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Hive Script Operators</a:t>
            </a:r>
          </a:p>
        </p:txBody>
      </p:sp>
      <p:sp>
        <p:nvSpPr>
          <p:cNvPr id="20483" name="TextBox 2"/>
          <p:cNvSpPr txBox="1">
            <a:spLocks noChangeArrowheads="1"/>
          </p:cNvSpPr>
          <p:nvPr/>
        </p:nvSpPr>
        <p:spPr bwMode="auto">
          <a:xfrm>
            <a:off x="406400" y="1244600"/>
            <a:ext cx="5532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>
                <a:solidFill>
                  <a:srgbClr val="000000"/>
                </a:solidFill>
              </a:rPr>
              <a:t>But one can do PTFs in Hive using Script Operators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471488" y="1731963"/>
            <a:ext cx="7315200" cy="1897062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/>
          <a:lstStyle/>
          <a:p>
            <a:pPr>
              <a:defRPr/>
            </a:pPr>
            <a:r>
              <a:rPr lang="en-US" sz="1100" dirty="0">
                <a:solidFill>
                  <a:prstClr val="black"/>
                </a:solidFill>
                <a:latin typeface="Arial monospaced for SAP" pitchFamily="49" charset="0"/>
              </a:rPr>
              <a:t>From</a:t>
            </a:r>
          </a:p>
          <a:p>
            <a:pPr lvl="1">
              <a:defRPr/>
            </a:pPr>
            <a:r>
              <a:rPr lang="en-US" sz="1100" dirty="0">
                <a:solidFill>
                  <a:prstClr val="black"/>
                </a:solidFill>
                <a:latin typeface="Arial monospaced for SAP" pitchFamily="49" charset="0"/>
              </a:rPr>
              <a:t>(From clicks</a:t>
            </a:r>
          </a:p>
          <a:p>
            <a:pPr lvl="1">
              <a:defRPr/>
            </a:pPr>
            <a:r>
              <a:rPr lang="en-US" sz="1100" dirty="0">
                <a:solidFill>
                  <a:prstClr val="black"/>
                </a:solidFill>
                <a:latin typeface="Arial monospaced for SAP" pitchFamily="49" charset="0"/>
              </a:rPr>
              <a:t>Select transform(</a:t>
            </a:r>
            <a:r>
              <a:rPr lang="en-US" sz="1100" dirty="0" err="1">
                <a:solidFill>
                  <a:prstClr val="black"/>
                </a:solidFill>
                <a:latin typeface="Arial monospaced for SAP" pitchFamily="49" charset="0"/>
              </a:rPr>
              <a:t>userid</a:t>
            </a:r>
            <a:r>
              <a:rPr lang="en-US" sz="1100" dirty="0">
                <a:solidFill>
                  <a:prstClr val="black"/>
                </a:solidFill>
                <a:latin typeface="Arial monospaced for SAP" pitchFamily="49" charset="0"/>
              </a:rPr>
              <a:t>, </a:t>
            </a:r>
            <a:r>
              <a:rPr lang="en-US" sz="1100" dirty="0" err="1">
                <a:solidFill>
                  <a:prstClr val="black"/>
                </a:solidFill>
                <a:latin typeface="Arial monospaced for SAP" pitchFamily="49" charset="0"/>
              </a:rPr>
              <a:t>pageid</a:t>
            </a:r>
            <a:r>
              <a:rPr lang="en-US" sz="1100" dirty="0">
                <a:solidFill>
                  <a:prstClr val="black"/>
                </a:solidFill>
                <a:latin typeface="Arial monospaced for SAP" pitchFamily="49" charset="0"/>
              </a:rPr>
              <a:t>, </a:t>
            </a:r>
            <a:r>
              <a:rPr lang="en-US" sz="1100" dirty="0" err="1">
                <a:solidFill>
                  <a:prstClr val="black"/>
                </a:solidFill>
                <a:latin typeface="Arial monospaced for SAP" pitchFamily="49" charset="0"/>
              </a:rPr>
              <a:t>ts</a:t>
            </a:r>
            <a:r>
              <a:rPr lang="en-US" sz="1100" dirty="0">
                <a:solidFill>
                  <a:prstClr val="black"/>
                </a:solidFill>
                <a:latin typeface="Arial monospaced for SAP" pitchFamily="49" charset="0"/>
              </a:rPr>
              <a:t>)</a:t>
            </a:r>
          </a:p>
          <a:p>
            <a:pPr lvl="1">
              <a:defRPr/>
            </a:pPr>
            <a:r>
              <a:rPr lang="en-US" sz="1100" dirty="0">
                <a:solidFill>
                  <a:prstClr val="black"/>
                </a:solidFill>
                <a:latin typeface="Arial monospaced for SAP" pitchFamily="49" charset="0"/>
              </a:rPr>
              <a:t>Using ‘/bin/cat’</a:t>
            </a:r>
          </a:p>
          <a:p>
            <a:pPr lvl="1">
              <a:defRPr/>
            </a:pPr>
            <a:r>
              <a:rPr lang="en-US" sz="1100" dirty="0">
                <a:solidFill>
                  <a:prstClr val="black"/>
                </a:solidFill>
                <a:latin typeface="Arial monospaced for SAP" pitchFamily="49" charset="0"/>
              </a:rPr>
              <a:t>As (</a:t>
            </a:r>
            <a:r>
              <a:rPr lang="en-US" sz="1100" dirty="0" err="1">
                <a:solidFill>
                  <a:prstClr val="black"/>
                </a:solidFill>
                <a:latin typeface="Arial monospaced for SAP" pitchFamily="49" charset="0"/>
              </a:rPr>
              <a:t>userid</a:t>
            </a:r>
            <a:r>
              <a:rPr lang="en-US" sz="1100" dirty="0">
                <a:solidFill>
                  <a:prstClr val="black"/>
                </a:solidFill>
                <a:latin typeface="Arial monospaced for SAP" pitchFamily="49" charset="0"/>
              </a:rPr>
              <a:t>, </a:t>
            </a:r>
            <a:r>
              <a:rPr lang="en-US" sz="1100" dirty="0" err="1">
                <a:solidFill>
                  <a:prstClr val="black"/>
                </a:solidFill>
                <a:latin typeface="Arial monospaced for SAP" pitchFamily="49" charset="0"/>
              </a:rPr>
              <a:t>pageid</a:t>
            </a:r>
            <a:r>
              <a:rPr lang="en-US" sz="1100" dirty="0">
                <a:solidFill>
                  <a:prstClr val="black"/>
                </a:solidFill>
                <a:latin typeface="Arial monospaced for SAP" pitchFamily="49" charset="0"/>
              </a:rPr>
              <a:t>, </a:t>
            </a:r>
            <a:r>
              <a:rPr lang="en-US" sz="1100" dirty="0" err="1">
                <a:solidFill>
                  <a:prstClr val="black"/>
                </a:solidFill>
                <a:latin typeface="Arial monospaced for SAP" pitchFamily="49" charset="0"/>
              </a:rPr>
              <a:t>ts</a:t>
            </a:r>
            <a:r>
              <a:rPr lang="en-US" sz="1100" dirty="0">
                <a:solidFill>
                  <a:prstClr val="black"/>
                </a:solidFill>
                <a:latin typeface="Arial monospaced for SAP" pitchFamily="49" charset="0"/>
              </a:rPr>
              <a:t>)</a:t>
            </a:r>
          </a:p>
          <a:p>
            <a:pPr lvl="1">
              <a:defRPr/>
            </a:pPr>
            <a:r>
              <a:rPr lang="en-US" sz="1100" dirty="0">
                <a:solidFill>
                  <a:prstClr val="black"/>
                </a:solidFill>
                <a:latin typeface="Arial monospaced for SAP" pitchFamily="49" charset="0"/>
              </a:rPr>
              <a:t>Distribute by </a:t>
            </a:r>
            <a:r>
              <a:rPr lang="en-US" sz="1100" dirty="0" err="1">
                <a:solidFill>
                  <a:prstClr val="black"/>
                </a:solidFill>
                <a:latin typeface="Arial monospaced for SAP" pitchFamily="49" charset="0"/>
              </a:rPr>
              <a:t>userid</a:t>
            </a:r>
            <a:endParaRPr lang="en-US" sz="1100" dirty="0">
              <a:solidFill>
                <a:prstClr val="black"/>
              </a:solidFill>
              <a:latin typeface="Arial monospaced for SAP" pitchFamily="49" charset="0"/>
            </a:endParaRPr>
          </a:p>
          <a:p>
            <a:pPr lvl="1">
              <a:defRPr/>
            </a:pPr>
            <a:r>
              <a:rPr lang="en-US" sz="1100" dirty="0">
                <a:solidFill>
                  <a:prstClr val="black"/>
                </a:solidFill>
                <a:latin typeface="Arial monospaced for SAP" pitchFamily="49" charset="0"/>
              </a:rPr>
              <a:t>Sort by </a:t>
            </a:r>
            <a:r>
              <a:rPr lang="en-US" sz="1100" dirty="0" err="1">
                <a:solidFill>
                  <a:prstClr val="black"/>
                </a:solidFill>
                <a:latin typeface="Arial monospaced for SAP" pitchFamily="49" charset="0"/>
              </a:rPr>
              <a:t>userid</a:t>
            </a:r>
            <a:r>
              <a:rPr lang="en-US" sz="1100" dirty="0">
                <a:solidFill>
                  <a:prstClr val="black"/>
                </a:solidFill>
                <a:latin typeface="Arial monospaced for SAP" pitchFamily="49" charset="0"/>
              </a:rPr>
              <a:t>, </a:t>
            </a:r>
            <a:r>
              <a:rPr lang="en-US" sz="1100" dirty="0" err="1">
                <a:solidFill>
                  <a:prstClr val="black"/>
                </a:solidFill>
                <a:latin typeface="Arial monospaced for SAP" pitchFamily="49" charset="0"/>
              </a:rPr>
              <a:t>ts</a:t>
            </a:r>
            <a:r>
              <a:rPr lang="en-US" sz="1100" dirty="0">
                <a:solidFill>
                  <a:prstClr val="black"/>
                </a:solidFill>
                <a:latin typeface="Arial monospaced for SAP" pitchFamily="49" charset="0"/>
              </a:rPr>
              <a:t>) </a:t>
            </a:r>
            <a:r>
              <a:rPr lang="en-US" sz="1100" dirty="0" err="1">
                <a:solidFill>
                  <a:prstClr val="black"/>
                </a:solidFill>
                <a:latin typeface="Arial monospaced for SAP" pitchFamily="49" charset="0"/>
              </a:rPr>
              <a:t>map_output</a:t>
            </a:r>
            <a:endParaRPr lang="en-US" sz="1100" dirty="0">
              <a:solidFill>
                <a:prstClr val="black"/>
              </a:solidFill>
              <a:latin typeface="Arial monospaced for SAP" pitchFamily="49" charset="0"/>
            </a:endParaRPr>
          </a:p>
          <a:p>
            <a:pPr>
              <a:defRPr/>
            </a:pPr>
            <a:r>
              <a:rPr lang="en-US" sz="1100" dirty="0">
                <a:solidFill>
                  <a:prstClr val="black"/>
                </a:solidFill>
                <a:latin typeface="Arial monospaced for SAP" pitchFamily="49" charset="0"/>
              </a:rPr>
              <a:t>Select transform(</a:t>
            </a:r>
            <a:r>
              <a:rPr lang="en-US" sz="1100" dirty="0" err="1">
                <a:solidFill>
                  <a:prstClr val="black"/>
                </a:solidFill>
                <a:latin typeface="Arial monospaced for SAP" pitchFamily="49" charset="0"/>
              </a:rPr>
              <a:t>userid</a:t>
            </a:r>
            <a:r>
              <a:rPr lang="en-US" sz="1100" dirty="0">
                <a:solidFill>
                  <a:prstClr val="black"/>
                </a:solidFill>
                <a:latin typeface="Arial monospaced for SAP" pitchFamily="49" charset="0"/>
              </a:rPr>
              <a:t>, </a:t>
            </a:r>
            <a:r>
              <a:rPr lang="en-US" sz="1100" dirty="0" err="1">
                <a:solidFill>
                  <a:prstClr val="black"/>
                </a:solidFill>
                <a:latin typeface="Arial monospaced for SAP" pitchFamily="49" charset="0"/>
              </a:rPr>
              <a:t>pageid</a:t>
            </a:r>
            <a:r>
              <a:rPr lang="en-US" sz="1100" dirty="0">
                <a:solidFill>
                  <a:prstClr val="black"/>
                </a:solidFill>
                <a:latin typeface="Arial monospaced for SAP" pitchFamily="49" charset="0"/>
              </a:rPr>
              <a:t>, </a:t>
            </a:r>
            <a:r>
              <a:rPr lang="en-US" sz="1100" dirty="0" err="1">
                <a:solidFill>
                  <a:prstClr val="black"/>
                </a:solidFill>
                <a:latin typeface="Arial monospaced for SAP" pitchFamily="49" charset="0"/>
              </a:rPr>
              <a:t>sessionId</a:t>
            </a:r>
            <a:r>
              <a:rPr lang="en-US" sz="1100" dirty="0">
                <a:solidFill>
                  <a:prstClr val="black"/>
                </a:solidFill>
                <a:latin typeface="Arial monospaced for SAP" pitchFamily="49" charset="0"/>
              </a:rPr>
              <a:t>)</a:t>
            </a:r>
          </a:p>
          <a:p>
            <a:pPr>
              <a:defRPr/>
            </a:pPr>
            <a:r>
              <a:rPr lang="en-US" sz="1100" dirty="0">
                <a:solidFill>
                  <a:prstClr val="black"/>
                </a:solidFill>
                <a:latin typeface="Arial monospaced for SAP" pitchFamily="49" charset="0"/>
              </a:rPr>
              <a:t>Using ‘your java </a:t>
            </a:r>
            <a:r>
              <a:rPr lang="en-US" sz="1100" dirty="0" err="1">
                <a:solidFill>
                  <a:prstClr val="black"/>
                </a:solidFill>
                <a:latin typeface="Arial monospaced for SAP" pitchFamily="49" charset="0"/>
              </a:rPr>
              <a:t>pgm</a:t>
            </a:r>
            <a:r>
              <a:rPr lang="en-US" sz="1100" dirty="0">
                <a:solidFill>
                  <a:prstClr val="black"/>
                </a:solidFill>
                <a:latin typeface="Arial monospaced for SAP" pitchFamily="49" charset="0"/>
              </a:rPr>
              <a:t>/python script/…  pass in </a:t>
            </a:r>
            <a:r>
              <a:rPr lang="en-US" sz="1100" dirty="0" err="1">
                <a:solidFill>
                  <a:prstClr val="black"/>
                </a:solidFill>
                <a:latin typeface="Arial monospaced for SAP" pitchFamily="49" charset="0"/>
              </a:rPr>
              <a:t>args</a:t>
            </a:r>
            <a:r>
              <a:rPr lang="en-US" sz="1100" dirty="0">
                <a:solidFill>
                  <a:prstClr val="black"/>
                </a:solidFill>
                <a:latin typeface="Arial monospaced for SAP" pitchFamily="49" charset="0"/>
              </a:rPr>
              <a:t>..’</a:t>
            </a:r>
          </a:p>
          <a:p>
            <a:pPr>
              <a:defRPr/>
            </a:pPr>
            <a:r>
              <a:rPr lang="en-US" sz="1100" dirty="0">
                <a:solidFill>
                  <a:prstClr val="black"/>
                </a:solidFill>
                <a:latin typeface="Arial monospaced for SAP" pitchFamily="49" charset="0"/>
              </a:rPr>
              <a:t>As (</a:t>
            </a:r>
            <a:r>
              <a:rPr lang="en-US" sz="1100" dirty="0" err="1">
                <a:solidFill>
                  <a:prstClr val="black"/>
                </a:solidFill>
                <a:latin typeface="Arial monospaced for SAP" pitchFamily="49" charset="0"/>
              </a:rPr>
              <a:t>userid</a:t>
            </a:r>
            <a:r>
              <a:rPr lang="en-US" sz="1100" dirty="0">
                <a:solidFill>
                  <a:prstClr val="black"/>
                </a:solidFill>
                <a:latin typeface="Arial monospaced for SAP" pitchFamily="49" charset="0"/>
              </a:rPr>
              <a:t>, </a:t>
            </a:r>
            <a:r>
              <a:rPr lang="en-US" sz="1100" dirty="0" err="1">
                <a:solidFill>
                  <a:prstClr val="black"/>
                </a:solidFill>
                <a:latin typeface="Arial monospaced for SAP" pitchFamily="49" charset="0"/>
              </a:rPr>
              <a:t>pageid</a:t>
            </a:r>
            <a:r>
              <a:rPr lang="en-US" sz="1100" dirty="0">
                <a:solidFill>
                  <a:prstClr val="black"/>
                </a:solidFill>
                <a:latin typeface="Arial monospaced for SAP" pitchFamily="49" charset="0"/>
              </a:rPr>
              <a:t>, </a:t>
            </a:r>
            <a:r>
              <a:rPr lang="en-US" sz="1100" dirty="0" err="1">
                <a:solidFill>
                  <a:prstClr val="black"/>
                </a:solidFill>
                <a:latin typeface="Arial monospaced for SAP" pitchFamily="49" charset="0"/>
              </a:rPr>
              <a:t>sessionId</a:t>
            </a:r>
            <a:r>
              <a:rPr lang="en-US" sz="1100" dirty="0">
                <a:solidFill>
                  <a:prstClr val="black"/>
                </a:solidFill>
                <a:latin typeface="Arial monospaced for SAP" pitchFamily="49" charset="0"/>
              </a:rPr>
              <a:t>)</a:t>
            </a:r>
          </a:p>
          <a:p>
            <a:pPr>
              <a:defRPr/>
            </a:pPr>
            <a:endParaRPr lang="en-US" sz="1100" dirty="0">
              <a:solidFill>
                <a:prstClr val="black"/>
              </a:solidFill>
              <a:latin typeface="Arial monospaced for SAP" pitchFamily="49" charset="0"/>
            </a:endParaRPr>
          </a:p>
          <a:p>
            <a:pPr>
              <a:defRPr/>
            </a:pPr>
            <a:endParaRPr lang="en-US" sz="1100" dirty="0">
              <a:solidFill>
                <a:prstClr val="black"/>
              </a:solidFill>
              <a:latin typeface="Arial monospaced for SAP" pitchFamily="49" charset="0"/>
            </a:endParaRPr>
          </a:p>
        </p:txBody>
      </p:sp>
      <p:sp>
        <p:nvSpPr>
          <p:cNvPr id="20485" name="TextBox 4"/>
          <p:cNvSpPr txBox="1">
            <a:spLocks noChangeArrowheads="1"/>
          </p:cNvSpPr>
          <p:nvPr/>
        </p:nvSpPr>
        <p:spPr bwMode="auto">
          <a:xfrm>
            <a:off x="296863" y="3849688"/>
            <a:ext cx="5189537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</a:rPr>
              <a:t>But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z="1400" i="1">
                <a:solidFill>
                  <a:srgbClr val="000000"/>
                </a:solidFill>
              </a:rPr>
              <a:t> Not as Usable 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sz="1400" i="1">
                <a:solidFill>
                  <a:srgbClr val="000000"/>
                </a:solidFill>
              </a:rPr>
              <a:t> compare to Aster Query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sz="1400" i="1">
                <a:solidFill>
                  <a:srgbClr val="000000"/>
                </a:solidFill>
              </a:rPr>
              <a:t>Painful for App. Developer to use. Imagine trying to chain functions.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z="1400" i="1">
                <a:solidFill>
                  <a:srgbClr val="000000"/>
                </a:solidFill>
              </a:rPr>
              <a:t> Not very Reusable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sz="1400">
                <a:solidFill>
                  <a:srgbClr val="000000"/>
                </a:solidFill>
              </a:rPr>
              <a:t>arg passing embedded in strings that spawn process</a:t>
            </a:r>
          </a:p>
          <a:p>
            <a:pPr eaLnBrk="1" hangingPunct="1"/>
            <a:r>
              <a:rPr lang="en-US" sz="1400" i="1">
                <a:solidFill>
                  <a:srgbClr val="000000"/>
                </a:solidFill>
              </a:rPr>
              <a:t> </a:t>
            </a:r>
            <a:r>
              <a:rPr lang="en-US" sz="1400" b="1">
                <a:solidFill>
                  <a:srgbClr val="000000"/>
                </a:solidFill>
              </a:rPr>
              <a:t>And implementation artifacts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sz="1400" i="1">
                <a:solidFill>
                  <a:srgbClr val="000000"/>
                </a:solidFill>
              </a:rPr>
              <a:t> Data streamed across process boundaries.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sz="1400" i="1">
                <a:solidFill>
                  <a:srgbClr val="000000"/>
                </a:solidFill>
              </a:rPr>
              <a:t> Type information passing limited: tab separated files.</a:t>
            </a: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6219825" y="4973638"/>
            <a:ext cx="24511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sz="1400" b="1" i="1">
                <a:solidFill>
                  <a:srgbClr val="000000"/>
                </a:solidFill>
              </a:rPr>
              <a:t>Analogy</a:t>
            </a:r>
          </a:p>
          <a:p>
            <a:pPr algn="ctr" eaLnBrk="1" hangingPunct="1"/>
            <a:r>
              <a:rPr lang="en-US" sz="1400" i="1">
                <a:solidFill>
                  <a:srgbClr val="000000"/>
                </a:solidFill>
              </a:rPr>
              <a:t>Integration via stdin stdout</a:t>
            </a:r>
          </a:p>
          <a:p>
            <a:pPr algn="ctr" eaLnBrk="1" hangingPunct="1"/>
            <a:r>
              <a:rPr lang="en-US" sz="1400" i="1">
                <a:solidFill>
                  <a:srgbClr val="000000"/>
                </a:solidFill>
              </a:rPr>
              <a:t>Vs </a:t>
            </a:r>
          </a:p>
          <a:p>
            <a:pPr algn="ctr" eaLnBrk="1" hangingPunct="1"/>
            <a:r>
              <a:rPr lang="en-US" sz="1400" i="1">
                <a:solidFill>
                  <a:srgbClr val="000000"/>
                </a:solidFill>
              </a:rPr>
              <a:t>An embedded Func Library</a:t>
            </a:r>
          </a:p>
        </p:txBody>
      </p:sp>
    </p:spTree>
    <p:extLst>
      <p:ext uri="{BB962C8B-B14F-4D97-AF65-F5344CB8AC3E}">
        <p14:creationId xmlns:p14="http://schemas.microsoft.com/office/powerpoint/2010/main" val="168555613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/>
      <p:bldP spid="4" grpId="0" animBg="1"/>
      <p:bldP spid="20485" grpId="0"/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PTF Example: Hierarchical Evaluation</a:t>
            </a:r>
            <a:endParaRPr lang="en-US" sz="200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228725"/>
            <a:ext cx="8229600" cy="798513"/>
          </a:xfrm>
        </p:spPr>
        <p:txBody>
          <a:bodyPr/>
          <a:lstStyle/>
          <a:p>
            <a:pPr marL="319088" lvl="1" indent="0" eaLnBrk="1" hangingPunct="1">
              <a:buFont typeface="Wingdings 3" pitchFamily="18" charset="2"/>
              <a:buNone/>
              <a:defRPr/>
            </a:pPr>
            <a:r>
              <a:rPr lang="en-US" i="1" dirty="0" smtClean="0"/>
              <a:t>For a Country, State, City Geo hierarchy compute: % of Country Sales, Top City Sales, Avg. City Sales</a:t>
            </a:r>
            <a:endParaRPr lang="en-US" dirty="0" smtClean="0"/>
          </a:p>
          <a:p>
            <a:pPr lvl="2" eaLnBrk="1" hangingPunct="1">
              <a:defRPr/>
            </a:pPr>
            <a:endParaRPr lang="en-US" dirty="0" smtClean="0"/>
          </a:p>
          <a:p>
            <a:pPr lvl="2" eaLnBrk="1" hangingPunct="1">
              <a:defRPr/>
            </a:pPr>
            <a:endParaRPr lang="en-US" dirty="0" smtClean="0"/>
          </a:p>
          <a:p>
            <a:pPr lvl="2" eaLnBrk="1" hangingPunct="1">
              <a:defRPr/>
            </a:pPr>
            <a:endParaRPr lang="en-US" dirty="0" smtClean="0"/>
          </a:p>
          <a:p>
            <a:pPr lvl="1" eaLnBrk="1" hangingPunct="1">
              <a:buFont typeface="Wingdings" pitchFamily="2" charset="2"/>
              <a:buChar char="Ø"/>
              <a:defRPr/>
            </a:pPr>
            <a:endParaRPr lang="en-US" b="1" dirty="0" smtClean="0"/>
          </a:p>
          <a:p>
            <a:pPr lvl="1" eaLnBrk="1" hangingPunct="1">
              <a:buFont typeface="Wingdings" pitchFamily="2" charset="2"/>
              <a:buChar char="Ø"/>
              <a:defRPr/>
            </a:pPr>
            <a:endParaRPr lang="en-US" b="1" dirty="0" smtClean="0"/>
          </a:p>
        </p:txBody>
      </p:sp>
      <p:sp>
        <p:nvSpPr>
          <p:cNvPr id="306180" name="Rectangle 4"/>
          <p:cNvSpPr>
            <a:spLocks noChangeArrowheads="1"/>
          </p:cNvSpPr>
          <p:nvPr/>
        </p:nvSpPr>
        <p:spPr bwMode="gray">
          <a:xfrm>
            <a:off x="563563" y="2420938"/>
            <a:ext cx="7315200" cy="1931987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/>
          <a:lstStyle/>
          <a:p>
            <a:pPr>
              <a:defRPr/>
            </a:pPr>
            <a:r>
              <a:rPr lang="en-US" sz="11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from </a:t>
            </a:r>
            <a:r>
              <a:rPr lang="en-US" sz="11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hierarchyEvaluate</a:t>
            </a:r>
            <a:r>
              <a:rPr lang="en-US" sz="11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 </a:t>
            </a:r>
          </a:p>
          <a:p>
            <a:pPr>
              <a:defRPr/>
            </a:pPr>
            <a:r>
              <a:rPr lang="en-US" sz="11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&lt; select Country, State, City, sum(Sales) from Sales group by Country, State, City&gt;</a:t>
            </a:r>
          </a:p>
          <a:p>
            <a:pPr>
              <a:defRPr/>
            </a:pPr>
            <a:r>
              <a:rPr lang="en-US" sz="11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  partition by Country</a:t>
            </a:r>
          </a:p>
          <a:p>
            <a:pPr>
              <a:defRPr/>
            </a:pPr>
            <a:r>
              <a:rPr lang="en-US" sz="11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  order by Country, State, City,</a:t>
            </a:r>
          </a:p>
          <a:p>
            <a:pPr>
              <a:defRPr/>
            </a:pPr>
            <a:r>
              <a:rPr lang="en-US" sz="11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&lt;['Country', 'State', 'City']&gt;,</a:t>
            </a:r>
          </a:p>
          <a:p>
            <a:pPr>
              <a:defRPr/>
            </a:pPr>
            <a:r>
              <a:rPr lang="en-US" sz="11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&lt;[</a:t>
            </a:r>
          </a:p>
          <a:p>
            <a:pPr>
              <a:defRPr/>
            </a:pPr>
            <a:r>
              <a:rPr lang="en-US" sz="11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 ["Sales / Ancestor('Country', 'Sales') * 100.0", "% Country"],</a:t>
            </a:r>
          </a:p>
          <a:p>
            <a:pPr>
              <a:defRPr/>
            </a:pPr>
            <a:r>
              <a:rPr lang="en-US" sz="11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 ["</a:t>
            </a:r>
            <a:r>
              <a:rPr lang="en-US" sz="11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TopN</a:t>
            </a:r>
            <a:r>
              <a:rPr lang="en-US" sz="11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(Descendants('City'), 'Sales', ,1)", "Top City"],</a:t>
            </a:r>
          </a:p>
          <a:p>
            <a:pPr>
              <a:defRPr/>
            </a:pPr>
            <a:r>
              <a:rPr lang="en-US" sz="11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 ["</a:t>
            </a:r>
            <a:r>
              <a:rPr lang="en-US" sz="11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Avg</a:t>
            </a:r>
            <a:r>
              <a:rPr lang="en-US" sz="11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(Descendants('City'), Sales)", "Avg. City"]</a:t>
            </a:r>
          </a:p>
          <a:p>
            <a:pPr>
              <a:defRPr/>
            </a:pPr>
            <a:r>
              <a:rPr lang="en-US" sz="11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]&gt;)</a:t>
            </a:r>
          </a:p>
          <a:p>
            <a:pPr>
              <a:defRPr/>
            </a:pPr>
            <a:r>
              <a:rPr lang="en-US" sz="11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select Country, State, City, '% Country', 'Top City', 'Avg. City'</a:t>
            </a:r>
          </a:p>
        </p:txBody>
      </p:sp>
    </p:spTree>
    <p:extLst>
      <p:ext uri="{BB962C8B-B14F-4D97-AF65-F5344CB8AC3E}">
        <p14:creationId xmlns:p14="http://schemas.microsoft.com/office/powerpoint/2010/main" val="379963399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Simple PTF implementation</a:t>
            </a: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423863" y="1235075"/>
            <a:ext cx="5646737" cy="428783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35"/>
          <p:cNvSpPr txBox="1">
            <a:spLocks noChangeArrowheads="1"/>
          </p:cNvSpPr>
          <p:nvPr/>
        </p:nvSpPr>
        <p:spPr bwMode="auto">
          <a:xfrm>
            <a:off x="6669088" y="1293813"/>
            <a:ext cx="1908175" cy="5540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000" i="1">
                <a:solidFill>
                  <a:srgbClr val="000000"/>
                </a:solidFill>
                <a:latin typeface="Century Schoolbook" pitchFamily="18" charset="0"/>
              </a:rPr>
              <a:t>Annotation specifies Function Args, Name, behavior</a:t>
            </a:r>
            <a:endParaRPr lang="en-US" sz="1000">
              <a:solidFill>
                <a:srgbClr val="000000"/>
              </a:solidFill>
              <a:latin typeface="Century Schoolbook" pitchFamily="18" charset="0"/>
            </a:endParaRP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6623050" y="3733800"/>
            <a:ext cx="1908175" cy="7080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000" i="1">
                <a:solidFill>
                  <a:srgbClr val="000000"/>
                </a:solidFill>
                <a:latin typeface="Century Schoolbook" pitchFamily="18" charset="0"/>
              </a:rPr>
              <a:t>Shape based on Function before it in chain; or the Query Input if this is the first function. </a:t>
            </a:r>
            <a:endParaRPr lang="en-US" sz="1000">
              <a:solidFill>
                <a:srgbClr val="000000"/>
              </a:solidFill>
              <a:latin typeface="Century Schoolbook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076450" y="1463675"/>
            <a:ext cx="4592638" cy="10636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646488" y="3873500"/>
            <a:ext cx="2976562" cy="41592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85398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Query Evaluation: complete picture</a:t>
            </a:r>
          </a:p>
        </p:txBody>
      </p:sp>
      <p:pic>
        <p:nvPicPr>
          <p:cNvPr id="57347" name="Picture 6" descr="https://raw.github.com/wiki/hbutani/SQLWindowing/WindowingSumm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58900"/>
            <a:ext cx="4826000" cy="378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8" name="Content Placeholder 2"/>
          <p:cNvSpPr txBox="1">
            <a:spLocks/>
          </p:cNvSpPr>
          <p:nvPr/>
        </p:nvSpPr>
        <p:spPr bwMode="auto">
          <a:xfrm>
            <a:off x="4826000" y="1358900"/>
            <a:ext cx="3656013" cy="300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547688" indent="-2730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822325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lvl="1" eaLnBrk="1" hangingPunct="1">
              <a:spcBef>
                <a:spcPts val="500"/>
              </a:spcBef>
              <a:buClr>
                <a:srgbClr val="9FB8CD"/>
              </a:buClr>
              <a:buSzPct val="76000"/>
              <a:buFont typeface="Wingdings" pitchFamily="2" charset="2"/>
              <a:buChar char="Ø"/>
            </a:pPr>
            <a:r>
              <a:rPr lang="en-US" sz="1200">
                <a:solidFill>
                  <a:srgbClr val="464653"/>
                </a:solidFill>
                <a:latin typeface="Gill Sans MT" pitchFamily="34" charset="0"/>
              </a:rPr>
              <a:t>A Query is a chain of PTFs. </a:t>
            </a:r>
          </a:p>
          <a:p>
            <a:pPr lvl="2" eaLnBrk="1" hangingPunct="1">
              <a:spcBef>
                <a:spcPts val="500"/>
              </a:spcBef>
              <a:buClr>
                <a:srgbClr val="BCBCBC"/>
              </a:buClr>
              <a:buSzPct val="76000"/>
              <a:buFont typeface="Wingdings" pitchFamily="2" charset="2"/>
              <a:buChar char="Ø"/>
            </a:pPr>
            <a:r>
              <a:rPr lang="en-US" sz="1100">
                <a:solidFill>
                  <a:srgbClr val="000000"/>
                </a:solidFill>
                <a:latin typeface="Gill Sans MT" pitchFamily="34" charset="0"/>
              </a:rPr>
              <a:t>Input of chain is a Hive Query or table</a:t>
            </a:r>
          </a:p>
          <a:p>
            <a:pPr lvl="1" eaLnBrk="1" hangingPunct="1">
              <a:spcBef>
                <a:spcPts val="500"/>
              </a:spcBef>
              <a:buClr>
                <a:srgbClr val="9FB8CD"/>
              </a:buClr>
              <a:buSzPct val="76000"/>
              <a:buFont typeface="Wingdings" pitchFamily="2" charset="2"/>
              <a:buChar char="Ø"/>
            </a:pPr>
            <a:r>
              <a:rPr lang="en-US" sz="1200">
                <a:solidFill>
                  <a:srgbClr val="464653"/>
                </a:solidFill>
                <a:latin typeface="Gill Sans MT" pitchFamily="34" charset="0"/>
              </a:rPr>
              <a:t>Windowing clauses are syntax sugar for the special Windowing Table function.</a:t>
            </a:r>
          </a:p>
          <a:p>
            <a:pPr lvl="1" eaLnBrk="1" hangingPunct="1">
              <a:spcBef>
                <a:spcPts val="500"/>
              </a:spcBef>
              <a:buClr>
                <a:srgbClr val="9FB8CD"/>
              </a:buClr>
              <a:buSzPct val="76000"/>
              <a:buFont typeface="Wingdings" pitchFamily="2" charset="2"/>
              <a:buChar char="Ø"/>
            </a:pPr>
            <a:r>
              <a:rPr lang="en-US" sz="1200">
                <a:solidFill>
                  <a:srgbClr val="464653"/>
                </a:solidFill>
                <a:latin typeface="Gill Sans MT" pitchFamily="34" charset="0"/>
              </a:rPr>
              <a:t>Query translated to a series of Jobs. </a:t>
            </a:r>
            <a:r>
              <a:rPr lang="en-US" sz="1200">
                <a:solidFill>
                  <a:srgbClr val="000000"/>
                </a:solidFill>
                <a:latin typeface="Gill Sans MT" pitchFamily="34" charset="0"/>
              </a:rPr>
              <a:t> Each Job executes part of the Function Chain</a:t>
            </a:r>
          </a:p>
          <a:p>
            <a:pPr lvl="2" eaLnBrk="1" hangingPunct="1">
              <a:spcBef>
                <a:spcPts val="500"/>
              </a:spcBef>
              <a:buClr>
                <a:srgbClr val="BCBCBC"/>
              </a:buClr>
              <a:buSzPct val="76000"/>
              <a:buFont typeface="Wingdings" pitchFamily="2" charset="2"/>
              <a:buChar char="Ø"/>
            </a:pPr>
            <a:r>
              <a:rPr lang="en-US" sz="1100">
                <a:solidFill>
                  <a:srgbClr val="000000"/>
                </a:solidFill>
                <a:latin typeface="Gill Sans MT" pitchFamily="34" charset="0"/>
              </a:rPr>
              <a:t>For intermediate steps: the output is written to hdfs and exposed as a Temporary Table to be used by the next Job in the Chain.</a:t>
            </a:r>
          </a:p>
        </p:txBody>
      </p:sp>
    </p:spTree>
    <p:extLst>
      <p:ext uri="{BB962C8B-B14F-4D97-AF65-F5344CB8AC3E}">
        <p14:creationId xmlns:p14="http://schemas.microsoft.com/office/powerpoint/2010/main" val="12334448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Analytics expressed using PTFs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219200"/>
            <a:ext cx="8229600" cy="5160963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itchFamily="2" charset="2"/>
              <a:buChar char="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 smtClean="0"/>
              <a:t>Aggregations by Partition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i="1" dirty="0" smtClean="0"/>
              <a:t>Ranking</a:t>
            </a:r>
            <a:r>
              <a:rPr lang="en-US" sz="2400" i="1" dirty="0"/>
              <a:t>, Top N.</a:t>
            </a:r>
          </a:p>
          <a:p>
            <a:pPr lvl="1">
              <a:defRPr/>
            </a:pPr>
            <a:r>
              <a:rPr lang="en-US" sz="2000" b="1" dirty="0"/>
              <a:t>Rank</a:t>
            </a:r>
            <a:r>
              <a:rPr lang="en-US" sz="2000" dirty="0"/>
              <a:t> products </a:t>
            </a:r>
            <a:r>
              <a:rPr lang="en-US" sz="2000" b="1" dirty="0" smtClean="0"/>
              <a:t>within </a:t>
            </a:r>
            <a:r>
              <a:rPr lang="en-US" sz="2000" dirty="0" smtClean="0"/>
              <a:t>manufacturer </a:t>
            </a:r>
            <a:r>
              <a:rPr lang="en-US" sz="2000" dirty="0"/>
              <a:t>by price</a:t>
            </a:r>
          </a:p>
          <a:p>
            <a:pPr lvl="1">
              <a:defRPr/>
            </a:pPr>
            <a:r>
              <a:rPr lang="en-US" sz="2000" b="1" dirty="0"/>
              <a:t>List </a:t>
            </a:r>
            <a:r>
              <a:rPr lang="en-US" sz="2000" b="1" dirty="0" smtClean="0"/>
              <a:t>three largest </a:t>
            </a:r>
            <a:r>
              <a:rPr lang="en-US" sz="2000" dirty="0" smtClean="0"/>
              <a:t>census </a:t>
            </a:r>
            <a:r>
              <a:rPr lang="en-US" sz="2000" dirty="0"/>
              <a:t>tracts by area </a:t>
            </a:r>
            <a:r>
              <a:rPr lang="en-US" sz="2000" b="1" dirty="0"/>
              <a:t>within</a:t>
            </a:r>
            <a:r>
              <a:rPr lang="en-US" sz="2000" dirty="0"/>
              <a:t> each US county</a:t>
            </a:r>
          </a:p>
          <a:p>
            <a:pPr>
              <a:defRPr/>
            </a:pPr>
            <a:r>
              <a:rPr lang="en-US" sz="2400" dirty="0" smtClean="0"/>
              <a:t>Inter row Calculations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i="1" dirty="0" smtClean="0"/>
              <a:t>Time </a:t>
            </a:r>
            <a:r>
              <a:rPr lang="en-US" sz="2400" i="1" dirty="0"/>
              <a:t>Series Analysis</a:t>
            </a:r>
          </a:p>
          <a:p>
            <a:pPr lvl="1">
              <a:defRPr/>
            </a:pPr>
            <a:r>
              <a:rPr lang="en-US" sz="2000" dirty="0"/>
              <a:t>Find </a:t>
            </a:r>
            <a:r>
              <a:rPr lang="en-US" sz="2000" dirty="0" smtClean="0"/>
              <a:t>occurrences where a flight was </a:t>
            </a:r>
            <a:r>
              <a:rPr lang="en-US" sz="2000" dirty="0"/>
              <a:t>more than 15 </a:t>
            </a:r>
            <a:r>
              <a:rPr lang="en-US" sz="2000" dirty="0" err="1" smtClean="0"/>
              <a:t>mins</a:t>
            </a:r>
            <a:r>
              <a:rPr lang="en-US" sz="2000" dirty="0" smtClean="0"/>
              <a:t>. </a:t>
            </a:r>
            <a:r>
              <a:rPr lang="en-US" sz="2000" dirty="0"/>
              <a:t>late, </a:t>
            </a:r>
            <a:r>
              <a:rPr lang="en-US" sz="2000" b="1" dirty="0"/>
              <a:t>five or more times </a:t>
            </a:r>
            <a:r>
              <a:rPr lang="en-US" sz="2000" dirty="0"/>
              <a:t>in a row</a:t>
            </a:r>
          </a:p>
          <a:p>
            <a:pPr>
              <a:defRPr/>
            </a:pPr>
            <a:r>
              <a:rPr lang="en-US" sz="2400" dirty="0" smtClean="0"/>
              <a:t>Multi Pass Algorithms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i="1" dirty="0" smtClean="0"/>
              <a:t>Market </a:t>
            </a:r>
            <a:r>
              <a:rPr lang="en-US" sz="2400" i="1" dirty="0"/>
              <a:t>Basket </a:t>
            </a:r>
            <a:r>
              <a:rPr lang="en-US" sz="2400" i="1" dirty="0" smtClean="0"/>
              <a:t>Analysis</a:t>
            </a:r>
            <a:endParaRPr lang="en-US" sz="2400" i="1" dirty="0"/>
          </a:p>
          <a:p>
            <a:pPr lvl="1">
              <a:defRPr/>
            </a:pPr>
            <a:r>
              <a:rPr lang="en-US" sz="2000" dirty="0"/>
              <a:t>Find items </a:t>
            </a:r>
            <a:r>
              <a:rPr lang="en-US" sz="2000" dirty="0" smtClean="0"/>
              <a:t>bought frequently together</a:t>
            </a:r>
            <a:endParaRPr lang="en-US" sz="2000" dirty="0"/>
          </a:p>
          <a:p>
            <a:pPr lvl="1">
              <a:defRPr/>
            </a:pPr>
            <a:r>
              <a:rPr lang="en-US" sz="2000" dirty="0" smtClean="0"/>
              <a:t>Find Web </a:t>
            </a:r>
            <a:r>
              <a:rPr lang="en-US" sz="2000" dirty="0"/>
              <a:t>pages visited in the same session</a:t>
            </a:r>
          </a:p>
          <a:p>
            <a:pPr>
              <a:defRPr/>
            </a:pPr>
            <a:r>
              <a:rPr lang="en-US" sz="2400" i="1" dirty="0">
                <a:sym typeface="Wingdings" pitchFamily="2" charset="2"/>
              </a:rPr>
              <a:t>Graph Algorithms </a:t>
            </a:r>
            <a:r>
              <a:rPr lang="en-US" sz="2400" i="1" dirty="0" smtClean="0">
                <a:sym typeface="Wingdings" pitchFamily="2" charset="2"/>
              </a:rPr>
              <a:t>  implemented as </a:t>
            </a:r>
            <a:r>
              <a:rPr lang="en-US" sz="2400" dirty="0" smtClean="0"/>
              <a:t>Recursive Queries</a:t>
            </a:r>
            <a:endParaRPr lang="en-US" sz="2400" i="1" dirty="0"/>
          </a:p>
          <a:p>
            <a:pPr lvl="1">
              <a:defRPr/>
            </a:pPr>
            <a:r>
              <a:rPr lang="en-US" sz="2000" dirty="0"/>
              <a:t>Find </a:t>
            </a:r>
            <a:r>
              <a:rPr lang="en-US" sz="2000" b="1" dirty="0"/>
              <a:t>lowest cost </a:t>
            </a:r>
            <a:r>
              <a:rPr lang="en-US" sz="2000" dirty="0"/>
              <a:t>flights between two </a:t>
            </a:r>
            <a:r>
              <a:rPr lang="en-US" sz="2000" dirty="0" smtClean="0"/>
              <a:t>cities</a:t>
            </a:r>
            <a:endParaRPr lang="en-US" sz="2000" b="1" dirty="0"/>
          </a:p>
          <a:p>
            <a:pPr marL="0" indent="0" algn="ctr">
              <a:buFont typeface="Wingdings 3" pitchFamily="18" charset="2"/>
              <a:buNone/>
              <a:defRPr/>
            </a:pPr>
            <a:r>
              <a:rPr lang="en-US" i="1" dirty="0" smtClean="0"/>
              <a:t>… exposed in SQL as </a:t>
            </a:r>
            <a:r>
              <a:rPr lang="en-US" i="1" dirty="0" smtClean="0"/>
              <a:t>Table Function </a:t>
            </a:r>
            <a:r>
              <a:rPr lang="en-US" i="1" dirty="0" smtClean="0"/>
              <a:t>invocations</a:t>
            </a:r>
            <a:endParaRPr lang="en-US" dirty="0" smtClean="0"/>
          </a:p>
          <a:p>
            <a:pPr lvl="1" eaLnBrk="1" hangingPunct="1">
              <a:buFont typeface="Wingdings" pitchFamily="2" charset="2"/>
              <a:buChar char="Ø"/>
              <a:defRPr/>
            </a:pPr>
            <a:endParaRPr lang="en-US" dirty="0" smtClean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Line Callout 1 49"/>
          <p:cNvSpPr/>
          <p:nvPr/>
        </p:nvSpPr>
        <p:spPr>
          <a:xfrm>
            <a:off x="6369050" y="1458913"/>
            <a:ext cx="2373313" cy="2382837"/>
          </a:xfrm>
          <a:prstGeom prst="borderCallout1">
            <a:avLst>
              <a:gd name="adj1" fmla="val 18228"/>
              <a:gd name="adj2" fmla="val -1818"/>
              <a:gd name="adj3" fmla="val 142567"/>
              <a:gd name="adj4" fmla="val -1400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83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Query Evaluation: Windowing Clauses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345238" y="1441450"/>
            <a:ext cx="2409825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2" descr="http://www.likno.com/addins/images/ssm_products_tabl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2527300"/>
            <a:ext cx="927100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4" name="Text Box 2"/>
          <p:cNvSpPr txBox="1">
            <a:spLocks noChangeArrowheads="1"/>
          </p:cNvSpPr>
          <p:nvPr/>
        </p:nvSpPr>
        <p:spPr bwMode="auto">
          <a:xfrm>
            <a:off x="50800" y="2049463"/>
            <a:ext cx="849313" cy="4524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>
              <a:spcAft>
                <a:spcPts val="1000"/>
              </a:spcAft>
            </a:pPr>
            <a:r>
              <a:rPr lang="en-US" sz="1200" b="1">
                <a:solidFill>
                  <a:srgbClr val="000000"/>
                </a:solidFill>
                <a:latin typeface="Century Schoolbook" pitchFamily="18" charset="0"/>
              </a:rPr>
              <a:t>Input DataSet</a:t>
            </a:r>
            <a:endParaRPr lang="en-US" sz="1200">
              <a:solidFill>
                <a:srgbClr val="000000"/>
              </a:solidFill>
              <a:latin typeface="Century Schoolbook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311275" y="2501900"/>
            <a:ext cx="465138" cy="360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319213" y="2941638"/>
            <a:ext cx="466725" cy="36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319213" y="3371850"/>
            <a:ext cx="466725" cy="361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328738" y="3811588"/>
            <a:ext cx="465137" cy="361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8379" name="Text Box 2"/>
          <p:cNvSpPr txBox="1">
            <a:spLocks noChangeArrowheads="1"/>
          </p:cNvSpPr>
          <p:nvPr/>
        </p:nvSpPr>
        <p:spPr bwMode="auto">
          <a:xfrm>
            <a:off x="1100138" y="2041525"/>
            <a:ext cx="849312" cy="4524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>
              <a:spcAft>
                <a:spcPts val="1000"/>
              </a:spcAft>
            </a:pPr>
            <a:r>
              <a:rPr lang="en-US" sz="1200" b="1">
                <a:solidFill>
                  <a:srgbClr val="000000"/>
                </a:solidFill>
                <a:latin typeface="Century Schoolbook" pitchFamily="18" charset="0"/>
              </a:rPr>
              <a:t>Map Splits</a:t>
            </a:r>
            <a:endParaRPr lang="en-US" sz="1200">
              <a:solidFill>
                <a:srgbClr val="000000"/>
              </a:solidFill>
              <a:latin typeface="Century Schoolbook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20913" y="2752725"/>
            <a:ext cx="874712" cy="869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8381" name="TextBox 11"/>
          <p:cNvSpPr txBox="1">
            <a:spLocks noChangeArrowheads="1"/>
          </p:cNvSpPr>
          <p:nvPr/>
        </p:nvSpPr>
        <p:spPr bwMode="auto">
          <a:xfrm>
            <a:off x="2278063" y="2909888"/>
            <a:ext cx="760412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sz="1000">
                <a:solidFill>
                  <a:srgbClr val="000000"/>
                </a:solidFill>
                <a:latin typeface="Century Schoolbook" pitchFamily="18" charset="0"/>
              </a:rPr>
              <a:t>Writables</a:t>
            </a:r>
          </a:p>
          <a:p>
            <a:pPr algn="ctr" eaLnBrk="1" hangingPunct="1"/>
            <a:r>
              <a:rPr lang="en-US" sz="1000">
                <a:solidFill>
                  <a:srgbClr val="000000"/>
                </a:solidFill>
                <a:latin typeface="Century Schoolbook" pitchFamily="18" charset="0"/>
              </a:rPr>
              <a:t>+</a:t>
            </a:r>
          </a:p>
          <a:p>
            <a:pPr algn="ctr" eaLnBrk="1" hangingPunct="1"/>
            <a:r>
              <a:rPr lang="en-US" sz="1000">
                <a:solidFill>
                  <a:srgbClr val="000000"/>
                </a:solidFill>
                <a:latin typeface="Century Schoolbook" pitchFamily="18" charset="0"/>
              </a:rPr>
              <a:t>SerDe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647825" y="3090863"/>
            <a:ext cx="549275" cy="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095625" y="3098800"/>
            <a:ext cx="549275" cy="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Left Brace 43"/>
          <p:cNvSpPr/>
          <p:nvPr/>
        </p:nvSpPr>
        <p:spPr>
          <a:xfrm rot="5400000">
            <a:off x="4410075" y="1831975"/>
            <a:ext cx="404813" cy="190341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5" name="Right Brace 44"/>
          <p:cNvSpPr/>
          <p:nvPr/>
        </p:nvSpPr>
        <p:spPr>
          <a:xfrm rot="5400000">
            <a:off x="4344988" y="2562225"/>
            <a:ext cx="534987" cy="19034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8386" name="TextBox 35"/>
          <p:cNvSpPr txBox="1">
            <a:spLocks noChangeArrowheads="1"/>
          </p:cNvSpPr>
          <p:nvPr/>
        </p:nvSpPr>
        <p:spPr bwMode="auto">
          <a:xfrm>
            <a:off x="3806825" y="2847975"/>
            <a:ext cx="19081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000" i="1">
                <a:solidFill>
                  <a:srgbClr val="000000"/>
                </a:solidFill>
                <a:latin typeface="Century Schoolbook" pitchFamily="18" charset="0"/>
              </a:rPr>
              <a:t>Shuffle controlled by partition and order specification</a:t>
            </a:r>
            <a:endParaRPr lang="en-US" sz="1000">
              <a:solidFill>
                <a:srgbClr val="000000"/>
              </a:solidFill>
              <a:latin typeface="Century Schoolbook" pitchFamily="18" charset="0"/>
            </a:endParaRPr>
          </a:p>
          <a:p>
            <a:pPr eaLnBrk="1" hangingPunct="1"/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708525" y="4641850"/>
            <a:ext cx="876300" cy="869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8388" name="Text Box 2"/>
          <p:cNvSpPr txBox="1">
            <a:spLocks noChangeArrowheads="1"/>
          </p:cNvSpPr>
          <p:nvPr/>
        </p:nvSpPr>
        <p:spPr bwMode="auto">
          <a:xfrm>
            <a:off x="4657725" y="4337050"/>
            <a:ext cx="939800" cy="298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>
              <a:spcAft>
                <a:spcPts val="1000"/>
              </a:spcAft>
            </a:pPr>
            <a:r>
              <a:rPr lang="en-US" sz="1200" b="1">
                <a:solidFill>
                  <a:srgbClr val="000000"/>
                </a:solidFill>
                <a:latin typeface="Century Schoolbook" pitchFamily="18" charset="0"/>
              </a:rPr>
              <a:t>Partition</a:t>
            </a:r>
            <a:endParaRPr lang="en-US" sz="1200">
              <a:solidFill>
                <a:srgbClr val="000000"/>
              </a:solidFill>
              <a:latin typeface="Century Schoolbook" pitchFamily="18" charset="0"/>
            </a:endParaRPr>
          </a:p>
        </p:txBody>
      </p:sp>
      <p:sp>
        <p:nvSpPr>
          <p:cNvPr id="58389" name="TextBox 38"/>
          <p:cNvSpPr txBox="1">
            <a:spLocks noChangeArrowheads="1"/>
          </p:cNvSpPr>
          <p:nvPr/>
        </p:nvSpPr>
        <p:spPr bwMode="auto">
          <a:xfrm>
            <a:off x="4765675" y="4799013"/>
            <a:ext cx="762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sz="1000">
                <a:solidFill>
                  <a:srgbClr val="000000"/>
                </a:solidFill>
                <a:latin typeface="Century Schoolbook" pitchFamily="18" charset="0"/>
              </a:rPr>
              <a:t>Writables</a:t>
            </a:r>
          </a:p>
          <a:p>
            <a:pPr algn="ctr" eaLnBrk="1" hangingPunct="1"/>
            <a:r>
              <a:rPr lang="en-US" sz="1000">
                <a:solidFill>
                  <a:srgbClr val="000000"/>
                </a:solidFill>
                <a:latin typeface="Century Schoolbook" pitchFamily="18" charset="0"/>
              </a:rPr>
              <a:t>+</a:t>
            </a:r>
          </a:p>
          <a:p>
            <a:pPr algn="ctr" eaLnBrk="1" hangingPunct="1"/>
            <a:r>
              <a:rPr lang="en-US" sz="1000">
                <a:solidFill>
                  <a:srgbClr val="000000"/>
                </a:solidFill>
                <a:latin typeface="Century Schoolbook" pitchFamily="18" charset="0"/>
              </a:rPr>
              <a:t>SerDe</a:t>
            </a:r>
          </a:p>
        </p:txBody>
      </p:sp>
      <p:sp>
        <p:nvSpPr>
          <p:cNvPr id="60" name="Text Box 2"/>
          <p:cNvSpPr txBox="1">
            <a:spLocks noChangeArrowheads="1"/>
          </p:cNvSpPr>
          <p:nvPr/>
        </p:nvSpPr>
        <p:spPr bwMode="auto">
          <a:xfrm>
            <a:off x="5694363" y="4821238"/>
            <a:ext cx="777875" cy="3032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>
              <a:spcAft>
                <a:spcPts val="1000"/>
              </a:spcAft>
              <a:defRPr/>
            </a:pPr>
            <a:r>
              <a:rPr lang="en-US" sz="2000" b="1" dirty="0" smtClean="0">
                <a:solidFill>
                  <a:prstClr val="black"/>
                </a:solidFill>
                <a:latin typeface="Century Schoolbook" pitchFamily="18" charset="0"/>
              </a:rPr>
              <a:t>PTF</a:t>
            </a:r>
            <a:endParaRPr lang="en-US" sz="1050" dirty="0" smtClean="0">
              <a:solidFill>
                <a:prstClr val="black"/>
              </a:solidFill>
              <a:latin typeface="Century Schoolbook" pitchFamily="18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472238" y="5048250"/>
            <a:ext cx="549275" cy="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92" name="Text Box 2"/>
          <p:cNvSpPr txBox="1">
            <a:spLocks noChangeArrowheads="1"/>
          </p:cNvSpPr>
          <p:nvPr/>
        </p:nvSpPr>
        <p:spPr bwMode="auto">
          <a:xfrm>
            <a:off x="8150225" y="4024313"/>
            <a:ext cx="939800" cy="298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>
              <a:spcAft>
                <a:spcPts val="1000"/>
              </a:spcAft>
            </a:pPr>
            <a:r>
              <a:rPr lang="en-US" sz="1200" b="1">
                <a:solidFill>
                  <a:srgbClr val="000000"/>
                </a:solidFill>
                <a:latin typeface="Century Schoolbook" pitchFamily="18" charset="0"/>
              </a:rPr>
              <a:t>Output</a:t>
            </a:r>
            <a:endParaRPr lang="en-US" sz="1200">
              <a:solidFill>
                <a:srgbClr val="000000"/>
              </a:solidFill>
              <a:latin typeface="Century Schoolbook" pitchFamily="18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5018088" y="3557588"/>
            <a:ext cx="0" cy="63500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7331075" y="4662488"/>
            <a:ext cx="876300" cy="869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8395" name="Text Box 2"/>
          <p:cNvSpPr txBox="1">
            <a:spLocks noChangeArrowheads="1"/>
          </p:cNvSpPr>
          <p:nvPr/>
        </p:nvSpPr>
        <p:spPr bwMode="auto">
          <a:xfrm>
            <a:off x="7280275" y="4357688"/>
            <a:ext cx="939800" cy="298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>
              <a:spcAft>
                <a:spcPts val="1000"/>
              </a:spcAft>
            </a:pPr>
            <a:r>
              <a:rPr lang="en-US" sz="1200" b="1">
                <a:solidFill>
                  <a:srgbClr val="000000"/>
                </a:solidFill>
                <a:latin typeface="Century Schoolbook" pitchFamily="18" charset="0"/>
              </a:rPr>
              <a:t>Partition</a:t>
            </a:r>
            <a:endParaRPr lang="en-US" sz="1200">
              <a:solidFill>
                <a:srgbClr val="000000"/>
              </a:solidFill>
              <a:latin typeface="Century Schoolbook" pitchFamily="18" charset="0"/>
            </a:endParaRPr>
          </a:p>
        </p:txBody>
      </p:sp>
      <p:sp>
        <p:nvSpPr>
          <p:cNvPr id="58396" name="TextBox 38"/>
          <p:cNvSpPr txBox="1">
            <a:spLocks noChangeArrowheads="1"/>
          </p:cNvSpPr>
          <p:nvPr/>
        </p:nvSpPr>
        <p:spPr bwMode="auto">
          <a:xfrm>
            <a:off x="7388225" y="4819650"/>
            <a:ext cx="7620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/>
            <a:r>
              <a:rPr lang="en-US" sz="1000">
                <a:solidFill>
                  <a:srgbClr val="000000"/>
                </a:solidFill>
                <a:latin typeface="Century Schoolbook" pitchFamily="18" charset="0"/>
              </a:rPr>
              <a:t>Writables</a:t>
            </a:r>
          </a:p>
          <a:p>
            <a:pPr algn="ctr" eaLnBrk="1" hangingPunct="1"/>
            <a:r>
              <a:rPr lang="en-US" sz="1000">
                <a:solidFill>
                  <a:srgbClr val="000000"/>
                </a:solidFill>
                <a:latin typeface="Century Schoolbook" pitchFamily="18" charset="0"/>
              </a:rPr>
              <a:t>+</a:t>
            </a:r>
          </a:p>
          <a:p>
            <a:pPr algn="ctr" eaLnBrk="1" hangingPunct="1"/>
            <a:r>
              <a:rPr lang="en-US" sz="1000">
                <a:solidFill>
                  <a:srgbClr val="000000"/>
                </a:solidFill>
                <a:latin typeface="Century Schoolbook" pitchFamily="18" charset="0"/>
              </a:rPr>
              <a:t>SerDe</a:t>
            </a:r>
          </a:p>
        </p:txBody>
      </p:sp>
      <p:sp>
        <p:nvSpPr>
          <p:cNvPr id="77" name="Right Brace 76"/>
          <p:cNvSpPr/>
          <p:nvPr/>
        </p:nvSpPr>
        <p:spPr>
          <a:xfrm>
            <a:off x="8207375" y="4406900"/>
            <a:ext cx="534988" cy="19034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8" name="Rectangle 3"/>
          <p:cNvSpPr txBox="1">
            <a:spLocks noChangeArrowheads="1"/>
          </p:cNvSpPr>
          <p:nvPr/>
        </p:nvSpPr>
        <p:spPr bwMode="auto">
          <a:xfrm>
            <a:off x="784225" y="4624388"/>
            <a:ext cx="3798888" cy="177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547688" indent="-2730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822325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marL="69850" indent="0" eaLnBrk="1" hangingPunct="1">
              <a:spcBef>
                <a:spcPts val="500"/>
              </a:spcBef>
              <a:buClr>
                <a:srgbClr val="9FB8CD"/>
              </a:buClr>
              <a:buSzPct val="76000"/>
              <a:defRPr/>
            </a:pPr>
            <a:r>
              <a:rPr lang="en-US" sz="1400" b="1" dirty="0" smtClean="0">
                <a:solidFill>
                  <a:srgbClr val="464653"/>
                </a:solidFill>
                <a:latin typeface="Gill Sans MT" pitchFamily="34" charset="0"/>
              </a:rPr>
              <a:t>Windowing Table Function:</a:t>
            </a:r>
          </a:p>
          <a:p>
            <a:pPr marL="412750" eaLnBrk="1" hangingPunct="1">
              <a:spcBef>
                <a:spcPts val="500"/>
              </a:spcBef>
              <a:buClr>
                <a:srgbClr val="9FB8CD"/>
              </a:buClr>
              <a:buSzPct val="76000"/>
              <a:buFont typeface="+mj-lt"/>
              <a:buAutoNum type="arabicPeriod"/>
              <a:defRPr/>
            </a:pPr>
            <a:r>
              <a:rPr lang="en-US" sz="1400" dirty="0" smtClean="0">
                <a:solidFill>
                  <a:srgbClr val="464653"/>
                </a:solidFill>
                <a:latin typeface="Gill Sans MT" pitchFamily="34" charset="0"/>
              </a:rPr>
              <a:t>Pass Partition to each </a:t>
            </a:r>
            <a:r>
              <a:rPr lang="en-US" sz="1400" dirty="0" err="1" smtClean="0">
                <a:solidFill>
                  <a:srgbClr val="464653"/>
                </a:solidFill>
                <a:latin typeface="Gill Sans MT" pitchFamily="34" charset="0"/>
              </a:rPr>
              <a:t>Agg</a:t>
            </a:r>
            <a:r>
              <a:rPr lang="en-US" sz="1400" dirty="0" smtClean="0">
                <a:solidFill>
                  <a:srgbClr val="464653"/>
                </a:solidFill>
                <a:latin typeface="Gill Sans MT" pitchFamily="34" charset="0"/>
              </a:rPr>
              <a:t>. Function</a:t>
            </a:r>
          </a:p>
          <a:p>
            <a:pPr marL="412750" eaLnBrk="1" hangingPunct="1">
              <a:spcBef>
                <a:spcPts val="500"/>
              </a:spcBef>
              <a:buClr>
                <a:srgbClr val="9FB8CD"/>
              </a:buClr>
              <a:buSzPct val="76000"/>
              <a:buFont typeface="+mj-lt"/>
              <a:buAutoNum type="arabicPeriod"/>
              <a:defRPr/>
            </a:pPr>
            <a:r>
              <a:rPr lang="en-US" sz="1400" dirty="0" smtClean="0">
                <a:solidFill>
                  <a:srgbClr val="464653"/>
                </a:solidFill>
                <a:latin typeface="Gill Sans MT" pitchFamily="34" charset="0"/>
              </a:rPr>
              <a:t>If Window Clause specified, pass a Window also</a:t>
            </a:r>
          </a:p>
          <a:p>
            <a:pPr marL="412750" eaLnBrk="1" hangingPunct="1">
              <a:spcBef>
                <a:spcPts val="500"/>
              </a:spcBef>
              <a:buClr>
                <a:srgbClr val="9FB8CD"/>
              </a:buClr>
              <a:buSzPct val="76000"/>
              <a:buFont typeface="+mj-lt"/>
              <a:buAutoNum type="arabicPeriod"/>
              <a:defRPr/>
            </a:pPr>
            <a:r>
              <a:rPr lang="en-US" sz="1400" dirty="0" smtClean="0">
                <a:solidFill>
                  <a:srgbClr val="464653"/>
                </a:solidFill>
                <a:latin typeface="Gill Sans MT" pitchFamily="34" charset="0"/>
              </a:rPr>
              <a:t>Collect output from each </a:t>
            </a:r>
            <a:r>
              <a:rPr lang="en-US" sz="1400" dirty="0" err="1" smtClean="0">
                <a:solidFill>
                  <a:srgbClr val="464653"/>
                </a:solidFill>
                <a:latin typeface="Gill Sans MT" pitchFamily="34" charset="0"/>
              </a:rPr>
              <a:t>Agg</a:t>
            </a:r>
            <a:r>
              <a:rPr lang="en-US" sz="1400" dirty="0" smtClean="0">
                <a:solidFill>
                  <a:srgbClr val="464653"/>
                </a:solidFill>
                <a:latin typeface="Gill Sans MT" pitchFamily="34" charset="0"/>
              </a:rPr>
              <a:t>. Function</a:t>
            </a:r>
          </a:p>
          <a:p>
            <a:pPr marL="412750" eaLnBrk="1" hangingPunct="1">
              <a:spcBef>
                <a:spcPts val="500"/>
              </a:spcBef>
              <a:buClr>
                <a:srgbClr val="9FB8CD"/>
              </a:buClr>
              <a:buSzPct val="76000"/>
              <a:buFont typeface="+mj-lt"/>
              <a:buAutoNum type="arabicPeriod"/>
              <a:defRPr/>
            </a:pPr>
            <a:r>
              <a:rPr lang="en-US" sz="1400" dirty="0" smtClean="0">
                <a:solidFill>
                  <a:srgbClr val="464653"/>
                </a:solidFill>
                <a:latin typeface="Gill Sans MT" pitchFamily="34" charset="0"/>
              </a:rPr>
              <a:t>Union over all </a:t>
            </a:r>
            <a:r>
              <a:rPr lang="en-US" sz="1400" dirty="0" err="1" smtClean="0">
                <a:solidFill>
                  <a:srgbClr val="464653"/>
                </a:solidFill>
                <a:latin typeface="Gill Sans MT" pitchFamily="34" charset="0"/>
              </a:rPr>
              <a:t>Agg</a:t>
            </a:r>
            <a:r>
              <a:rPr lang="en-US" sz="1400" dirty="0" smtClean="0">
                <a:solidFill>
                  <a:srgbClr val="464653"/>
                </a:solidFill>
                <a:latin typeface="Gill Sans MT" pitchFamily="34" charset="0"/>
              </a:rPr>
              <a:t>. Functions + Input used to evaluate select list</a:t>
            </a:r>
            <a:endParaRPr lang="en-US" sz="1200" dirty="0" smtClean="0">
              <a:solidFill>
                <a:prstClr val="black"/>
              </a:solidFill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09146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7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/>
          <p:cNvSpPr/>
          <p:nvPr/>
        </p:nvSpPr>
        <p:spPr>
          <a:xfrm>
            <a:off x="7938" y="1998663"/>
            <a:ext cx="9136062" cy="23256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93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Query Eval.: Market Basket Analysis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676275"/>
          </a:xfrm>
          <a:prstGeom prst="rect">
            <a:avLst/>
          </a:prstGeom>
        </p:spPr>
        <p:txBody>
          <a:bodyPr/>
          <a:lstStyle/>
          <a:p>
            <a:pPr marL="274638" lvl="1">
              <a:spcBef>
                <a:spcPts val="500"/>
              </a:spcBef>
              <a:buClr>
                <a:srgbClr val="9FB8CD"/>
              </a:buClr>
              <a:buSzPct val="76000"/>
              <a:defRPr/>
            </a:pPr>
            <a:r>
              <a:rPr lang="en-US" sz="2300" dirty="0">
                <a:solidFill>
                  <a:srgbClr val="464653"/>
                </a:solidFill>
                <a:latin typeface="Gill Sans MT"/>
              </a:rPr>
              <a:t>Based on the 2 pass </a:t>
            </a:r>
            <a:r>
              <a:rPr lang="en-US" sz="2300" dirty="0">
                <a:solidFill>
                  <a:srgbClr val="464653"/>
                </a:solidFill>
                <a:latin typeface="Gill Sans MT"/>
                <a:hlinkClick r:id="rId3"/>
              </a:rPr>
              <a:t>SON </a:t>
            </a:r>
            <a:r>
              <a:rPr lang="en-US" sz="2300" dirty="0">
                <a:solidFill>
                  <a:srgbClr val="464653"/>
                </a:solidFill>
                <a:latin typeface="Gill Sans MT"/>
              </a:rPr>
              <a:t>algorithm as described in the </a:t>
            </a:r>
            <a:r>
              <a:rPr lang="en-US" sz="2300" dirty="0">
                <a:solidFill>
                  <a:srgbClr val="464653"/>
                </a:solidFill>
                <a:latin typeface="Gill Sans MT"/>
                <a:hlinkClick r:id="rId4"/>
              </a:rPr>
              <a:t>Mining Massive Datasets</a:t>
            </a:r>
            <a:r>
              <a:rPr lang="en-US" sz="2300" dirty="0">
                <a:solidFill>
                  <a:srgbClr val="464653"/>
                </a:solidFill>
                <a:latin typeface="Gill Sans MT"/>
              </a:rPr>
              <a:t> book. </a:t>
            </a:r>
          </a:p>
          <a:p>
            <a:pPr marL="547688" lvl="1" indent="-273050">
              <a:spcBef>
                <a:spcPts val="500"/>
              </a:spcBef>
              <a:buClr>
                <a:srgbClr val="9FB8CD"/>
              </a:buClr>
              <a:buSzPct val="76000"/>
              <a:buFont typeface="Wingdings" pitchFamily="2" charset="2"/>
              <a:buChar char="Ø"/>
              <a:defRPr/>
            </a:pPr>
            <a:endParaRPr lang="en-US" sz="2300" dirty="0">
              <a:solidFill>
                <a:srgbClr val="464653"/>
              </a:solidFill>
              <a:latin typeface="Gill Sans MT"/>
            </a:endParaRPr>
          </a:p>
        </p:txBody>
      </p:sp>
      <p:pic>
        <p:nvPicPr>
          <p:cNvPr id="59397" name="Picture 2" descr="http://www.likno.com/addins/images/ssm_products_table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8" y="2930525"/>
            <a:ext cx="927100" cy="118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8" name="Text Box 2"/>
          <p:cNvSpPr txBox="1">
            <a:spLocks noChangeArrowheads="1"/>
          </p:cNvSpPr>
          <p:nvPr/>
        </p:nvSpPr>
        <p:spPr bwMode="auto">
          <a:xfrm>
            <a:off x="0" y="2428875"/>
            <a:ext cx="1316038" cy="3921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>
              <a:spcAft>
                <a:spcPts val="1000"/>
              </a:spcAft>
            </a:pPr>
            <a:r>
              <a:rPr lang="en-US" sz="1200" b="1">
                <a:solidFill>
                  <a:srgbClr val="000000"/>
                </a:solidFill>
                <a:latin typeface="Century Schoolbook" pitchFamily="18" charset="0"/>
              </a:rPr>
              <a:t>Input Basket DataSet</a:t>
            </a:r>
            <a:endParaRPr lang="en-US" sz="1200">
              <a:solidFill>
                <a:srgbClr val="000000"/>
              </a:solidFill>
              <a:latin typeface="Century Schoolbook" pitchFamily="18" charset="0"/>
            </a:endParaRPr>
          </a:p>
        </p:txBody>
      </p:sp>
      <p:sp>
        <p:nvSpPr>
          <p:cNvPr id="59399" name="TextBox 35"/>
          <p:cNvSpPr txBox="1">
            <a:spLocks noChangeArrowheads="1"/>
          </p:cNvSpPr>
          <p:nvPr/>
        </p:nvSpPr>
        <p:spPr bwMode="auto">
          <a:xfrm>
            <a:off x="1050925" y="3541713"/>
            <a:ext cx="27130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100" i="1">
                <a:solidFill>
                  <a:srgbClr val="000000"/>
                </a:solidFill>
                <a:latin typeface="Century Schoolbook" pitchFamily="18" charset="0"/>
              </a:rPr>
              <a:t>Partition by basket</a:t>
            </a:r>
          </a:p>
          <a:p>
            <a:pPr eaLnBrk="1" hangingPunct="1"/>
            <a:r>
              <a:rPr lang="en-US" sz="1100" i="1">
                <a:solidFill>
                  <a:srgbClr val="000000"/>
                </a:solidFill>
                <a:latin typeface="Century Schoolbook" pitchFamily="18" charset="0"/>
              </a:rPr>
              <a:t>Order by basket, item</a:t>
            </a:r>
            <a:endParaRPr lang="en-US" sz="1100">
              <a:solidFill>
                <a:srgbClr val="000000"/>
              </a:solidFill>
              <a:latin typeface="Century Schoolbook" pitchFamily="18" charset="0"/>
            </a:endParaRPr>
          </a:p>
          <a:p>
            <a:pPr eaLnBrk="1" hangingPunct="1"/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304925" y="3108325"/>
            <a:ext cx="446088" cy="293688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01" name="TextBox 35"/>
          <p:cNvSpPr txBox="1">
            <a:spLocks noChangeArrowheads="1"/>
          </p:cNvSpPr>
          <p:nvPr/>
        </p:nvSpPr>
        <p:spPr bwMode="auto">
          <a:xfrm>
            <a:off x="2978150" y="3492500"/>
            <a:ext cx="254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0000"/>
                </a:solidFill>
                <a:latin typeface="Century Schoolbook" pitchFamily="18" charset="0"/>
              </a:rPr>
              <a:t>.</a:t>
            </a:r>
          </a:p>
          <a:p>
            <a:pPr eaLnBrk="1" hangingPunct="1"/>
            <a:r>
              <a:rPr lang="en-US" sz="1200" b="1">
                <a:solidFill>
                  <a:srgbClr val="000000"/>
                </a:solidFill>
                <a:latin typeface="Century Schoolbook" pitchFamily="18" charset="0"/>
              </a:rPr>
              <a:t>.</a:t>
            </a:r>
          </a:p>
          <a:p>
            <a:pPr eaLnBrk="1" hangingPunct="1"/>
            <a:r>
              <a:rPr lang="en-US" sz="1200" b="1">
                <a:solidFill>
                  <a:srgbClr val="000000"/>
                </a:solidFill>
                <a:latin typeface="Century Schoolbook" pitchFamily="18" charset="0"/>
              </a:rPr>
              <a:t>.</a:t>
            </a:r>
          </a:p>
          <a:p>
            <a:pPr eaLnBrk="1" hangingPunct="1"/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59402" name="Group 23"/>
          <p:cNvGrpSpPr>
            <a:grpSpLocks/>
          </p:cNvGrpSpPr>
          <p:nvPr/>
        </p:nvGrpSpPr>
        <p:grpSpPr bwMode="auto">
          <a:xfrm>
            <a:off x="1905000" y="2146300"/>
            <a:ext cx="1943100" cy="1333500"/>
            <a:chOff x="3886200" y="11714"/>
            <a:chExt cx="2616200" cy="1385286"/>
          </a:xfrm>
        </p:grpSpPr>
        <p:sp>
          <p:nvSpPr>
            <p:cNvPr id="59446" name="Text Box 2"/>
            <p:cNvSpPr txBox="1">
              <a:spLocks noChangeArrowheads="1"/>
            </p:cNvSpPr>
            <p:nvPr/>
          </p:nvSpPr>
          <p:spPr bwMode="auto">
            <a:xfrm>
              <a:off x="3886200" y="11714"/>
              <a:ext cx="769471" cy="3311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en-US" sz="1000" b="1">
                  <a:solidFill>
                    <a:srgbClr val="000000"/>
                  </a:solidFill>
                  <a:latin typeface="Century Schoolbook" pitchFamily="18" charset="0"/>
                </a:rPr>
                <a:t>Node</a:t>
              </a:r>
              <a:endParaRPr lang="en-US" sz="1000">
                <a:solidFill>
                  <a:srgbClr val="000000"/>
                </a:solidFill>
                <a:latin typeface="Century Schoolbook" pitchFamily="18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975972" y="343194"/>
              <a:ext cx="2526428" cy="10538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59448" name="Group 14"/>
            <p:cNvGrpSpPr>
              <a:grpSpLocks/>
            </p:cNvGrpSpPr>
            <p:nvPr/>
          </p:nvGrpSpPr>
          <p:grpSpPr bwMode="auto">
            <a:xfrm>
              <a:off x="4090988" y="354738"/>
              <a:ext cx="1497012" cy="966062"/>
              <a:chOff x="4167188" y="342038"/>
              <a:chExt cx="1497012" cy="966062"/>
            </a:xfrm>
          </p:grpSpPr>
          <p:pic>
            <p:nvPicPr>
              <p:cNvPr id="59452" name="Picture 2" descr="http://www.likno.com/addins/images/ssm_products_table.gif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67188" y="558800"/>
                <a:ext cx="1497012" cy="749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9453" name="Text Box 2"/>
              <p:cNvSpPr txBox="1">
                <a:spLocks noChangeArrowheads="1"/>
              </p:cNvSpPr>
              <p:nvPr/>
            </p:nvSpPr>
            <p:spPr bwMode="auto">
              <a:xfrm>
                <a:off x="4304387" y="342038"/>
                <a:ext cx="1038411" cy="19789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algn="ctr" eaLnBrk="1" hangingPunct="1">
                  <a:spcAft>
                    <a:spcPts val="1000"/>
                  </a:spcAft>
                </a:pPr>
                <a:r>
                  <a:rPr lang="en-US" sz="800" b="1">
                    <a:solidFill>
                      <a:srgbClr val="000000"/>
                    </a:solidFill>
                    <a:latin typeface="Century Schoolbook" pitchFamily="18" charset="0"/>
                  </a:rPr>
                  <a:t>Partition 0</a:t>
                </a:r>
                <a:endParaRPr lang="en-US" sz="800">
                  <a:solidFill>
                    <a:srgbClr val="000000"/>
                  </a:solidFill>
                  <a:latin typeface="Century Schoolbook" pitchFamily="18" charset="0"/>
                </a:endParaRPr>
              </a:p>
            </p:txBody>
          </p:sp>
        </p:grpSp>
        <p:grpSp>
          <p:nvGrpSpPr>
            <p:cNvPr id="59449" name="Group 25"/>
            <p:cNvGrpSpPr>
              <a:grpSpLocks/>
            </p:cNvGrpSpPr>
            <p:nvPr/>
          </p:nvGrpSpPr>
          <p:grpSpPr bwMode="auto">
            <a:xfrm>
              <a:off x="5613400" y="698500"/>
              <a:ext cx="762000" cy="495300"/>
              <a:chOff x="5689600" y="685800"/>
              <a:chExt cx="762000" cy="495300"/>
            </a:xfrm>
          </p:grpSpPr>
          <p:sp>
            <p:nvSpPr>
              <p:cNvPr id="59450" name="Text Box 2"/>
              <p:cNvSpPr txBox="1">
                <a:spLocks noChangeArrowheads="1"/>
              </p:cNvSpPr>
              <p:nvPr/>
            </p:nvSpPr>
            <p:spPr bwMode="auto">
              <a:xfrm>
                <a:off x="5702300" y="800100"/>
                <a:ext cx="749300" cy="2794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algn="ctr" eaLnBrk="1" hangingPunct="1">
                  <a:spcAft>
                    <a:spcPts val="1000"/>
                  </a:spcAft>
                </a:pPr>
                <a:r>
                  <a:rPr lang="en-US" sz="800" b="1">
                    <a:solidFill>
                      <a:srgbClr val="000000"/>
                    </a:solidFill>
                    <a:latin typeface="Century Schoolbook" pitchFamily="18" charset="0"/>
                  </a:rPr>
                  <a:t>Map</a:t>
                </a:r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5689434" y="685060"/>
                <a:ext cx="750235" cy="49639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9403" name="TextBox 42"/>
          <p:cNvSpPr txBox="1">
            <a:spLocks noChangeArrowheads="1"/>
          </p:cNvSpPr>
          <p:nvPr/>
        </p:nvSpPr>
        <p:spPr bwMode="auto">
          <a:xfrm>
            <a:off x="3867150" y="2090738"/>
            <a:ext cx="23241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en-US" sz="1000">
                <a:solidFill>
                  <a:srgbClr val="000000"/>
                </a:solidFill>
                <a:latin typeface="Century Schoolbook" pitchFamily="18" charset="0"/>
              </a:rPr>
              <a:t>Apply Dynamic Item Counting with support appropriately scaled down.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z="1000">
                <a:solidFill>
                  <a:srgbClr val="000000"/>
                </a:solidFill>
                <a:latin typeface="Century Schoolbook" pitchFamily="18" charset="0"/>
              </a:rPr>
              <a:t>Output Candidate IS from each Mapper.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3924300" y="3157538"/>
            <a:ext cx="2541588" cy="9525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05" name="TextBox 35"/>
          <p:cNvSpPr txBox="1">
            <a:spLocks noChangeArrowheads="1"/>
          </p:cNvSpPr>
          <p:nvPr/>
        </p:nvSpPr>
        <p:spPr bwMode="auto">
          <a:xfrm>
            <a:off x="4051300" y="3433763"/>
            <a:ext cx="2713038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100" i="1">
                <a:solidFill>
                  <a:srgbClr val="000000"/>
                </a:solidFill>
                <a:latin typeface="Century Schoolbook" pitchFamily="18" charset="0"/>
              </a:rPr>
              <a:t>Distribute by itemset</a:t>
            </a:r>
            <a:endParaRPr lang="en-US" sz="1100">
              <a:solidFill>
                <a:srgbClr val="000000"/>
              </a:solidFill>
              <a:latin typeface="Century Schoolbook" pitchFamily="18" charset="0"/>
            </a:endParaRPr>
          </a:p>
          <a:p>
            <a:pPr eaLnBrk="1" hangingPunct="1"/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59406" name="Group 23"/>
          <p:cNvGrpSpPr>
            <a:grpSpLocks/>
          </p:cNvGrpSpPr>
          <p:nvPr/>
        </p:nvGrpSpPr>
        <p:grpSpPr bwMode="auto">
          <a:xfrm>
            <a:off x="6432550" y="2365375"/>
            <a:ext cx="1943100" cy="1333500"/>
            <a:chOff x="3886200" y="11714"/>
            <a:chExt cx="2616200" cy="1385286"/>
          </a:xfrm>
        </p:grpSpPr>
        <p:sp>
          <p:nvSpPr>
            <p:cNvPr id="59438" name="Text Box 2"/>
            <p:cNvSpPr txBox="1">
              <a:spLocks noChangeArrowheads="1"/>
            </p:cNvSpPr>
            <p:nvPr/>
          </p:nvSpPr>
          <p:spPr bwMode="auto">
            <a:xfrm>
              <a:off x="3886200" y="11714"/>
              <a:ext cx="769471" cy="3311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en-US" sz="1000" b="1">
                  <a:solidFill>
                    <a:srgbClr val="000000"/>
                  </a:solidFill>
                  <a:latin typeface="Century Schoolbook" pitchFamily="18" charset="0"/>
                </a:rPr>
                <a:t>Node</a:t>
              </a:r>
              <a:endParaRPr lang="en-US" sz="1000">
                <a:solidFill>
                  <a:srgbClr val="000000"/>
                </a:solidFill>
                <a:latin typeface="Century Schoolbook" pitchFamily="18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975972" y="343194"/>
              <a:ext cx="2526428" cy="10538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59440" name="Group 14"/>
            <p:cNvGrpSpPr>
              <a:grpSpLocks/>
            </p:cNvGrpSpPr>
            <p:nvPr/>
          </p:nvGrpSpPr>
          <p:grpSpPr bwMode="auto">
            <a:xfrm>
              <a:off x="4090988" y="354738"/>
              <a:ext cx="1497012" cy="966062"/>
              <a:chOff x="4167188" y="342038"/>
              <a:chExt cx="1497012" cy="966062"/>
            </a:xfrm>
          </p:grpSpPr>
          <p:pic>
            <p:nvPicPr>
              <p:cNvPr id="59444" name="Picture 2" descr="http://www.likno.com/addins/images/ssm_products_table.gif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67188" y="558800"/>
                <a:ext cx="1497012" cy="749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9445" name="Text Box 2"/>
              <p:cNvSpPr txBox="1">
                <a:spLocks noChangeArrowheads="1"/>
              </p:cNvSpPr>
              <p:nvPr/>
            </p:nvSpPr>
            <p:spPr bwMode="auto">
              <a:xfrm>
                <a:off x="4304387" y="342038"/>
                <a:ext cx="1038411" cy="19789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algn="ctr" eaLnBrk="1" hangingPunct="1">
                  <a:spcAft>
                    <a:spcPts val="1000"/>
                  </a:spcAft>
                </a:pPr>
                <a:r>
                  <a:rPr lang="en-US" sz="800" b="1">
                    <a:solidFill>
                      <a:srgbClr val="000000"/>
                    </a:solidFill>
                    <a:latin typeface="Century Schoolbook" pitchFamily="18" charset="0"/>
                  </a:rPr>
                  <a:t>Partition 0</a:t>
                </a:r>
                <a:endParaRPr lang="en-US" sz="800">
                  <a:solidFill>
                    <a:srgbClr val="000000"/>
                  </a:solidFill>
                  <a:latin typeface="Century Schoolbook" pitchFamily="18" charset="0"/>
                </a:endParaRPr>
              </a:p>
            </p:txBody>
          </p:sp>
        </p:grpSp>
        <p:grpSp>
          <p:nvGrpSpPr>
            <p:cNvPr id="59441" name="Group 25"/>
            <p:cNvGrpSpPr>
              <a:grpSpLocks/>
            </p:cNvGrpSpPr>
            <p:nvPr/>
          </p:nvGrpSpPr>
          <p:grpSpPr bwMode="auto">
            <a:xfrm>
              <a:off x="5613234" y="697760"/>
              <a:ext cx="832491" cy="496395"/>
              <a:chOff x="5689434" y="685060"/>
              <a:chExt cx="832491" cy="496395"/>
            </a:xfrm>
          </p:grpSpPr>
          <p:sp>
            <p:nvSpPr>
              <p:cNvPr id="59442" name="Text Box 2"/>
              <p:cNvSpPr txBox="1">
                <a:spLocks noChangeArrowheads="1"/>
              </p:cNvSpPr>
              <p:nvPr/>
            </p:nvSpPr>
            <p:spPr bwMode="auto">
              <a:xfrm>
                <a:off x="5702299" y="826414"/>
                <a:ext cx="819626" cy="25308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algn="ctr" eaLnBrk="1" hangingPunct="1">
                  <a:spcAft>
                    <a:spcPts val="1000"/>
                  </a:spcAft>
                </a:pPr>
                <a:r>
                  <a:rPr lang="en-US" sz="800" b="1">
                    <a:solidFill>
                      <a:srgbClr val="000000"/>
                    </a:solidFill>
                    <a:latin typeface="Century Schoolbook" pitchFamily="18" charset="0"/>
                  </a:rPr>
                  <a:t>Reduce</a:t>
                </a:r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5689434" y="685060"/>
                <a:ext cx="750235" cy="49639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</p:grpSp>
      </p:grpSp>
      <p:cxnSp>
        <p:nvCxnSpPr>
          <p:cNvPr id="67" name="Straight Arrow Connector 66"/>
          <p:cNvCxnSpPr/>
          <p:nvPr/>
        </p:nvCxnSpPr>
        <p:spPr>
          <a:xfrm>
            <a:off x="7280275" y="3741738"/>
            <a:ext cx="622300" cy="20320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 bwMode="auto">
          <a:xfrm>
            <a:off x="7942263" y="3830638"/>
            <a:ext cx="1019175" cy="4778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9409" name="Text Box 2"/>
          <p:cNvSpPr txBox="1">
            <a:spLocks noChangeArrowheads="1"/>
          </p:cNvSpPr>
          <p:nvPr/>
        </p:nvSpPr>
        <p:spPr bwMode="auto">
          <a:xfrm>
            <a:off x="8020050" y="3840163"/>
            <a:ext cx="876300" cy="4445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>
              <a:spcAft>
                <a:spcPts val="1000"/>
              </a:spcAft>
            </a:pPr>
            <a:r>
              <a:rPr lang="en-US" sz="800" b="1">
                <a:solidFill>
                  <a:srgbClr val="000000"/>
                </a:solidFill>
                <a:latin typeface="Century Schoolbook" pitchFamily="18" charset="0"/>
              </a:rPr>
              <a:t>Candidate</a:t>
            </a:r>
          </a:p>
          <a:p>
            <a:pPr algn="ctr" eaLnBrk="1" hangingPunct="1">
              <a:spcAft>
                <a:spcPts val="1000"/>
              </a:spcAft>
            </a:pPr>
            <a:r>
              <a:rPr lang="en-US" sz="800" b="1">
                <a:solidFill>
                  <a:srgbClr val="000000"/>
                </a:solidFill>
                <a:latin typeface="Century Schoolbook" pitchFamily="18" charset="0"/>
              </a:rPr>
              <a:t>ItemSets</a:t>
            </a:r>
          </a:p>
        </p:txBody>
      </p:sp>
      <p:grpSp>
        <p:nvGrpSpPr>
          <p:cNvPr id="59410" name="Group 23"/>
          <p:cNvGrpSpPr>
            <a:grpSpLocks/>
          </p:cNvGrpSpPr>
          <p:nvPr/>
        </p:nvGrpSpPr>
        <p:grpSpPr bwMode="auto">
          <a:xfrm>
            <a:off x="1905000" y="4546600"/>
            <a:ext cx="1943100" cy="1333500"/>
            <a:chOff x="3886200" y="11714"/>
            <a:chExt cx="2616200" cy="1385286"/>
          </a:xfrm>
        </p:grpSpPr>
        <p:sp>
          <p:nvSpPr>
            <p:cNvPr id="59430" name="Text Box 2"/>
            <p:cNvSpPr txBox="1">
              <a:spLocks noChangeArrowheads="1"/>
            </p:cNvSpPr>
            <p:nvPr/>
          </p:nvSpPr>
          <p:spPr bwMode="auto">
            <a:xfrm>
              <a:off x="3886200" y="11714"/>
              <a:ext cx="769471" cy="3311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en-US" sz="1000" b="1">
                  <a:solidFill>
                    <a:srgbClr val="000000"/>
                  </a:solidFill>
                  <a:latin typeface="Century Schoolbook" pitchFamily="18" charset="0"/>
                </a:rPr>
                <a:t>Node</a:t>
              </a:r>
              <a:endParaRPr lang="en-US" sz="1000">
                <a:solidFill>
                  <a:srgbClr val="000000"/>
                </a:solidFill>
                <a:latin typeface="Century Schoolbook" pitchFamily="18" charset="0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975972" y="343194"/>
              <a:ext cx="2526428" cy="10538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59432" name="Group 14"/>
            <p:cNvGrpSpPr>
              <a:grpSpLocks/>
            </p:cNvGrpSpPr>
            <p:nvPr/>
          </p:nvGrpSpPr>
          <p:grpSpPr bwMode="auto">
            <a:xfrm>
              <a:off x="4090988" y="354738"/>
              <a:ext cx="1497012" cy="966062"/>
              <a:chOff x="4167188" y="342038"/>
              <a:chExt cx="1497012" cy="966062"/>
            </a:xfrm>
          </p:grpSpPr>
          <p:pic>
            <p:nvPicPr>
              <p:cNvPr id="59436" name="Picture 2" descr="http://www.likno.com/addins/images/ssm_products_table.gif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67188" y="558800"/>
                <a:ext cx="1497012" cy="749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9437" name="Text Box 2"/>
              <p:cNvSpPr txBox="1">
                <a:spLocks noChangeArrowheads="1"/>
              </p:cNvSpPr>
              <p:nvPr/>
            </p:nvSpPr>
            <p:spPr bwMode="auto">
              <a:xfrm>
                <a:off x="4304387" y="342038"/>
                <a:ext cx="1038411" cy="19789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algn="ctr" eaLnBrk="1" hangingPunct="1">
                  <a:spcAft>
                    <a:spcPts val="1000"/>
                  </a:spcAft>
                </a:pPr>
                <a:r>
                  <a:rPr lang="en-US" sz="800" b="1">
                    <a:solidFill>
                      <a:srgbClr val="000000"/>
                    </a:solidFill>
                    <a:latin typeface="Century Schoolbook" pitchFamily="18" charset="0"/>
                  </a:rPr>
                  <a:t>Partition 0</a:t>
                </a:r>
                <a:endParaRPr lang="en-US" sz="800">
                  <a:solidFill>
                    <a:srgbClr val="000000"/>
                  </a:solidFill>
                  <a:latin typeface="Century Schoolbook" pitchFamily="18" charset="0"/>
                </a:endParaRPr>
              </a:p>
            </p:txBody>
          </p:sp>
        </p:grpSp>
        <p:grpSp>
          <p:nvGrpSpPr>
            <p:cNvPr id="59433" name="Group 25"/>
            <p:cNvGrpSpPr>
              <a:grpSpLocks/>
            </p:cNvGrpSpPr>
            <p:nvPr/>
          </p:nvGrpSpPr>
          <p:grpSpPr bwMode="auto">
            <a:xfrm>
              <a:off x="5613400" y="698500"/>
              <a:ext cx="762000" cy="495300"/>
              <a:chOff x="5689600" y="685800"/>
              <a:chExt cx="762000" cy="495300"/>
            </a:xfrm>
          </p:grpSpPr>
          <p:sp>
            <p:nvSpPr>
              <p:cNvPr id="59434" name="Text Box 2"/>
              <p:cNvSpPr txBox="1">
                <a:spLocks noChangeArrowheads="1"/>
              </p:cNvSpPr>
              <p:nvPr/>
            </p:nvSpPr>
            <p:spPr bwMode="auto">
              <a:xfrm>
                <a:off x="5702300" y="800100"/>
                <a:ext cx="749300" cy="2794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algn="ctr" eaLnBrk="1" hangingPunct="1">
                  <a:spcAft>
                    <a:spcPts val="1000"/>
                  </a:spcAft>
                </a:pPr>
                <a:r>
                  <a:rPr lang="en-US" sz="800" b="1">
                    <a:solidFill>
                      <a:srgbClr val="000000"/>
                    </a:solidFill>
                    <a:latin typeface="Century Schoolbook" pitchFamily="18" charset="0"/>
                  </a:rPr>
                  <a:t>Map</a:t>
                </a:r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5689434" y="685060"/>
                <a:ext cx="750235" cy="49639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</p:grpSp>
      </p:grpSp>
      <p:cxnSp>
        <p:nvCxnSpPr>
          <p:cNvPr id="88" name="Straight Arrow Connector 87"/>
          <p:cNvCxnSpPr/>
          <p:nvPr/>
        </p:nvCxnSpPr>
        <p:spPr>
          <a:xfrm>
            <a:off x="3924300" y="5557838"/>
            <a:ext cx="1574800" cy="58737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12" name="TextBox 35"/>
          <p:cNvSpPr txBox="1">
            <a:spLocks noChangeArrowheads="1"/>
          </p:cNvSpPr>
          <p:nvPr/>
        </p:nvSpPr>
        <p:spPr bwMode="auto">
          <a:xfrm>
            <a:off x="4051300" y="5832475"/>
            <a:ext cx="2713038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100" i="1">
                <a:solidFill>
                  <a:srgbClr val="000000"/>
                </a:solidFill>
                <a:latin typeface="Century Schoolbook" pitchFamily="18" charset="0"/>
              </a:rPr>
              <a:t>Distribute by itemset</a:t>
            </a:r>
            <a:endParaRPr lang="en-US" sz="1100">
              <a:solidFill>
                <a:srgbClr val="000000"/>
              </a:solidFill>
              <a:latin typeface="Century Schoolbook" pitchFamily="18" charset="0"/>
            </a:endParaRPr>
          </a:p>
          <a:p>
            <a:pPr eaLnBrk="1" hangingPunct="1"/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59413" name="Group 23"/>
          <p:cNvGrpSpPr>
            <a:grpSpLocks/>
          </p:cNvGrpSpPr>
          <p:nvPr/>
        </p:nvGrpSpPr>
        <p:grpSpPr bwMode="auto">
          <a:xfrm>
            <a:off x="5753100" y="4776788"/>
            <a:ext cx="1943100" cy="1333500"/>
            <a:chOff x="3886200" y="11714"/>
            <a:chExt cx="2616200" cy="1385286"/>
          </a:xfrm>
        </p:grpSpPr>
        <p:sp>
          <p:nvSpPr>
            <p:cNvPr id="59422" name="Text Box 2"/>
            <p:cNvSpPr txBox="1">
              <a:spLocks noChangeArrowheads="1"/>
            </p:cNvSpPr>
            <p:nvPr/>
          </p:nvSpPr>
          <p:spPr bwMode="auto">
            <a:xfrm>
              <a:off x="3886200" y="11714"/>
              <a:ext cx="769471" cy="3311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en-US" sz="1000" b="1">
                  <a:solidFill>
                    <a:srgbClr val="000000"/>
                  </a:solidFill>
                  <a:latin typeface="Century Schoolbook" pitchFamily="18" charset="0"/>
                </a:rPr>
                <a:t>Node</a:t>
              </a:r>
              <a:endParaRPr lang="en-US" sz="1000">
                <a:solidFill>
                  <a:srgbClr val="000000"/>
                </a:solidFill>
                <a:latin typeface="Century Schoolbook" pitchFamily="18" charset="0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975972" y="343193"/>
              <a:ext cx="2526428" cy="10538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59424" name="Group 14"/>
            <p:cNvGrpSpPr>
              <a:grpSpLocks/>
            </p:cNvGrpSpPr>
            <p:nvPr/>
          </p:nvGrpSpPr>
          <p:grpSpPr bwMode="auto">
            <a:xfrm>
              <a:off x="4090988" y="354738"/>
              <a:ext cx="1497012" cy="966062"/>
              <a:chOff x="4167188" y="342038"/>
              <a:chExt cx="1497012" cy="966062"/>
            </a:xfrm>
          </p:grpSpPr>
          <p:pic>
            <p:nvPicPr>
              <p:cNvPr id="59428" name="Picture 2" descr="http://www.likno.com/addins/images/ssm_products_table.gif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67188" y="558800"/>
                <a:ext cx="1497012" cy="749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9429" name="Text Box 2"/>
              <p:cNvSpPr txBox="1">
                <a:spLocks noChangeArrowheads="1"/>
              </p:cNvSpPr>
              <p:nvPr/>
            </p:nvSpPr>
            <p:spPr bwMode="auto">
              <a:xfrm>
                <a:off x="4304387" y="342038"/>
                <a:ext cx="1038411" cy="19789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algn="ctr" eaLnBrk="1" hangingPunct="1">
                  <a:spcAft>
                    <a:spcPts val="1000"/>
                  </a:spcAft>
                </a:pPr>
                <a:r>
                  <a:rPr lang="en-US" sz="800" b="1">
                    <a:solidFill>
                      <a:srgbClr val="000000"/>
                    </a:solidFill>
                    <a:latin typeface="Century Schoolbook" pitchFamily="18" charset="0"/>
                  </a:rPr>
                  <a:t>Partition 0</a:t>
                </a:r>
                <a:endParaRPr lang="en-US" sz="800">
                  <a:solidFill>
                    <a:srgbClr val="000000"/>
                  </a:solidFill>
                  <a:latin typeface="Century Schoolbook" pitchFamily="18" charset="0"/>
                </a:endParaRPr>
              </a:p>
            </p:txBody>
          </p:sp>
        </p:grpSp>
        <p:grpSp>
          <p:nvGrpSpPr>
            <p:cNvPr id="59425" name="Group 25"/>
            <p:cNvGrpSpPr>
              <a:grpSpLocks/>
            </p:cNvGrpSpPr>
            <p:nvPr/>
          </p:nvGrpSpPr>
          <p:grpSpPr bwMode="auto">
            <a:xfrm>
              <a:off x="5613234" y="697760"/>
              <a:ext cx="832491" cy="496395"/>
              <a:chOff x="5689434" y="685060"/>
              <a:chExt cx="832491" cy="496395"/>
            </a:xfrm>
          </p:grpSpPr>
          <p:sp>
            <p:nvSpPr>
              <p:cNvPr id="59426" name="Text Box 2"/>
              <p:cNvSpPr txBox="1">
                <a:spLocks noChangeArrowheads="1"/>
              </p:cNvSpPr>
              <p:nvPr/>
            </p:nvSpPr>
            <p:spPr bwMode="auto">
              <a:xfrm>
                <a:off x="5702299" y="826414"/>
                <a:ext cx="819626" cy="25308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 algn="ctr" eaLnBrk="1" hangingPunct="1">
                  <a:spcAft>
                    <a:spcPts val="1000"/>
                  </a:spcAft>
                </a:pPr>
                <a:r>
                  <a:rPr lang="en-US" sz="800" b="1">
                    <a:solidFill>
                      <a:srgbClr val="000000"/>
                    </a:solidFill>
                    <a:latin typeface="Century Schoolbook" pitchFamily="18" charset="0"/>
                  </a:rPr>
                  <a:t>Reduce</a:t>
                </a:r>
              </a:p>
            </p:txBody>
          </p:sp>
          <p:sp>
            <p:nvSpPr>
              <p:cNvPr id="96" name="Rounded Rectangle 95"/>
              <p:cNvSpPr/>
              <p:nvPr/>
            </p:nvSpPr>
            <p:spPr>
              <a:xfrm>
                <a:off x="5689434" y="685060"/>
                <a:ext cx="750235" cy="49639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</p:grpSp>
      </p:grpSp>
      <p:cxnSp>
        <p:nvCxnSpPr>
          <p:cNvPr id="100" name="Straight Arrow Connector 99"/>
          <p:cNvCxnSpPr/>
          <p:nvPr/>
        </p:nvCxnSpPr>
        <p:spPr>
          <a:xfrm>
            <a:off x="7615238" y="5538788"/>
            <a:ext cx="549275" cy="195262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15" name="TextBox 104"/>
          <p:cNvSpPr txBox="1">
            <a:spLocks noChangeArrowheads="1"/>
          </p:cNvSpPr>
          <p:nvPr/>
        </p:nvSpPr>
        <p:spPr bwMode="auto">
          <a:xfrm>
            <a:off x="0" y="2011363"/>
            <a:ext cx="749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>
                <a:solidFill>
                  <a:srgbClr val="000000"/>
                </a:solidFill>
              </a:rPr>
              <a:t>Job 1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7938" y="4437063"/>
            <a:ext cx="9144000" cy="1728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9417" name="TextBox 106"/>
          <p:cNvSpPr txBox="1">
            <a:spLocks noChangeArrowheads="1"/>
          </p:cNvSpPr>
          <p:nvPr/>
        </p:nvSpPr>
        <p:spPr bwMode="auto">
          <a:xfrm>
            <a:off x="0" y="4424363"/>
            <a:ext cx="749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>
                <a:solidFill>
                  <a:srgbClr val="000000"/>
                </a:solidFill>
              </a:rPr>
              <a:t>Job 2</a:t>
            </a:r>
          </a:p>
        </p:txBody>
      </p:sp>
      <p:cxnSp>
        <p:nvCxnSpPr>
          <p:cNvPr id="108" name="Straight Arrow Connector 107"/>
          <p:cNvCxnSpPr>
            <a:endCxn id="84" idx="0"/>
          </p:cNvCxnSpPr>
          <p:nvPr/>
        </p:nvCxnSpPr>
        <p:spPr>
          <a:xfrm flipH="1">
            <a:off x="3465513" y="4141788"/>
            <a:ext cx="4464050" cy="1065212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19" name="TextBox 42"/>
          <p:cNvSpPr txBox="1">
            <a:spLocks noChangeArrowheads="1"/>
          </p:cNvSpPr>
          <p:nvPr/>
        </p:nvSpPr>
        <p:spPr bwMode="auto">
          <a:xfrm>
            <a:off x="217488" y="5003800"/>
            <a:ext cx="17557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000">
                <a:solidFill>
                  <a:srgbClr val="000000"/>
                </a:solidFill>
                <a:latin typeface="Century Schoolbook" pitchFamily="18" charset="0"/>
              </a:rPr>
              <a:t>Scan baskets for Candidate Itemsets</a:t>
            </a:r>
          </a:p>
        </p:txBody>
      </p:sp>
      <p:sp>
        <p:nvSpPr>
          <p:cNvPr id="116" name="Rounded Rectangle 115"/>
          <p:cNvSpPr/>
          <p:nvPr/>
        </p:nvSpPr>
        <p:spPr bwMode="auto">
          <a:xfrm>
            <a:off x="8094663" y="5616575"/>
            <a:ext cx="1019175" cy="4778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9421" name="Text Box 2"/>
          <p:cNvSpPr txBox="1">
            <a:spLocks noChangeArrowheads="1"/>
          </p:cNvSpPr>
          <p:nvPr/>
        </p:nvSpPr>
        <p:spPr bwMode="auto">
          <a:xfrm>
            <a:off x="8172450" y="5626100"/>
            <a:ext cx="876300" cy="4445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>
              <a:spcAft>
                <a:spcPts val="1000"/>
              </a:spcAft>
            </a:pPr>
            <a:r>
              <a:rPr lang="en-US" sz="800" b="1">
                <a:solidFill>
                  <a:srgbClr val="000000"/>
                </a:solidFill>
                <a:latin typeface="Century Schoolbook" pitchFamily="18" charset="0"/>
              </a:rPr>
              <a:t>Final</a:t>
            </a:r>
          </a:p>
          <a:p>
            <a:pPr algn="ctr" eaLnBrk="1" hangingPunct="1">
              <a:spcAft>
                <a:spcPts val="1000"/>
              </a:spcAft>
            </a:pPr>
            <a:r>
              <a:rPr lang="en-US" sz="800" b="1">
                <a:solidFill>
                  <a:srgbClr val="000000"/>
                </a:solidFill>
                <a:latin typeface="Century Schoolbook" pitchFamily="18" charset="0"/>
              </a:rPr>
              <a:t>ItemSets</a:t>
            </a:r>
          </a:p>
        </p:txBody>
      </p:sp>
    </p:spTree>
    <p:extLst>
      <p:ext uri="{BB962C8B-B14F-4D97-AF65-F5344CB8AC3E}">
        <p14:creationId xmlns:p14="http://schemas.microsoft.com/office/powerpoint/2010/main" val="86058363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Query Eval.: Transitive Closure</a:t>
            </a:r>
          </a:p>
        </p:txBody>
      </p:sp>
      <p:sp>
        <p:nvSpPr>
          <p:cNvPr id="60419" name="Rectangle 1"/>
          <p:cNvSpPr>
            <a:spLocks noChangeArrowheads="1"/>
          </p:cNvSpPr>
          <p:nvPr/>
        </p:nvSpPr>
        <p:spPr bwMode="auto">
          <a:xfrm>
            <a:off x="144463" y="1238250"/>
            <a:ext cx="14239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</a:pPr>
            <a:r>
              <a:rPr lang="en-US" sz="1000" b="1">
                <a:solidFill>
                  <a:srgbClr val="000000"/>
                </a:solidFill>
                <a:latin typeface="Century Schoolbook" pitchFamily="18" charset="0"/>
              </a:rPr>
              <a:t>Sample invocation</a:t>
            </a:r>
            <a:endParaRPr lang="en-US" sz="1000">
              <a:solidFill>
                <a:srgbClr val="000000"/>
              </a:solidFill>
              <a:latin typeface="Century Schoolbook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5463" y="1543050"/>
            <a:ext cx="5638800" cy="5540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prstClr val="black"/>
                </a:solidFill>
                <a:latin typeface="Century Schoolbook" pitchFamily="18" charset="0"/>
              </a:rPr>
              <a:t>From </a:t>
            </a:r>
            <a:r>
              <a:rPr lang="en-US" sz="1000" dirty="0" err="1">
                <a:solidFill>
                  <a:prstClr val="black"/>
                </a:solidFill>
                <a:latin typeface="Century Schoolbook" pitchFamily="18" charset="0"/>
              </a:rPr>
              <a:t>transitiveClosure</a:t>
            </a:r>
            <a:r>
              <a:rPr lang="en-US" sz="1000" dirty="0">
                <a:solidFill>
                  <a:prstClr val="black"/>
                </a:solidFill>
                <a:latin typeface="Century Schoolbook" pitchFamily="18" charset="0"/>
              </a:rPr>
              <a:t>(&lt;select X, Y from </a:t>
            </a:r>
            <a:r>
              <a:rPr lang="en-US" sz="1000" dirty="0" err="1">
                <a:solidFill>
                  <a:prstClr val="black"/>
                </a:solidFill>
                <a:latin typeface="Century Schoolbook" pitchFamily="18" charset="0"/>
              </a:rPr>
              <a:t>InputTable</a:t>
            </a:r>
            <a:r>
              <a:rPr lang="en-US" sz="1000" dirty="0">
                <a:solidFill>
                  <a:prstClr val="black"/>
                </a:solidFill>
                <a:latin typeface="Century Schoolbook" pitchFamily="18" charset="0"/>
              </a:rPr>
              <a:t> cluster by Y&gt;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prstClr val="black"/>
                </a:solidFill>
                <a:latin typeface="Century Schoolbook" pitchFamily="18" charset="0"/>
              </a:rPr>
              <a:t>                                          partition by X)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prstClr val="black"/>
                </a:solidFill>
                <a:latin typeface="Century Schoolbook" pitchFamily="18" charset="0"/>
              </a:rPr>
              <a:t>Select X, Y;</a:t>
            </a:r>
          </a:p>
        </p:txBody>
      </p:sp>
      <p:sp>
        <p:nvSpPr>
          <p:cNvPr id="60421" name="Rectangle 4"/>
          <p:cNvSpPr>
            <a:spLocks noChangeArrowheads="1"/>
          </p:cNvSpPr>
          <p:nvPr/>
        </p:nvSpPr>
        <p:spPr bwMode="auto">
          <a:xfrm>
            <a:off x="144463" y="2305050"/>
            <a:ext cx="8890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</a:pPr>
            <a:r>
              <a:rPr lang="en-US" sz="1000" b="1">
                <a:solidFill>
                  <a:srgbClr val="000000"/>
                </a:solidFill>
                <a:latin typeface="Century Schoolbook" pitchFamily="18" charset="0"/>
              </a:rPr>
              <a:t>First Pass:</a:t>
            </a:r>
            <a:endParaRPr lang="en-US" sz="1000">
              <a:solidFill>
                <a:srgbClr val="000000"/>
              </a:solidFill>
              <a:latin typeface="Century Schoolbook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5463" y="2609850"/>
            <a:ext cx="56388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60423" name="Group 12"/>
          <p:cNvGrpSpPr>
            <a:grpSpLocks/>
          </p:cNvGrpSpPr>
          <p:nvPr/>
        </p:nvGrpSpPr>
        <p:grpSpPr bwMode="auto">
          <a:xfrm>
            <a:off x="601663" y="2947988"/>
            <a:ext cx="685800" cy="731837"/>
            <a:chOff x="3810000" y="1981200"/>
            <a:chExt cx="685800" cy="990600"/>
          </a:xfrm>
        </p:grpSpPr>
        <p:sp>
          <p:nvSpPr>
            <p:cNvPr id="8" name="Rounded Rectangle 5"/>
            <p:cNvSpPr/>
            <p:nvPr/>
          </p:nvSpPr>
          <p:spPr>
            <a:xfrm>
              <a:off x="3810000" y="1981200"/>
              <a:ext cx="685800" cy="990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461" name="TextBox 12"/>
            <p:cNvSpPr txBox="1">
              <a:spLocks noChangeArrowheads="1"/>
            </p:cNvSpPr>
            <p:nvPr/>
          </p:nvSpPr>
          <p:spPr bwMode="auto">
            <a:xfrm>
              <a:off x="3810000" y="2057400"/>
              <a:ext cx="566181" cy="333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sz="1000">
                  <a:solidFill>
                    <a:srgbClr val="000000"/>
                  </a:solidFill>
                  <a:latin typeface="Century Schoolbook" pitchFamily="18" charset="0"/>
                </a:rPr>
                <a:t>Node i</a:t>
              </a:r>
            </a:p>
          </p:txBody>
        </p:sp>
      </p:grpSp>
      <p:sp>
        <p:nvSpPr>
          <p:cNvPr id="60424" name="TextBox 8"/>
          <p:cNvSpPr txBox="1">
            <a:spLocks noChangeArrowheads="1"/>
          </p:cNvSpPr>
          <p:nvPr/>
        </p:nvSpPr>
        <p:spPr bwMode="auto">
          <a:xfrm>
            <a:off x="525463" y="2609850"/>
            <a:ext cx="744537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400">
                <a:solidFill>
                  <a:srgbClr val="000000"/>
                </a:solidFill>
                <a:latin typeface="Calibri" pitchFamily="34" charset="0"/>
              </a:rPr>
              <a:t>Cluster: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7863" y="3295650"/>
            <a:ext cx="533400" cy="23018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prstClr val="black"/>
                </a:solidFill>
                <a:latin typeface="Century Schoolbook" pitchFamily="18" charset="0"/>
              </a:rPr>
              <a:t>T(X, i)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87463" y="3143250"/>
            <a:ext cx="865187" cy="36988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prstClr val="black"/>
                </a:solidFill>
                <a:latin typeface="Gill Sans MT"/>
              </a:rPr>
              <a:t>Map Function: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i="1" dirty="0">
                <a:solidFill>
                  <a:prstClr val="black"/>
                </a:solidFill>
                <a:latin typeface="Gill Sans MT"/>
              </a:rPr>
              <a:t>O/P </a:t>
            </a:r>
            <a:r>
              <a:rPr lang="en-US" sz="900" dirty="0">
                <a:solidFill>
                  <a:prstClr val="black"/>
                </a:solidFill>
                <a:latin typeface="Gill Sans MT"/>
              </a:rPr>
              <a:t>(X, Row)</a:t>
            </a:r>
            <a:endParaRPr lang="en-US" sz="900" i="1" dirty="0">
              <a:solidFill>
                <a:prstClr val="black"/>
              </a:solidFill>
              <a:latin typeface="Gill Sans M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201863" y="299085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201863" y="329565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201863" y="344805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30" name="TextBox 23"/>
          <p:cNvSpPr txBox="1">
            <a:spLocks noChangeArrowheads="1"/>
          </p:cNvSpPr>
          <p:nvPr/>
        </p:nvSpPr>
        <p:spPr bwMode="auto">
          <a:xfrm>
            <a:off x="2049463" y="2838450"/>
            <a:ext cx="17526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800" i="1">
                <a:solidFill>
                  <a:srgbClr val="000000"/>
                </a:solidFill>
                <a:latin typeface="Century Schoolbook" pitchFamily="18" charset="0"/>
              </a:rPr>
              <a:t>Distribute by X</a:t>
            </a:r>
            <a:endParaRPr lang="en-US" sz="800">
              <a:solidFill>
                <a:srgbClr val="000000"/>
              </a:solidFill>
              <a:latin typeface="Century Schoolbook" pitchFamily="18" charset="0"/>
            </a:endParaRPr>
          </a:p>
          <a:p>
            <a:pPr eaLnBrk="1" hangingPunct="1"/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60431" name="Group 12"/>
          <p:cNvGrpSpPr>
            <a:grpSpLocks/>
          </p:cNvGrpSpPr>
          <p:nvPr/>
        </p:nvGrpSpPr>
        <p:grpSpPr bwMode="auto">
          <a:xfrm>
            <a:off x="4030663" y="2914650"/>
            <a:ext cx="685800" cy="731838"/>
            <a:chOff x="3810000" y="1981200"/>
            <a:chExt cx="685800" cy="990600"/>
          </a:xfrm>
        </p:grpSpPr>
        <p:sp>
          <p:nvSpPr>
            <p:cNvPr id="18" name="Rounded Rectangle 5"/>
            <p:cNvSpPr/>
            <p:nvPr/>
          </p:nvSpPr>
          <p:spPr>
            <a:xfrm>
              <a:off x="3810000" y="1981200"/>
              <a:ext cx="685800" cy="990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459" name="TextBox 26"/>
            <p:cNvSpPr txBox="1">
              <a:spLocks noChangeArrowheads="1"/>
            </p:cNvSpPr>
            <p:nvPr/>
          </p:nvSpPr>
          <p:spPr bwMode="auto">
            <a:xfrm>
              <a:off x="3810000" y="2057400"/>
              <a:ext cx="564578" cy="333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sz="1000">
                  <a:solidFill>
                    <a:srgbClr val="000000"/>
                  </a:solidFill>
                  <a:latin typeface="Century Schoolbook" pitchFamily="18" charset="0"/>
                </a:rPr>
                <a:t>Node j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106863" y="3262313"/>
            <a:ext cx="533400" cy="23177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prstClr val="black"/>
                </a:solidFill>
                <a:latin typeface="Century Schoolbook" pitchFamily="18" charset="0"/>
              </a:rPr>
              <a:t>R(</a:t>
            </a:r>
            <a:r>
              <a:rPr lang="en-US" sz="900" dirty="0" err="1">
                <a:solidFill>
                  <a:prstClr val="black"/>
                </a:solidFill>
                <a:latin typeface="Century Schoolbook" pitchFamily="18" charset="0"/>
              </a:rPr>
              <a:t>i</a:t>
            </a:r>
            <a:r>
              <a:rPr lang="en-US" sz="900" dirty="0">
                <a:solidFill>
                  <a:prstClr val="black"/>
                </a:solidFill>
                <a:latin typeface="Century Schoolbook" pitchFamily="18" charset="0"/>
              </a:rPr>
              <a:t>, Y)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40063" y="3143250"/>
            <a:ext cx="973137" cy="36988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err="1">
                <a:solidFill>
                  <a:prstClr val="black"/>
                </a:solidFill>
                <a:latin typeface="Gill Sans MT"/>
              </a:rPr>
              <a:t>ReduceFunction</a:t>
            </a:r>
            <a:r>
              <a:rPr lang="en-US" sz="900" dirty="0">
                <a:solidFill>
                  <a:prstClr val="black"/>
                </a:solidFill>
                <a:latin typeface="Gill Sans MT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i="1" dirty="0">
                <a:solidFill>
                  <a:prstClr val="black"/>
                </a:solidFill>
                <a:latin typeface="Gill Sans MT"/>
              </a:rPr>
              <a:t>O/P </a:t>
            </a:r>
            <a:r>
              <a:rPr lang="en-US" sz="900" dirty="0">
                <a:solidFill>
                  <a:prstClr val="black"/>
                </a:solidFill>
                <a:latin typeface="Gill Sans MT"/>
              </a:rPr>
              <a:t> Row</a:t>
            </a:r>
            <a:endParaRPr lang="en-US" sz="900" i="1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60434" name="TextBox 29"/>
          <p:cNvSpPr txBox="1">
            <a:spLocks noChangeArrowheads="1"/>
          </p:cNvSpPr>
          <p:nvPr/>
        </p:nvSpPr>
        <p:spPr bwMode="auto">
          <a:xfrm>
            <a:off x="4335463" y="2686050"/>
            <a:ext cx="17526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800" i="1">
                <a:solidFill>
                  <a:srgbClr val="000000"/>
                </a:solidFill>
                <a:latin typeface="Century Schoolbook" pitchFamily="18" charset="0"/>
              </a:rPr>
              <a:t>Create ith Partition of R</a:t>
            </a:r>
            <a:endParaRPr lang="en-US" sz="800">
              <a:solidFill>
                <a:srgbClr val="000000"/>
              </a:solidFill>
              <a:latin typeface="Century Schoolbook" pitchFamily="18" charset="0"/>
            </a:endParaRPr>
          </a:p>
          <a:p>
            <a:pPr eaLnBrk="1" hangingPunct="1"/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0435" name="Rectangle 30"/>
          <p:cNvSpPr>
            <a:spLocks noChangeArrowheads="1"/>
          </p:cNvSpPr>
          <p:nvPr/>
        </p:nvSpPr>
        <p:spPr bwMode="auto">
          <a:xfrm>
            <a:off x="144463" y="4133850"/>
            <a:ext cx="7524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</a:pPr>
            <a:r>
              <a:rPr lang="en-US" sz="1000" b="1">
                <a:solidFill>
                  <a:srgbClr val="000000"/>
                </a:solidFill>
                <a:latin typeface="Century Schoolbook" pitchFamily="18" charset="0"/>
              </a:rPr>
              <a:t>ith Pass:</a:t>
            </a:r>
            <a:endParaRPr lang="en-US" sz="1000">
              <a:solidFill>
                <a:srgbClr val="000000"/>
              </a:solidFill>
              <a:latin typeface="Century Schoolbook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49263" y="4438650"/>
            <a:ext cx="56388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60437" name="Group 12"/>
          <p:cNvGrpSpPr>
            <a:grpSpLocks/>
          </p:cNvGrpSpPr>
          <p:nvPr/>
        </p:nvGrpSpPr>
        <p:grpSpPr bwMode="auto">
          <a:xfrm>
            <a:off x="525463" y="4776788"/>
            <a:ext cx="685800" cy="731837"/>
            <a:chOff x="3810000" y="1981200"/>
            <a:chExt cx="685800" cy="990600"/>
          </a:xfrm>
        </p:grpSpPr>
        <p:sp>
          <p:nvSpPr>
            <p:cNvPr id="26" name="Rounded Rectangle 5"/>
            <p:cNvSpPr/>
            <p:nvPr/>
          </p:nvSpPr>
          <p:spPr>
            <a:xfrm>
              <a:off x="3810000" y="1981200"/>
              <a:ext cx="685800" cy="990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457" name="TextBox 34"/>
            <p:cNvSpPr txBox="1">
              <a:spLocks noChangeArrowheads="1"/>
            </p:cNvSpPr>
            <p:nvPr/>
          </p:nvSpPr>
          <p:spPr bwMode="auto">
            <a:xfrm>
              <a:off x="3810000" y="2057400"/>
              <a:ext cx="566181" cy="333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sz="1000">
                  <a:solidFill>
                    <a:srgbClr val="000000"/>
                  </a:solidFill>
                  <a:latin typeface="Century Schoolbook" pitchFamily="18" charset="0"/>
                </a:rPr>
                <a:t>Node i</a:t>
              </a:r>
            </a:p>
          </p:txBody>
        </p:sp>
      </p:grpSp>
      <p:sp>
        <p:nvSpPr>
          <p:cNvPr id="60438" name="TextBox 35"/>
          <p:cNvSpPr txBox="1">
            <a:spLocks noChangeArrowheads="1"/>
          </p:cNvSpPr>
          <p:nvPr/>
        </p:nvSpPr>
        <p:spPr bwMode="auto">
          <a:xfrm>
            <a:off x="449263" y="4438650"/>
            <a:ext cx="744537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400">
                <a:solidFill>
                  <a:srgbClr val="000000"/>
                </a:solidFill>
                <a:latin typeface="Calibri" pitchFamily="34" charset="0"/>
              </a:rPr>
              <a:t>Cluster: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1663" y="5124450"/>
            <a:ext cx="533400" cy="23018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prstClr val="black"/>
                </a:solidFill>
                <a:latin typeface="Century Schoolbook" pitchFamily="18" charset="0"/>
              </a:rPr>
              <a:t>T(X, i)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211263" y="4972050"/>
            <a:ext cx="865187" cy="36988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prstClr val="black"/>
                </a:solidFill>
                <a:latin typeface="Gill Sans MT"/>
              </a:rPr>
              <a:t>Map Function: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i="1" dirty="0">
                <a:solidFill>
                  <a:prstClr val="black"/>
                </a:solidFill>
                <a:latin typeface="Gill Sans MT"/>
              </a:rPr>
              <a:t>O/P </a:t>
            </a:r>
            <a:r>
              <a:rPr lang="en-US" sz="900" dirty="0">
                <a:solidFill>
                  <a:prstClr val="black"/>
                </a:solidFill>
                <a:latin typeface="Gill Sans MT"/>
              </a:rPr>
              <a:t>(X, Row)</a:t>
            </a:r>
            <a:endParaRPr lang="en-US" sz="900" i="1" dirty="0">
              <a:solidFill>
                <a:prstClr val="black"/>
              </a:solidFill>
              <a:latin typeface="Gill Sans MT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2125663" y="481965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125663" y="512445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125663" y="527685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44" name="TextBox 41"/>
          <p:cNvSpPr txBox="1">
            <a:spLocks noChangeArrowheads="1"/>
          </p:cNvSpPr>
          <p:nvPr/>
        </p:nvSpPr>
        <p:spPr bwMode="auto">
          <a:xfrm>
            <a:off x="2049463" y="5276850"/>
            <a:ext cx="17526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800" i="1">
                <a:solidFill>
                  <a:srgbClr val="000000"/>
                </a:solidFill>
                <a:latin typeface="Century Schoolbook" pitchFamily="18" charset="0"/>
              </a:rPr>
              <a:t>3. Distribute by X</a:t>
            </a:r>
            <a:endParaRPr lang="en-US" sz="800">
              <a:solidFill>
                <a:srgbClr val="000000"/>
              </a:solidFill>
              <a:latin typeface="Century Schoolbook" pitchFamily="18" charset="0"/>
            </a:endParaRPr>
          </a:p>
          <a:p>
            <a:pPr eaLnBrk="1" hangingPunct="1"/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60445" name="Group 12"/>
          <p:cNvGrpSpPr>
            <a:grpSpLocks/>
          </p:cNvGrpSpPr>
          <p:nvPr/>
        </p:nvGrpSpPr>
        <p:grpSpPr bwMode="auto">
          <a:xfrm>
            <a:off x="4487863" y="4743450"/>
            <a:ext cx="685800" cy="731838"/>
            <a:chOff x="3810000" y="1981200"/>
            <a:chExt cx="685800" cy="990600"/>
          </a:xfrm>
        </p:grpSpPr>
        <p:sp>
          <p:nvSpPr>
            <p:cNvPr id="36" name="Rounded Rectangle 5"/>
            <p:cNvSpPr/>
            <p:nvPr/>
          </p:nvSpPr>
          <p:spPr>
            <a:xfrm>
              <a:off x="3810000" y="1981200"/>
              <a:ext cx="685800" cy="990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455" name="TextBox 44"/>
            <p:cNvSpPr txBox="1">
              <a:spLocks noChangeArrowheads="1"/>
            </p:cNvSpPr>
            <p:nvPr/>
          </p:nvSpPr>
          <p:spPr bwMode="auto">
            <a:xfrm>
              <a:off x="3810000" y="2057400"/>
              <a:ext cx="564578" cy="333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/>
              <a:r>
                <a:rPr lang="en-US" sz="1000">
                  <a:solidFill>
                    <a:srgbClr val="000000"/>
                  </a:solidFill>
                  <a:latin typeface="Century Schoolbook" pitchFamily="18" charset="0"/>
                </a:rPr>
                <a:t>Node j</a:t>
              </a:r>
            </a:p>
          </p:txBody>
        </p:sp>
      </p:grpSp>
      <p:sp>
        <p:nvSpPr>
          <p:cNvPr id="60446" name="TextBox 47"/>
          <p:cNvSpPr txBox="1">
            <a:spLocks noChangeArrowheads="1"/>
          </p:cNvSpPr>
          <p:nvPr/>
        </p:nvSpPr>
        <p:spPr bwMode="auto">
          <a:xfrm>
            <a:off x="5021263" y="4514850"/>
            <a:ext cx="175260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800" i="1">
                <a:solidFill>
                  <a:srgbClr val="000000"/>
                </a:solidFill>
                <a:latin typeface="Century Schoolbook" pitchFamily="18" charset="0"/>
              </a:rPr>
              <a:t>Create ith deltaR file </a:t>
            </a:r>
          </a:p>
          <a:p>
            <a:pPr eaLnBrk="1" hangingPunct="1"/>
            <a:r>
              <a:rPr lang="en-US" sz="800" i="1">
                <a:solidFill>
                  <a:srgbClr val="000000"/>
                </a:solidFill>
                <a:latin typeface="Century Schoolbook" pitchFamily="18" charset="0"/>
              </a:rPr>
              <a:t>in R(i, Y)</a:t>
            </a:r>
            <a:endParaRPr lang="en-US" sz="800">
              <a:solidFill>
                <a:srgbClr val="000000"/>
              </a:solidFill>
              <a:latin typeface="Century Schoolbook" pitchFamily="18" charset="0"/>
            </a:endParaRPr>
          </a:p>
          <a:p>
            <a:pPr eaLnBrk="1" hangingPunct="1"/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11263" y="4667250"/>
            <a:ext cx="1752600" cy="6159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800" i="1" dirty="0">
                <a:solidFill>
                  <a:prstClr val="black"/>
                </a:solidFill>
                <a:latin typeface="Century Schoolbook" pitchFamily="18" charset="0"/>
              </a:rPr>
              <a:t>Read in </a:t>
            </a:r>
            <a:r>
              <a:rPr lang="en-US" sz="800" i="1" dirty="0" err="1">
                <a:solidFill>
                  <a:prstClr val="black"/>
                </a:solidFill>
                <a:latin typeface="Century Schoolbook" pitchFamily="18" charset="0"/>
              </a:rPr>
              <a:t>dR</a:t>
            </a:r>
            <a:r>
              <a:rPr lang="en-US" sz="800" i="1" dirty="0">
                <a:solidFill>
                  <a:prstClr val="black"/>
                </a:solidFill>
                <a:latin typeface="Century Schoolbook" pitchFamily="18" charset="0"/>
              </a:rPr>
              <a:t>(I, Y)</a:t>
            </a:r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800" i="1" dirty="0">
                <a:solidFill>
                  <a:prstClr val="black"/>
                </a:solidFill>
                <a:latin typeface="Century Schoolbook" pitchFamily="18" charset="0"/>
              </a:rPr>
              <a:t>Perform </a:t>
            </a:r>
            <a:r>
              <a:rPr lang="en-US" sz="800" i="1" dirty="0" err="1">
                <a:solidFill>
                  <a:prstClr val="black"/>
                </a:solidFill>
                <a:latin typeface="Century Schoolbook" pitchFamily="18" charset="0"/>
              </a:rPr>
              <a:t>dR</a:t>
            </a:r>
            <a:r>
              <a:rPr lang="en-US" sz="800" i="1" dirty="0">
                <a:solidFill>
                  <a:prstClr val="black"/>
                </a:solidFill>
                <a:latin typeface="Century Schoolbook" pitchFamily="18" charset="0"/>
              </a:rPr>
              <a:t> join T</a:t>
            </a:r>
            <a:endParaRPr lang="en-US" sz="800" dirty="0">
              <a:solidFill>
                <a:prstClr val="black"/>
              </a:solidFill>
              <a:latin typeface="Century Schoolbook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63863" y="4514850"/>
            <a:ext cx="1600200" cy="738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800" i="1" dirty="0">
                <a:solidFill>
                  <a:prstClr val="black"/>
                </a:solidFill>
                <a:latin typeface="Century Schoolbook" pitchFamily="18" charset="0"/>
              </a:rPr>
              <a:t>Read in R(</a:t>
            </a:r>
            <a:r>
              <a:rPr lang="en-US" sz="800" i="1" dirty="0" err="1">
                <a:solidFill>
                  <a:prstClr val="black"/>
                </a:solidFill>
                <a:latin typeface="Century Schoolbook" pitchFamily="18" charset="0"/>
              </a:rPr>
              <a:t>i</a:t>
            </a:r>
            <a:r>
              <a:rPr lang="en-US" sz="800" i="1" dirty="0">
                <a:solidFill>
                  <a:prstClr val="black"/>
                </a:solidFill>
                <a:latin typeface="Century Schoolbook" pitchFamily="18" charset="0"/>
              </a:rPr>
              <a:t>, Y)</a:t>
            </a:r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800" i="1" dirty="0">
                <a:solidFill>
                  <a:prstClr val="black"/>
                </a:solidFill>
                <a:latin typeface="Century Schoolbook" pitchFamily="18" charset="0"/>
              </a:rPr>
              <a:t>Perform </a:t>
            </a:r>
            <a:r>
              <a:rPr lang="en-US" sz="800" i="1" dirty="0" err="1">
                <a:solidFill>
                  <a:prstClr val="black"/>
                </a:solidFill>
                <a:latin typeface="Century Schoolbook" pitchFamily="18" charset="0"/>
              </a:rPr>
              <a:t>dRnext</a:t>
            </a:r>
            <a:r>
              <a:rPr lang="en-US" sz="800" i="1" dirty="0">
                <a:solidFill>
                  <a:prstClr val="black"/>
                </a:solidFill>
                <a:latin typeface="Century Schoolbook" pitchFamily="18" charset="0"/>
              </a:rPr>
              <a:t> – R</a:t>
            </a:r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800" i="1" dirty="0">
                <a:solidFill>
                  <a:prstClr val="black"/>
                </a:solidFill>
                <a:latin typeface="Century Schoolbook" pitchFamily="18" charset="0"/>
              </a:rPr>
              <a:t>Add </a:t>
            </a:r>
            <a:r>
              <a:rPr lang="en-US" sz="800" i="1" dirty="0" err="1">
                <a:solidFill>
                  <a:prstClr val="black"/>
                </a:solidFill>
                <a:latin typeface="Century Schoolbook" pitchFamily="18" charset="0"/>
              </a:rPr>
              <a:t>dR</a:t>
            </a:r>
            <a:r>
              <a:rPr lang="en-US" sz="800" i="1" dirty="0">
                <a:solidFill>
                  <a:prstClr val="black"/>
                </a:solidFill>
                <a:latin typeface="Century Schoolbook" pitchFamily="18" charset="0"/>
              </a:rPr>
              <a:t> rows to R</a:t>
            </a:r>
            <a:endParaRPr lang="en-US" sz="800" dirty="0">
              <a:solidFill>
                <a:prstClr val="black"/>
              </a:solidFill>
              <a:latin typeface="Century Schoolbook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41" name="Right Brace 40"/>
          <p:cNvSpPr/>
          <p:nvPr/>
        </p:nvSpPr>
        <p:spPr>
          <a:xfrm>
            <a:off x="6164263" y="2457450"/>
            <a:ext cx="533400" cy="3276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0450" name="TextBox 51"/>
          <p:cNvSpPr txBox="1">
            <a:spLocks noChangeArrowheads="1"/>
          </p:cNvSpPr>
          <p:nvPr/>
        </p:nvSpPr>
        <p:spPr bwMode="auto">
          <a:xfrm>
            <a:off x="6164263" y="3371850"/>
            <a:ext cx="6858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800" b="1" i="1">
                <a:solidFill>
                  <a:srgbClr val="000000"/>
                </a:solidFill>
                <a:latin typeface="Century Schoolbook" pitchFamily="18" charset="0"/>
              </a:rPr>
              <a:t>repeat</a:t>
            </a:r>
            <a:endParaRPr lang="en-US" sz="800" b="1">
              <a:solidFill>
                <a:srgbClr val="000000"/>
              </a:solidFill>
              <a:latin typeface="Century Schoolbook" pitchFamily="18" charset="0"/>
            </a:endParaRPr>
          </a:p>
          <a:p>
            <a:pPr eaLnBrk="1" hangingPunct="1"/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97263" y="4972050"/>
            <a:ext cx="973137" cy="23018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err="1">
                <a:solidFill>
                  <a:prstClr val="black"/>
                </a:solidFill>
                <a:latin typeface="Gill Sans MT"/>
              </a:rPr>
              <a:t>ReduceFunction</a:t>
            </a:r>
            <a:r>
              <a:rPr lang="en-US" sz="900" dirty="0">
                <a:solidFill>
                  <a:prstClr val="black"/>
                </a:solidFill>
                <a:latin typeface="Gill Sans MT"/>
              </a:rPr>
              <a:t>:</a:t>
            </a:r>
          </a:p>
        </p:txBody>
      </p:sp>
      <p:sp>
        <p:nvSpPr>
          <p:cNvPr id="54" name="Content Placeholder 2"/>
          <p:cNvSpPr txBox="1">
            <a:spLocks/>
          </p:cNvSpPr>
          <p:nvPr/>
        </p:nvSpPr>
        <p:spPr>
          <a:xfrm>
            <a:off x="6507163" y="1655763"/>
            <a:ext cx="2530475" cy="2439987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itchFamily="2" charset="2"/>
              <a:buChar char="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27CA3"/>
              </a:buClr>
              <a:defRPr/>
            </a:pPr>
            <a:r>
              <a:rPr lang="en-US" dirty="0" smtClean="0">
                <a:solidFill>
                  <a:prstClr val="black"/>
                </a:solidFill>
              </a:rPr>
              <a:t>In the </a:t>
            </a:r>
            <a:r>
              <a:rPr lang="en-US" dirty="0" err="1">
                <a:solidFill>
                  <a:prstClr val="black"/>
                </a:solidFill>
              </a:rPr>
              <a:t>ith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iteration:</a:t>
            </a:r>
            <a:endParaRPr lang="en-US" dirty="0">
              <a:solidFill>
                <a:prstClr val="black"/>
              </a:solidFill>
            </a:endParaRPr>
          </a:p>
          <a:p>
            <a:pPr lvl="1">
              <a:buClr>
                <a:srgbClr val="9FB8CD"/>
              </a:buClr>
              <a:defRPr/>
            </a:pPr>
            <a:r>
              <a:rPr lang="en-US" dirty="0">
                <a:solidFill>
                  <a:srgbClr val="464653"/>
                </a:solidFill>
              </a:rPr>
              <a:t>On the Map side a partition of T is joined with the corresponding </a:t>
            </a:r>
            <a:r>
              <a:rPr lang="en-US" dirty="0" err="1">
                <a:solidFill>
                  <a:srgbClr val="464653"/>
                </a:solidFill>
              </a:rPr>
              <a:t>deltaR</a:t>
            </a:r>
            <a:r>
              <a:rPr lang="en-US" dirty="0">
                <a:solidFill>
                  <a:srgbClr val="464653"/>
                </a:solidFill>
              </a:rPr>
              <a:t>; this is similar to a </a:t>
            </a:r>
            <a:r>
              <a:rPr lang="en-US" dirty="0" err="1">
                <a:solidFill>
                  <a:srgbClr val="464653"/>
                </a:solidFill>
              </a:rPr>
              <a:t>MapJoin</a:t>
            </a:r>
            <a:r>
              <a:rPr lang="en-US" dirty="0">
                <a:solidFill>
                  <a:srgbClr val="464653"/>
                </a:solidFill>
              </a:rPr>
              <a:t> in Hive</a:t>
            </a:r>
            <a:r>
              <a:rPr lang="en-US" dirty="0" smtClean="0">
                <a:solidFill>
                  <a:srgbClr val="464653"/>
                </a:solidFill>
              </a:rPr>
              <a:t>. Generates new Paths.</a:t>
            </a:r>
            <a:endParaRPr lang="en-US" dirty="0">
              <a:solidFill>
                <a:srgbClr val="464653"/>
              </a:solidFill>
            </a:endParaRPr>
          </a:p>
          <a:p>
            <a:pPr lvl="1">
              <a:buClr>
                <a:srgbClr val="9FB8CD"/>
              </a:buClr>
              <a:defRPr/>
            </a:pPr>
            <a:r>
              <a:rPr lang="en-US" dirty="0">
                <a:solidFill>
                  <a:srgbClr val="464653"/>
                </a:solidFill>
              </a:rPr>
              <a:t>On the Reduce side the new paths from </a:t>
            </a:r>
            <a:r>
              <a:rPr lang="en-US" dirty="0" err="1">
                <a:solidFill>
                  <a:srgbClr val="464653"/>
                </a:solidFill>
              </a:rPr>
              <a:t>deltaNextR</a:t>
            </a:r>
            <a:r>
              <a:rPr lang="en-US" dirty="0">
                <a:solidFill>
                  <a:srgbClr val="464653"/>
                </a:solidFill>
              </a:rPr>
              <a:t> are held in a searchable structure; the rows of the corresponding R partition are streamed to mark any rows in </a:t>
            </a:r>
            <a:r>
              <a:rPr lang="en-US" dirty="0" err="1">
                <a:solidFill>
                  <a:srgbClr val="464653"/>
                </a:solidFill>
              </a:rPr>
              <a:t>deltaNextR</a:t>
            </a:r>
            <a:r>
              <a:rPr lang="en-US" dirty="0">
                <a:solidFill>
                  <a:srgbClr val="464653"/>
                </a:solidFill>
              </a:rPr>
              <a:t> that are duplicates. At the end a new file is stored in the </a:t>
            </a:r>
            <a:r>
              <a:rPr lang="en-US" dirty="0" err="1">
                <a:solidFill>
                  <a:srgbClr val="464653"/>
                </a:solidFill>
              </a:rPr>
              <a:t>correponding</a:t>
            </a:r>
            <a:r>
              <a:rPr lang="en-US" dirty="0">
                <a:solidFill>
                  <a:srgbClr val="464653"/>
                </a:solidFill>
              </a:rPr>
              <a:t> R partition with the new paths</a:t>
            </a:r>
          </a:p>
          <a:p>
            <a:pPr marL="548640" lvl="1" indent="-274320" eaLnBrk="1" fontAlgn="auto" hangingPunct="1">
              <a:spcAft>
                <a:spcPts val="0"/>
              </a:spcAft>
              <a:buClr>
                <a:srgbClr val="9FB8CD"/>
              </a:buClr>
              <a:buFont typeface="Wingdings" pitchFamily="2" charset="2"/>
              <a:buChar char="Ø"/>
              <a:defRPr/>
            </a:pPr>
            <a:endParaRPr lang="en-US" sz="1100" dirty="0" smtClean="0">
              <a:solidFill>
                <a:srgbClr val="464653"/>
              </a:solidFill>
            </a:endParaRPr>
          </a:p>
        </p:txBody>
      </p:sp>
      <p:sp>
        <p:nvSpPr>
          <p:cNvPr id="60453" name="TextBox 1"/>
          <p:cNvSpPr txBox="1">
            <a:spLocks noChangeArrowheads="1"/>
          </p:cNvSpPr>
          <p:nvPr/>
        </p:nvSpPr>
        <p:spPr bwMode="auto">
          <a:xfrm>
            <a:off x="6773863" y="5341938"/>
            <a:ext cx="22637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>
                <a:solidFill>
                  <a:srgbClr val="000000"/>
                </a:solidFill>
              </a:rPr>
              <a:t>Can we use HaLoop or Giraph to do Graph Processing?</a:t>
            </a:r>
          </a:p>
        </p:txBody>
      </p:sp>
    </p:spTree>
    <p:extLst>
      <p:ext uri="{BB962C8B-B14F-4D97-AF65-F5344CB8AC3E}">
        <p14:creationId xmlns:p14="http://schemas.microsoft.com/office/powerpoint/2010/main" val="392887484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Can this be part of Hive?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516188"/>
          </a:xfrm>
        </p:spPr>
        <p:txBody>
          <a:bodyPr/>
          <a:lstStyle/>
          <a:p>
            <a:r>
              <a:rPr lang="en-US" sz="1600" smtClean="0"/>
              <a:t>There are undeniable reasons for doing this, briefly:</a:t>
            </a:r>
          </a:p>
          <a:p>
            <a:pPr lvl="1"/>
            <a:r>
              <a:rPr lang="en-US" sz="1400" smtClean="0"/>
              <a:t>end users would want this functionality inside Hive for reasons of consistent behavior, support etc.</a:t>
            </a:r>
          </a:p>
          <a:p>
            <a:pPr lvl="1"/>
            <a:r>
              <a:rPr lang="en-US" sz="1600" smtClean="0"/>
              <a:t>use of a consistent expression language. For e.g. reuse of Hive functions in Windowing clauses.</a:t>
            </a:r>
          </a:p>
          <a:p>
            <a:pPr lvl="1"/>
            <a:r>
              <a:rPr lang="en-US" sz="1400" smtClean="0"/>
              <a:t>Implementation wise:</a:t>
            </a:r>
          </a:p>
          <a:p>
            <a:pPr lvl="2"/>
            <a:r>
              <a:rPr lang="en-US" sz="1200" smtClean="0"/>
              <a:t>Windowing is orders of magnitude simpler than Hive, and can benefit from using equivalent components that are in Hive. </a:t>
            </a:r>
          </a:p>
          <a:p>
            <a:pPr lvl="2"/>
            <a:r>
              <a:rPr lang="en-US" sz="1200" smtClean="0"/>
              <a:t>Avoid the trap of constantly chasing changes in the Hive code base.</a:t>
            </a:r>
          </a:p>
          <a:p>
            <a:pPr lvl="2"/>
            <a:r>
              <a:rPr lang="en-US" sz="1200" smtClean="0"/>
              <a:t>Folding in Table function mechanics may open up optimizations not possible with the approach </a:t>
            </a:r>
            <a:r>
              <a:rPr lang="en-US" sz="1400" smtClean="0"/>
              <a:t>today.</a:t>
            </a:r>
          </a:p>
        </p:txBody>
      </p:sp>
      <p:pic>
        <p:nvPicPr>
          <p:cNvPr id="614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55638" y="3697288"/>
            <a:ext cx="7908925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22492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Path to folding into Hive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>
              <a:buFont typeface="Wingdings 3" pitchFamily="18" charset="2"/>
              <a:buNone/>
            </a:pPr>
            <a:r>
              <a:rPr lang="en-US" smtClean="0"/>
              <a:t>Possible Path to moving into Hive ( Details </a:t>
            </a:r>
            <a:r>
              <a:rPr lang="en-US" smtClean="0">
                <a:hlinkClick r:id="rId3"/>
              </a:rPr>
              <a:t>here</a:t>
            </a:r>
            <a:r>
              <a:rPr lang="en-US" smtClean="0"/>
              <a:t>)</a:t>
            </a:r>
            <a:endParaRPr lang="en-US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Ø"/>
            </a:pPr>
            <a:r>
              <a:rPr lang="en-US" smtClean="0">
                <a:solidFill>
                  <a:schemeClr val="tx1"/>
                </a:solidFill>
              </a:rPr>
              <a:t>Step 1: Move to Hive MR mechanics for Job execution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smtClean="0">
                <a:solidFill>
                  <a:schemeClr val="tx1"/>
                </a:solidFill>
              </a:rPr>
              <a:t>Step 2: Move to Hive Evaluators and Expressions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smtClean="0">
                <a:solidFill>
                  <a:schemeClr val="tx1"/>
                </a:solidFill>
              </a:rPr>
              <a:t>Step 3: Introduce the concept of Partition Table Functions in Hive; allow users to invoke PTFs via an exec Function mechanism.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smtClean="0">
                <a:solidFill>
                  <a:schemeClr val="tx1"/>
                </a:solidFill>
              </a:rPr>
              <a:t>Step 4: Allow Table function invocations to appear in Table Expressions; do AST transformations to translate to HQL followed by exec PTF.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smtClean="0">
                <a:solidFill>
                  <a:schemeClr val="tx1"/>
                </a:solidFill>
              </a:rPr>
              <a:t>Step 5: Extend HQL with Windowing Clauses</a:t>
            </a:r>
          </a:p>
          <a:p>
            <a:pPr lvl="1" eaLnBrk="1" hangingPunct="1">
              <a:buFont typeface="Wingdings" pitchFamily="2" charset="2"/>
              <a:buChar char="Ø"/>
            </a:pPr>
            <a:endParaRPr lang="en-US" b="1" smtClean="0"/>
          </a:p>
          <a:p>
            <a:pPr lvl="1" eaLnBrk="1" hangingPunct="1"/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6869741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Analytics expressed using PTFs</a:t>
            </a:r>
            <a:endParaRPr lang="en-US" dirty="0" smtClean="0"/>
          </a:p>
        </p:txBody>
      </p:sp>
      <p:sp>
        <p:nvSpPr>
          <p:cNvPr id="5120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en-US" dirty="0" smtClean="0"/>
              <a:t>Aster SQL/MR Function Library</a:t>
            </a:r>
            <a:endParaRPr lang="en-US" dirty="0" smtClean="0"/>
          </a:p>
          <a:p>
            <a:pPr lvl="1" eaLnBrk="1" hangingPunct="1">
              <a:buFont typeface="Wingdings" pitchFamily="2" charset="2"/>
              <a:buChar char="Ø"/>
            </a:pPr>
            <a:r>
              <a:rPr lang="en-US" sz="1300" i="1" dirty="0">
                <a:solidFill>
                  <a:srgbClr val="000000"/>
                </a:solidFill>
              </a:rPr>
              <a:t>Time Series Analysis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sz="1300" i="1" dirty="0">
                <a:solidFill>
                  <a:srgbClr val="000000"/>
                </a:solidFill>
              </a:rPr>
              <a:t> Graph Analysis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sz="1300" i="1" dirty="0">
                <a:solidFill>
                  <a:srgbClr val="000000"/>
                </a:solidFill>
              </a:rPr>
              <a:t> Fraud Detection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sz="1300" i="1" dirty="0">
                <a:solidFill>
                  <a:srgbClr val="000000"/>
                </a:solidFill>
              </a:rPr>
              <a:t> </a:t>
            </a:r>
            <a:r>
              <a:rPr lang="en-US" sz="1300" i="1" dirty="0" err="1" smtClean="0">
                <a:solidFill>
                  <a:srgbClr val="000000"/>
                </a:solidFill>
              </a:rPr>
              <a:t>Sessionization</a:t>
            </a:r>
            <a:endParaRPr lang="en-US" sz="1300" i="1" dirty="0" smtClean="0">
              <a:solidFill>
                <a:srgbClr val="000000"/>
              </a:solidFill>
            </a:endParaRPr>
          </a:p>
          <a:p>
            <a:pPr lvl="1" eaLnBrk="1" hangingPunct="1">
              <a:buFont typeface="Wingdings" pitchFamily="2" charset="2"/>
              <a:buChar char="Ø"/>
            </a:pPr>
            <a:r>
              <a:rPr lang="en-US" sz="1300" i="1" dirty="0" smtClean="0">
                <a:solidFill>
                  <a:srgbClr val="000000"/>
                </a:solidFill>
              </a:rPr>
              <a:t>…</a:t>
            </a:r>
            <a:endParaRPr lang="en-US" sz="1300" i="1" dirty="0">
              <a:solidFill>
                <a:srgbClr val="000000"/>
              </a:solidFill>
            </a:endParaRPr>
          </a:p>
          <a:p>
            <a:pPr lvl="3" eaLnBrk="1" hangingPunct="1">
              <a:buFont typeface="Wingdings" pitchFamily="2" charset="2"/>
              <a:buChar char="Ø"/>
            </a:pPr>
            <a:endParaRPr lang="en-US" dirty="0" smtClean="0"/>
          </a:p>
          <a:p>
            <a:pPr lvl="2" eaLnBrk="1" hangingPunct="1">
              <a:buFont typeface="Wingdings" pitchFamily="2" charset="2"/>
              <a:buChar char="Ø"/>
            </a:pPr>
            <a:endParaRPr lang="en-US" dirty="0" smtClean="0"/>
          </a:p>
          <a:p>
            <a:pPr lvl="2" eaLnBrk="1" hangingPunct="1">
              <a:buFont typeface="Wingdings" pitchFamily="2" charset="2"/>
              <a:buChar char="Ø"/>
            </a:pPr>
            <a:endParaRPr lang="en-US" dirty="0" smtClean="0"/>
          </a:p>
          <a:p>
            <a:pPr lvl="1" eaLnBrk="1" hangingPunct="1">
              <a:buFont typeface="Wingdings" pitchFamily="2" charset="2"/>
              <a:buChar char="Ø"/>
            </a:pPr>
            <a:endParaRPr lang="en-US" dirty="0" smtClean="0"/>
          </a:p>
          <a:p>
            <a:pPr eaLnBrk="1" hangingPunct="1">
              <a:buFont typeface="Wingdings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348353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PTFs: bottom-line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219200"/>
            <a:ext cx="8229600" cy="5160963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itchFamily="2" charset="2"/>
              <a:buChar char="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2400" dirty="0" smtClean="0"/>
              <a:t>Enable more interesting Questions more simply in the SQL context</a:t>
            </a:r>
          </a:p>
          <a:p>
            <a:pPr marL="274638" lvl="1" indent="0" eaLnBrk="1" hangingPunct="1">
              <a:buFont typeface="Wingdings 3" pitchFamily="18" charset="2"/>
              <a:buNone/>
              <a:defRPr/>
            </a:pPr>
            <a:r>
              <a:rPr lang="en-US" sz="2100" dirty="0"/>
              <a:t>e</a:t>
            </a:r>
            <a:r>
              <a:rPr lang="en-US" sz="2100" dirty="0" smtClean="0"/>
              <a:t>nable analysis not expressible in SQL</a:t>
            </a:r>
          </a:p>
          <a:p>
            <a:pPr marL="274638" lvl="1" indent="0" eaLnBrk="1" hangingPunct="1">
              <a:buFont typeface="Wingdings 3" pitchFamily="18" charset="2"/>
              <a:buNone/>
              <a:defRPr/>
            </a:pPr>
            <a:r>
              <a:rPr lang="en-US" sz="2100" dirty="0" smtClean="0"/>
              <a:t>Simplify expressing analysis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2400" dirty="0" smtClean="0"/>
              <a:t>Foster Reuse by providing Function Libraries and bridging to external engines.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sz="2400" dirty="0" smtClean="0"/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2400" dirty="0" smtClean="0"/>
              <a:t>App. Developers expect and rely on this in other </a:t>
            </a:r>
            <a:r>
              <a:rPr lang="en-US" sz="2400" dirty="0" err="1" smtClean="0"/>
              <a:t>DBs</a:t>
            </a:r>
            <a:r>
              <a:rPr lang="en-US" sz="2400" dirty="0" err="1" smtClean="0"/>
              <a:t>.</a:t>
            </a:r>
            <a:endParaRPr lang="en-US" sz="2400" dirty="0" smtClean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sz="2400" dirty="0" smtClean="0"/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2400" dirty="0" smtClean="0"/>
              <a:t>Our solution: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sz="2100" dirty="0" smtClean="0"/>
              <a:t>An attempt to provide this for Hive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sz="2100" dirty="0" smtClean="0"/>
              <a:t>Still under development</a:t>
            </a:r>
          </a:p>
          <a:p>
            <a:pPr lvl="1" eaLnBrk="1" hangingPunct="1">
              <a:buClr>
                <a:srgbClr val="9FB8CD"/>
              </a:buClr>
              <a:buFont typeface="Wingdings" pitchFamily="2" charset="2"/>
              <a:buChar char="Ø"/>
              <a:defRPr/>
            </a:pPr>
            <a:endParaRPr lang="en-US" dirty="0" smtClean="0">
              <a:solidFill>
                <a:srgbClr val="464653"/>
              </a:solidFill>
            </a:endParaRPr>
          </a:p>
          <a:p>
            <a:pPr eaLnBrk="1" hangingPunct="1">
              <a:buClr>
                <a:srgbClr val="727CA3"/>
              </a:buClr>
              <a:buFont typeface="Wingdings" pitchFamily="2" charset="2"/>
              <a:buChar char="Ø"/>
              <a:defRPr/>
            </a:pPr>
            <a:endParaRPr lang="en-US" dirty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PTF Invocation Example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1252538"/>
          </a:xfrm>
          <a:prstGeom prst="rect">
            <a:avLst/>
          </a:prstGeom>
        </p:spPr>
        <p:txBody>
          <a:bodyPr/>
          <a:lstStyle/>
          <a:p>
            <a:pPr marL="274638" lvl="1">
              <a:spcBef>
                <a:spcPts val="500"/>
              </a:spcBef>
              <a:buClr>
                <a:srgbClr val="9FB8CD"/>
              </a:buClr>
              <a:buSzPct val="76000"/>
              <a:defRPr/>
            </a:pPr>
            <a:r>
              <a:rPr lang="en-US" sz="2300" b="1" dirty="0">
                <a:solidFill>
                  <a:srgbClr val="464653"/>
                </a:solidFill>
                <a:latin typeface="Gill Sans MT"/>
              </a:rPr>
              <a:t>Example: Market Basket Analysis</a:t>
            </a:r>
          </a:p>
          <a:p>
            <a:pPr marL="547688" lvl="1" indent="-273050">
              <a:spcBef>
                <a:spcPts val="500"/>
              </a:spcBef>
              <a:buClr>
                <a:srgbClr val="9FB8CD"/>
              </a:buClr>
              <a:buSzPct val="76000"/>
              <a:buFont typeface="Wingdings" pitchFamily="2" charset="2"/>
              <a:buChar char="Ø"/>
              <a:defRPr/>
            </a:pPr>
            <a:r>
              <a:rPr lang="en-US" sz="2300" b="1" dirty="0">
                <a:solidFill>
                  <a:srgbClr val="464653"/>
                </a:solidFill>
                <a:latin typeface="Gill Sans MT"/>
              </a:rPr>
              <a:t>Input</a:t>
            </a:r>
            <a:r>
              <a:rPr lang="en-US" sz="2300" dirty="0">
                <a:solidFill>
                  <a:srgbClr val="464653"/>
                </a:solidFill>
                <a:latin typeface="Gill Sans MT"/>
              </a:rPr>
              <a:t> is a large set of Baskets, each contains a set of Items</a:t>
            </a:r>
          </a:p>
          <a:p>
            <a:pPr marL="547688" lvl="1" indent="-273050">
              <a:spcBef>
                <a:spcPts val="500"/>
              </a:spcBef>
              <a:buClr>
                <a:srgbClr val="9FB8CD"/>
              </a:buClr>
              <a:buSzPct val="76000"/>
              <a:buFont typeface="Wingdings" pitchFamily="2" charset="2"/>
              <a:buChar char="Ø"/>
              <a:defRPr/>
            </a:pPr>
            <a:r>
              <a:rPr lang="en-US" sz="2300" b="1" dirty="0">
                <a:solidFill>
                  <a:srgbClr val="464653"/>
                </a:solidFill>
                <a:latin typeface="Gill Sans MT"/>
              </a:rPr>
              <a:t>Find Items that occur frequently together</a:t>
            </a:r>
            <a:r>
              <a:rPr lang="en-US" sz="2300" dirty="0">
                <a:solidFill>
                  <a:srgbClr val="464653"/>
                </a:solidFill>
                <a:latin typeface="Gill Sans MT"/>
              </a:rPr>
              <a:t>. </a:t>
            </a:r>
          </a:p>
          <a:p>
            <a:pPr marL="547688" lvl="1" indent="-273050">
              <a:spcBef>
                <a:spcPts val="500"/>
              </a:spcBef>
              <a:buClr>
                <a:srgbClr val="9FB8CD"/>
              </a:buClr>
              <a:buSzPct val="76000"/>
              <a:buFont typeface="Wingdings" pitchFamily="2" charset="2"/>
              <a:buChar char="Ø"/>
              <a:defRPr/>
            </a:pPr>
            <a:endParaRPr lang="en-US" sz="2300" dirty="0">
              <a:solidFill>
                <a:srgbClr val="464653"/>
              </a:solidFill>
              <a:latin typeface="Gill Sans MT"/>
            </a:endParaRPr>
          </a:p>
          <a:p>
            <a:pPr marL="1004888" lvl="2" indent="-273050">
              <a:spcBef>
                <a:spcPts val="500"/>
              </a:spcBef>
              <a:buClr>
                <a:srgbClr val="9FB8CD"/>
              </a:buClr>
              <a:buSzPct val="76000"/>
              <a:buFont typeface="Wingdings" pitchFamily="2" charset="2"/>
              <a:buChar char="Ø"/>
              <a:defRPr/>
            </a:pPr>
            <a:endParaRPr lang="en-US" sz="20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2071688" y="2971800"/>
            <a:ext cx="3046412" cy="1090613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/>
          <a:lstStyle/>
          <a:p>
            <a:pPr>
              <a:defRPr/>
            </a:pPr>
            <a:r>
              <a:rPr lang="en-US" sz="1100" dirty="0"/>
              <a:t>from </a:t>
            </a:r>
            <a:r>
              <a:rPr lang="en-US" sz="1100" b="1" dirty="0" err="1"/>
              <a:t>FrequentItemSets</a:t>
            </a:r>
            <a:r>
              <a:rPr lang="en-US" sz="1100" dirty="0"/>
              <a:t>(</a:t>
            </a:r>
          </a:p>
          <a:p>
            <a:pPr>
              <a:defRPr/>
            </a:pPr>
            <a:r>
              <a:rPr lang="en-US" sz="1100" dirty="0"/>
              <a:t>   Basket</a:t>
            </a:r>
          </a:p>
          <a:p>
            <a:pPr>
              <a:defRPr/>
            </a:pPr>
            <a:r>
              <a:rPr lang="en-US" sz="1100" dirty="0"/>
              <a:t>   partition by </a:t>
            </a:r>
            <a:r>
              <a:rPr lang="en-US" sz="1100" dirty="0" err="1"/>
              <a:t>basketId</a:t>
            </a:r>
            <a:r>
              <a:rPr lang="en-US" sz="1100" dirty="0"/>
              <a:t> order by </a:t>
            </a:r>
            <a:r>
              <a:rPr lang="en-US" sz="1100" dirty="0" err="1"/>
              <a:t>itemName</a:t>
            </a:r>
            <a:r>
              <a:rPr lang="en-US" sz="1100" dirty="0"/>
              <a:t>,</a:t>
            </a:r>
          </a:p>
          <a:p>
            <a:pPr>
              <a:defRPr/>
            </a:pPr>
            <a:r>
              <a:rPr lang="en-US" sz="1100" dirty="0"/>
              <a:t>   </a:t>
            </a:r>
            <a:r>
              <a:rPr lang="en-US" sz="1100" dirty="0" err="1"/>
              <a:t>supportThreshold</a:t>
            </a:r>
            <a:r>
              <a:rPr lang="en-US" sz="1100" dirty="0"/>
              <a:t>= 0.15)</a:t>
            </a:r>
          </a:p>
          <a:p>
            <a:pPr>
              <a:defRPr/>
            </a:pPr>
            <a:r>
              <a:rPr lang="en-US" sz="1100" dirty="0"/>
              <a:t>select </a:t>
            </a:r>
            <a:r>
              <a:rPr lang="en-US" sz="1100" dirty="0" err="1"/>
              <a:t>itemset</a:t>
            </a:r>
            <a:endParaRPr lang="en-US" sz="1100" dirty="0">
              <a:latin typeface="Arial monospaced for SAP" pitchFamily="49" charset="0"/>
            </a:endParaRPr>
          </a:p>
        </p:txBody>
      </p:sp>
      <p:sp>
        <p:nvSpPr>
          <p:cNvPr id="19461" name="TextBox 42"/>
          <p:cNvSpPr txBox="1">
            <a:spLocks noChangeArrowheads="1"/>
          </p:cNvSpPr>
          <p:nvPr/>
        </p:nvSpPr>
        <p:spPr bwMode="auto">
          <a:xfrm>
            <a:off x="536575" y="2513013"/>
            <a:ext cx="45815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600" i="1" dirty="0">
                <a:latin typeface="Century Schoolbook" pitchFamily="18" charset="0"/>
              </a:rPr>
              <a:t>No Standard Form. But typical structure is: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36538" y="5133975"/>
          <a:ext cx="1508125" cy="1081108"/>
        </p:xfrm>
        <a:graphic>
          <a:graphicData uri="http://schemas.openxmlformats.org/drawingml/2006/table">
            <a:tbl>
              <a:tblPr firstRow="1" firstCol="1" bandRow="1"/>
              <a:tblGrid>
                <a:gridCol w="740688"/>
                <a:gridCol w="767437"/>
              </a:tblGrid>
              <a:tr h="1577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BasketId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631" marR="686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ItemName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631" marR="686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3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631" marR="686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Apples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631" marR="686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2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631" marR="686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entury Schoolbook"/>
                          <a:ea typeface="Arial Unicode MS"/>
                          <a:cs typeface="Times New Roman"/>
                        </a:rPr>
                        <a:t>Baguette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631" marR="686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3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631" marR="686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Apples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631" marR="686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7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631" marR="686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Avocado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631" marR="686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7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631" marR="686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Olives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631" marR="686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485" name="Text Box 2"/>
          <p:cNvSpPr txBox="1">
            <a:spLocks noChangeArrowheads="1"/>
          </p:cNvSpPr>
          <p:nvPr/>
        </p:nvSpPr>
        <p:spPr bwMode="auto">
          <a:xfrm>
            <a:off x="236538" y="4797425"/>
            <a:ext cx="939800" cy="298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en-US" sz="1200" b="1">
                <a:solidFill>
                  <a:srgbClr val="000000"/>
                </a:solidFill>
                <a:latin typeface="Century Schoolbook" pitchFamily="18" charset="0"/>
              </a:rPr>
              <a:t>Basket</a:t>
            </a:r>
            <a:endParaRPr lang="en-US" sz="1200">
              <a:solidFill>
                <a:srgbClr val="000000"/>
              </a:solidFill>
              <a:latin typeface="Century Schoolbook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38475" y="4946650"/>
          <a:ext cx="2079625" cy="1073150"/>
        </p:xfrm>
        <a:graphic>
          <a:graphicData uri="http://schemas.openxmlformats.org/drawingml/2006/table">
            <a:tbl>
              <a:tblPr firstRow="1" firstCol="1" bandRow="1"/>
              <a:tblGrid>
                <a:gridCol w="2079625"/>
              </a:tblGrid>
              <a:tr h="2072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 smtClean="0">
                          <a:effectLst/>
                          <a:latin typeface="Century Schoolbook"/>
                          <a:ea typeface="Calibri"/>
                          <a:cs typeface="Times New Roman"/>
                        </a:rPr>
                        <a:t>ItemSets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50" marR="685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329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entury Schoolbook" pitchFamily="18" charset="0"/>
                        </a:rPr>
                        <a:t>{"items":["</a:t>
                      </a:r>
                      <a:r>
                        <a:rPr lang="en-US" sz="900" dirty="0" err="1" smtClean="0">
                          <a:latin typeface="Century Schoolbook" pitchFamily="18" charset="0"/>
                        </a:rPr>
                        <a:t>apples","baguette</a:t>
                      </a:r>
                      <a:r>
                        <a:rPr lang="en-US" sz="900" dirty="0" smtClean="0">
                          <a:latin typeface="Century Schoolbook" pitchFamily="18" charset="0"/>
                        </a:rPr>
                        <a:t>"]}</a:t>
                      </a:r>
                    </a:p>
                  </a:txBody>
                  <a:tcPr marL="68550" marR="685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464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entury Schoolbook" pitchFamily="18" charset="0"/>
                        </a:rPr>
                        <a:t>{"items":["apples","</a:t>
                      </a:r>
                      <a:r>
                        <a:rPr lang="en-US" sz="900" dirty="0" err="1" smtClean="0">
                          <a:latin typeface="Century Schoolbook" pitchFamily="18" charset="0"/>
                        </a:rPr>
                        <a:t>corned_b</a:t>
                      </a:r>
                      <a:r>
                        <a:rPr lang="en-US" sz="900" dirty="0" smtClean="0">
                          <a:latin typeface="Century Schoolbook" pitchFamily="18" charset="0"/>
                        </a:rPr>
                        <a:t>"]}</a:t>
                      </a:r>
                    </a:p>
                  </a:txBody>
                  <a:tcPr marL="68550" marR="685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463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entury Schoolbook" pitchFamily="18" charset="0"/>
                        </a:rPr>
                        <a:t>{"items":["apples","</a:t>
                      </a:r>
                      <a:r>
                        <a:rPr lang="en-US" sz="900" dirty="0" err="1" smtClean="0">
                          <a:latin typeface="Century Schoolbook" pitchFamily="18" charset="0"/>
                        </a:rPr>
                        <a:t>hering</a:t>
                      </a:r>
                      <a:r>
                        <a:rPr lang="en-US" sz="900" dirty="0" smtClean="0">
                          <a:latin typeface="Century Schoolbook" pitchFamily="18" charset="0"/>
                        </a:rPr>
                        <a:t>"]}</a:t>
                      </a:r>
                    </a:p>
                  </a:txBody>
                  <a:tcPr marL="68550" marR="685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329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entury Schoolbook" pitchFamily="18" charset="0"/>
                        </a:rPr>
                        <a:t>{"items":["</a:t>
                      </a:r>
                      <a:r>
                        <a:rPr lang="en-US" sz="900" dirty="0" err="1" smtClean="0">
                          <a:latin typeface="Century Schoolbook" pitchFamily="18" charset="0"/>
                        </a:rPr>
                        <a:t>apples","olives</a:t>
                      </a:r>
                      <a:r>
                        <a:rPr lang="en-US" sz="900" dirty="0" smtClean="0">
                          <a:latin typeface="Century Schoolbook" pitchFamily="18" charset="0"/>
                        </a:rPr>
                        <a:t>"]}</a:t>
                      </a:r>
                    </a:p>
                  </a:txBody>
                  <a:tcPr marL="68550" marR="685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329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entury Schoolbook" pitchFamily="18" charset="0"/>
                        </a:rPr>
                        <a:t>{"items":["apples"]}</a:t>
                      </a:r>
                      <a:endParaRPr lang="en-US" sz="900" dirty="0">
                        <a:latin typeface="Century Schoolbook" pitchFamily="18" charset="0"/>
                      </a:endParaRPr>
                    </a:p>
                  </a:txBody>
                  <a:tcPr marL="68550" marR="685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V="1">
            <a:off x="1754188" y="4365625"/>
            <a:ext cx="635000" cy="43180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171825" y="4170363"/>
            <a:ext cx="846138" cy="627062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04" name="TextBox 10"/>
          <p:cNvSpPr txBox="1">
            <a:spLocks noChangeArrowheads="1"/>
          </p:cNvSpPr>
          <p:nvPr/>
        </p:nvSpPr>
        <p:spPr bwMode="auto">
          <a:xfrm>
            <a:off x="5653088" y="3408363"/>
            <a:ext cx="321151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en-US" sz="1400" dirty="0">
                <a:latin typeface="Century Schoolbook" pitchFamily="18" charset="0"/>
              </a:rPr>
              <a:t>From clause invokes </a:t>
            </a:r>
            <a:r>
              <a:rPr lang="en-US" sz="1400" dirty="0" smtClean="0">
                <a:latin typeface="Century Schoolbook" pitchFamily="18" charset="0"/>
              </a:rPr>
              <a:t>PTF: FIS</a:t>
            </a:r>
            <a:endParaRPr lang="en-US" sz="1400" dirty="0">
              <a:latin typeface="Century Schoolbook" pitchFamily="18" charset="0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en-US" sz="1400" dirty="0">
                <a:latin typeface="Century Schoolbook" pitchFamily="18" charset="0"/>
              </a:rPr>
              <a:t>Fn. told how to partition and order </a:t>
            </a:r>
            <a:r>
              <a:rPr lang="en-US" sz="1400" dirty="0" smtClean="0">
                <a:latin typeface="Century Schoolbook" pitchFamily="18" charset="0"/>
              </a:rPr>
              <a:t>Input</a:t>
            </a:r>
            <a:endParaRPr lang="en-US" sz="1400" dirty="0">
              <a:latin typeface="Century Schoolbook" pitchFamily="18" charset="0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en-US" sz="1400" dirty="0" smtClean="0">
                <a:latin typeface="Century Schoolbook" pitchFamily="18" charset="0"/>
              </a:rPr>
              <a:t>Other </a:t>
            </a:r>
            <a:r>
              <a:rPr lang="en-US" sz="1400" dirty="0" err="1" smtClean="0">
                <a:latin typeface="Century Schoolbook" pitchFamily="18" charset="0"/>
              </a:rPr>
              <a:t>Args</a:t>
            </a:r>
            <a:r>
              <a:rPr lang="en-US" sz="1400" dirty="0" smtClean="0">
                <a:latin typeface="Century Schoolbook" pitchFamily="18" charset="0"/>
              </a:rPr>
              <a:t>.: Support threshold in this case</a:t>
            </a:r>
            <a:endParaRPr lang="en-US" sz="1400" dirty="0">
              <a:latin typeface="Century Schoolbook" pitchFamily="18" charset="0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en-US" sz="1400" dirty="0">
                <a:latin typeface="Century Schoolbook" pitchFamily="18" charset="0"/>
              </a:rPr>
              <a:t>No change in other parts of SQL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461" grpId="0"/>
      <p:bldP spid="19485" grpId="0" animBg="1"/>
      <p:bldP spid="1950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 Windowing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219200"/>
            <a:ext cx="8229600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547688" indent="-2730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004888" indent="-2730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lvl="1" eaLnBrk="1" hangingPunct="1">
              <a:spcBef>
                <a:spcPts val="500"/>
              </a:spcBef>
              <a:buClr>
                <a:srgbClr val="9FB8CD"/>
              </a:buClr>
              <a:buSzPct val="76000"/>
              <a:buFont typeface="Wingdings" pitchFamily="2" charset="2"/>
              <a:buChar char="Ø"/>
            </a:pPr>
            <a:r>
              <a:rPr lang="en-US" sz="2300" dirty="0">
                <a:solidFill>
                  <a:srgbClr val="464653"/>
                </a:solidFill>
                <a:latin typeface="Gill Sans MT" pitchFamily="34" charset="0"/>
              </a:rPr>
              <a:t>Used to express </a:t>
            </a:r>
            <a:r>
              <a:rPr lang="en-US" sz="2300" b="1" dirty="0">
                <a:solidFill>
                  <a:srgbClr val="464653"/>
                </a:solidFill>
                <a:latin typeface="Gill Sans MT" pitchFamily="34" charset="0"/>
              </a:rPr>
              <a:t>Aggregations</a:t>
            </a:r>
            <a:r>
              <a:rPr lang="en-US" sz="2300" dirty="0">
                <a:solidFill>
                  <a:srgbClr val="464653"/>
                </a:solidFill>
                <a:latin typeface="Gill Sans MT" pitchFamily="34" charset="0"/>
              </a:rPr>
              <a:t> on </a:t>
            </a:r>
            <a:r>
              <a:rPr lang="en-US" sz="2300" b="1" dirty="0">
                <a:solidFill>
                  <a:srgbClr val="464653"/>
                </a:solidFill>
                <a:latin typeface="Gill Sans MT" pitchFamily="34" charset="0"/>
              </a:rPr>
              <a:t>Partitions</a:t>
            </a:r>
            <a:r>
              <a:rPr lang="en-US" sz="2300" dirty="0">
                <a:solidFill>
                  <a:srgbClr val="464653"/>
                </a:solidFill>
                <a:latin typeface="Gill Sans MT" pitchFamily="34" charset="0"/>
              </a:rPr>
              <a:t> </a:t>
            </a:r>
            <a:endParaRPr lang="en-US" sz="2300" dirty="0" smtClean="0">
              <a:solidFill>
                <a:srgbClr val="464653"/>
              </a:solidFill>
              <a:latin typeface="Gill Sans MT" pitchFamily="34" charset="0"/>
            </a:endParaRPr>
          </a:p>
          <a:p>
            <a:pPr lvl="1" eaLnBrk="1" hangingPunct="1">
              <a:spcBef>
                <a:spcPts val="500"/>
              </a:spcBef>
              <a:buClr>
                <a:srgbClr val="9FB8CD"/>
              </a:buClr>
              <a:buSzPct val="76000"/>
              <a:buFont typeface="Wingdings" pitchFamily="2" charset="2"/>
              <a:buChar char="Ø"/>
            </a:pPr>
            <a:r>
              <a:rPr lang="en-US" sz="2300" dirty="0" smtClean="0">
                <a:solidFill>
                  <a:srgbClr val="464653"/>
                </a:solidFill>
                <a:latin typeface="Gill Sans MT" pitchFamily="34" charset="0"/>
              </a:rPr>
              <a:t>Further </a:t>
            </a:r>
            <a:r>
              <a:rPr lang="en-US" sz="2300" b="1" dirty="0">
                <a:solidFill>
                  <a:srgbClr val="464653"/>
                </a:solidFill>
                <a:latin typeface="Gill Sans MT" pitchFamily="34" charset="0"/>
              </a:rPr>
              <a:t>Window expressions </a:t>
            </a:r>
            <a:r>
              <a:rPr lang="en-US" sz="2300" dirty="0">
                <a:solidFill>
                  <a:srgbClr val="464653"/>
                </a:solidFill>
                <a:latin typeface="Gill Sans MT" pitchFamily="34" charset="0"/>
              </a:rPr>
              <a:t>enable aggregations on a </a:t>
            </a:r>
            <a:r>
              <a:rPr lang="en-US" sz="2300" b="1" dirty="0">
                <a:solidFill>
                  <a:srgbClr val="464653"/>
                </a:solidFill>
                <a:latin typeface="Gill Sans MT" pitchFamily="34" charset="0"/>
              </a:rPr>
              <a:t>Window</a:t>
            </a:r>
            <a:r>
              <a:rPr lang="en-US" sz="2300" dirty="0">
                <a:solidFill>
                  <a:srgbClr val="464653"/>
                </a:solidFill>
                <a:latin typeface="Gill Sans MT" pitchFamily="34" charset="0"/>
              </a:rPr>
              <a:t> surrounding a row. </a:t>
            </a:r>
            <a:r>
              <a:rPr lang="en-US" sz="2300" i="1" dirty="0">
                <a:solidFill>
                  <a:srgbClr val="464653"/>
                </a:solidFill>
                <a:latin typeface="Gill Sans MT" pitchFamily="34" charset="0"/>
              </a:rPr>
              <a:t>So row specific Aggregations</a:t>
            </a:r>
            <a:r>
              <a:rPr lang="en-US" sz="2300" dirty="0">
                <a:solidFill>
                  <a:srgbClr val="464653"/>
                </a:solidFill>
                <a:latin typeface="Gill Sans MT" pitchFamily="34" charset="0"/>
              </a:rPr>
              <a:t>.</a:t>
            </a:r>
          </a:p>
          <a:p>
            <a:pPr lvl="1" eaLnBrk="1" hangingPunct="1">
              <a:spcBef>
                <a:spcPts val="500"/>
              </a:spcBef>
              <a:buClr>
                <a:srgbClr val="9FB8CD"/>
              </a:buClr>
              <a:buSzPct val="76000"/>
              <a:buFont typeface="Wingdings" pitchFamily="2" charset="2"/>
              <a:buChar char="Ø"/>
            </a:pPr>
            <a:r>
              <a:rPr lang="en-US" sz="2300" dirty="0">
                <a:solidFill>
                  <a:srgbClr val="464653"/>
                </a:solidFill>
                <a:latin typeface="Gill Sans MT" pitchFamily="34" charset="0"/>
              </a:rPr>
              <a:t>Functions available:</a:t>
            </a:r>
          </a:p>
          <a:p>
            <a:pPr lvl="2" eaLnBrk="1" hangingPunct="1">
              <a:spcBef>
                <a:spcPts val="500"/>
              </a:spcBef>
              <a:buClr>
                <a:srgbClr val="9FB8CD"/>
              </a:buClr>
              <a:buSzPct val="76000"/>
              <a:buFont typeface="Wingdings" pitchFamily="2" charset="2"/>
              <a:buChar char="Ø"/>
            </a:pPr>
            <a:r>
              <a:rPr lang="en-US" sz="1600" b="1" dirty="0">
                <a:solidFill>
                  <a:srgbClr val="464653"/>
                </a:solidFill>
                <a:latin typeface="Gill Sans MT" pitchFamily="34" charset="0"/>
              </a:rPr>
              <a:t>Ranking</a:t>
            </a:r>
            <a:r>
              <a:rPr lang="en-US" sz="1600" dirty="0">
                <a:solidFill>
                  <a:srgbClr val="464653"/>
                </a:solidFill>
                <a:latin typeface="Gill Sans MT" pitchFamily="34" charset="0"/>
              </a:rPr>
              <a:t>: Rank, </a:t>
            </a:r>
            <a:r>
              <a:rPr lang="en-US" sz="1600" dirty="0" err="1">
                <a:solidFill>
                  <a:srgbClr val="464653"/>
                </a:solidFill>
                <a:latin typeface="Gill Sans MT" pitchFamily="34" charset="0"/>
              </a:rPr>
              <a:t>DenseRank</a:t>
            </a:r>
            <a:r>
              <a:rPr lang="en-US" sz="1600" dirty="0">
                <a:solidFill>
                  <a:srgbClr val="464653"/>
                </a:solidFill>
                <a:latin typeface="Gill Sans MT" pitchFamily="34" charset="0"/>
              </a:rPr>
              <a:t>, </a:t>
            </a:r>
            <a:r>
              <a:rPr lang="en-US" sz="1600" dirty="0" err="1">
                <a:solidFill>
                  <a:srgbClr val="464653"/>
                </a:solidFill>
                <a:latin typeface="Gill Sans MT" pitchFamily="34" charset="0"/>
              </a:rPr>
              <a:t>PercentRank</a:t>
            </a:r>
            <a:r>
              <a:rPr lang="en-US" sz="1600" dirty="0">
                <a:solidFill>
                  <a:srgbClr val="464653"/>
                </a:solidFill>
                <a:latin typeface="Gill Sans MT" pitchFamily="34" charset="0"/>
              </a:rPr>
              <a:t>, </a:t>
            </a:r>
            <a:r>
              <a:rPr lang="en-US" sz="1600" dirty="0" err="1">
                <a:solidFill>
                  <a:srgbClr val="464653"/>
                </a:solidFill>
                <a:latin typeface="Gill Sans MT" pitchFamily="34" charset="0"/>
              </a:rPr>
              <a:t>NTile</a:t>
            </a:r>
            <a:endParaRPr lang="en-US" sz="1600" dirty="0">
              <a:solidFill>
                <a:srgbClr val="464653"/>
              </a:solidFill>
              <a:latin typeface="Gill Sans MT" pitchFamily="34" charset="0"/>
            </a:endParaRPr>
          </a:p>
          <a:p>
            <a:pPr lvl="2" eaLnBrk="1" hangingPunct="1">
              <a:spcBef>
                <a:spcPts val="500"/>
              </a:spcBef>
              <a:buClr>
                <a:srgbClr val="9FB8CD"/>
              </a:buClr>
              <a:buSzPct val="76000"/>
              <a:buFont typeface="Wingdings" pitchFamily="2" charset="2"/>
              <a:buChar char="Ø"/>
            </a:pPr>
            <a:r>
              <a:rPr lang="en-US" sz="1600" b="1" dirty="0">
                <a:solidFill>
                  <a:srgbClr val="464653"/>
                </a:solidFill>
                <a:latin typeface="Gill Sans MT" pitchFamily="34" charset="0"/>
              </a:rPr>
              <a:t>Aggregation</a:t>
            </a:r>
            <a:r>
              <a:rPr lang="en-US" sz="1600" dirty="0">
                <a:solidFill>
                  <a:srgbClr val="464653"/>
                </a:solidFill>
                <a:latin typeface="Gill Sans MT" pitchFamily="34" charset="0"/>
              </a:rPr>
              <a:t>: Sum, Min, Max, </a:t>
            </a:r>
            <a:r>
              <a:rPr lang="en-US" sz="1600" dirty="0" err="1">
                <a:solidFill>
                  <a:srgbClr val="464653"/>
                </a:solidFill>
                <a:latin typeface="Gill Sans MT" pitchFamily="34" charset="0"/>
              </a:rPr>
              <a:t>Avg</a:t>
            </a:r>
            <a:r>
              <a:rPr lang="en-US" sz="1600" dirty="0">
                <a:solidFill>
                  <a:srgbClr val="464653"/>
                </a:solidFill>
                <a:latin typeface="Gill Sans MT" pitchFamily="34" charset="0"/>
              </a:rPr>
              <a:t>, </a:t>
            </a:r>
            <a:r>
              <a:rPr lang="en-US" sz="1600" dirty="0" err="1">
                <a:solidFill>
                  <a:srgbClr val="464653"/>
                </a:solidFill>
                <a:latin typeface="Gill Sans MT" pitchFamily="34" charset="0"/>
              </a:rPr>
              <a:t>StdDev</a:t>
            </a:r>
            <a:r>
              <a:rPr lang="en-US" sz="1600" dirty="0">
                <a:solidFill>
                  <a:srgbClr val="464653"/>
                </a:solidFill>
                <a:latin typeface="Gill Sans MT" pitchFamily="34" charset="0"/>
              </a:rPr>
              <a:t>, Variance</a:t>
            </a:r>
          </a:p>
          <a:p>
            <a:pPr lvl="2" eaLnBrk="1" hangingPunct="1">
              <a:spcBef>
                <a:spcPts val="500"/>
              </a:spcBef>
              <a:buClr>
                <a:srgbClr val="9FB8CD"/>
              </a:buClr>
              <a:buSzPct val="76000"/>
              <a:buFont typeface="Wingdings" pitchFamily="2" charset="2"/>
              <a:buChar char="Ø"/>
            </a:pPr>
            <a:r>
              <a:rPr lang="en-US" sz="1600" b="1" dirty="0">
                <a:solidFill>
                  <a:srgbClr val="464653"/>
                </a:solidFill>
                <a:latin typeface="Gill Sans MT" pitchFamily="34" charset="0"/>
              </a:rPr>
              <a:t>Navigation</a:t>
            </a:r>
            <a:r>
              <a:rPr lang="en-US" sz="1600" dirty="0">
                <a:solidFill>
                  <a:srgbClr val="464653"/>
                </a:solidFill>
                <a:latin typeface="Gill Sans MT" pitchFamily="34" charset="0"/>
              </a:rPr>
              <a:t>: First Value, Last Value, Lead, Lag</a:t>
            </a:r>
          </a:p>
          <a:p>
            <a:pPr lvl="2" eaLnBrk="1" hangingPunct="1">
              <a:spcBef>
                <a:spcPts val="500"/>
              </a:spcBef>
              <a:buClr>
                <a:srgbClr val="9FB8CD"/>
              </a:buClr>
              <a:buSzPct val="76000"/>
              <a:buFont typeface="Wingdings" pitchFamily="2" charset="2"/>
              <a:buChar char="Ø"/>
            </a:pPr>
            <a:r>
              <a:rPr lang="en-US" sz="1600" b="1" dirty="0">
                <a:solidFill>
                  <a:srgbClr val="464653"/>
                </a:solidFill>
                <a:latin typeface="Gill Sans MT" pitchFamily="34" charset="0"/>
              </a:rPr>
              <a:t>Statistics</a:t>
            </a:r>
            <a:r>
              <a:rPr lang="en-US" sz="1600" dirty="0">
                <a:solidFill>
                  <a:srgbClr val="464653"/>
                </a:solidFill>
                <a:latin typeface="Gill Sans MT" pitchFamily="34" charset="0"/>
              </a:rPr>
              <a:t>: </a:t>
            </a:r>
            <a:r>
              <a:rPr lang="en-US" sz="1600" dirty="0" err="1">
                <a:solidFill>
                  <a:srgbClr val="464653"/>
                </a:solidFill>
                <a:latin typeface="Gill Sans MT" pitchFamily="34" charset="0"/>
              </a:rPr>
              <a:t>CoVariance</a:t>
            </a:r>
            <a:r>
              <a:rPr lang="en-US" sz="1600" dirty="0">
                <a:solidFill>
                  <a:srgbClr val="464653"/>
                </a:solidFill>
                <a:latin typeface="Gill Sans MT" pitchFamily="34" charset="0"/>
              </a:rPr>
              <a:t>, Linear Regression: Slope, Intercept</a:t>
            </a:r>
          </a:p>
          <a:p>
            <a:pPr lvl="1" eaLnBrk="1" hangingPunct="1">
              <a:spcBef>
                <a:spcPts val="500"/>
              </a:spcBef>
              <a:buClr>
                <a:srgbClr val="9FB8CD"/>
              </a:buClr>
              <a:buSzPct val="76000"/>
              <a:buFont typeface="Wingdings" pitchFamily="2" charset="2"/>
              <a:buChar char="Ø"/>
            </a:pPr>
            <a:r>
              <a:rPr lang="en-US" sz="2300" dirty="0">
                <a:solidFill>
                  <a:srgbClr val="464653"/>
                </a:solidFill>
                <a:latin typeface="Gill Sans MT" pitchFamily="34" charset="0"/>
              </a:rPr>
              <a:t>Enable expressing</a:t>
            </a:r>
          </a:p>
          <a:p>
            <a:pPr lvl="2" eaLnBrk="1" hangingPunct="1">
              <a:spcBef>
                <a:spcPts val="500"/>
              </a:spcBef>
              <a:buClr>
                <a:srgbClr val="9FB8CD"/>
              </a:buClr>
              <a:buSzPct val="76000"/>
              <a:buFont typeface="Wingdings" pitchFamily="2" charset="2"/>
              <a:buChar char="Ø"/>
            </a:pPr>
            <a:r>
              <a:rPr lang="en-US" sz="1600" dirty="0">
                <a:solidFill>
                  <a:srgbClr val="464653"/>
                </a:solidFill>
                <a:latin typeface="Gill Sans MT" pitchFamily="34" charset="0"/>
              </a:rPr>
              <a:t>Cumulative Sums</a:t>
            </a:r>
          </a:p>
          <a:p>
            <a:pPr lvl="2" eaLnBrk="1" hangingPunct="1">
              <a:spcBef>
                <a:spcPts val="500"/>
              </a:spcBef>
              <a:buClr>
                <a:srgbClr val="9FB8CD"/>
              </a:buClr>
              <a:buSzPct val="76000"/>
              <a:buFont typeface="Wingdings" pitchFamily="2" charset="2"/>
              <a:buChar char="Ø"/>
            </a:pPr>
            <a:r>
              <a:rPr lang="en-US" sz="1600" dirty="0">
                <a:solidFill>
                  <a:srgbClr val="464653"/>
                </a:solidFill>
                <a:latin typeface="Gill Sans MT" pitchFamily="34" charset="0"/>
              </a:rPr>
              <a:t>Delta Analysis</a:t>
            </a:r>
          </a:p>
          <a:p>
            <a:pPr lvl="2" eaLnBrk="1" hangingPunct="1">
              <a:spcBef>
                <a:spcPts val="500"/>
              </a:spcBef>
              <a:buClr>
                <a:srgbClr val="9FB8CD"/>
              </a:buClr>
              <a:buSzPct val="76000"/>
              <a:buFont typeface="Wingdings" pitchFamily="2" charset="2"/>
              <a:buChar char="Ø"/>
            </a:pPr>
            <a:r>
              <a:rPr lang="en-US" sz="1600" dirty="0">
                <a:solidFill>
                  <a:srgbClr val="464653"/>
                </a:solidFill>
                <a:latin typeface="Gill Sans MT" pitchFamily="34" charset="0"/>
              </a:rPr>
              <a:t>Ratios</a:t>
            </a:r>
            <a:endParaRPr lang="en-US" sz="1600" dirty="0">
              <a:solidFill>
                <a:srgbClr val="000000"/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15920</TotalTime>
  <Words>4349</Words>
  <Application>Microsoft Office PowerPoint</Application>
  <PresentationFormat>On-screen Show (4:3)</PresentationFormat>
  <Paragraphs>972</Paragraphs>
  <Slides>54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Origin</vt:lpstr>
      <vt:lpstr>Analytical Queries with Hive: SQL Windowing, and Table Functions</vt:lpstr>
      <vt:lpstr>Agenda</vt:lpstr>
      <vt:lpstr>PowerPoint Presentation</vt:lpstr>
      <vt:lpstr>What are PTFs</vt:lpstr>
      <vt:lpstr>Analytics expressed using PTFs</vt:lpstr>
      <vt:lpstr>Analytics expressed using PTFs</vt:lpstr>
      <vt:lpstr>PTFs: bottom-line</vt:lpstr>
      <vt:lpstr>PTF Invocation Example</vt:lpstr>
      <vt:lpstr>SQL Windowing</vt:lpstr>
      <vt:lpstr>SQL Windowing, as a PTF</vt:lpstr>
      <vt:lpstr>SQL Windowing, as a PTF</vt:lpstr>
      <vt:lpstr>PowerPoint Presentation</vt:lpstr>
      <vt:lpstr>PTFs with Hive</vt:lpstr>
      <vt:lpstr>PTFs with Hive CLI</vt:lpstr>
      <vt:lpstr>Query Structure</vt:lpstr>
      <vt:lpstr>Query Structure: Windowing Clauses</vt:lpstr>
      <vt:lpstr>Query Examples: Basic Query</vt:lpstr>
      <vt:lpstr>PowerPoint Presentation</vt:lpstr>
      <vt:lpstr>Query Examples: Top N</vt:lpstr>
      <vt:lpstr>PTF Example: NPath</vt:lpstr>
      <vt:lpstr>PTF Example: NPath</vt:lpstr>
      <vt:lpstr>Our Solution: What’s available</vt:lpstr>
      <vt:lpstr>PowerPoint Presentation</vt:lpstr>
      <vt:lpstr>Query Evaluation: a PTF</vt:lpstr>
      <vt:lpstr>PowerPoint Presentation</vt:lpstr>
      <vt:lpstr>Multi Pass and Recursive Queries PTFs</vt:lpstr>
      <vt:lpstr>Multi Pass PTFs</vt:lpstr>
      <vt:lpstr>Query Evaluation: Multi Pass PTF</vt:lpstr>
      <vt:lpstr>PTF Example: Market Basket Analysis</vt:lpstr>
      <vt:lpstr>PTF Example: Market Basket Analysis</vt:lpstr>
      <vt:lpstr>Recursive Queries as PTFs</vt:lpstr>
      <vt:lpstr>Recursive Queries as PTFs</vt:lpstr>
      <vt:lpstr>PTF Example: Transitive Closure</vt:lpstr>
      <vt:lpstr>PTF Example: Generalized TC</vt:lpstr>
      <vt:lpstr>PowerPoint Presentation</vt:lpstr>
      <vt:lpstr>Benefits</vt:lpstr>
      <vt:lpstr>Next Steps</vt:lpstr>
      <vt:lpstr>More information</vt:lpstr>
      <vt:lpstr>PowerPoint Presentation</vt:lpstr>
      <vt:lpstr>So Why PTFs?</vt:lpstr>
      <vt:lpstr>So Why PTFs?</vt:lpstr>
      <vt:lpstr>PTF Interface</vt:lpstr>
      <vt:lpstr>Partitioned Table Function Mechanics</vt:lpstr>
      <vt:lpstr>Support in RDBMS: Aster SQL/MR</vt:lpstr>
      <vt:lpstr>Support in RDBMS : Oracle</vt:lpstr>
      <vt:lpstr>Hive Script Operators</vt:lpstr>
      <vt:lpstr>PTF Example: Hierarchical Evaluation</vt:lpstr>
      <vt:lpstr>Simple PTF implementation</vt:lpstr>
      <vt:lpstr>Query Evaluation: complete picture</vt:lpstr>
      <vt:lpstr>Query Evaluation: Windowing Clauses</vt:lpstr>
      <vt:lpstr>Query Eval.: Market Basket Analysis</vt:lpstr>
      <vt:lpstr>Query Eval.: Transitive Closure</vt:lpstr>
      <vt:lpstr>Can this be part of Hive?</vt:lpstr>
      <vt:lpstr>Path to folding into Hive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Carl Dubler</dc:creator>
  <cp:lastModifiedBy>Butani, Harish</cp:lastModifiedBy>
  <cp:revision>411</cp:revision>
  <dcterms:created xsi:type="dcterms:W3CDTF">2008-03-24T18:24:36Z</dcterms:created>
  <dcterms:modified xsi:type="dcterms:W3CDTF">2012-06-14T04:22:56Z</dcterms:modified>
</cp:coreProperties>
</file>