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45" r:id="rId3"/>
    <p:sldId id="361" r:id="rId5"/>
    <p:sldId id="403" r:id="rId6"/>
    <p:sldId id="400" r:id="rId7"/>
    <p:sldId id="401" r:id="rId8"/>
    <p:sldId id="402" r:id="rId9"/>
    <p:sldId id="40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d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CCD7"/>
    <a:srgbClr val="660874"/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/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solidFill>
              <a:srgbClr val="660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73617" y="399620"/>
            <a:ext cx="2519157" cy="991863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963167" y="2023572"/>
            <a:ext cx="10265664" cy="1325563"/>
          </a:xfrm>
        </p:spPr>
        <p:txBody>
          <a:bodyPr anchor="b">
            <a:normAutofit/>
          </a:bodyPr>
          <a:lstStyle>
            <a:lvl1pPr>
              <a:defRPr lang="zh-CN" altLang="en-US" sz="6000" b="0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376" y="2111829"/>
            <a:ext cx="10521388" cy="3379068"/>
          </a:xfrm>
          <a:prstGeom prst="rect">
            <a:avLst/>
          </a:prstGeom>
        </p:spPr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9202609" y="63723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A89EC-6B38-409E-BD23-99513F836D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9202609" y="63723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A89EC-6B38-409E-BD23-99513F836D0A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41657" y="497149"/>
            <a:ext cx="10515600" cy="86164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文本占位符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lang="zh-CN" altLang="en-US" sz="4000" b="1" kern="1200" cap="none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1" name="Rectangle 8"/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27" name="日期占位符 10"/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8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29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63169" y="1909598"/>
            <a:ext cx="10265664" cy="15568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5"/>
            <a:ext cx="5422391" cy="3242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5"/>
            <a:ext cx="5422392" cy="3242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1840986"/>
            <a:ext cx="5087075" cy="53600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516146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1840986"/>
            <a:ext cx="5087073" cy="5533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516146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7523545" y="6054522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833377" y="6054522"/>
            <a:ext cx="6585500" cy="360799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0151493" y="6054522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021463" y="4913486"/>
            <a:ext cx="10333301" cy="60903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>
          <a:xfrm>
            <a:off x="1021463" y="5608156"/>
            <a:ext cx="10333300" cy="3607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586670" y="579706"/>
            <a:ext cx="82800" cy="89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7235" y="5597323"/>
            <a:ext cx="6581641" cy="360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2.jpe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95" y="2217420"/>
            <a:ext cx="10265410" cy="939165"/>
          </a:xfrm>
        </p:spPr>
        <p:txBody>
          <a:bodyPr>
            <a:noAutofit/>
          </a:bodyPr>
          <a:lstStyle/>
          <a:p>
            <a:r>
              <a:rPr lang="en-US" sz="4800" b="1">
                <a:solidFill>
                  <a:srgbClr val="1F2329"/>
                </a:solidFill>
                <a:ea typeface="+mj-lt"/>
                <a:cs typeface="+mj-lt"/>
              </a:rPr>
              <a:t>Cancer Predictor Project Startup</a:t>
            </a:r>
            <a:endParaRPr lang="en-US" sz="4800" b="1">
              <a:solidFill>
                <a:srgbClr val="1F2329"/>
              </a:solidFill>
              <a:ea typeface="+mj-lt"/>
              <a:cs typeface="+mj-lt"/>
            </a:endParaRPr>
          </a:p>
        </p:txBody>
      </p:sp>
      <p:sp>
        <p:nvSpPr>
          <p:cNvPr id="7" name="公司名"/>
          <p:cNvSpPr txBox="1"/>
          <p:nvPr>
            <p:custDataLst>
              <p:tags r:id="rId1"/>
            </p:custDataLst>
          </p:nvPr>
        </p:nvSpPr>
        <p:spPr>
          <a:xfrm>
            <a:off x="848551" y="639582"/>
            <a:ext cx="4516736" cy="378000"/>
          </a:xfrm>
          <a:prstGeom prst="rect">
            <a:avLst/>
          </a:prstGeom>
        </p:spPr>
        <p:txBody>
          <a:bodyPr/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solidFill>
                  <a:schemeClr val="accent1"/>
                </a:solidFill>
              </a:rPr>
              <a:t>Computational Modeling</a:t>
            </a:r>
            <a:endParaRPr lang="zh-CN" altLang="en-US" sz="2400">
              <a:solidFill>
                <a:schemeClr val="accent1"/>
              </a:solidFill>
            </a:endParaRPr>
          </a:p>
        </p:txBody>
      </p:sp>
      <p:sp>
        <p:nvSpPr>
          <p:cNvPr id="5" name="公司名"/>
          <p:cNvSpPr txBox="1"/>
          <p:nvPr>
            <p:custDataLst>
              <p:tags r:id="rId2"/>
            </p:custDataLst>
          </p:nvPr>
        </p:nvSpPr>
        <p:spPr>
          <a:xfrm>
            <a:off x="1917065" y="4525010"/>
            <a:ext cx="8936355" cy="157543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>
                <a:solidFill>
                  <a:schemeClr val="accent1"/>
                </a:solidFill>
                <a:ea typeface="华文中宋"/>
              </a:rPr>
              <a:t>A Multidisciplinary Project by:</a:t>
            </a:r>
            <a:endParaRPr lang="en-US" altLang="zh-CN">
              <a:solidFill>
                <a:schemeClr val="accent1"/>
              </a:solidFill>
              <a:ea typeface="华文中宋"/>
            </a:endParaRPr>
          </a:p>
          <a:p>
            <a:pPr marL="0" indent="0" algn="ctr">
              <a:buNone/>
            </a:pPr>
            <a:r>
              <a:rPr lang="en-US" altLang="zh-CN">
                <a:solidFill>
                  <a:schemeClr val="accent1"/>
                </a:solidFill>
                <a:ea typeface="华文中宋"/>
              </a:rPr>
              <a:t>Xiaonuan Fu  </a:t>
            </a:r>
            <a:endParaRPr lang="en-US" altLang="zh-CN">
              <a:solidFill>
                <a:schemeClr val="accent1"/>
              </a:solidFill>
              <a:ea typeface="华文中宋"/>
            </a:endParaRPr>
          </a:p>
          <a:p>
            <a:pPr marL="0" indent="0" algn="ctr">
              <a:buNone/>
            </a:pPr>
            <a:r>
              <a:rPr lang="en-US" altLang="zh-CN">
                <a:solidFill>
                  <a:schemeClr val="accent1"/>
                </a:solidFill>
                <a:ea typeface="华文中宋"/>
              </a:rPr>
              <a:t>Mentor: Prof. Zhang, Tsinghua University  </a:t>
            </a:r>
            <a:endParaRPr lang="en-US" altLang="zh-CN">
              <a:solidFill>
                <a:schemeClr val="accent1"/>
              </a:solidFill>
              <a:ea typeface="华文中宋"/>
            </a:endParaRPr>
          </a:p>
          <a:p>
            <a:pPr marL="0" indent="0" algn="ctr">
              <a:buNone/>
            </a:pPr>
            <a:r>
              <a:rPr lang="en-US" altLang="zh-CN">
                <a:solidFill>
                  <a:schemeClr val="accent1"/>
                </a:solidFill>
                <a:ea typeface="华文中宋"/>
              </a:rPr>
              <a:t>Date: July 2025</a:t>
            </a:r>
            <a:endParaRPr lang="zh-CN" altLang="en-US" sz="240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10382" y="423582"/>
            <a:ext cx="2420471" cy="862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图片 2" descr="徽标&#10;&#10;AI 生成的内容可能不正确。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9" y="439613"/>
            <a:ext cx="777804" cy="7778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2032000"/>
            <a:ext cx="10901045" cy="334899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i="0">
                <a:solidFill>
                  <a:srgbClr val="242424"/>
                </a:solidFill>
                <a:effectLst/>
                <a:latin typeface="source-code-pro"/>
              </a:rPr>
              <a:t>Study how gene mutations affect the development of cancer.</a:t>
            </a:r>
            <a:endParaRPr lang="en-US" b="0" i="0">
              <a:solidFill>
                <a:srgbClr val="242424"/>
              </a:solidFill>
              <a:effectLst/>
              <a:latin typeface="source-code-pro"/>
            </a:endParaRPr>
          </a:p>
          <a:p>
            <a:r>
              <a:rPr lang="en-US" b="0" i="0">
                <a:solidFill>
                  <a:srgbClr val="242424"/>
                </a:solidFill>
                <a:effectLst/>
                <a:latin typeface="source-code-pro"/>
              </a:rPr>
              <a:t>How to use computational tools to explore biological questions and conduct research.</a:t>
            </a:r>
            <a:endParaRPr lang="en-US" b="0" i="0">
              <a:solidFill>
                <a:srgbClr val="242424"/>
              </a:solidFill>
              <a:effectLst/>
              <a:latin typeface="source-code-pro"/>
            </a:endParaRPr>
          </a:p>
          <a:p>
            <a:r>
              <a:rPr lang="en-US" b="0" i="0">
                <a:solidFill>
                  <a:srgbClr val="242424"/>
                </a:solidFill>
                <a:effectLst/>
                <a:latin typeface="source-code-pro"/>
              </a:rPr>
              <a:t>How to combine biology, programming, and data analysis in a single project applicable to real life.</a:t>
            </a:r>
            <a:endParaRPr lang="en-US" b="0" i="0">
              <a:solidFill>
                <a:srgbClr val="242424"/>
              </a:solidFill>
              <a:effectLst/>
              <a:latin typeface="source-code-pro"/>
            </a:endParaRPr>
          </a:p>
          <a:p>
            <a:r>
              <a:rPr lang="en-US" b="0" i="0">
                <a:solidFill>
                  <a:srgbClr val="242424"/>
                </a:solidFill>
                <a:effectLst/>
                <a:latin typeface="source-code-pro"/>
              </a:rPr>
              <a:t>Deepen my understanding of the content from AP Biology, AP Statistics, and AP Computer Science A.</a:t>
            </a:r>
            <a:endParaRPr lang="en-US" sz="2800" b="0" i="0">
              <a:solidFill>
                <a:srgbClr val="242424"/>
              </a:solidFill>
              <a:effectLst/>
              <a:latin typeface="source-code-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Purpose</a:t>
            </a:r>
            <a:endParaRPr lang="en-CA"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614170"/>
            <a:ext cx="10901045" cy="32200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b="0" i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>
                <a:solidFill>
                  <a:srgbClr val="242424"/>
                </a:solidFill>
                <a:effectLst/>
                <a:latin typeface="source-code-pro"/>
                <a:sym typeface="+mn-ea"/>
              </a:rPr>
              <a:t>Learn from lab members and gain hands-on research experience.</a:t>
            </a:r>
            <a:endParaRPr lang="en-US" b="0" i="0">
              <a:solidFill>
                <a:srgbClr val="242424"/>
              </a:solidFill>
              <a:effectLst/>
              <a:latin typeface="source-code-pro"/>
            </a:endParaRPr>
          </a:p>
          <a:p>
            <a:pPr marL="457200" indent="-457200">
              <a:buAutoNum type="arabicPeriod"/>
            </a:pPr>
            <a:r>
              <a:rPr lang="en-US" b="0" i="0">
                <a:solidFill>
                  <a:srgbClr val="242424"/>
                </a:solidFill>
                <a:effectLst/>
                <a:latin typeface="source-code-pro"/>
              </a:rPr>
              <a:t>Analyze mutation patterns using publicly available datasets.  </a:t>
            </a:r>
            <a:endParaRPr lang="en-US" b="0" i="0">
              <a:solidFill>
                <a:srgbClr val="242424"/>
              </a:solidFill>
              <a:effectLst/>
              <a:latin typeface="source-code-pro"/>
            </a:endParaRPr>
          </a:p>
          <a:p>
            <a:pPr marL="457200" indent="-457200">
              <a:buAutoNum type="arabicPeriod"/>
            </a:pPr>
            <a:r>
              <a:rPr lang="en-US" b="0" i="0">
                <a:solidFill>
                  <a:srgbClr val="242424"/>
                </a:solidFill>
                <a:effectLst/>
                <a:latin typeface="source-code-pro"/>
              </a:rPr>
              <a:t>Apply statistical and machine learning tools to identify predictive features of mutations.</a:t>
            </a:r>
            <a:endParaRPr lang="en-US" b="0" i="0">
              <a:solidFill>
                <a:srgbClr val="242424"/>
              </a:solidFill>
              <a:effectLst/>
              <a:latin typeface="source-code-pro"/>
            </a:endParaRPr>
          </a:p>
          <a:p>
            <a:pPr marL="457200" indent="-457200">
              <a:buAutoNum type="arabicPeriod"/>
            </a:pPr>
            <a:r>
              <a:rPr lang="en-US" b="0" i="0">
                <a:solidFill>
                  <a:srgbClr val="242424"/>
                </a:solidFill>
                <a:effectLst/>
                <a:latin typeface="source-code-pro"/>
              </a:rPr>
              <a:t>Develop a simple model to predict potential cancer-associated mutations.</a:t>
            </a:r>
            <a:endParaRPr lang="en-US" b="0" i="0">
              <a:solidFill>
                <a:srgbClr val="242424"/>
              </a:solidFill>
              <a:effectLst/>
              <a:latin typeface="source-code-pro"/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rgbClr val="242424"/>
                </a:solidFill>
                <a:effectLst/>
                <a:latin typeface="source-code-pro"/>
                <a:sym typeface="+mn-ea"/>
              </a:rPr>
              <a:t>Use GATK and Nextflow to process cancer genome data.</a:t>
            </a:r>
            <a:endParaRPr lang="en-US" b="0" i="0">
              <a:solidFill>
                <a:srgbClr val="242424"/>
              </a:solidFill>
              <a:effectLst/>
              <a:latin typeface="source-code-pro"/>
            </a:endParaRPr>
          </a:p>
          <a:p>
            <a:pPr marL="457200" indent="-457200">
              <a:buAutoNum type="arabicPeriod"/>
            </a:pPr>
            <a:r>
              <a:rPr lang="en-US" b="0" i="0">
                <a:solidFill>
                  <a:srgbClr val="242424"/>
                </a:solidFill>
                <a:effectLst/>
                <a:latin typeface="source-code-pro"/>
              </a:rPr>
              <a:t>Document the project on GitHub and complete a research-based paper.</a:t>
            </a:r>
            <a:endParaRPr lang="en-US" b="0" i="0">
              <a:solidFill>
                <a:srgbClr val="242424"/>
              </a:solidFill>
              <a:effectLst/>
              <a:latin typeface="source-code-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CA" b="0"/>
              <a:t>Research Goals</a:t>
            </a:r>
            <a:endParaRPr lang="en-US" altLang="en-CA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Tools and Technologies</a:t>
            </a:r>
            <a:endParaRPr lang="en-CA" b="0"/>
          </a:p>
        </p:txBody>
      </p:sp>
      <p:sp>
        <p:nvSpPr>
          <p:cNvPr id="5" name="Text Placeholder 3"/>
          <p:cNvSpPr>
            <a:spLocks noGrp="1"/>
          </p:cNvSpPr>
          <p:nvPr/>
        </p:nvSpPr>
        <p:spPr>
          <a:xfrm>
            <a:off x="838200" y="2090420"/>
            <a:ext cx="10901045" cy="31559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>
                <a:solidFill>
                  <a:srgbClr val="242424"/>
                </a:solidFill>
                <a:effectLst/>
                <a:latin typeface="source-code-pro"/>
              </a:rPr>
              <a:t>GATK - Genome Analysis Toolkit</a:t>
            </a:r>
            <a:endParaRPr lang="en-US" b="0" i="0">
              <a:solidFill>
                <a:srgbClr val="242424"/>
              </a:solidFill>
              <a:effectLst/>
              <a:latin typeface="source-code-pro"/>
            </a:endParaRPr>
          </a:p>
          <a:p>
            <a:r>
              <a:rPr lang="en-US" b="0" i="0">
                <a:solidFill>
                  <a:srgbClr val="242424"/>
                </a:solidFill>
                <a:effectLst/>
                <a:latin typeface="source-code-pro"/>
              </a:rPr>
              <a:t>Nextflow - batch job process tool  </a:t>
            </a:r>
            <a:endParaRPr lang="en-US" b="0" i="0">
              <a:solidFill>
                <a:srgbClr val="242424"/>
              </a:solidFill>
              <a:effectLst/>
              <a:latin typeface="source-code-pro"/>
            </a:endParaRPr>
          </a:p>
          <a:p>
            <a:r>
              <a:rPr lang="en-US" b="0" i="0">
                <a:solidFill>
                  <a:srgbClr val="242424"/>
                </a:solidFill>
                <a:effectLst/>
                <a:latin typeface="source-code-pro"/>
              </a:rPr>
              <a:t>BAM Data - acquired from GDC Portal or Tsinghua lab  </a:t>
            </a:r>
            <a:endParaRPr lang="en-US" b="0" i="0">
              <a:solidFill>
                <a:srgbClr val="242424"/>
              </a:solidFill>
              <a:effectLst/>
              <a:latin typeface="source-code-pro"/>
            </a:endParaRPr>
          </a:p>
          <a:p>
            <a:r>
              <a:rPr lang="en-US" b="0" i="0">
                <a:solidFill>
                  <a:srgbClr val="242424"/>
                </a:solidFill>
                <a:effectLst/>
                <a:latin typeface="source-code-pro"/>
              </a:rPr>
              <a:t>Python - the language I will be designing my program with</a:t>
            </a:r>
            <a:endParaRPr lang="en-US" b="0" i="0">
              <a:solidFill>
                <a:srgbClr val="242424"/>
              </a:solidFill>
              <a:effectLst/>
              <a:latin typeface="source-code-pro"/>
            </a:endParaRPr>
          </a:p>
          <a:p>
            <a:r>
              <a:rPr lang="en-US" b="0" i="0">
                <a:solidFill>
                  <a:srgbClr val="242424"/>
                </a:solidFill>
                <a:effectLst/>
                <a:latin typeface="source-code-pro"/>
              </a:rPr>
              <a:t>GitHub - code and document control management</a:t>
            </a:r>
            <a:endParaRPr lang="en-US" b="0" i="0">
              <a:solidFill>
                <a:srgbClr val="242424"/>
              </a:solidFill>
              <a:effectLst/>
              <a:latin typeface="source-code-pro"/>
            </a:endParaRPr>
          </a:p>
          <a:p>
            <a:r>
              <a:rPr lang="en-US" b="0" i="0">
                <a:solidFill>
                  <a:srgbClr val="242424"/>
                </a:solidFill>
                <a:effectLst/>
                <a:latin typeface="source-code-pro"/>
              </a:rPr>
              <a:t>Docker - GATK and nextflow container management</a:t>
            </a:r>
            <a:endParaRPr lang="en-US" b="0" i="0">
              <a:solidFill>
                <a:srgbClr val="242424"/>
              </a:solidFill>
              <a:effectLst/>
              <a:latin typeface="source-code-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b="0"/>
              <a:t>Proposed Workflow</a:t>
            </a:r>
            <a:endParaRPr lang="en-US" altLang="en-CA" b="0"/>
          </a:p>
        </p:txBody>
      </p:sp>
      <p:sp>
        <p:nvSpPr>
          <p:cNvPr id="3" name="Text Box 2"/>
          <p:cNvSpPr txBox="1"/>
          <p:nvPr/>
        </p:nvSpPr>
        <p:spPr>
          <a:xfrm>
            <a:off x="758825" y="1691005"/>
            <a:ext cx="31877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1. Original BAM files from GDC Still not sure which cancer data to use</a:t>
            </a:r>
            <a:endParaRPr lang="en-US" sz="2000" b="1"/>
          </a:p>
        </p:txBody>
      </p:sp>
      <p:sp>
        <p:nvSpPr>
          <p:cNvPr id="6" name="Text Box 5"/>
          <p:cNvSpPr txBox="1"/>
          <p:nvPr/>
        </p:nvSpPr>
        <p:spPr>
          <a:xfrm>
            <a:off x="758825" y="2705735"/>
            <a:ext cx="344614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There are 33 types of cancer data on GDC I also want to try extracting BAM files myself in the lab. At least 100–200 datasets are needed.</a:t>
            </a:r>
            <a:endParaRPr lang="en-US" sz="160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759190" y="1691005"/>
            <a:ext cx="31877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3. Use data from the VCF files to perform statistical analysis</a:t>
            </a:r>
            <a:endParaRPr lang="en-US" sz="2000" b="1"/>
          </a:p>
        </p:txBody>
      </p:sp>
      <p:sp>
        <p:nvSpPr>
          <p:cNvPr id="8" name="Text Box 7"/>
          <p:cNvSpPr txBox="1"/>
          <p:nvPr/>
        </p:nvSpPr>
        <p:spPr>
          <a:xfrm>
            <a:off x="4718685" y="2397760"/>
            <a:ext cx="34461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I’m learning how to use GATK and generate BAM files</a:t>
            </a:r>
            <a:endParaRPr lang="en-US" sz="1600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718685" y="1691005"/>
            <a:ext cx="3187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2. Use GATK tools to generate VCF files</a:t>
            </a:r>
            <a:endParaRPr lang="en-US" sz="2000" b="1"/>
          </a:p>
        </p:txBody>
      </p:sp>
      <p:sp>
        <p:nvSpPr>
          <p:cNvPr id="10" name="Text Box 9"/>
          <p:cNvSpPr txBox="1"/>
          <p:nvPr/>
        </p:nvSpPr>
        <p:spPr>
          <a:xfrm>
            <a:off x="8759190" y="2705735"/>
            <a:ext cx="28403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I’m preparing to study AP Statistics and Python</a:t>
            </a:r>
            <a:endParaRPr lang="en-US" sz="16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914650" y="4305300"/>
            <a:ext cx="3187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4. Prepare and train a prediction model</a:t>
            </a:r>
            <a:endParaRPr lang="en-US" sz="2000" b="1"/>
          </a:p>
        </p:txBody>
      </p:sp>
      <p:sp>
        <p:nvSpPr>
          <p:cNvPr id="12" name="Text Box 11"/>
          <p:cNvSpPr txBox="1"/>
          <p:nvPr/>
        </p:nvSpPr>
        <p:spPr>
          <a:xfrm>
            <a:off x="2914650" y="5012055"/>
            <a:ext cx="34461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Using Python</a:t>
            </a:r>
            <a:endParaRPr lang="en-US" sz="1600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717665" y="4305300"/>
            <a:ext cx="3187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5. Validate the prediction model using GDC data</a:t>
            </a:r>
            <a:endParaRPr lang="en-US" sz="2000" b="1"/>
          </a:p>
        </p:txBody>
      </p:sp>
      <p:sp>
        <p:nvSpPr>
          <p:cNvPr id="14" name="Text Box 13"/>
          <p:cNvSpPr txBox="1"/>
          <p:nvPr/>
        </p:nvSpPr>
        <p:spPr>
          <a:xfrm>
            <a:off x="6717665" y="5012055"/>
            <a:ext cx="34461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To see if my model can accurately predict cancer-causing mutations</a:t>
            </a:r>
            <a:endParaRPr lang="en-US" sz="1600">
              <a:sym typeface="+mn-ea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204970" y="2308225"/>
            <a:ext cx="322580" cy="477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300720" y="2308225"/>
            <a:ext cx="322580" cy="477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184265" y="4857115"/>
            <a:ext cx="322580" cy="477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320290" y="4857115"/>
            <a:ext cx="322580" cy="477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60399" y="1825625"/>
            <a:ext cx="10901083" cy="447697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0" i="0">
              <a:solidFill>
                <a:srgbClr val="242424"/>
              </a:solidFill>
              <a:effectLst/>
              <a:latin typeface="source-code-pro"/>
            </a:endParaRPr>
          </a:p>
          <a:p>
            <a:endParaRPr lang="en-US">
              <a:solidFill>
                <a:srgbClr val="242424"/>
              </a:solidFill>
              <a:latin typeface="source-code-pro"/>
            </a:endParaRPr>
          </a:p>
          <a:p>
            <a:endParaRPr lang="en-US" b="0" i="0">
              <a:solidFill>
                <a:srgbClr val="242424"/>
              </a:solidFill>
              <a:effectLst/>
              <a:latin typeface="source-code-pro"/>
            </a:endParaRPr>
          </a:p>
          <a:p>
            <a:endParaRPr lang="en-US" b="0" i="0">
              <a:solidFill>
                <a:srgbClr val="242424"/>
              </a:solidFill>
              <a:effectLst/>
              <a:latin typeface="source-code-pro"/>
            </a:endParaRPr>
          </a:p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b="0"/>
              <a:t>Timeline</a:t>
            </a:r>
            <a:endParaRPr lang="en-US" altLang="en-CA" b="0"/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189230" y="1691005"/>
          <a:ext cx="1181354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81660"/>
              </a:tblGrid>
              <a:tr h="39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Goal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m10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Study biological theory, statistics, and GATK operation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Test a simple GATK workflow and perform basic variant calling experiments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Acquire 150-200 BAM files and run workflows using Nextflow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Perform statistical analysis on VCF results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 Google Colab to analyze mutation features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Study machine learning concepts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Train a machine learning classifier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Evaluate and visualize the model results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1DF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Review code and documentation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Edit project based on reviews and feedback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CA" b="0"/>
              <a:t>Questions and Concerns</a:t>
            </a:r>
            <a:endParaRPr lang="en-US" altLang="en-CA" b="0"/>
          </a:p>
        </p:txBody>
      </p:sp>
      <p:sp>
        <p:nvSpPr>
          <p:cNvPr id="5" name="Text Placeholder 3"/>
          <p:cNvSpPr>
            <a:spLocks noGrp="1"/>
          </p:cNvSpPr>
          <p:nvPr/>
        </p:nvSpPr>
        <p:spPr>
          <a:xfrm>
            <a:off x="838200" y="1884045"/>
            <a:ext cx="10901045" cy="27051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>
                <a:solidFill>
                  <a:srgbClr val="242424"/>
                </a:solidFill>
                <a:effectLst/>
                <a:latin typeface="source-code-pro"/>
              </a:rPr>
              <a:t>I hope to access usable datasets, preferably from Tsinghua, for downstream analysis.</a:t>
            </a:r>
            <a:endParaRPr lang="en-US" b="0" i="0">
              <a:solidFill>
                <a:srgbClr val="242424"/>
              </a:solidFill>
              <a:effectLst/>
              <a:latin typeface="source-code-pro"/>
            </a:endParaRPr>
          </a:p>
          <a:p>
            <a:r>
              <a:rPr lang="en-US" b="0" i="0">
                <a:solidFill>
                  <a:srgbClr val="242424"/>
                </a:solidFill>
                <a:effectLst/>
                <a:latin typeface="source-code-pro"/>
              </a:rPr>
              <a:t>Since I am not yet familiar with experimental techniques for generating genomic data, I would appreciate guidance or collaboration in obtaining suitable data for the machine learning component of the project.</a:t>
            </a:r>
            <a:endParaRPr lang="en-US" b="0" i="0">
              <a:solidFill>
                <a:srgbClr val="242424"/>
              </a:solidFill>
              <a:effectLst/>
              <a:latin typeface="source-code-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7" y="2023572"/>
            <a:ext cx="10265664" cy="1325563"/>
          </a:xfrm>
        </p:spPr>
        <p:txBody>
          <a:bodyPr>
            <a:noAutofit/>
          </a:bodyPr>
          <a:lstStyle/>
          <a:p>
            <a:r>
              <a:rPr lang="en-US" altLang="zh-CN" sz="5400"/>
              <a:t>Thank you.</a:t>
            </a:r>
            <a:endParaRPr lang="zh-CN" altLang="en-US" sz="5400">
              <a:solidFill>
                <a:schemeClr val="tx1"/>
              </a:solidFill>
            </a:endParaRPr>
          </a:p>
        </p:txBody>
      </p:sp>
      <p:sp>
        <p:nvSpPr>
          <p:cNvPr id="7" name="公司名"/>
          <p:cNvSpPr txBox="1"/>
          <p:nvPr>
            <p:custDataLst>
              <p:tags r:id="rId1"/>
            </p:custDataLst>
          </p:nvPr>
        </p:nvSpPr>
        <p:spPr>
          <a:xfrm>
            <a:off x="551826" y="677488"/>
            <a:ext cx="4516736" cy="378000"/>
          </a:xfrm>
          <a:prstGeom prst="rect">
            <a:avLst/>
          </a:prstGeom>
        </p:spPr>
        <p:txBody>
          <a:bodyPr/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solidFill>
                  <a:schemeClr val="accent1"/>
                </a:solidFill>
              </a:rPr>
              <a:t>Computational Modeling</a:t>
            </a:r>
            <a:endParaRPr lang="zh-CN" altLang="en-US" sz="240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10382" y="423582"/>
            <a:ext cx="2420471" cy="862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图片 2" descr="徽标&#10;&#10;AI 生成的内容可能不正确。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9" y="439613"/>
            <a:ext cx="777804" cy="777804"/>
          </a:xfrm>
          <a:prstGeom prst="rect">
            <a:avLst/>
          </a:prstGeom>
        </p:spPr>
      </p:pic>
      <p:sp>
        <p:nvSpPr>
          <p:cNvPr id="8" name="公司名"/>
          <p:cNvSpPr txBox="1"/>
          <p:nvPr>
            <p:custDataLst>
              <p:tags r:id="rId3"/>
            </p:custDataLst>
          </p:nvPr>
        </p:nvSpPr>
        <p:spPr>
          <a:xfrm>
            <a:off x="3086500" y="4873239"/>
            <a:ext cx="6019063" cy="378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200">
                <a:solidFill>
                  <a:schemeClr val="accent1"/>
                </a:solidFill>
                <a:ea typeface="华文中宋"/>
              </a:rPr>
              <a:t>Xiaonuan Fu</a:t>
            </a:r>
            <a:endParaRPr lang="en-US" altLang="zh-CN" sz="3200">
              <a:solidFill>
                <a:schemeClr val="accent1"/>
              </a:solidFill>
              <a:ea typeface="华文中宋"/>
            </a:endParaRPr>
          </a:p>
          <a:p>
            <a:pPr marL="0" indent="0" algn="ctr">
              <a:buNone/>
            </a:pPr>
            <a:endParaRPr lang="zh-CN" altLang="en-US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ID" val="custom20235973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3"/>
  <p:tag name="KSO_WM_TEMPLATE_CATEGORY" val="custom"/>
  <p:tag name="KSO_WM_UNIT_VALUE" val="30"/>
  <p:tag name="KSO_WM_UNIT_PRESET_TEXT" val="金山办公软件有限公司"/>
</p:tagLst>
</file>

<file path=ppt/tags/tag2.xml><?xml version="1.0" encoding="utf-8"?>
<p:tagLst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ID" val="custom20235973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3"/>
  <p:tag name="KSO_WM_TEMPLATE_CATEGORY" val="custom"/>
  <p:tag name="KSO_WM_UNIT_VALUE" val="30"/>
  <p:tag name="KSO_WM_UNIT_PRESET_TEXT" val="金山办公软件有限公司"/>
</p:tagLst>
</file>

<file path=ppt/tags/tag3.xml><?xml version="1.0" encoding="utf-8"?>
<p:tagLst xmlns:p="http://schemas.openxmlformats.org/presentationml/2006/main">
  <p:tag name="KSO_WM_UNIT_TABLE_BEAUTIFY" val="smartTable{73a93bb0-531a-4168-a1b1-f94bf2dbf22d}"/>
</p:tagLst>
</file>

<file path=ppt/tags/tag4.xml><?xml version="1.0" encoding="utf-8"?>
<p:tagLst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ID" val="custom20235973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3"/>
  <p:tag name="KSO_WM_TEMPLATE_CATEGORY" val="custom"/>
  <p:tag name="KSO_WM_UNIT_VALUE" val="30"/>
  <p:tag name="KSO_WM_UNIT_PRESET_TEXT" val="金山办公软件有限公司"/>
</p:tagLst>
</file>

<file path=ppt/tags/tag5.xml><?xml version="1.0" encoding="utf-8"?>
<p:tagLst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ID" val="custom20235973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3"/>
  <p:tag name="KSO_WM_TEMPLATE_CATEGORY" val="custom"/>
  <p:tag name="KSO_WM_UNIT_VALUE" val="30"/>
  <p:tag name="KSO_WM_UNIT_PRESET_TEXT" val="金山办公软件有限公司"/>
</p:tagLst>
</file>

<file path=ppt/theme/theme1.xml><?xml version="1.0" encoding="utf-8"?>
<a:theme xmlns:a="http://schemas.openxmlformats.org/drawingml/2006/main" name="清华简约主题-扁平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清华简约</Template>
  <TotalTime>0</TotalTime>
  <Words>2638</Words>
  <Application>WPS Presentation</Application>
  <PresentationFormat>Widescreen</PresentationFormat>
  <Paragraphs>117</Paragraphs>
  <Slides>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Arial</vt:lpstr>
      <vt:lpstr>SimSun</vt:lpstr>
      <vt:lpstr>Wingdings</vt:lpstr>
      <vt:lpstr>微软雅黑</vt:lpstr>
      <vt:lpstr>汉仪旗黑</vt:lpstr>
      <vt:lpstr>Wingdings 2</vt:lpstr>
      <vt:lpstr>华文中宋</vt:lpstr>
      <vt:lpstr>Thonburi</vt:lpstr>
      <vt:lpstr>微软雅黑</vt:lpstr>
      <vt:lpstr>source-code-pro</vt:lpstr>
      <vt:lpstr>Courier New</vt:lpstr>
      <vt:lpstr>Times New Roman</vt:lpstr>
      <vt:lpstr>Gill Sans MT</vt:lpstr>
      <vt:lpstr>苹方-简</vt:lpstr>
      <vt:lpstr>Arial Unicode MS</vt:lpstr>
      <vt:lpstr>SimSun</vt:lpstr>
      <vt:lpstr>宋体-简</vt:lpstr>
      <vt:lpstr>等线</vt:lpstr>
      <vt:lpstr>华文中宋</vt:lpstr>
      <vt:lpstr>清华简约主题-扁平-16:9</vt:lpstr>
      <vt:lpstr>Analyzing Enzyme Kinetics</vt:lpstr>
      <vt:lpstr>Purpose</vt:lpstr>
      <vt:lpstr>Purpose</vt:lpstr>
      <vt:lpstr>Purpose</vt:lpstr>
      <vt:lpstr>Tools and Technologies</vt:lpstr>
      <vt:lpstr>Tools and Technologies</vt:lpstr>
      <vt:lpstr>Timeline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清华简约主题PPT模板</dc:title>
  <dc:creator>wangd</dc:creator>
  <cp:lastModifiedBy>nancy</cp:lastModifiedBy>
  <cp:revision>222</cp:revision>
  <cp:lastPrinted>2025-07-30T11:35:11Z</cp:lastPrinted>
  <dcterms:created xsi:type="dcterms:W3CDTF">2025-07-30T11:35:11Z</dcterms:created>
  <dcterms:modified xsi:type="dcterms:W3CDTF">2025-07-30T11:35:11Z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BA65EE2082C14E16A65DC723EC82AF4B_12</vt:lpwstr>
  </property>
  <property fmtid="{D5CDD505-2E9C-101B-9397-08002B2CF9AE}" pid="3" name="KSOProductBuildVer">
    <vt:lpwstr>1033-3.2.0.6370</vt:lpwstr>
  </property>
</Properties>
</file>