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9" r:id="rId1"/>
    <p:sldMasterId id="2147483648" r:id="rId2"/>
  </p:sldMasterIdLst>
  <p:notesMasterIdLst>
    <p:notesMasterId r:id="rId46"/>
  </p:notesMasterIdLst>
  <p:sldIdLst>
    <p:sldId id="1453" r:id="rId3"/>
    <p:sldId id="1570" r:id="rId4"/>
    <p:sldId id="1592" r:id="rId5"/>
    <p:sldId id="1593" r:id="rId6"/>
    <p:sldId id="1556" r:id="rId7"/>
    <p:sldId id="1557" r:id="rId8"/>
    <p:sldId id="1558" r:id="rId9"/>
    <p:sldId id="1571" r:id="rId10"/>
    <p:sldId id="1559" r:id="rId11"/>
    <p:sldId id="1572" r:id="rId12"/>
    <p:sldId id="1560" r:id="rId13"/>
    <p:sldId id="1573" r:id="rId14"/>
    <p:sldId id="1574" r:id="rId15"/>
    <p:sldId id="1575" r:id="rId16"/>
    <p:sldId id="1561" r:id="rId17"/>
    <p:sldId id="1562" r:id="rId18"/>
    <p:sldId id="1576" r:id="rId19"/>
    <p:sldId id="1578" r:id="rId20"/>
    <p:sldId id="1577" r:id="rId21"/>
    <p:sldId id="1594" r:id="rId22"/>
    <p:sldId id="1580" r:id="rId23"/>
    <p:sldId id="1564" r:id="rId24"/>
    <p:sldId id="1579" r:id="rId25"/>
    <p:sldId id="1567" r:id="rId26"/>
    <p:sldId id="1595" r:id="rId27"/>
    <p:sldId id="1582" r:id="rId28"/>
    <p:sldId id="1568" r:id="rId29"/>
    <p:sldId id="1583" r:id="rId30"/>
    <p:sldId id="1585" r:id="rId31"/>
    <p:sldId id="1584" r:id="rId32"/>
    <p:sldId id="1588" r:id="rId33"/>
    <p:sldId id="1589" r:id="rId34"/>
    <p:sldId id="1598" r:id="rId35"/>
    <p:sldId id="1590" r:id="rId36"/>
    <p:sldId id="1352" r:id="rId37"/>
    <p:sldId id="1600" r:id="rId38"/>
    <p:sldId id="1601" r:id="rId39"/>
    <p:sldId id="1603" r:id="rId40"/>
    <p:sldId id="1604" r:id="rId41"/>
    <p:sldId id="1605" r:id="rId42"/>
    <p:sldId id="1606" r:id="rId43"/>
    <p:sldId id="1607" r:id="rId44"/>
    <p:sldId id="1608"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0000FF"/>
    <a:srgbClr val="FF3300"/>
    <a:srgbClr val="FF9933"/>
    <a:srgbClr val="6699FF"/>
    <a:srgbClr val="97FFFF"/>
    <a:srgbClr val="660066"/>
    <a:srgbClr val="0000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4" autoAdjust="0"/>
    <p:restoredTop sz="90727" autoAdjust="0"/>
  </p:normalViewPr>
  <p:slideViewPr>
    <p:cSldViewPr>
      <p:cViewPr varScale="1">
        <p:scale>
          <a:sx n="76" d="100"/>
          <a:sy n="76" d="100"/>
        </p:scale>
        <p:origin x="1612" y="63"/>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extLst>
      <p:ext uri="{BB962C8B-B14F-4D97-AF65-F5344CB8AC3E}">
        <p14:creationId xmlns:p14="http://schemas.microsoft.com/office/powerpoint/2010/main" val="2140008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2022/5/18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2022/5/18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2022/5/18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2022/5/18</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ulbriard@outlook.com"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udyblue.com/notes/note/n/chemistry-101-chapter-10-gases/deck/4802352"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hem.libretexts.org/Courses/Howard_University/General_Chemistry:_An_Atoms_First_Approach/Unit_5:_States_of_Matter/Chapter_11:_Fluids/Chapter_11.01:_Real_Gases" TargetMode="Externa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present5.com/chemical-thermodynamics-lesson-plan-1-types-of/" TargetMode="External"/><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brainkart.com/article/Quasi-static-process_36242/#:~:text=A%20quasi-static%20process%20is%20an%20infinitely%20slow%20process,system%20is%20always%20almost%20close%20to%20equilibrium%20state" TargetMode="External"/><Relationship Id="rId1" Type="http://schemas.openxmlformats.org/officeDocument/2006/relationships/slideLayout" Target="../slideLayouts/slideLayout13.xml"/><Relationship Id="rId4" Type="http://schemas.openxmlformats.org/officeDocument/2006/relationships/hyperlink" Target="http://www.brainkart.com/media/extra3/FJW0KA8.jp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brainkart.com/media/extra3/FJW0KA8.jpg" TargetMode="External"/><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versity.org/wiki/Fluid_Mechanics_for_Mechanical_Engineers/Introduction" TargetMode="External"/><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image.slidesharecdn.com/heat-141118164937-conversion-gate01/95/heat-7-638.jpg?cb=1416329429"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9.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3.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3.xml"/><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150.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40.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3.emf"/><Relationship Id="rId11" Type="http://schemas.openxmlformats.org/officeDocument/2006/relationships/image" Target="../media/image130.png"/><Relationship Id="rId5" Type="http://schemas.openxmlformats.org/officeDocument/2006/relationships/oleObject" Target="../embeddings/oleObject2.bin"/><Relationship Id="rId10" Type="http://schemas.openxmlformats.org/officeDocument/2006/relationships/image" Target="../media/image120.png"/><Relationship Id="rId4" Type="http://schemas.openxmlformats.org/officeDocument/2006/relationships/image" Target="../media/image32.emf"/><Relationship Id="rId9" Type="http://schemas.openxmlformats.org/officeDocument/2006/relationships/image" Target="../media/image110.png"/><Relationship Id="rId14" Type="http://schemas.openxmlformats.org/officeDocument/2006/relationships/image" Target="../media/image160.png"/></Relationships>
</file>

<file path=ppt/slides/_rels/slide3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00.png"/><Relationship Id="rId1" Type="http://schemas.openxmlformats.org/officeDocument/2006/relationships/slideLayout" Target="../slideLayouts/slideLayout13.xml"/><Relationship Id="rId5" Type="http://schemas.openxmlformats.org/officeDocument/2006/relationships/image" Target="../media/image200.png"/><Relationship Id="rId4" Type="http://schemas.openxmlformats.org/officeDocument/2006/relationships/image" Target="../media/image19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13.xml"/><Relationship Id="rId6" Type="http://schemas.openxmlformats.org/officeDocument/2006/relationships/image" Target="../media/image250.png"/><Relationship Id="rId5" Type="http://schemas.openxmlformats.org/officeDocument/2006/relationships/image" Target="../media/image170.png"/><Relationship Id="rId4" Type="http://schemas.openxmlformats.org/officeDocument/2006/relationships/image" Target="../media/image230.png"/></Relationships>
</file>

<file path=ppt/slides/_rels/slide4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0.png"/><Relationship Id="rId7" Type="http://schemas.openxmlformats.org/officeDocument/2006/relationships/image" Target="../media/image32.png"/><Relationship Id="rId2" Type="http://schemas.openxmlformats.org/officeDocument/2006/relationships/image" Target="../media/image280.png"/><Relationship Id="rId1" Type="http://schemas.openxmlformats.org/officeDocument/2006/relationships/slideLayout" Target="../slideLayouts/slideLayout13.xml"/><Relationship Id="rId6" Type="http://schemas.openxmlformats.org/officeDocument/2006/relationships/image" Target="../media/image310.png"/><Relationship Id="rId5" Type="http://schemas.openxmlformats.org/officeDocument/2006/relationships/image" Target="../media/image240.png"/><Relationship Id="rId4" Type="http://schemas.openxmlformats.org/officeDocument/2006/relationships/image" Target="../media/image300.png"/></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350.png"/><Relationship Id="rId1" Type="http://schemas.openxmlformats.org/officeDocument/2006/relationships/slideLayout" Target="../slideLayouts/slideLayout13.xml"/><Relationship Id="rId5" Type="http://schemas.openxmlformats.org/officeDocument/2006/relationships/image" Target="../media/image360.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hyperlink" Target="https://lawofthermodynamicsinfo.com/what-is-thermodynamic-syste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sliderbase.com/spitem-192-1.html"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ciencedirect.com/topics/physics-and-astronomy/thermal-phenomena" TargetMode="External"/><Relationship Id="rId1" Type="http://schemas.openxmlformats.org/officeDocument/2006/relationships/slideLayout" Target="../slideLayouts/slideLayout13.xml"/><Relationship Id="rId4" Type="http://schemas.openxmlformats.org/officeDocument/2006/relationships/hyperlink" Target="http://www.universe-review.ca/R15-38-Qinterp.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15616" y="681280"/>
            <a:ext cx="7620407" cy="3346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a:t>
            </a:fld>
            <a:endParaRPr lang="en-US" altLang="zh-CN"/>
          </a:p>
        </p:txBody>
      </p:sp>
      <p:sp>
        <p:nvSpPr>
          <p:cNvPr id="3" name="TextBox 2"/>
          <p:cNvSpPr txBox="1"/>
          <p:nvPr/>
        </p:nvSpPr>
        <p:spPr>
          <a:xfrm flipH="1">
            <a:off x="1403648" y="693449"/>
            <a:ext cx="5593765" cy="1446550"/>
          </a:xfrm>
          <a:prstGeom prst="rect">
            <a:avLst/>
          </a:prstGeom>
          <a:noFill/>
        </p:spPr>
        <p:txBody>
          <a:bodyPr wrap="square" rtlCol="0">
            <a:spAutoFit/>
          </a:bodyPr>
          <a:lstStyle/>
          <a:p>
            <a:r>
              <a:rPr lang="en-GB" sz="4400" dirty="0"/>
              <a:t>University Physics I, part III.</a:t>
            </a:r>
            <a:endParaRPr lang="en-US" sz="4400" dirty="0"/>
          </a:p>
        </p:txBody>
      </p:sp>
      <p:sp>
        <p:nvSpPr>
          <p:cNvPr id="8" name="TextBox 7"/>
          <p:cNvSpPr txBox="1"/>
          <p:nvPr/>
        </p:nvSpPr>
        <p:spPr>
          <a:xfrm>
            <a:off x="3141344" y="5013176"/>
            <a:ext cx="3180679" cy="1477328"/>
          </a:xfrm>
          <a:prstGeom prst="rect">
            <a:avLst/>
          </a:prstGeom>
          <a:noFill/>
        </p:spPr>
        <p:txBody>
          <a:bodyPr wrap="none" rtlCol="0">
            <a:spAutoFit/>
          </a:bodyPr>
          <a:lstStyle/>
          <a:p>
            <a:r>
              <a:rPr lang="en-GB" dirty="0"/>
              <a:t>Teacher: </a:t>
            </a:r>
            <a:r>
              <a:rPr lang="en-GB" dirty="0" err="1"/>
              <a:t>Dr.</a:t>
            </a:r>
            <a:r>
              <a:rPr lang="en-GB" dirty="0"/>
              <a:t> Paul Briard</a:t>
            </a:r>
          </a:p>
          <a:p>
            <a:r>
              <a:rPr lang="en-GB" dirty="0"/>
              <a:t>Email: </a:t>
            </a:r>
            <a:r>
              <a:rPr lang="en-GB" dirty="0">
                <a:hlinkClick r:id="rId2"/>
              </a:rPr>
              <a:t>paulbriard@outlook.com</a:t>
            </a:r>
            <a:endParaRPr lang="en-GB" dirty="0"/>
          </a:p>
          <a:p>
            <a:r>
              <a:rPr lang="en-GB" dirty="0" err="1"/>
              <a:t>Wechat</a:t>
            </a:r>
            <a:r>
              <a:rPr lang="en-GB" dirty="0"/>
              <a:t>: Paulbg123</a:t>
            </a:r>
          </a:p>
          <a:p>
            <a:endParaRPr lang="en-GB" dirty="0"/>
          </a:p>
          <a:p>
            <a:endParaRPr lang="en-US" dirty="0"/>
          </a:p>
        </p:txBody>
      </p:sp>
      <p:sp>
        <p:nvSpPr>
          <p:cNvPr id="2" name="TextBox 1"/>
          <p:cNvSpPr txBox="1"/>
          <p:nvPr/>
        </p:nvSpPr>
        <p:spPr>
          <a:xfrm>
            <a:off x="1245782" y="2350724"/>
            <a:ext cx="7620406" cy="1446550"/>
          </a:xfrm>
          <a:prstGeom prst="rect">
            <a:avLst/>
          </a:prstGeom>
          <a:noFill/>
        </p:spPr>
        <p:txBody>
          <a:bodyPr wrap="square" rtlCol="0">
            <a:spAutoFit/>
          </a:bodyPr>
          <a:lstStyle/>
          <a:p>
            <a:r>
              <a:rPr lang="en-GB" sz="4400" dirty="0"/>
              <a:t>Introduction to thermodynamics and Heat transfers </a:t>
            </a:r>
            <a:endParaRPr lang="en-US" sz="4400" dirty="0"/>
          </a:p>
        </p:txBody>
      </p:sp>
    </p:spTree>
    <p:extLst>
      <p:ext uri="{BB962C8B-B14F-4D97-AF65-F5344CB8AC3E}">
        <p14:creationId xmlns:p14="http://schemas.microsoft.com/office/powerpoint/2010/main" val="160613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94992" y="5445224"/>
            <a:ext cx="7505400" cy="998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94992" y="2420888"/>
            <a:ext cx="8150430" cy="2520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99392"/>
            <a:ext cx="8229600" cy="1143000"/>
          </a:xfrm>
        </p:spPr>
        <p:txBody>
          <a:bodyPr/>
          <a:lstStyle/>
          <a:p>
            <a:r>
              <a:rPr lang="en-GB" dirty="0"/>
              <a:t>Microscopic and macroscopic descriptions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10</a:t>
            </a:fld>
            <a:endParaRPr lang="en-US" altLang="zh-CN"/>
          </a:p>
        </p:txBody>
      </p:sp>
      <p:sp>
        <p:nvSpPr>
          <p:cNvPr id="3" name="TextBox 2"/>
          <p:cNvSpPr txBox="1"/>
          <p:nvPr/>
        </p:nvSpPr>
        <p:spPr>
          <a:xfrm>
            <a:off x="594992" y="1554970"/>
            <a:ext cx="4381328" cy="584775"/>
          </a:xfrm>
          <a:prstGeom prst="rect">
            <a:avLst/>
          </a:prstGeom>
          <a:noFill/>
        </p:spPr>
        <p:txBody>
          <a:bodyPr wrap="none" rtlCol="0">
            <a:spAutoFit/>
          </a:bodyPr>
          <a:lstStyle/>
          <a:p>
            <a:r>
              <a:rPr lang="en-GB" sz="3200" dirty="0"/>
              <a:t>Microscopic description: </a:t>
            </a:r>
            <a:endParaRPr lang="en-US" sz="3200" dirty="0"/>
          </a:p>
        </p:txBody>
      </p:sp>
      <p:sp>
        <p:nvSpPr>
          <p:cNvPr id="7" name="TextBox 6"/>
          <p:cNvSpPr txBox="1"/>
          <p:nvPr/>
        </p:nvSpPr>
        <p:spPr>
          <a:xfrm>
            <a:off x="753726" y="2503150"/>
            <a:ext cx="7991696" cy="461665"/>
          </a:xfrm>
          <a:prstGeom prst="rect">
            <a:avLst/>
          </a:prstGeom>
          <a:noFill/>
        </p:spPr>
        <p:txBody>
          <a:bodyPr wrap="square" rtlCol="0">
            <a:spAutoFit/>
          </a:bodyPr>
          <a:lstStyle/>
          <a:p>
            <a:r>
              <a:rPr lang="en-GB" sz="2400" dirty="0"/>
              <a:t>Microscopic description of the behaviour a molecule, such as:</a:t>
            </a:r>
            <a:endParaRPr lang="en-US" sz="2400" dirty="0"/>
          </a:p>
        </p:txBody>
      </p:sp>
      <mc:AlternateContent xmlns:mc="http://schemas.openxmlformats.org/markup-compatibility/2006" xmlns:a14="http://schemas.microsoft.com/office/drawing/2010/main">
        <mc:Choice Requires="a14">
          <p:sp>
            <p:nvSpPr>
              <p:cNvPr id="8" name="TextBox 7"/>
              <p:cNvSpPr txBox="1"/>
              <p:nvPr/>
            </p:nvSpPr>
            <p:spPr>
              <a:xfrm>
                <a:off x="898996" y="3245958"/>
                <a:ext cx="7426135" cy="1200329"/>
              </a:xfrm>
              <a:prstGeom prst="rect">
                <a:avLst/>
              </a:prstGeom>
              <a:noFill/>
            </p:spPr>
            <p:txBody>
              <a:bodyPr wrap="none" rtlCol="0">
                <a:spAutoFit/>
              </a:bodyPr>
              <a:lstStyle/>
              <a:p>
                <a:r>
                  <a:rPr lang="en-GB" sz="3600" dirty="0"/>
                  <a:t>The velocity of a molecule (symbol: </a:t>
                </a:r>
                <a14:m>
                  <m:oMath xmlns:m="http://schemas.openxmlformats.org/officeDocument/2006/math">
                    <m:r>
                      <a:rPr lang="en-GB" sz="3600" i="1" dirty="0" smtClean="0">
                        <a:latin typeface="Cambria Math" panose="02040503050406030204" pitchFamily="18" charset="0"/>
                      </a:rPr>
                      <m:t>𝑣</m:t>
                    </m:r>
                  </m:oMath>
                </a14:m>
                <a:r>
                  <a:rPr lang="en-GB" sz="3600" dirty="0"/>
                  <a:t>)</a:t>
                </a:r>
              </a:p>
              <a:p>
                <a:r>
                  <a:rPr lang="en-GB" sz="3600" dirty="0"/>
                  <a:t>Its kinetic energy (symbol: </a:t>
                </a:r>
                <a14:m>
                  <m:oMath xmlns:m="http://schemas.openxmlformats.org/officeDocument/2006/math">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𝐸</m:t>
                        </m:r>
                      </m:e>
                      <m:sub>
                        <m:r>
                          <a:rPr lang="en-GB" sz="3600" b="0" i="1" smtClean="0">
                            <a:latin typeface="Cambria Math" panose="02040503050406030204" pitchFamily="18" charset="0"/>
                          </a:rPr>
                          <m:t>𝑘</m:t>
                        </m:r>
                      </m:sub>
                    </m:sSub>
                  </m:oMath>
                </a14:m>
                <a:r>
                  <a:rPr lang="en-GB" sz="3600" dirty="0"/>
                  <a:t>)</a:t>
                </a:r>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898996" y="3245958"/>
                <a:ext cx="7426135" cy="1200329"/>
              </a:xfrm>
              <a:prstGeom prst="rect">
                <a:avLst/>
              </a:prstGeom>
              <a:blipFill>
                <a:blip r:embed="rId2"/>
                <a:stretch>
                  <a:fillRect l="-2461" t="-8122" r="-1477" b="-17766"/>
                </a:stretch>
              </a:blipFill>
            </p:spPr>
            <p:txBody>
              <a:bodyPr/>
              <a:lstStyle/>
              <a:p>
                <a:r>
                  <a:rPr lang="en-US">
                    <a:noFill/>
                  </a:rPr>
                  <a:t> </a:t>
                </a:r>
              </a:p>
            </p:txBody>
          </p:sp>
        </mc:Fallback>
      </mc:AlternateContent>
      <p:sp>
        <p:nvSpPr>
          <p:cNvPr id="5" name="TextBox 4"/>
          <p:cNvSpPr txBox="1"/>
          <p:nvPr/>
        </p:nvSpPr>
        <p:spPr>
          <a:xfrm flipH="1">
            <a:off x="692722" y="5562927"/>
            <a:ext cx="8208912" cy="646331"/>
          </a:xfrm>
          <a:prstGeom prst="rect">
            <a:avLst/>
          </a:prstGeom>
          <a:noFill/>
        </p:spPr>
        <p:txBody>
          <a:bodyPr wrap="square" rtlCol="0">
            <a:spAutoFit/>
          </a:bodyPr>
          <a:lstStyle/>
          <a:p>
            <a:r>
              <a:rPr lang="en-GB" dirty="0"/>
              <a:t>The microscopic behaviour permits to understand the macroscopic behaviour of molecules in a gas !</a:t>
            </a:r>
            <a:endParaRPr lang="en-US" dirty="0"/>
          </a:p>
        </p:txBody>
      </p:sp>
    </p:spTree>
    <p:extLst>
      <p:ext uri="{BB962C8B-B14F-4D97-AF65-F5344CB8AC3E}">
        <p14:creationId xmlns:p14="http://schemas.microsoft.com/office/powerpoint/2010/main" val="88179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00"/>
            <a:ext cx="8229600" cy="1143000"/>
          </a:xfrm>
        </p:spPr>
        <p:txBody>
          <a:bodyPr/>
          <a:lstStyle/>
          <a:p>
            <a:r>
              <a:rPr lang="en-GB" dirty="0"/>
              <a:t>State parameters of a gas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p:pic>
        <p:nvPicPr>
          <p:cNvPr id="5" name="Picture 4"/>
          <p:cNvPicPr>
            <a:picLocks noChangeAspect="1"/>
          </p:cNvPicPr>
          <p:nvPr/>
        </p:nvPicPr>
        <p:blipFill>
          <a:blip r:embed="rId2"/>
          <a:stretch>
            <a:fillRect/>
          </a:stretch>
        </p:blipFill>
        <p:spPr>
          <a:xfrm>
            <a:off x="2627784" y="4050829"/>
            <a:ext cx="3114675" cy="2628900"/>
          </a:xfrm>
          <a:prstGeom prst="rect">
            <a:avLst/>
          </a:prstGeom>
        </p:spPr>
      </p:pic>
      <p:sp>
        <p:nvSpPr>
          <p:cNvPr id="6" name="TextBox 7"/>
          <p:cNvSpPr txBox="1">
            <a:spLocks noChangeArrowheads="1"/>
          </p:cNvSpPr>
          <p:nvPr/>
        </p:nvSpPr>
        <p:spPr bwMode="auto">
          <a:xfrm>
            <a:off x="539552" y="1268760"/>
            <a:ext cx="8712968"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Garamond" panose="02020404030301010803" pitchFamily="18" charset="0"/>
                <a:ea typeface="楷体_GB2312" pitchFamily="49" charset="-122"/>
              </a:defRPr>
            </a:lvl1pPr>
            <a:lvl2pPr marL="742950" indent="-285750">
              <a:defRPr b="1">
                <a:solidFill>
                  <a:schemeClr val="tx1"/>
                </a:solidFill>
                <a:latin typeface="Garamond" panose="02020404030301010803" pitchFamily="18" charset="0"/>
                <a:ea typeface="楷体_GB2312" pitchFamily="49" charset="-122"/>
              </a:defRPr>
            </a:lvl2pPr>
            <a:lvl3pPr marL="1143000" indent="-228600">
              <a:defRPr b="1">
                <a:solidFill>
                  <a:schemeClr val="tx1"/>
                </a:solidFill>
                <a:latin typeface="Garamond" panose="02020404030301010803" pitchFamily="18" charset="0"/>
                <a:ea typeface="楷体_GB2312" pitchFamily="49" charset="-122"/>
              </a:defRPr>
            </a:lvl3pPr>
            <a:lvl4pPr marL="1600200" indent="-228600">
              <a:defRPr b="1">
                <a:solidFill>
                  <a:schemeClr val="tx1"/>
                </a:solidFill>
                <a:latin typeface="Garamond" panose="02020404030301010803" pitchFamily="18" charset="0"/>
                <a:ea typeface="楷体_GB2312" pitchFamily="49" charset="-122"/>
              </a:defRPr>
            </a:lvl4pPr>
            <a:lvl5pPr marL="2057400" indent="-228600">
              <a:defRPr b="1">
                <a:solidFill>
                  <a:schemeClr val="tx1"/>
                </a:solidFill>
                <a:latin typeface="Garamond" panose="02020404030301010803"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9pPr>
          </a:lstStyle>
          <a:p>
            <a:r>
              <a:rPr lang="en-GB" altLang="en-US" sz="2800" dirty="0"/>
              <a:t>Macroscopic description:</a:t>
            </a:r>
          </a:p>
          <a:p>
            <a:r>
              <a:rPr lang="en-GB" altLang="en-US" sz="2800" b="0" dirty="0"/>
              <a:t>The pressure describes the force exerted by the gas per unit area on the walls</a:t>
            </a:r>
          </a:p>
          <a:p>
            <a:endParaRPr lang="en-GB" altLang="en-US" sz="2800" dirty="0"/>
          </a:p>
          <a:p>
            <a:r>
              <a:rPr lang="en-GB" altLang="en-US" sz="2800" dirty="0"/>
              <a:t>Microscopic description:</a:t>
            </a:r>
          </a:p>
          <a:p>
            <a:r>
              <a:rPr lang="en-GB" altLang="en-US" sz="2800" b="0" dirty="0"/>
              <a:t>It is the amount of collisions between the gas molecules and the walls </a:t>
            </a:r>
            <a:endParaRPr lang="en-US" altLang="en-US" sz="2800" b="0" dirty="0"/>
          </a:p>
        </p:txBody>
      </p:sp>
      <p:sp>
        <p:nvSpPr>
          <p:cNvPr id="7" name="Rectangle 6"/>
          <p:cNvSpPr/>
          <p:nvPr/>
        </p:nvSpPr>
        <p:spPr>
          <a:xfrm>
            <a:off x="5580112" y="6231518"/>
            <a:ext cx="2700300" cy="600164"/>
          </a:xfrm>
          <a:prstGeom prst="rect">
            <a:avLst/>
          </a:prstGeom>
        </p:spPr>
        <p:txBody>
          <a:bodyPr wrap="square">
            <a:spAutoFit/>
          </a:bodyPr>
          <a:lstStyle/>
          <a:p>
            <a:r>
              <a:rPr lang="en-US" sz="1100" dirty="0">
                <a:hlinkClick r:id="rId3"/>
              </a:rPr>
              <a:t>https://www.studyblue.com/notes/note/n/chemistry-101-chapter-10-gases/deck/4802352</a:t>
            </a:r>
            <a:endParaRPr lang="en-US" sz="1100" dirty="0"/>
          </a:p>
          <a:p>
            <a:endParaRPr lang="en-US" sz="1100" dirty="0"/>
          </a:p>
        </p:txBody>
      </p:sp>
      <p:sp>
        <p:nvSpPr>
          <p:cNvPr id="8" name="TextBox 7"/>
          <p:cNvSpPr txBox="1"/>
          <p:nvPr/>
        </p:nvSpPr>
        <p:spPr>
          <a:xfrm>
            <a:off x="2748940" y="586879"/>
            <a:ext cx="4294191" cy="769441"/>
          </a:xfrm>
          <a:prstGeom prst="rect">
            <a:avLst/>
          </a:prstGeom>
          <a:noFill/>
        </p:spPr>
        <p:txBody>
          <a:bodyPr wrap="square" rtlCol="0">
            <a:spAutoFit/>
          </a:bodyPr>
          <a:lstStyle/>
          <a:p>
            <a:r>
              <a:rPr lang="en-GB" sz="4400" dirty="0">
                <a:solidFill>
                  <a:schemeClr val="accent2">
                    <a:lumMod val="60000"/>
                    <a:lumOff val="40000"/>
                  </a:schemeClr>
                </a:solidFill>
              </a:rPr>
              <a:t>The pressure (P)  </a:t>
            </a:r>
            <a:endParaRPr lang="en-US" sz="4400" dirty="0">
              <a:solidFill>
                <a:schemeClr val="accent2">
                  <a:lumMod val="60000"/>
                  <a:lumOff val="40000"/>
                </a:schemeClr>
              </a:solidFill>
            </a:endParaRPr>
          </a:p>
        </p:txBody>
      </p:sp>
    </p:spTree>
    <p:extLst>
      <p:ext uri="{BB962C8B-B14F-4D97-AF65-F5344CB8AC3E}">
        <p14:creationId xmlns:p14="http://schemas.microsoft.com/office/powerpoint/2010/main" val="72222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00"/>
            <a:ext cx="8229600" cy="1143000"/>
          </a:xfrm>
        </p:spPr>
        <p:txBody>
          <a:bodyPr/>
          <a:lstStyle/>
          <a:p>
            <a:r>
              <a:rPr lang="en-GB" dirty="0"/>
              <a:t>State parameters of a gas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p:sp>
        <p:nvSpPr>
          <p:cNvPr id="8" name="TextBox 7"/>
          <p:cNvSpPr txBox="1"/>
          <p:nvPr/>
        </p:nvSpPr>
        <p:spPr>
          <a:xfrm>
            <a:off x="2748940" y="586879"/>
            <a:ext cx="4294191" cy="769441"/>
          </a:xfrm>
          <a:prstGeom prst="rect">
            <a:avLst/>
          </a:prstGeom>
          <a:noFill/>
        </p:spPr>
        <p:txBody>
          <a:bodyPr wrap="square" rtlCol="0">
            <a:spAutoFit/>
          </a:bodyPr>
          <a:lstStyle/>
          <a:p>
            <a:r>
              <a:rPr lang="en-GB" sz="4400" dirty="0">
                <a:solidFill>
                  <a:schemeClr val="accent2">
                    <a:lumMod val="60000"/>
                    <a:lumOff val="40000"/>
                  </a:schemeClr>
                </a:solidFill>
              </a:rPr>
              <a:t>The pressure (P)  </a:t>
            </a:r>
            <a:endParaRPr lang="en-US" sz="4400" dirty="0">
              <a:solidFill>
                <a:schemeClr val="accent2">
                  <a:lumMod val="60000"/>
                  <a:lumOff val="40000"/>
                </a:schemeClr>
              </a:solidFill>
            </a:endParaRPr>
          </a:p>
        </p:txBody>
      </p:sp>
      <p:sp>
        <p:nvSpPr>
          <p:cNvPr id="10" name="Rectangle 9"/>
          <p:cNvSpPr/>
          <p:nvPr/>
        </p:nvSpPr>
        <p:spPr>
          <a:xfrm>
            <a:off x="2378050" y="4079608"/>
            <a:ext cx="4572000" cy="323165"/>
          </a:xfrm>
          <a:prstGeom prst="rect">
            <a:avLst/>
          </a:prstGeom>
        </p:spPr>
        <p:txBody>
          <a:bodyPr>
            <a:spAutoFit/>
          </a:bodyPr>
          <a:lstStyle/>
          <a:p>
            <a:r>
              <a:rPr lang="en-US" sz="500" dirty="0">
                <a:hlinkClick r:id="rId2"/>
              </a:rPr>
              <a:t>https://chem.libretexts.org/Courses/Howard_University/General_Chemistry%3A_An_Atoms_First_Approach/Unit_5%3A_States_of_Matter/Chapter_11%3A_Fluids/Chapter_11.01%3A_Real_Gases</a:t>
            </a:r>
            <a:endParaRPr lang="en-US" sz="500" dirty="0"/>
          </a:p>
          <a:p>
            <a:endParaRPr lang="en-US" sz="500" dirty="0"/>
          </a:p>
        </p:txBody>
      </p:sp>
      <p:pic>
        <p:nvPicPr>
          <p:cNvPr id="11" name="Picture 10"/>
          <p:cNvPicPr>
            <a:picLocks noChangeAspect="1"/>
          </p:cNvPicPr>
          <p:nvPr/>
        </p:nvPicPr>
        <p:blipFill>
          <a:blip r:embed="rId3"/>
          <a:stretch>
            <a:fillRect/>
          </a:stretch>
        </p:blipFill>
        <p:spPr>
          <a:xfrm>
            <a:off x="2378050" y="1545137"/>
            <a:ext cx="3983204" cy="2431514"/>
          </a:xfrm>
          <a:prstGeom prst="rect">
            <a:avLst/>
          </a:prstGeom>
        </p:spPr>
      </p:pic>
      <p:sp>
        <p:nvSpPr>
          <p:cNvPr id="12" name="TextBox 11"/>
          <p:cNvSpPr txBox="1"/>
          <p:nvPr/>
        </p:nvSpPr>
        <p:spPr>
          <a:xfrm>
            <a:off x="539552" y="4349987"/>
            <a:ext cx="5970737" cy="461665"/>
          </a:xfrm>
          <a:prstGeom prst="rect">
            <a:avLst/>
          </a:prstGeom>
          <a:noFill/>
        </p:spPr>
        <p:txBody>
          <a:bodyPr wrap="none" rtlCol="0">
            <a:spAutoFit/>
          </a:bodyPr>
          <a:lstStyle/>
          <a:p>
            <a:r>
              <a:rPr lang="en-GB" sz="2400" dirty="0"/>
              <a:t>SI unit of the pressure: The Pascal (symbol Pa)</a:t>
            </a:r>
            <a:endParaRPr lang="en-US" sz="2400" dirty="0"/>
          </a:p>
        </p:txBody>
      </p:sp>
      <mc:AlternateContent xmlns:mc="http://schemas.openxmlformats.org/markup-compatibility/2006" xmlns:a14="http://schemas.microsoft.com/office/drawing/2010/main">
        <mc:Choice Requires="a14">
          <p:sp>
            <p:nvSpPr>
              <p:cNvPr id="14" name="TextBox 13"/>
              <p:cNvSpPr txBox="1"/>
              <p:nvPr/>
            </p:nvSpPr>
            <p:spPr>
              <a:xfrm>
                <a:off x="2467249" y="4888083"/>
                <a:ext cx="299024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1 </m:t>
                      </m:r>
                      <m:r>
                        <a:rPr lang="en-GB" sz="3200" b="0" i="1" smtClean="0">
                          <a:latin typeface="Cambria Math" panose="02040503050406030204" pitchFamily="18" charset="0"/>
                        </a:rPr>
                        <m:t>𝑃𝑎</m:t>
                      </m:r>
                      <m:r>
                        <a:rPr lang="en-GB" sz="3200" b="0" i="1" smtClean="0">
                          <a:latin typeface="Cambria Math" panose="02040503050406030204" pitchFamily="18" charset="0"/>
                        </a:rPr>
                        <m:t>=1 </m:t>
                      </m:r>
                      <m:r>
                        <a:rPr lang="en-GB" sz="3200" b="0" i="1" smtClean="0">
                          <a:latin typeface="Cambria Math" panose="02040503050406030204" pitchFamily="18" charset="0"/>
                        </a:rPr>
                        <m:t>𝑁</m:t>
                      </m:r>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𝑚</m:t>
                          </m:r>
                        </m:e>
                        <m:sup>
                          <m:r>
                            <a:rPr lang="en-GB" sz="3200" b="0" i="1" smtClean="0">
                              <a:latin typeface="Cambria Math" panose="02040503050406030204" pitchFamily="18" charset="0"/>
                            </a:rPr>
                            <m:t>−2</m:t>
                          </m:r>
                        </m:sup>
                      </m:sSup>
                    </m:oMath>
                  </m:oMathPara>
                </a14:m>
                <a:endParaRPr lang="en-US"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467249" y="4888083"/>
                <a:ext cx="2990242" cy="492443"/>
              </a:xfrm>
              <a:prstGeom prst="rect">
                <a:avLst/>
              </a:prstGeom>
              <a:blipFill>
                <a:blip r:embed="rId4"/>
                <a:stretch>
                  <a:fillRect/>
                </a:stretch>
              </a:blipFill>
            </p:spPr>
            <p:txBody>
              <a:bodyPr/>
              <a:lstStyle/>
              <a:p>
                <a:r>
                  <a:rPr lang="en-US">
                    <a:noFill/>
                  </a:rPr>
                  <a:t> </a:t>
                </a:r>
              </a:p>
            </p:txBody>
          </p:sp>
        </mc:Fallback>
      </mc:AlternateContent>
      <p:sp>
        <p:nvSpPr>
          <p:cNvPr id="15" name="TextBox 14"/>
          <p:cNvSpPr txBox="1"/>
          <p:nvPr/>
        </p:nvSpPr>
        <p:spPr>
          <a:xfrm>
            <a:off x="6012160" y="5000322"/>
            <a:ext cx="5405139"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
        <p:nvSpPr>
          <p:cNvPr id="17" name="TextBox 16"/>
          <p:cNvSpPr txBox="1"/>
          <p:nvPr/>
        </p:nvSpPr>
        <p:spPr>
          <a:xfrm flipH="1">
            <a:off x="539552" y="5574868"/>
            <a:ext cx="8604448" cy="646331"/>
          </a:xfrm>
          <a:prstGeom prst="rect">
            <a:avLst/>
          </a:prstGeom>
          <a:noFill/>
        </p:spPr>
        <p:txBody>
          <a:bodyPr wrap="square" rtlCol="0">
            <a:spAutoFit/>
          </a:bodyPr>
          <a:lstStyle/>
          <a:p>
            <a:r>
              <a:rPr lang="en-GB" dirty="0"/>
              <a:t>Other units of the pressure (not SI unit): the atmosphere (symbol: </a:t>
            </a:r>
            <a:r>
              <a:rPr lang="en-GB" dirty="0" err="1"/>
              <a:t>atm</a:t>
            </a:r>
            <a:r>
              <a:rPr lang="en-GB" dirty="0"/>
              <a:t>), inches of mercury (symbol: Hg), </a:t>
            </a:r>
            <a:r>
              <a:rPr lang="en-GB" dirty="0" err="1"/>
              <a:t>centimeters</a:t>
            </a:r>
            <a:r>
              <a:rPr lang="en-GB" dirty="0"/>
              <a:t> of mercury (symbol: </a:t>
            </a:r>
            <a:r>
              <a:rPr lang="en-GB" dirty="0" err="1"/>
              <a:t>cmHg</a:t>
            </a:r>
            <a:r>
              <a:rPr lang="en-GB" dirty="0"/>
              <a:t>), … </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2001344" y="6322132"/>
                <a:ext cx="3698833"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1 </m:t>
                      </m:r>
                      <m:r>
                        <a:rPr lang="en-GB" b="0" i="1" smtClean="0">
                          <a:latin typeface="Cambria Math" panose="02040503050406030204" pitchFamily="18" charset="0"/>
                        </a:rPr>
                        <m:t>𝑎𝑡𝑚</m:t>
                      </m:r>
                      <m:r>
                        <a:rPr lang="en-GB" b="0" i="1" smtClean="0">
                          <a:latin typeface="Cambria Math" panose="02040503050406030204" pitchFamily="18" charset="0"/>
                        </a:rPr>
                        <m:t>=76 </m:t>
                      </m:r>
                      <m:r>
                        <a:rPr lang="en-GB" b="0" i="1" smtClean="0">
                          <a:latin typeface="Cambria Math" panose="02040503050406030204" pitchFamily="18" charset="0"/>
                        </a:rPr>
                        <m:t>𝑐𝑚𝐻𝑔</m:t>
                      </m:r>
                      <m:r>
                        <a:rPr lang="en-GB" b="0" i="1" smtClean="0">
                          <a:latin typeface="Cambria Math" panose="02040503050406030204" pitchFamily="18" charset="0"/>
                        </a:rPr>
                        <m:t>=1.013×</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5</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𝑃𝑎</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001344" y="6322132"/>
                <a:ext cx="3698833" cy="280077"/>
              </a:xfrm>
              <a:prstGeom prst="rect">
                <a:avLst/>
              </a:prstGeom>
              <a:blipFill>
                <a:blip r:embed="rId5"/>
                <a:stretch>
                  <a:fillRect l="-988" t="-2174" r="-988" b="-36957"/>
                </a:stretch>
              </a:blipFill>
            </p:spPr>
            <p:txBody>
              <a:bodyPr/>
              <a:lstStyle/>
              <a:p>
                <a:r>
                  <a:rPr lang="en-US">
                    <a:noFill/>
                  </a:rPr>
                  <a:t> </a:t>
                </a:r>
              </a:p>
            </p:txBody>
          </p:sp>
        </mc:Fallback>
      </mc:AlternateContent>
      <p:sp>
        <p:nvSpPr>
          <p:cNvPr id="19" name="TextBox 18"/>
          <p:cNvSpPr txBox="1"/>
          <p:nvPr/>
        </p:nvSpPr>
        <p:spPr>
          <a:xfrm>
            <a:off x="5791239" y="6139004"/>
            <a:ext cx="3074949" cy="646331"/>
          </a:xfrm>
          <a:prstGeom prst="rect">
            <a:avLst/>
          </a:prstGeom>
          <a:noFill/>
        </p:spPr>
        <p:txBody>
          <a:bodyPr wrap="square" rtlCol="0">
            <a:spAutoFit/>
          </a:bodyPr>
          <a:lstStyle/>
          <a:p>
            <a:r>
              <a:rPr lang="en-GB" dirty="0"/>
              <a:t>(for your information, don’t need to remember)</a:t>
            </a:r>
            <a:endParaRPr lang="en-US" dirty="0"/>
          </a:p>
        </p:txBody>
      </p:sp>
    </p:spTree>
    <p:extLst>
      <p:ext uri="{BB962C8B-B14F-4D97-AF65-F5344CB8AC3E}">
        <p14:creationId xmlns:p14="http://schemas.microsoft.com/office/powerpoint/2010/main" val="50992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11560" y="6237288"/>
            <a:ext cx="7776864" cy="412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71400"/>
            <a:ext cx="8229600" cy="1143000"/>
          </a:xfrm>
        </p:spPr>
        <p:txBody>
          <a:bodyPr/>
          <a:lstStyle/>
          <a:p>
            <a:r>
              <a:rPr lang="en-GB" dirty="0"/>
              <a:t>State parameters of a gas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13</a:t>
            </a:fld>
            <a:endParaRPr lang="en-US" altLang="zh-CN"/>
          </a:p>
        </p:txBody>
      </p:sp>
      <p:sp>
        <p:nvSpPr>
          <p:cNvPr id="8" name="TextBox 7"/>
          <p:cNvSpPr txBox="1"/>
          <p:nvPr/>
        </p:nvSpPr>
        <p:spPr>
          <a:xfrm>
            <a:off x="2748940" y="586879"/>
            <a:ext cx="4294191" cy="769441"/>
          </a:xfrm>
          <a:prstGeom prst="rect">
            <a:avLst/>
          </a:prstGeom>
          <a:noFill/>
        </p:spPr>
        <p:txBody>
          <a:bodyPr wrap="square" rtlCol="0">
            <a:spAutoFit/>
          </a:bodyPr>
          <a:lstStyle/>
          <a:p>
            <a:r>
              <a:rPr lang="en-GB" sz="4400" dirty="0">
                <a:solidFill>
                  <a:schemeClr val="accent2">
                    <a:lumMod val="60000"/>
                    <a:lumOff val="40000"/>
                  </a:schemeClr>
                </a:solidFill>
              </a:rPr>
              <a:t>The volume (V)  </a:t>
            </a:r>
            <a:endParaRPr lang="en-US" sz="4400" dirty="0">
              <a:solidFill>
                <a:schemeClr val="accent2">
                  <a:lumMod val="60000"/>
                  <a:lumOff val="40000"/>
                </a:schemeClr>
              </a:solidFill>
            </a:endParaRPr>
          </a:p>
        </p:txBody>
      </p:sp>
      <p:sp>
        <p:nvSpPr>
          <p:cNvPr id="3" name="TextBox 2"/>
          <p:cNvSpPr txBox="1"/>
          <p:nvPr/>
        </p:nvSpPr>
        <p:spPr>
          <a:xfrm>
            <a:off x="459224" y="1450667"/>
            <a:ext cx="6566221" cy="707886"/>
          </a:xfrm>
          <a:prstGeom prst="rect">
            <a:avLst/>
          </a:prstGeom>
          <a:noFill/>
        </p:spPr>
        <p:txBody>
          <a:bodyPr wrap="none" rtlCol="0">
            <a:spAutoFit/>
          </a:bodyPr>
          <a:lstStyle/>
          <a:p>
            <a:r>
              <a:rPr lang="en-GB" sz="4000" dirty="0"/>
              <a:t>The space occupied by the gas </a:t>
            </a:r>
            <a:endParaRPr lang="en-US" sz="4000" dirty="0"/>
          </a:p>
        </p:txBody>
      </p:sp>
      <mc:AlternateContent xmlns:mc="http://schemas.openxmlformats.org/markup-compatibility/2006" xmlns:a14="http://schemas.microsoft.com/office/drawing/2010/main">
        <mc:Choice Requires="a14">
          <p:sp>
            <p:nvSpPr>
              <p:cNvPr id="5" name="TextBox 4"/>
              <p:cNvSpPr txBox="1"/>
              <p:nvPr/>
            </p:nvSpPr>
            <p:spPr>
              <a:xfrm>
                <a:off x="914400" y="2220530"/>
                <a:ext cx="5865708" cy="584775"/>
              </a:xfrm>
              <a:prstGeom prst="rect">
                <a:avLst/>
              </a:prstGeom>
              <a:noFill/>
            </p:spPr>
            <p:txBody>
              <a:bodyPr wrap="none" rtlCol="0">
                <a:spAutoFit/>
              </a:bodyPr>
              <a:lstStyle/>
              <a:p>
                <a:r>
                  <a:rPr lang="en-GB" sz="3200" dirty="0"/>
                  <a:t>SI Unit: cubic meter (symbol: </a:t>
                </a:r>
                <a14:m>
                  <m:oMath xmlns:m="http://schemas.openxmlformats.org/officeDocument/2006/math">
                    <m:sSup>
                      <m:sSupPr>
                        <m:ctrlPr>
                          <a:rPr lang="en-GB" sz="3200" i="1" smtClean="0">
                            <a:latin typeface="Cambria Math" panose="02040503050406030204" pitchFamily="18" charset="0"/>
                          </a:rPr>
                        </m:ctrlPr>
                      </m:sSupPr>
                      <m:e>
                        <m:r>
                          <a:rPr lang="en-GB" sz="3200" b="0" i="1" smtClean="0">
                            <a:latin typeface="Cambria Math" panose="02040503050406030204" pitchFamily="18" charset="0"/>
                          </a:rPr>
                          <m:t>𝑚</m:t>
                        </m:r>
                      </m:e>
                      <m:sup>
                        <m:r>
                          <a:rPr lang="en-GB" sz="3200" b="0" i="1" smtClean="0">
                            <a:latin typeface="Cambria Math" panose="02040503050406030204" pitchFamily="18" charset="0"/>
                          </a:rPr>
                          <m:t>3</m:t>
                        </m:r>
                      </m:sup>
                    </m:sSup>
                  </m:oMath>
                </a14:m>
                <a:r>
                  <a:rPr lang="en-GB" sz="3200" dirty="0"/>
                  <a:t>)</a:t>
                </a:r>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914400" y="2220530"/>
                <a:ext cx="5865708" cy="584775"/>
              </a:xfrm>
              <a:prstGeom prst="rect">
                <a:avLst/>
              </a:prstGeom>
              <a:blipFill>
                <a:blip r:embed="rId2"/>
                <a:stretch>
                  <a:fillRect l="-2599" t="-14583" r="-1663" b="-32292"/>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835696" y="2805305"/>
            <a:ext cx="4510055" cy="3334015"/>
          </a:xfrm>
          <a:prstGeom prst="rect">
            <a:avLst/>
          </a:prstGeom>
        </p:spPr>
      </p:pic>
      <p:sp>
        <p:nvSpPr>
          <p:cNvPr id="7" name="TextBox 6"/>
          <p:cNvSpPr txBox="1"/>
          <p:nvPr/>
        </p:nvSpPr>
        <p:spPr>
          <a:xfrm flipH="1">
            <a:off x="611560" y="6237288"/>
            <a:ext cx="7572321" cy="369332"/>
          </a:xfrm>
          <a:prstGeom prst="rect">
            <a:avLst/>
          </a:prstGeom>
          <a:noFill/>
        </p:spPr>
        <p:txBody>
          <a:bodyPr wrap="square" rtlCol="0">
            <a:spAutoFit/>
          </a:bodyPr>
          <a:lstStyle/>
          <a:p>
            <a:r>
              <a:rPr lang="en-GB" dirty="0"/>
              <a:t>Unlike solids and liquids, at equilibrium, a gas occupy all the volume available</a:t>
            </a:r>
            <a:endParaRPr lang="en-US" dirty="0"/>
          </a:p>
        </p:txBody>
      </p:sp>
    </p:spTree>
    <p:extLst>
      <p:ext uri="{BB962C8B-B14F-4D97-AF65-F5344CB8AC3E}">
        <p14:creationId xmlns:p14="http://schemas.microsoft.com/office/powerpoint/2010/main" val="204175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00"/>
            <a:ext cx="8229600" cy="1143000"/>
          </a:xfrm>
        </p:spPr>
        <p:txBody>
          <a:bodyPr/>
          <a:lstStyle/>
          <a:p>
            <a:r>
              <a:rPr lang="en-GB" dirty="0"/>
              <a:t>State parameters of a gas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14</a:t>
            </a:fld>
            <a:endParaRPr lang="en-US" altLang="zh-CN"/>
          </a:p>
        </p:txBody>
      </p:sp>
      <p:sp>
        <p:nvSpPr>
          <p:cNvPr id="8" name="TextBox 7"/>
          <p:cNvSpPr txBox="1"/>
          <p:nvPr/>
        </p:nvSpPr>
        <p:spPr>
          <a:xfrm>
            <a:off x="2748940" y="586879"/>
            <a:ext cx="5434941" cy="769441"/>
          </a:xfrm>
          <a:prstGeom prst="rect">
            <a:avLst/>
          </a:prstGeom>
          <a:noFill/>
        </p:spPr>
        <p:txBody>
          <a:bodyPr wrap="square" rtlCol="0">
            <a:spAutoFit/>
          </a:bodyPr>
          <a:lstStyle/>
          <a:p>
            <a:r>
              <a:rPr lang="en-GB" sz="4400" dirty="0">
                <a:solidFill>
                  <a:schemeClr val="accent2">
                    <a:lumMod val="60000"/>
                    <a:lumOff val="40000"/>
                  </a:schemeClr>
                </a:solidFill>
              </a:rPr>
              <a:t>The temperature (T)</a:t>
            </a:r>
            <a:endParaRPr lang="en-US" sz="4400" dirty="0">
              <a:solidFill>
                <a:schemeClr val="accent2">
                  <a:lumMod val="60000"/>
                  <a:lumOff val="40000"/>
                </a:schemeClr>
              </a:solidFill>
            </a:endParaRPr>
          </a:p>
        </p:txBody>
      </p:sp>
      <p:sp>
        <p:nvSpPr>
          <p:cNvPr id="10" name="Rectangle 9"/>
          <p:cNvSpPr/>
          <p:nvPr/>
        </p:nvSpPr>
        <p:spPr>
          <a:xfrm>
            <a:off x="299291" y="1516070"/>
            <a:ext cx="7884590" cy="2554545"/>
          </a:xfrm>
          <a:prstGeom prst="rect">
            <a:avLst/>
          </a:prstGeom>
        </p:spPr>
        <p:txBody>
          <a:bodyPr wrap="square">
            <a:spAutoFit/>
          </a:bodyPr>
          <a:lstStyle/>
          <a:p>
            <a:pPr marL="285750" indent="-285750">
              <a:buFont typeface="Arial" panose="020B0604020202020204" pitchFamily="34" charset="0"/>
              <a:buChar char="•"/>
              <a:defRPr/>
            </a:pPr>
            <a:r>
              <a:rPr lang="en-GB" altLang="en-US" sz="3200" dirty="0"/>
              <a:t>Describes the degree of hotness of a body </a:t>
            </a:r>
          </a:p>
          <a:p>
            <a:pPr marL="285750" indent="-285750">
              <a:buFont typeface="Arial" panose="020B0604020202020204" pitchFamily="34" charset="0"/>
              <a:buChar char="•"/>
              <a:defRPr/>
            </a:pPr>
            <a:endParaRPr lang="en-GB" altLang="en-US" sz="3200" dirty="0"/>
          </a:p>
          <a:p>
            <a:pPr marL="285750" indent="-285750">
              <a:buFont typeface="Arial" panose="020B0604020202020204" pitchFamily="34" charset="0"/>
              <a:buChar char="•"/>
              <a:defRPr/>
            </a:pPr>
            <a:r>
              <a:rPr lang="en-GB" altLang="en-US" sz="3200" dirty="0"/>
              <a:t>Describe the thermal activity (thermal motion) of the molecules </a:t>
            </a:r>
            <a:endParaRPr lang="en-US" altLang="en-US" sz="3200" dirty="0"/>
          </a:p>
          <a:p>
            <a:pPr>
              <a:defRPr/>
            </a:pPr>
            <a:endParaRPr lang="en-US" altLang="en-US" sz="3200" dirty="0"/>
          </a:p>
        </p:txBody>
      </p:sp>
      <p:sp>
        <p:nvSpPr>
          <p:cNvPr id="17" name="TextBox 16"/>
          <p:cNvSpPr txBox="1"/>
          <p:nvPr/>
        </p:nvSpPr>
        <p:spPr>
          <a:xfrm>
            <a:off x="1187624" y="3861033"/>
            <a:ext cx="4899739" cy="369332"/>
          </a:xfrm>
          <a:prstGeom prst="rect">
            <a:avLst/>
          </a:prstGeom>
          <a:noFill/>
        </p:spPr>
        <p:txBody>
          <a:bodyPr wrap="none" rtlCol="0">
            <a:spAutoFit/>
          </a:bodyPr>
          <a:lstStyle/>
          <a:p>
            <a:r>
              <a:rPr lang="en-GB" dirty="0"/>
              <a:t>SI unit of the temperature: The Kelvin (symbol: K)</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1729844" y="4415287"/>
                <a:ext cx="41699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𝑇</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𝐾</m:t>
                          </m:r>
                        </m:e>
                      </m:d>
                      <m:r>
                        <a:rPr lang="en-GB" sz="3200" b="0" i="1" smtClean="0">
                          <a:latin typeface="Cambria Math" panose="02040503050406030204" pitchFamily="18" charset="0"/>
                        </a:rPr>
                        <m:t>=</m:t>
                      </m:r>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𝐶</m:t>
                      </m:r>
                      <m:r>
                        <a:rPr lang="en-GB" sz="3200" b="0" i="1" smtClean="0">
                          <a:latin typeface="Cambria Math" panose="02040503050406030204" pitchFamily="18" charset="0"/>
                        </a:rPr>
                        <m:t>)+273.15</m:t>
                      </m:r>
                    </m:oMath>
                  </m:oMathPara>
                </a14:m>
                <a:endParaRPr lang="en-US" sz="3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729844" y="4415287"/>
                <a:ext cx="4169988" cy="492443"/>
              </a:xfrm>
              <a:prstGeom prst="rect">
                <a:avLst/>
              </a:prstGeom>
              <a:blipFill>
                <a:blip r:embed="rId2"/>
                <a:stretch>
                  <a:fillRect/>
                </a:stretch>
              </a:blipFill>
            </p:spPr>
            <p:txBody>
              <a:bodyPr/>
              <a:lstStyle/>
              <a:p>
                <a:r>
                  <a:rPr lang="en-US">
                    <a:noFill/>
                  </a:rPr>
                  <a:t> </a:t>
                </a:r>
              </a:p>
            </p:txBody>
          </p:sp>
        </mc:Fallback>
      </mc:AlternateContent>
      <p:cxnSp>
        <p:nvCxnSpPr>
          <p:cNvPr id="20" name="Straight Arrow Connector 19"/>
          <p:cNvCxnSpPr/>
          <p:nvPr/>
        </p:nvCxnSpPr>
        <p:spPr>
          <a:xfrm flipV="1">
            <a:off x="3635896" y="5085674"/>
            <a:ext cx="0"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48940" y="5733746"/>
            <a:ext cx="2842381" cy="369332"/>
          </a:xfrm>
          <a:prstGeom prst="rect">
            <a:avLst/>
          </a:prstGeom>
          <a:noFill/>
        </p:spPr>
        <p:txBody>
          <a:bodyPr wrap="none" rtlCol="0">
            <a:spAutoFit/>
          </a:bodyPr>
          <a:lstStyle/>
          <a:p>
            <a:r>
              <a:rPr lang="en-GB" dirty="0"/>
              <a:t>Temperature in Celsius scale</a:t>
            </a:r>
            <a:endParaRPr lang="en-US" dirty="0"/>
          </a:p>
        </p:txBody>
      </p:sp>
      <p:sp>
        <p:nvSpPr>
          <p:cNvPr id="22" name="TextBox 21"/>
          <p:cNvSpPr txBox="1"/>
          <p:nvPr/>
        </p:nvSpPr>
        <p:spPr>
          <a:xfrm>
            <a:off x="6444208" y="4538398"/>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Tree>
    <p:extLst>
      <p:ext uri="{BB962C8B-B14F-4D97-AF65-F5344CB8AC3E}">
        <p14:creationId xmlns:p14="http://schemas.microsoft.com/office/powerpoint/2010/main" val="97023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82651" y="5860243"/>
            <a:ext cx="7632848" cy="997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119064" y="764704"/>
            <a:ext cx="6068317" cy="4629779"/>
          </a:xfrm>
          <a:prstGeom prst="rect">
            <a:avLst/>
          </a:prstGeom>
        </p:spPr>
      </p:pic>
      <p:sp>
        <p:nvSpPr>
          <p:cNvPr id="2" name="Title 1"/>
          <p:cNvSpPr>
            <a:spLocks noGrp="1"/>
          </p:cNvSpPr>
          <p:nvPr>
            <p:ph type="title"/>
          </p:nvPr>
        </p:nvSpPr>
        <p:spPr>
          <a:xfrm>
            <a:off x="457199" y="-171400"/>
            <a:ext cx="8229600" cy="1143000"/>
          </a:xfrm>
        </p:spPr>
        <p:txBody>
          <a:bodyPr/>
          <a:lstStyle/>
          <a:p>
            <a:r>
              <a:rPr lang="en-GB" dirty="0"/>
              <a:t>Different kinds of thermodynamic systems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15</a:t>
            </a:fld>
            <a:endParaRPr lang="en-US" altLang="zh-CN"/>
          </a:p>
        </p:txBody>
      </p:sp>
      <p:sp>
        <p:nvSpPr>
          <p:cNvPr id="5" name="TextBox 4"/>
          <p:cNvSpPr txBox="1"/>
          <p:nvPr/>
        </p:nvSpPr>
        <p:spPr>
          <a:xfrm>
            <a:off x="1119064" y="5372729"/>
            <a:ext cx="8928992" cy="523220"/>
          </a:xfrm>
          <a:prstGeom prst="rect">
            <a:avLst/>
          </a:prstGeom>
          <a:noFill/>
        </p:spPr>
        <p:txBody>
          <a:bodyPr wrap="square" rtlCol="0">
            <a:spAutoFit/>
          </a:bodyPr>
          <a:lstStyle/>
          <a:p>
            <a:r>
              <a:rPr lang="en-US" sz="1400" dirty="0">
                <a:hlinkClick r:id="rId3"/>
              </a:rPr>
              <a:t>http://present5.com/chemical-thermodynamics-lesson-plan-1-types-of/</a:t>
            </a:r>
            <a:endParaRPr lang="en-US" sz="1400" dirty="0"/>
          </a:p>
          <a:p>
            <a:endParaRPr lang="en-US" sz="1400" dirty="0"/>
          </a:p>
        </p:txBody>
      </p:sp>
      <p:sp>
        <p:nvSpPr>
          <p:cNvPr id="6" name="Rectangle 5"/>
          <p:cNvSpPr/>
          <p:nvPr/>
        </p:nvSpPr>
        <p:spPr>
          <a:xfrm>
            <a:off x="941388" y="5895949"/>
            <a:ext cx="6858000" cy="923330"/>
          </a:xfrm>
          <a:prstGeom prst="rect">
            <a:avLst/>
          </a:prstGeom>
        </p:spPr>
        <p:txBody>
          <a:bodyPr wrap="square">
            <a:spAutoFit/>
          </a:bodyPr>
          <a:lstStyle/>
          <a:p>
            <a:pPr>
              <a:defRPr/>
            </a:pPr>
            <a:r>
              <a:rPr lang="en-US" altLang="en-US" dirty="0"/>
              <a:t>An isolated system is also defined as a state where macroscopic parameters do not change over time (because there is no exchange of matter and energy)</a:t>
            </a:r>
          </a:p>
        </p:txBody>
      </p:sp>
    </p:spTree>
    <p:extLst>
      <p:ext uri="{BB962C8B-B14F-4D97-AF65-F5344CB8AC3E}">
        <p14:creationId xmlns:p14="http://schemas.microsoft.com/office/powerpoint/2010/main" val="30007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07445" y="3051883"/>
            <a:ext cx="4007504" cy="1745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71400"/>
            <a:ext cx="8229600" cy="1143000"/>
          </a:xfrm>
        </p:spPr>
        <p:txBody>
          <a:bodyPr/>
          <a:lstStyle/>
          <a:p>
            <a:r>
              <a:rPr lang="en-GB" dirty="0"/>
              <a:t>Quasi-static process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a:p>
        </p:txBody>
      </p:sp>
      <p:sp>
        <p:nvSpPr>
          <p:cNvPr id="3" name="Rectangle 2"/>
          <p:cNvSpPr/>
          <p:nvPr/>
        </p:nvSpPr>
        <p:spPr>
          <a:xfrm>
            <a:off x="1384313" y="774289"/>
            <a:ext cx="7728284" cy="2308324"/>
          </a:xfrm>
          <a:prstGeom prst="rect">
            <a:avLst/>
          </a:prstGeom>
        </p:spPr>
        <p:txBody>
          <a:bodyPr wrap="square">
            <a:spAutoFit/>
          </a:bodyPr>
          <a:lstStyle/>
          <a:p>
            <a:r>
              <a:rPr lang="en-US" sz="2400" dirty="0">
                <a:solidFill>
                  <a:srgbClr val="111111"/>
                </a:solidFill>
                <a:latin typeface="Microsoft YaHei" panose="020B0503020204020204" pitchFamily="34" charset="-122"/>
                <a:ea typeface="Microsoft YaHei" panose="020B0503020204020204" pitchFamily="34" charset="-122"/>
              </a:rPr>
              <a:t>“an infinitely slow process in which the system changes its variables (P,V,T) so slowly such that it remains in thermal, mechanical and chemical equilibrium with its surroundings throughout. “</a:t>
            </a:r>
          </a:p>
          <a:p>
            <a:endParaRPr lang="en-US" sz="2400" dirty="0">
              <a:solidFill>
                <a:srgbClr val="111111"/>
              </a:solidFill>
              <a:latin typeface="Microsoft YaHei" panose="020B0503020204020204" pitchFamily="34" charset="-122"/>
              <a:ea typeface="Microsoft YaHei" panose="020B0503020204020204" pitchFamily="34" charset="-122"/>
            </a:endParaRPr>
          </a:p>
          <a:p>
            <a:endParaRPr lang="en-US" sz="2400" dirty="0">
              <a:solidFill>
                <a:srgbClr val="111111"/>
              </a:solidFill>
              <a:latin typeface="Microsoft YaHei" panose="020B0503020204020204" pitchFamily="34" charset="-122"/>
              <a:ea typeface="Microsoft YaHei" panose="020B0503020204020204" pitchFamily="34" charset="-122"/>
            </a:endParaRPr>
          </a:p>
        </p:txBody>
      </p:sp>
      <p:sp>
        <p:nvSpPr>
          <p:cNvPr id="6" name="Rectangle 5"/>
          <p:cNvSpPr/>
          <p:nvPr/>
        </p:nvSpPr>
        <p:spPr>
          <a:xfrm>
            <a:off x="914400" y="3231336"/>
            <a:ext cx="2865512" cy="1200329"/>
          </a:xfrm>
          <a:prstGeom prst="rect">
            <a:avLst/>
          </a:prstGeom>
        </p:spPr>
        <p:txBody>
          <a:bodyPr wrap="square">
            <a:spAutoFit/>
          </a:bodyPr>
          <a:lstStyle/>
          <a:p>
            <a:r>
              <a:rPr lang="en-US" dirty="0">
                <a:solidFill>
                  <a:srgbClr val="111111"/>
                </a:solidFill>
                <a:latin typeface="Microsoft YaHei" panose="020B0503020204020204" pitchFamily="34" charset="-122"/>
                <a:ea typeface="Microsoft YaHei" panose="020B0503020204020204" pitchFamily="34" charset="-122"/>
              </a:rPr>
              <a:t>By this infinite slow variation, the system is always almost close to equilibrium state.</a:t>
            </a:r>
            <a:endParaRPr lang="en-US" dirty="0"/>
          </a:p>
        </p:txBody>
      </p:sp>
      <p:sp>
        <p:nvSpPr>
          <p:cNvPr id="8" name="Rectangle 7"/>
          <p:cNvSpPr/>
          <p:nvPr/>
        </p:nvSpPr>
        <p:spPr>
          <a:xfrm>
            <a:off x="1619672" y="2415331"/>
            <a:ext cx="7848872" cy="461665"/>
          </a:xfrm>
          <a:prstGeom prst="rect">
            <a:avLst/>
          </a:prstGeom>
        </p:spPr>
        <p:txBody>
          <a:bodyPr wrap="square">
            <a:spAutoFit/>
          </a:bodyPr>
          <a:lstStyle/>
          <a:p>
            <a:r>
              <a:rPr lang="en-US" sz="800" dirty="0">
                <a:hlinkClick r:id="rId2"/>
              </a:rPr>
              <a:t>http://www.brainkart.com/article/Quasi-static-process_36242/#:~:text=A%20quasi-static%20process%20is%20an%20infinitely%20slow%20process,system%20is%20always%20almost%20close%20to%20equilibrium%20state</a:t>
            </a:r>
            <a:r>
              <a:rPr lang="en-US" sz="800" dirty="0"/>
              <a:t>.</a:t>
            </a:r>
          </a:p>
          <a:p>
            <a:endParaRPr lang="en-US" sz="800" dirty="0"/>
          </a:p>
        </p:txBody>
      </p:sp>
      <p:pic>
        <p:nvPicPr>
          <p:cNvPr id="9" name="Picture 8"/>
          <p:cNvPicPr>
            <a:picLocks noChangeAspect="1"/>
          </p:cNvPicPr>
          <p:nvPr/>
        </p:nvPicPr>
        <p:blipFill>
          <a:blip r:embed="rId3"/>
          <a:stretch>
            <a:fillRect/>
          </a:stretch>
        </p:blipFill>
        <p:spPr>
          <a:xfrm>
            <a:off x="4770896" y="2978084"/>
            <a:ext cx="2848679" cy="3420958"/>
          </a:xfrm>
          <a:prstGeom prst="rect">
            <a:avLst/>
          </a:prstGeom>
        </p:spPr>
      </p:pic>
      <p:sp>
        <p:nvSpPr>
          <p:cNvPr id="10" name="TextBox 9"/>
          <p:cNvSpPr txBox="1"/>
          <p:nvPr/>
        </p:nvSpPr>
        <p:spPr>
          <a:xfrm flipH="1">
            <a:off x="4460668" y="6237288"/>
            <a:ext cx="6808076" cy="400110"/>
          </a:xfrm>
          <a:prstGeom prst="rect">
            <a:avLst/>
          </a:prstGeom>
          <a:noFill/>
        </p:spPr>
        <p:txBody>
          <a:bodyPr wrap="square" rtlCol="0">
            <a:spAutoFit/>
          </a:bodyPr>
          <a:lstStyle/>
          <a:p>
            <a:r>
              <a:rPr lang="en-US" sz="1000" dirty="0">
                <a:hlinkClick r:id="rId4"/>
              </a:rPr>
              <a:t>http://www.brainkart.com/media/extra3/FJW0KA8.jpg#</a:t>
            </a:r>
            <a:endParaRPr lang="en-US" sz="1000" dirty="0"/>
          </a:p>
          <a:p>
            <a:endParaRPr lang="en-US" sz="1000" dirty="0"/>
          </a:p>
        </p:txBody>
      </p:sp>
    </p:spTree>
    <p:extLst>
      <p:ext uri="{BB962C8B-B14F-4D97-AF65-F5344CB8AC3E}">
        <p14:creationId xmlns:p14="http://schemas.microsoft.com/office/powerpoint/2010/main" val="21840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1407567"/>
            <a:ext cx="3856496" cy="302954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71400"/>
            <a:ext cx="8229600" cy="1143000"/>
          </a:xfrm>
        </p:spPr>
        <p:txBody>
          <a:bodyPr/>
          <a:lstStyle/>
          <a:p>
            <a:r>
              <a:rPr lang="en-GB" dirty="0"/>
              <a:t>Quasi-static process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17</a:t>
            </a:fld>
            <a:endParaRPr lang="en-US" altLang="zh-CN"/>
          </a:p>
        </p:txBody>
      </p:sp>
      <p:pic>
        <p:nvPicPr>
          <p:cNvPr id="9" name="Picture 8"/>
          <p:cNvPicPr>
            <a:picLocks noChangeAspect="1"/>
          </p:cNvPicPr>
          <p:nvPr/>
        </p:nvPicPr>
        <p:blipFill>
          <a:blip r:embed="rId2"/>
          <a:stretch>
            <a:fillRect/>
          </a:stretch>
        </p:blipFill>
        <p:spPr>
          <a:xfrm>
            <a:off x="4770896" y="2978084"/>
            <a:ext cx="2848679" cy="3420958"/>
          </a:xfrm>
          <a:prstGeom prst="rect">
            <a:avLst/>
          </a:prstGeom>
        </p:spPr>
      </p:pic>
      <p:sp>
        <p:nvSpPr>
          <p:cNvPr id="10" name="TextBox 9"/>
          <p:cNvSpPr txBox="1"/>
          <p:nvPr/>
        </p:nvSpPr>
        <p:spPr>
          <a:xfrm flipH="1">
            <a:off x="4460668" y="6237288"/>
            <a:ext cx="6808076" cy="400110"/>
          </a:xfrm>
          <a:prstGeom prst="rect">
            <a:avLst/>
          </a:prstGeom>
          <a:noFill/>
        </p:spPr>
        <p:txBody>
          <a:bodyPr wrap="square" rtlCol="0">
            <a:spAutoFit/>
          </a:bodyPr>
          <a:lstStyle/>
          <a:p>
            <a:r>
              <a:rPr lang="en-US" sz="1000" dirty="0">
                <a:hlinkClick r:id="rId3"/>
              </a:rPr>
              <a:t>http://www.brainkart.com/media/extra3/FJW0KA8.jpg#</a:t>
            </a:r>
            <a:endParaRPr lang="en-US" sz="1000" dirty="0"/>
          </a:p>
          <a:p>
            <a:endParaRPr lang="en-US" sz="1000" dirty="0"/>
          </a:p>
        </p:txBody>
      </p:sp>
      <p:sp>
        <p:nvSpPr>
          <p:cNvPr id="11" name="Line 53"/>
          <p:cNvSpPr>
            <a:spLocks noChangeShapeType="1"/>
          </p:cNvSpPr>
          <p:nvPr/>
        </p:nvSpPr>
        <p:spPr bwMode="auto">
          <a:xfrm flipV="1">
            <a:off x="1507787" y="3863430"/>
            <a:ext cx="2738437"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 name="Line 54"/>
          <p:cNvSpPr>
            <a:spLocks noChangeShapeType="1"/>
          </p:cNvSpPr>
          <p:nvPr/>
        </p:nvSpPr>
        <p:spPr bwMode="auto">
          <a:xfrm flipH="1" flipV="1">
            <a:off x="1507787" y="1556792"/>
            <a:ext cx="0" cy="23431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55"/>
          <p:cNvSpPr txBox="1">
            <a:spLocks noChangeArrowheads="1"/>
          </p:cNvSpPr>
          <p:nvPr/>
        </p:nvSpPr>
        <p:spPr bwMode="auto">
          <a:xfrm>
            <a:off x="1175999" y="378405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ea typeface="楷体_GB2312" pitchFamily="49" charset="-122"/>
              </a:rPr>
              <a:t>O</a:t>
            </a:r>
          </a:p>
        </p:txBody>
      </p:sp>
      <p:sp>
        <p:nvSpPr>
          <p:cNvPr id="14" name="Text Box 56"/>
          <p:cNvSpPr txBox="1">
            <a:spLocks noChangeArrowheads="1"/>
          </p:cNvSpPr>
          <p:nvPr/>
        </p:nvSpPr>
        <p:spPr bwMode="auto">
          <a:xfrm>
            <a:off x="3928724" y="3855492"/>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ea typeface="楷体_GB2312" pitchFamily="49" charset="-122"/>
              </a:rPr>
              <a:t>V</a:t>
            </a:r>
          </a:p>
        </p:txBody>
      </p:sp>
      <p:sp>
        <p:nvSpPr>
          <p:cNvPr id="15" name="Text Box 57"/>
          <p:cNvSpPr txBox="1">
            <a:spLocks noChangeArrowheads="1"/>
          </p:cNvSpPr>
          <p:nvPr/>
        </p:nvSpPr>
        <p:spPr bwMode="auto">
          <a:xfrm>
            <a:off x="1147424" y="140756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ea typeface="楷体_GB2312" pitchFamily="49" charset="-122"/>
              </a:rPr>
              <a:t>p</a:t>
            </a:r>
          </a:p>
        </p:txBody>
      </p:sp>
      <p:sp>
        <p:nvSpPr>
          <p:cNvPr id="16" name="Oval 59"/>
          <p:cNvSpPr>
            <a:spLocks noChangeArrowheads="1"/>
          </p:cNvSpPr>
          <p:nvPr/>
        </p:nvSpPr>
        <p:spPr bwMode="auto">
          <a:xfrm>
            <a:off x="1882437" y="2007642"/>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17" name="Oval 60"/>
          <p:cNvSpPr>
            <a:spLocks noChangeArrowheads="1"/>
          </p:cNvSpPr>
          <p:nvPr/>
        </p:nvSpPr>
        <p:spPr bwMode="auto">
          <a:xfrm>
            <a:off x="2041187" y="2296567"/>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18" name="Oval 61"/>
          <p:cNvSpPr>
            <a:spLocks noChangeArrowheads="1"/>
          </p:cNvSpPr>
          <p:nvPr/>
        </p:nvSpPr>
        <p:spPr bwMode="auto">
          <a:xfrm>
            <a:off x="1768137" y="1720305"/>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19" name="Oval 62"/>
          <p:cNvSpPr>
            <a:spLocks noChangeArrowheads="1"/>
          </p:cNvSpPr>
          <p:nvPr/>
        </p:nvSpPr>
        <p:spPr bwMode="auto">
          <a:xfrm>
            <a:off x="2368212" y="2728367"/>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0" name="Oval 63"/>
          <p:cNvSpPr>
            <a:spLocks noChangeArrowheads="1"/>
          </p:cNvSpPr>
          <p:nvPr/>
        </p:nvSpPr>
        <p:spPr bwMode="auto">
          <a:xfrm>
            <a:off x="2617449" y="2944267"/>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1" name="Oval 64"/>
          <p:cNvSpPr>
            <a:spLocks noChangeArrowheads="1"/>
          </p:cNvSpPr>
          <p:nvPr/>
        </p:nvSpPr>
        <p:spPr bwMode="auto">
          <a:xfrm>
            <a:off x="2873037" y="3123655"/>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2" name="Oval 65"/>
          <p:cNvSpPr>
            <a:spLocks noChangeArrowheads="1"/>
          </p:cNvSpPr>
          <p:nvPr/>
        </p:nvSpPr>
        <p:spPr bwMode="auto">
          <a:xfrm>
            <a:off x="3149262" y="326018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3" name="Oval 66"/>
          <p:cNvSpPr>
            <a:spLocks noChangeArrowheads="1"/>
          </p:cNvSpPr>
          <p:nvPr/>
        </p:nvSpPr>
        <p:spPr bwMode="auto">
          <a:xfrm>
            <a:off x="3449299" y="3376067"/>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4" name="Oval 67"/>
          <p:cNvSpPr>
            <a:spLocks noChangeArrowheads="1"/>
          </p:cNvSpPr>
          <p:nvPr/>
        </p:nvSpPr>
        <p:spPr bwMode="auto">
          <a:xfrm>
            <a:off x="3808074" y="341893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5" name="Oval 68"/>
          <p:cNvSpPr>
            <a:spLocks noChangeArrowheads="1"/>
          </p:cNvSpPr>
          <p:nvPr/>
        </p:nvSpPr>
        <p:spPr bwMode="auto">
          <a:xfrm>
            <a:off x="2191999" y="2512467"/>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6" name="TextBox 25"/>
          <p:cNvSpPr txBox="1"/>
          <p:nvPr/>
        </p:nvSpPr>
        <p:spPr>
          <a:xfrm>
            <a:off x="802811" y="4622428"/>
            <a:ext cx="4072648" cy="1754326"/>
          </a:xfrm>
          <a:prstGeom prst="rect">
            <a:avLst/>
          </a:prstGeom>
          <a:noFill/>
        </p:spPr>
        <p:txBody>
          <a:bodyPr wrap="square" rtlCol="0">
            <a:spAutoFit/>
          </a:bodyPr>
          <a:lstStyle/>
          <a:p>
            <a:r>
              <a:rPr lang="en-GB" dirty="0"/>
              <a:t>Evolution of the pressure of a gas in respect to its volume, in a quasi-static process.</a:t>
            </a:r>
          </a:p>
          <a:p>
            <a:endParaRPr lang="en-GB" dirty="0"/>
          </a:p>
          <a:p>
            <a:r>
              <a:rPr lang="en-GB" dirty="0"/>
              <a:t>All intermediary states are almost at equilibrium.</a:t>
            </a:r>
            <a:endParaRPr lang="en-US" dirty="0"/>
          </a:p>
        </p:txBody>
      </p:sp>
    </p:spTree>
    <p:extLst>
      <p:ext uri="{BB962C8B-B14F-4D97-AF65-F5344CB8AC3E}">
        <p14:creationId xmlns:p14="http://schemas.microsoft.com/office/powerpoint/2010/main" val="181923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fade">
                                      <p:cBhvr>
                                        <p:cTn id="7"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183" y="-169862"/>
            <a:ext cx="8229600" cy="1143000"/>
          </a:xfrm>
        </p:spPr>
        <p:txBody>
          <a:bodyPr/>
          <a:lstStyle/>
          <a:p>
            <a:r>
              <a:rPr lang="en-GB" dirty="0"/>
              <a:t>Molecular motion</a:t>
            </a:r>
            <a:endParaRPr lang="en-US" dirty="0"/>
          </a:p>
        </p:txBody>
      </p:sp>
      <p:sp>
        <p:nvSpPr>
          <p:cNvPr id="3" name="Content Placeholder 2"/>
          <p:cNvSpPr>
            <a:spLocks noGrp="1"/>
          </p:cNvSpPr>
          <p:nvPr>
            <p:ph idx="1"/>
          </p:nvPr>
        </p:nvSpPr>
        <p:spPr>
          <a:xfrm>
            <a:off x="636588" y="973138"/>
            <a:ext cx="8229600" cy="4525963"/>
          </a:xfrm>
        </p:spPr>
        <p:txBody>
          <a:bodyPr/>
          <a:lstStyle/>
          <a:p>
            <a:r>
              <a:rPr lang="en-GB" sz="2400" dirty="0"/>
              <a:t>The intermolecular forces explain the different behaviour of solids, liquids, and gas. </a:t>
            </a:r>
          </a:p>
          <a:p>
            <a:r>
              <a:rPr lang="en-GB" sz="2400" dirty="0"/>
              <a:t>In a gas, a molecule move in straight line until it collides with another molecule or a wall, excepted at the collision, the intermolecular distances are much greater than in solids and liquids.  </a:t>
            </a:r>
          </a:p>
          <a:p>
            <a:endParaRPr lang="en-GB"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p:pic>
        <p:nvPicPr>
          <p:cNvPr id="6" name="Picture 5"/>
          <p:cNvPicPr>
            <a:picLocks noChangeAspect="1"/>
          </p:cNvPicPr>
          <p:nvPr/>
        </p:nvPicPr>
        <p:blipFill>
          <a:blip r:embed="rId2"/>
          <a:stretch>
            <a:fillRect/>
          </a:stretch>
        </p:blipFill>
        <p:spPr>
          <a:xfrm>
            <a:off x="3491880" y="3356992"/>
            <a:ext cx="3098930" cy="2375322"/>
          </a:xfrm>
          <a:prstGeom prst="rect">
            <a:avLst/>
          </a:prstGeom>
        </p:spPr>
      </p:pic>
      <p:sp>
        <p:nvSpPr>
          <p:cNvPr id="7" name="Rectangle 6"/>
          <p:cNvSpPr/>
          <p:nvPr/>
        </p:nvSpPr>
        <p:spPr>
          <a:xfrm>
            <a:off x="2465388" y="5814095"/>
            <a:ext cx="4572000" cy="846386"/>
          </a:xfrm>
          <a:prstGeom prst="rect">
            <a:avLst/>
          </a:prstGeom>
        </p:spPr>
        <p:txBody>
          <a:bodyPr>
            <a:spAutoFit/>
          </a:bodyPr>
          <a:lstStyle/>
          <a:p>
            <a:r>
              <a:rPr lang="en-US" sz="700" dirty="0"/>
              <a:t>https://files.mtstatic.com/site_4334/78465/0?Expires=1610553335&amp;Signature=Jcpy17UrqtoOQuDpcs9HAHCs5cgLIkNuazVQxOnwwjxWZXTjS15u1XiPHvngzRogGBrRFZQx9f~Gz-v9inrUnezb5lpKMHjeKQrMzlUXZmG7GZU~bwNXjK9KOEr5BHucpnGU-ug2oqv~T5PqDalMmz0GVGM9znd06CeYbd469zA_&amp;Key-Pair-Id=APKAJ5Y6AV4GI7A555NA</a:t>
            </a:r>
          </a:p>
          <a:p>
            <a:endParaRPr lang="en-US" sz="700" dirty="0"/>
          </a:p>
          <a:p>
            <a:endParaRPr lang="en-GB" sz="700" dirty="0"/>
          </a:p>
          <a:p>
            <a:endParaRPr lang="en-US" sz="700" dirty="0"/>
          </a:p>
        </p:txBody>
      </p:sp>
    </p:spTree>
    <p:extLst>
      <p:ext uri="{BB962C8B-B14F-4D97-AF65-F5344CB8AC3E}">
        <p14:creationId xmlns:p14="http://schemas.microsoft.com/office/powerpoint/2010/main" val="2772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183" y="-169862"/>
            <a:ext cx="8229600" cy="1143000"/>
          </a:xfrm>
        </p:spPr>
        <p:txBody>
          <a:bodyPr/>
          <a:lstStyle/>
          <a:p>
            <a:r>
              <a:rPr lang="en-GB" dirty="0"/>
              <a:t>Molecular motion</a:t>
            </a:r>
            <a:endParaRPr lang="en-US" dirty="0"/>
          </a:p>
        </p:txBody>
      </p:sp>
      <p:sp>
        <p:nvSpPr>
          <p:cNvPr id="3" name="Content Placeholder 2"/>
          <p:cNvSpPr>
            <a:spLocks noGrp="1"/>
          </p:cNvSpPr>
          <p:nvPr>
            <p:ph idx="1"/>
          </p:nvPr>
        </p:nvSpPr>
        <p:spPr>
          <a:xfrm>
            <a:off x="539552" y="401638"/>
            <a:ext cx="8229600" cy="4525963"/>
          </a:xfrm>
        </p:spPr>
        <p:txBody>
          <a:bodyPr/>
          <a:lstStyle/>
          <a:p>
            <a:endParaRPr lang="en-GB" sz="2400" dirty="0"/>
          </a:p>
          <a:p>
            <a:r>
              <a:rPr lang="en-GB" sz="2400" dirty="0"/>
              <a:t>Even in liquids and solids, molecules have motion, which is different than motion in gas:</a:t>
            </a:r>
          </a:p>
          <a:p>
            <a:pPr lvl="1"/>
            <a:r>
              <a:rPr lang="en-GB" sz="2000" dirty="0"/>
              <a:t>In solid, the molecules have vibration motion around a fixed point,</a:t>
            </a:r>
          </a:p>
          <a:p>
            <a:pPr lvl="1"/>
            <a:r>
              <a:rPr lang="en-GB" sz="2000" dirty="0"/>
              <a:t>In liquids, the intermolecular distances are greater than in solids, and the molecules have more freedom of motion </a:t>
            </a: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p:pic>
        <p:nvPicPr>
          <p:cNvPr id="5" name="Picture 4"/>
          <p:cNvPicPr>
            <a:picLocks noChangeAspect="1"/>
          </p:cNvPicPr>
          <p:nvPr/>
        </p:nvPicPr>
        <p:blipFill>
          <a:blip r:embed="rId2"/>
          <a:stretch>
            <a:fillRect/>
          </a:stretch>
        </p:blipFill>
        <p:spPr>
          <a:xfrm>
            <a:off x="1014406" y="3403427"/>
            <a:ext cx="7279892" cy="2823567"/>
          </a:xfrm>
          <a:prstGeom prst="rect">
            <a:avLst/>
          </a:prstGeom>
        </p:spPr>
      </p:pic>
      <p:sp>
        <p:nvSpPr>
          <p:cNvPr id="6" name="Rectangle 5"/>
          <p:cNvSpPr/>
          <p:nvPr/>
        </p:nvSpPr>
        <p:spPr>
          <a:xfrm>
            <a:off x="2148607" y="5981998"/>
            <a:ext cx="4572000" cy="646331"/>
          </a:xfrm>
          <a:prstGeom prst="rect">
            <a:avLst/>
          </a:prstGeom>
        </p:spPr>
        <p:txBody>
          <a:bodyPr>
            <a:spAutoFit/>
          </a:bodyPr>
          <a:lstStyle/>
          <a:p>
            <a:r>
              <a:rPr lang="en-US" sz="1200" dirty="0">
                <a:hlinkClick r:id="rId3"/>
              </a:rPr>
              <a:t>https://en.wikiversity.org/wiki/Fluid_Mechanics_for_Mechanical_Engineers/Introduction</a:t>
            </a:r>
            <a:endParaRPr lang="en-US" sz="1200" dirty="0"/>
          </a:p>
          <a:p>
            <a:endParaRPr lang="en-US" sz="1200" dirty="0"/>
          </a:p>
        </p:txBody>
      </p:sp>
    </p:spTree>
    <p:extLst>
      <p:ext uri="{BB962C8B-B14F-4D97-AF65-F5344CB8AC3E}">
        <p14:creationId xmlns:p14="http://schemas.microsoft.com/office/powerpoint/2010/main" val="363405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1868" y="774909"/>
            <a:ext cx="7678564" cy="280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a:t>
            </a:fld>
            <a:endParaRPr lang="en-US" altLang="zh-CN"/>
          </a:p>
        </p:txBody>
      </p:sp>
      <p:sp>
        <p:nvSpPr>
          <p:cNvPr id="2" name="TextBox 1"/>
          <p:cNvSpPr txBox="1"/>
          <p:nvPr/>
        </p:nvSpPr>
        <p:spPr>
          <a:xfrm>
            <a:off x="1429941" y="1052736"/>
            <a:ext cx="6120680" cy="1938992"/>
          </a:xfrm>
          <a:prstGeom prst="rect">
            <a:avLst/>
          </a:prstGeom>
          <a:noFill/>
        </p:spPr>
        <p:txBody>
          <a:bodyPr wrap="square" rtlCol="0">
            <a:spAutoFit/>
          </a:bodyPr>
          <a:lstStyle/>
          <a:p>
            <a:r>
              <a:rPr lang="en-GB" sz="4000" dirty="0"/>
              <a:t>Lesson 1: Describe the macroscopic from the microscopic </a:t>
            </a:r>
            <a:endParaRPr lang="en-US" sz="4000" dirty="0"/>
          </a:p>
        </p:txBody>
      </p:sp>
      <p:pic>
        <p:nvPicPr>
          <p:cNvPr id="7" name="Picture 6"/>
          <p:cNvPicPr>
            <a:picLocks noChangeAspect="1"/>
          </p:cNvPicPr>
          <p:nvPr/>
        </p:nvPicPr>
        <p:blipFill>
          <a:blip r:embed="rId2"/>
          <a:stretch>
            <a:fillRect/>
          </a:stretch>
        </p:blipFill>
        <p:spPr>
          <a:xfrm>
            <a:off x="1034112" y="3772381"/>
            <a:ext cx="6765276" cy="1986136"/>
          </a:xfrm>
          <a:prstGeom prst="rect">
            <a:avLst/>
          </a:prstGeom>
        </p:spPr>
      </p:pic>
      <p:sp>
        <p:nvSpPr>
          <p:cNvPr id="9" name="Rectangle 8"/>
          <p:cNvSpPr/>
          <p:nvPr/>
        </p:nvSpPr>
        <p:spPr>
          <a:xfrm>
            <a:off x="1034111" y="5758517"/>
            <a:ext cx="6516509" cy="369332"/>
          </a:xfrm>
          <a:prstGeom prst="rect">
            <a:avLst/>
          </a:prstGeom>
        </p:spPr>
        <p:txBody>
          <a:bodyPr wrap="square">
            <a:spAutoFit/>
          </a:bodyPr>
          <a:lstStyle/>
          <a:p>
            <a:r>
              <a:rPr lang="en-US" sz="900" dirty="0">
                <a:hlinkClick r:id="rId3"/>
              </a:rPr>
              <a:t>https://image.slidesharecdn.com/heat-141118164937-conversion-gate01/95/heat-7-638.jpg?cb=1416329429</a:t>
            </a:r>
            <a:endParaRPr lang="en-US" sz="900" dirty="0"/>
          </a:p>
          <a:p>
            <a:endParaRPr lang="en-US" sz="900" dirty="0"/>
          </a:p>
        </p:txBody>
      </p:sp>
    </p:spTree>
    <p:extLst>
      <p:ext uri="{BB962C8B-B14F-4D97-AF65-F5344CB8AC3E}">
        <p14:creationId xmlns:p14="http://schemas.microsoft.com/office/powerpoint/2010/main" val="3619190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lstStyle/>
          <a:p>
            <a:r>
              <a:rPr lang="en-GB" dirty="0"/>
              <a:t>2. The ideal gas and the ideal gas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20</a:t>
            </a:fld>
            <a:endParaRPr lang="en-US" altLang="zh-CN"/>
          </a:p>
        </p:txBody>
      </p:sp>
    </p:spTree>
    <p:extLst>
      <p:ext uri="{BB962C8B-B14F-4D97-AF65-F5344CB8AC3E}">
        <p14:creationId xmlns:p14="http://schemas.microsoft.com/office/powerpoint/2010/main" val="354874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0"/>
            <a:ext cx="8229600" cy="1143000"/>
          </a:xfrm>
        </p:spPr>
        <p:txBody>
          <a:bodyPr/>
          <a:lstStyle/>
          <a:p>
            <a:r>
              <a:rPr lang="en-GB" sz="3600" dirty="0"/>
              <a:t>The ideal gas and the ideal gas law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21</a:t>
            </a:fld>
            <a:endParaRPr lang="en-US" altLang="zh-CN"/>
          </a:p>
        </p:txBody>
      </p:sp>
      <p:sp>
        <p:nvSpPr>
          <p:cNvPr id="8" name="TextBox 7"/>
          <p:cNvSpPr txBox="1"/>
          <p:nvPr/>
        </p:nvSpPr>
        <p:spPr>
          <a:xfrm>
            <a:off x="827584" y="5045502"/>
            <a:ext cx="7920880" cy="1569660"/>
          </a:xfrm>
          <a:prstGeom prst="rect">
            <a:avLst/>
          </a:prstGeom>
          <a:noFill/>
        </p:spPr>
        <p:txBody>
          <a:bodyPr wrap="square" rtlCol="0">
            <a:spAutoFit/>
          </a:bodyPr>
          <a:lstStyle/>
          <a:p>
            <a:r>
              <a:rPr lang="en-GB" sz="3200" dirty="0"/>
              <a:t>We consider a gas in a piston where the temperature T, the volume V, or the pressure p can change  </a:t>
            </a:r>
            <a:endParaRPr lang="en-US" sz="3200" dirty="0"/>
          </a:p>
        </p:txBody>
      </p:sp>
      <p:pic>
        <p:nvPicPr>
          <p:cNvPr id="11" name="Picture 10"/>
          <p:cNvPicPr>
            <a:picLocks noChangeAspect="1"/>
          </p:cNvPicPr>
          <p:nvPr/>
        </p:nvPicPr>
        <p:blipFill>
          <a:blip r:embed="rId2"/>
          <a:stretch>
            <a:fillRect/>
          </a:stretch>
        </p:blipFill>
        <p:spPr>
          <a:xfrm>
            <a:off x="1259632" y="620688"/>
            <a:ext cx="3257987" cy="4606908"/>
          </a:xfrm>
          <a:prstGeom prst="rect">
            <a:avLst/>
          </a:prstGeom>
        </p:spPr>
      </p:pic>
      <p:pic>
        <p:nvPicPr>
          <p:cNvPr id="14" name="Picture 13"/>
          <p:cNvPicPr>
            <a:picLocks noChangeAspect="1"/>
          </p:cNvPicPr>
          <p:nvPr/>
        </p:nvPicPr>
        <p:blipFill>
          <a:blip r:embed="rId3"/>
          <a:stretch>
            <a:fillRect/>
          </a:stretch>
        </p:blipFill>
        <p:spPr>
          <a:xfrm>
            <a:off x="4355975" y="1340768"/>
            <a:ext cx="4374365" cy="1843286"/>
          </a:xfrm>
          <a:prstGeom prst="rect">
            <a:avLst/>
          </a:prstGeom>
        </p:spPr>
      </p:pic>
      <mc:AlternateContent xmlns:mc="http://schemas.openxmlformats.org/markup-compatibility/2006" xmlns:a14="http://schemas.microsoft.com/office/drawing/2010/main">
        <mc:Choice Requires="a14">
          <p:sp>
            <p:nvSpPr>
              <p:cNvPr id="18" name="TextBox 17"/>
              <p:cNvSpPr txBox="1"/>
              <p:nvPr/>
            </p:nvSpPr>
            <p:spPr>
              <a:xfrm>
                <a:off x="4139952" y="3666242"/>
                <a:ext cx="4226093"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𝑡𝑜𝑡𝑎𝑙</m:t>
                        </m:r>
                      </m:sub>
                    </m:sSub>
                    <m:r>
                      <a:rPr lang="en-GB" b="0" i="1" smtClean="0">
                        <a:latin typeface="Cambria Math" panose="02040503050406030204" pitchFamily="18" charset="0"/>
                      </a:rPr>
                      <m:t>:</m:t>
                    </m:r>
                  </m:oMath>
                </a14:m>
                <a:r>
                  <a:rPr lang="en-US" dirty="0"/>
                  <a:t> the total mass of gas in the volume V </a:t>
                </a:r>
              </a:p>
            </p:txBody>
          </p:sp>
        </mc:Choice>
        <mc:Fallback xmlns="">
          <p:sp>
            <p:nvSpPr>
              <p:cNvPr id="18" name="TextBox 17"/>
              <p:cNvSpPr txBox="1">
                <a:spLocks noRot="1" noChangeAspect="1" noMove="1" noResize="1" noEditPoints="1" noAdjustHandles="1" noChangeArrowheads="1" noChangeShapeType="1" noTextEdit="1"/>
              </p:cNvSpPr>
              <p:nvPr/>
            </p:nvSpPr>
            <p:spPr>
              <a:xfrm>
                <a:off x="4139952" y="3666242"/>
                <a:ext cx="4226093" cy="276999"/>
              </a:xfrm>
              <a:prstGeom prst="rect">
                <a:avLst/>
              </a:prstGeom>
              <a:blipFill>
                <a:blip r:embed="rId4"/>
                <a:stretch>
                  <a:fillRect l="-1443" t="-28261" r="-2597" b="-50000"/>
                </a:stretch>
              </a:blipFill>
            </p:spPr>
            <p:txBody>
              <a:bodyPr/>
              <a:lstStyle/>
              <a:p>
                <a:r>
                  <a:rPr lang="en-US">
                    <a:noFill/>
                  </a:rPr>
                  <a:t> </a:t>
                </a:r>
              </a:p>
            </p:txBody>
          </p:sp>
        </mc:Fallback>
      </mc:AlternateContent>
    </p:spTree>
    <p:extLst>
      <p:ext uri="{BB962C8B-B14F-4D97-AF65-F5344CB8AC3E}">
        <p14:creationId xmlns:p14="http://schemas.microsoft.com/office/powerpoint/2010/main" val="227265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110"/>
            <a:ext cx="8229600" cy="1143000"/>
          </a:xfrm>
        </p:spPr>
        <p:txBody>
          <a:bodyPr/>
          <a:lstStyle/>
          <a:p>
            <a:r>
              <a:rPr lang="en-GB" sz="3600" dirty="0"/>
              <a:t>The ideal gas and the ideal gas law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22</a:t>
            </a:fld>
            <a:endParaRPr lang="en-US" altLang="zh-CN"/>
          </a:p>
        </p:txBody>
      </p:sp>
      <p:sp>
        <p:nvSpPr>
          <p:cNvPr id="3" name="TextBox 2"/>
          <p:cNvSpPr txBox="1"/>
          <p:nvPr/>
        </p:nvSpPr>
        <p:spPr>
          <a:xfrm>
            <a:off x="524868" y="4329113"/>
            <a:ext cx="8470652" cy="2308324"/>
          </a:xfrm>
          <a:prstGeom prst="rect">
            <a:avLst/>
          </a:prstGeom>
          <a:noFill/>
        </p:spPr>
        <p:txBody>
          <a:bodyPr wrap="square" rtlCol="0">
            <a:spAutoFit/>
          </a:bodyPr>
          <a:lstStyle/>
          <a:p>
            <a:r>
              <a:rPr lang="en-GB" sz="2400" dirty="0"/>
              <a:t>An ideal gas is a gas which hold the ideal gas law for all pressure and temperature.</a:t>
            </a:r>
          </a:p>
          <a:p>
            <a:endParaRPr lang="en-GB" sz="2400" dirty="0"/>
          </a:p>
          <a:p>
            <a:r>
              <a:rPr lang="en-GB" sz="2400" dirty="0"/>
              <a:t>A real gas is never perfectly an ideal gas (which is an idealized model). It has the behaviour of an ideal gas for a certain range of pressure and temperature.  </a:t>
            </a:r>
            <a:endParaRPr lang="en-US" sz="2400" dirty="0"/>
          </a:p>
        </p:txBody>
      </p:sp>
      <mc:AlternateContent xmlns:mc="http://schemas.openxmlformats.org/markup-compatibility/2006" xmlns:a14="http://schemas.microsoft.com/office/drawing/2010/main">
        <mc:Choice Requires="a14">
          <p:sp>
            <p:nvSpPr>
              <p:cNvPr id="5" name="TextBox 4"/>
              <p:cNvSpPr txBox="1"/>
              <p:nvPr/>
            </p:nvSpPr>
            <p:spPr>
              <a:xfrm>
                <a:off x="2519772" y="885748"/>
                <a:ext cx="333456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5400" b="0" i="1" smtClean="0">
                          <a:latin typeface="Cambria Math" panose="02040503050406030204" pitchFamily="18" charset="0"/>
                        </a:rPr>
                        <m:t>𝑝𝑉</m:t>
                      </m:r>
                      <m:r>
                        <a:rPr lang="en-GB" sz="5400" b="0" i="1" smtClean="0">
                          <a:latin typeface="Cambria Math" panose="02040503050406030204" pitchFamily="18" charset="0"/>
                        </a:rPr>
                        <m:t>=</m:t>
                      </m:r>
                      <m:r>
                        <a:rPr lang="en-GB" sz="5400" b="0" i="1" smtClean="0">
                          <a:latin typeface="Cambria Math" panose="02040503050406030204" pitchFamily="18" charset="0"/>
                        </a:rPr>
                        <m:t>𝑛𝑅𝑇</m:t>
                      </m:r>
                      <m:r>
                        <a:rPr lang="en-GB" sz="5400" b="0" i="1" smtClean="0">
                          <a:latin typeface="Cambria Math" panose="02040503050406030204" pitchFamily="18" charset="0"/>
                        </a:rPr>
                        <m:t> </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2519772" y="885748"/>
                <a:ext cx="3334567" cy="830997"/>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a:off x="6739409" y="1052736"/>
            <a:ext cx="1402948" cy="369332"/>
          </a:xfrm>
          <a:prstGeom prst="rect">
            <a:avLst/>
          </a:prstGeom>
          <a:noFill/>
        </p:spPr>
        <p:txBody>
          <a:bodyPr wrap="none" rtlCol="0">
            <a:spAutoFit/>
          </a:bodyPr>
          <a:lstStyle/>
          <a:p>
            <a:r>
              <a:rPr lang="en-GB" dirty="0"/>
              <a:t>Ideal gas law</a:t>
            </a:r>
            <a:endParaRPr lang="en-US" dirty="0"/>
          </a:p>
        </p:txBody>
      </p:sp>
      <p:sp>
        <p:nvSpPr>
          <p:cNvPr id="7" name="TextBox 6"/>
          <p:cNvSpPr txBox="1"/>
          <p:nvPr/>
        </p:nvSpPr>
        <p:spPr>
          <a:xfrm>
            <a:off x="6298145" y="1455231"/>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cxnSp>
        <p:nvCxnSpPr>
          <p:cNvPr id="9" name="Straight Arrow Connector 8"/>
          <p:cNvCxnSpPr/>
          <p:nvPr/>
        </p:nvCxnSpPr>
        <p:spPr>
          <a:xfrm flipV="1">
            <a:off x="1978025" y="1637158"/>
            <a:ext cx="504056" cy="217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3767" y="2020349"/>
            <a:ext cx="1315985" cy="646331"/>
          </a:xfrm>
          <a:prstGeom prst="rect">
            <a:avLst/>
          </a:prstGeom>
          <a:noFill/>
        </p:spPr>
        <p:txBody>
          <a:bodyPr wrap="square" rtlCol="0">
            <a:spAutoFit/>
          </a:bodyPr>
          <a:lstStyle/>
          <a:p>
            <a:r>
              <a:rPr lang="en-GB" dirty="0"/>
              <a:t>Pressure (unit: Pa)</a:t>
            </a:r>
            <a:endParaRPr lang="en-US" dirty="0"/>
          </a:p>
        </p:txBody>
      </p:sp>
      <p:cxnSp>
        <p:nvCxnSpPr>
          <p:cNvPr id="12" name="Straight Arrow Connector 11"/>
          <p:cNvCxnSpPr/>
          <p:nvPr/>
        </p:nvCxnSpPr>
        <p:spPr>
          <a:xfrm flipV="1">
            <a:off x="3157688" y="1813978"/>
            <a:ext cx="0" cy="479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645984" y="2487359"/>
                <a:ext cx="1182440" cy="646331"/>
              </a:xfrm>
              <a:prstGeom prst="rect">
                <a:avLst/>
              </a:prstGeom>
              <a:noFill/>
            </p:spPr>
            <p:txBody>
              <a:bodyPr wrap="none" rtlCol="0">
                <a:spAutoFit/>
              </a:bodyPr>
              <a:lstStyle/>
              <a:p>
                <a:r>
                  <a:rPr lang="en-GB" dirty="0"/>
                  <a:t>Volume</a:t>
                </a:r>
              </a:p>
              <a:p>
                <a:r>
                  <a:rPr lang="en-GB" dirty="0"/>
                  <a:t>(unit: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3</m:t>
                        </m:r>
                      </m:sup>
                    </m:sSup>
                  </m:oMath>
                </a14:m>
                <a:r>
                  <a:rPr lang="en-GB" dirty="0"/>
                  <a:t>) </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645984" y="2487359"/>
                <a:ext cx="1182440" cy="646331"/>
              </a:xfrm>
              <a:prstGeom prst="rect">
                <a:avLst/>
              </a:prstGeom>
              <a:blipFill>
                <a:blip r:embed="rId3"/>
                <a:stretch>
                  <a:fillRect l="-4124" t="-4717" r="-3608" b="-14151"/>
                </a:stretch>
              </a:blipFill>
            </p:spPr>
            <p:txBody>
              <a:bodyPr/>
              <a:lstStyle/>
              <a:p>
                <a:r>
                  <a:rPr lang="en-US">
                    <a:noFill/>
                  </a:rPr>
                  <a:t> </a:t>
                </a:r>
              </a:p>
            </p:txBody>
          </p:sp>
        </mc:Fallback>
      </mc:AlternateContent>
      <p:cxnSp>
        <p:nvCxnSpPr>
          <p:cNvPr id="15" name="Straight Arrow Connector 14"/>
          <p:cNvCxnSpPr/>
          <p:nvPr/>
        </p:nvCxnSpPr>
        <p:spPr>
          <a:xfrm flipV="1">
            <a:off x="4499992" y="1746072"/>
            <a:ext cx="0" cy="727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41975" y="2607603"/>
            <a:ext cx="1516033" cy="1754326"/>
          </a:xfrm>
          <a:prstGeom prst="rect">
            <a:avLst/>
          </a:prstGeom>
          <a:noFill/>
        </p:spPr>
        <p:txBody>
          <a:bodyPr wrap="square" rtlCol="0">
            <a:spAutoFit/>
          </a:bodyPr>
          <a:lstStyle/>
          <a:p>
            <a:r>
              <a:rPr lang="en-GB" dirty="0"/>
              <a:t>Number of moles of the gas (describes quantity of molecules), unit: </a:t>
            </a:r>
            <a:r>
              <a:rPr lang="en-GB" dirty="0" err="1"/>
              <a:t>mol</a:t>
            </a:r>
            <a:endParaRPr lang="en-US" dirty="0"/>
          </a:p>
        </p:txBody>
      </p:sp>
      <p:cxnSp>
        <p:nvCxnSpPr>
          <p:cNvPr id="19" name="Straight Arrow Connector 18"/>
          <p:cNvCxnSpPr/>
          <p:nvPr/>
        </p:nvCxnSpPr>
        <p:spPr>
          <a:xfrm flipH="1" flipV="1">
            <a:off x="5527341" y="1746072"/>
            <a:ext cx="504056" cy="925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flipH="1">
            <a:off x="6043910" y="2856691"/>
            <a:ext cx="1509861" cy="646331"/>
          </a:xfrm>
          <a:prstGeom prst="rect">
            <a:avLst/>
          </a:prstGeom>
          <a:noFill/>
        </p:spPr>
        <p:txBody>
          <a:bodyPr wrap="square" rtlCol="0">
            <a:spAutoFit/>
          </a:bodyPr>
          <a:lstStyle/>
          <a:p>
            <a:r>
              <a:rPr lang="en-GB" dirty="0"/>
              <a:t>Temperature (unit: K)</a:t>
            </a:r>
            <a:endParaRPr lang="en-US" dirty="0"/>
          </a:p>
        </p:txBody>
      </p:sp>
      <p:cxnSp>
        <p:nvCxnSpPr>
          <p:cNvPr id="22" name="Straight Arrow Connector 21"/>
          <p:cNvCxnSpPr/>
          <p:nvPr/>
        </p:nvCxnSpPr>
        <p:spPr>
          <a:xfrm>
            <a:off x="827584" y="39330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47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110"/>
            <a:ext cx="8229600" cy="1143000"/>
          </a:xfrm>
        </p:spPr>
        <p:txBody>
          <a:bodyPr/>
          <a:lstStyle/>
          <a:p>
            <a:r>
              <a:rPr lang="en-GB" sz="3600" dirty="0"/>
              <a:t>The ideal gas and the ideal gas law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23</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519772" y="885748"/>
                <a:ext cx="333456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5400" b="0" i="1" smtClean="0">
                          <a:latin typeface="Cambria Math" panose="02040503050406030204" pitchFamily="18" charset="0"/>
                        </a:rPr>
                        <m:t>𝑝𝑉</m:t>
                      </m:r>
                      <m:r>
                        <a:rPr lang="en-GB" sz="5400" b="0" i="1" smtClean="0">
                          <a:latin typeface="Cambria Math" panose="02040503050406030204" pitchFamily="18" charset="0"/>
                        </a:rPr>
                        <m:t>=</m:t>
                      </m:r>
                      <m:r>
                        <a:rPr lang="en-GB" sz="5400" b="0" i="1" smtClean="0">
                          <a:latin typeface="Cambria Math" panose="02040503050406030204" pitchFamily="18" charset="0"/>
                        </a:rPr>
                        <m:t>𝑛𝑅𝑇</m:t>
                      </m:r>
                      <m:r>
                        <a:rPr lang="en-GB" sz="5400" b="0" i="1" smtClean="0">
                          <a:latin typeface="Cambria Math" panose="02040503050406030204" pitchFamily="18" charset="0"/>
                        </a:rPr>
                        <m:t> </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2519772" y="885748"/>
                <a:ext cx="3334567" cy="830997"/>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a:off x="6739409" y="1052736"/>
            <a:ext cx="1402948" cy="369332"/>
          </a:xfrm>
          <a:prstGeom prst="rect">
            <a:avLst/>
          </a:prstGeom>
          <a:noFill/>
        </p:spPr>
        <p:txBody>
          <a:bodyPr wrap="none" rtlCol="0">
            <a:spAutoFit/>
          </a:bodyPr>
          <a:lstStyle/>
          <a:p>
            <a:r>
              <a:rPr lang="en-GB" dirty="0"/>
              <a:t>Ideal gas law</a:t>
            </a:r>
            <a:endParaRPr lang="en-US" dirty="0"/>
          </a:p>
        </p:txBody>
      </p:sp>
      <p:sp>
        <p:nvSpPr>
          <p:cNvPr id="7" name="TextBox 6"/>
          <p:cNvSpPr txBox="1"/>
          <p:nvPr/>
        </p:nvSpPr>
        <p:spPr>
          <a:xfrm>
            <a:off x="6298145" y="1455231"/>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cxnSp>
        <p:nvCxnSpPr>
          <p:cNvPr id="9" name="Straight Arrow Connector 8"/>
          <p:cNvCxnSpPr/>
          <p:nvPr/>
        </p:nvCxnSpPr>
        <p:spPr>
          <a:xfrm flipV="1">
            <a:off x="1978025" y="1637158"/>
            <a:ext cx="504056" cy="217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3767" y="2020349"/>
            <a:ext cx="1315985" cy="646331"/>
          </a:xfrm>
          <a:prstGeom prst="rect">
            <a:avLst/>
          </a:prstGeom>
          <a:noFill/>
        </p:spPr>
        <p:txBody>
          <a:bodyPr wrap="square" rtlCol="0">
            <a:spAutoFit/>
          </a:bodyPr>
          <a:lstStyle/>
          <a:p>
            <a:r>
              <a:rPr lang="en-GB" dirty="0"/>
              <a:t>Pressure (unit: Pa)</a:t>
            </a:r>
            <a:endParaRPr lang="en-US" dirty="0"/>
          </a:p>
        </p:txBody>
      </p:sp>
      <p:cxnSp>
        <p:nvCxnSpPr>
          <p:cNvPr id="12" name="Straight Arrow Connector 11"/>
          <p:cNvCxnSpPr/>
          <p:nvPr/>
        </p:nvCxnSpPr>
        <p:spPr>
          <a:xfrm flipV="1">
            <a:off x="3157688" y="1813978"/>
            <a:ext cx="0" cy="479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645984" y="2487359"/>
                <a:ext cx="1182440" cy="646331"/>
              </a:xfrm>
              <a:prstGeom prst="rect">
                <a:avLst/>
              </a:prstGeom>
              <a:noFill/>
            </p:spPr>
            <p:txBody>
              <a:bodyPr wrap="none" rtlCol="0">
                <a:spAutoFit/>
              </a:bodyPr>
              <a:lstStyle/>
              <a:p>
                <a:r>
                  <a:rPr lang="en-GB" dirty="0"/>
                  <a:t>Volume</a:t>
                </a:r>
              </a:p>
              <a:p>
                <a:r>
                  <a:rPr lang="en-GB" dirty="0"/>
                  <a:t>(unit: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3</m:t>
                        </m:r>
                      </m:sup>
                    </m:sSup>
                  </m:oMath>
                </a14:m>
                <a:r>
                  <a:rPr lang="en-GB" dirty="0"/>
                  <a:t>) </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645984" y="2487359"/>
                <a:ext cx="1182440" cy="646331"/>
              </a:xfrm>
              <a:prstGeom prst="rect">
                <a:avLst/>
              </a:prstGeom>
              <a:blipFill>
                <a:blip r:embed="rId3"/>
                <a:stretch>
                  <a:fillRect l="-4124" t="-4717" r="-3608" b="-14151"/>
                </a:stretch>
              </a:blipFill>
            </p:spPr>
            <p:txBody>
              <a:bodyPr/>
              <a:lstStyle/>
              <a:p>
                <a:r>
                  <a:rPr lang="en-US">
                    <a:noFill/>
                  </a:rPr>
                  <a:t> </a:t>
                </a:r>
              </a:p>
            </p:txBody>
          </p:sp>
        </mc:Fallback>
      </mc:AlternateContent>
      <p:cxnSp>
        <p:nvCxnSpPr>
          <p:cNvPr id="15" name="Straight Arrow Connector 14"/>
          <p:cNvCxnSpPr/>
          <p:nvPr/>
        </p:nvCxnSpPr>
        <p:spPr>
          <a:xfrm flipV="1">
            <a:off x="4499992" y="1746072"/>
            <a:ext cx="0" cy="727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41975" y="2607603"/>
            <a:ext cx="1516033" cy="1754326"/>
          </a:xfrm>
          <a:prstGeom prst="rect">
            <a:avLst/>
          </a:prstGeom>
          <a:noFill/>
        </p:spPr>
        <p:txBody>
          <a:bodyPr wrap="square" rtlCol="0">
            <a:spAutoFit/>
          </a:bodyPr>
          <a:lstStyle/>
          <a:p>
            <a:r>
              <a:rPr lang="en-GB" dirty="0"/>
              <a:t>Number of moles of the gas (describes quantity of molecules), unit: </a:t>
            </a:r>
            <a:r>
              <a:rPr lang="en-GB" dirty="0" err="1"/>
              <a:t>mol</a:t>
            </a:r>
            <a:endParaRPr lang="en-US" dirty="0"/>
          </a:p>
        </p:txBody>
      </p:sp>
      <p:cxnSp>
        <p:nvCxnSpPr>
          <p:cNvPr id="19" name="Straight Arrow Connector 18"/>
          <p:cNvCxnSpPr/>
          <p:nvPr/>
        </p:nvCxnSpPr>
        <p:spPr>
          <a:xfrm flipH="1" flipV="1">
            <a:off x="5508104" y="1746072"/>
            <a:ext cx="504056" cy="925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flipH="1">
            <a:off x="6043910" y="2856691"/>
            <a:ext cx="1509861" cy="646331"/>
          </a:xfrm>
          <a:prstGeom prst="rect">
            <a:avLst/>
          </a:prstGeom>
          <a:noFill/>
        </p:spPr>
        <p:txBody>
          <a:bodyPr wrap="square" rtlCol="0">
            <a:spAutoFit/>
          </a:bodyPr>
          <a:lstStyle/>
          <a:p>
            <a:r>
              <a:rPr lang="en-GB" dirty="0"/>
              <a:t>Temperature (unit: K)</a:t>
            </a:r>
            <a:endParaRPr lang="en-US" dirty="0"/>
          </a:p>
        </p:txBody>
      </p:sp>
      <p:cxnSp>
        <p:nvCxnSpPr>
          <p:cNvPr id="22" name="Straight Arrow Connector 21"/>
          <p:cNvCxnSpPr/>
          <p:nvPr/>
        </p:nvCxnSpPr>
        <p:spPr>
          <a:xfrm>
            <a:off x="827584" y="39330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8345" y="4960399"/>
            <a:ext cx="4713150" cy="584775"/>
          </a:xfrm>
          <a:prstGeom prst="rect">
            <a:avLst/>
          </a:prstGeom>
          <a:noFill/>
        </p:spPr>
        <p:txBody>
          <a:bodyPr wrap="none" rtlCol="0">
            <a:spAutoFit/>
          </a:bodyPr>
          <a:lstStyle/>
          <a:p>
            <a:r>
              <a:rPr lang="en-GB" sz="3200" dirty="0"/>
              <a:t>R is the ideal-gas constant: </a:t>
            </a:r>
            <a:endParaRPr lang="en-US" sz="3200" dirty="0"/>
          </a:p>
        </p:txBody>
      </p:sp>
      <mc:AlternateContent xmlns:mc="http://schemas.openxmlformats.org/markup-compatibility/2006" xmlns:a14="http://schemas.microsoft.com/office/drawing/2010/main">
        <mc:Choice Requires="a14">
          <p:sp>
            <p:nvSpPr>
              <p:cNvPr id="11" name="TextBox 10"/>
              <p:cNvSpPr txBox="1"/>
              <p:nvPr/>
            </p:nvSpPr>
            <p:spPr>
              <a:xfrm>
                <a:off x="5221495" y="5103264"/>
                <a:ext cx="34258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=8.31 </m:t>
                      </m:r>
                      <m:r>
                        <a:rPr lang="en-GB" sz="2800" b="0" i="1" smtClean="0">
                          <a:latin typeface="Cambria Math" panose="02040503050406030204" pitchFamily="18" charset="0"/>
                        </a:rPr>
                        <m:t>𝐽</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𝑚𝑜𝑙</m:t>
                          </m:r>
                        </m:e>
                        <m:sup>
                          <m:r>
                            <a:rPr lang="en-GB" sz="2800" b="0" i="1" smtClean="0">
                              <a:latin typeface="Cambria Math" panose="02040503050406030204" pitchFamily="18" charset="0"/>
                            </a:rPr>
                            <m:t>−1</m:t>
                          </m:r>
                        </m:sup>
                      </m:sSup>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𝐾</m:t>
                          </m:r>
                        </m:e>
                        <m:sup>
                          <m:r>
                            <a:rPr lang="en-GB" sz="2800" b="0" i="1" smtClean="0">
                              <a:latin typeface="Cambria Math" panose="02040503050406030204" pitchFamily="18" charset="0"/>
                            </a:rPr>
                            <m:t>−1</m:t>
                          </m:r>
                        </m:sup>
                      </m:sSup>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221495" y="5103264"/>
                <a:ext cx="3425810" cy="4308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549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739454" y="3238408"/>
            <a:ext cx="2490743" cy="881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9577" y="-30832"/>
            <a:ext cx="8229600" cy="1143000"/>
          </a:xfrm>
        </p:spPr>
        <p:txBody>
          <a:bodyPr/>
          <a:lstStyle/>
          <a:p>
            <a:r>
              <a:rPr lang="en-GB" sz="4000" dirty="0"/>
              <a:t>Alternative form of the ideal gas law</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24</a:t>
            </a:fld>
            <a:endParaRPr lang="en-US" altLang="zh-CN"/>
          </a:p>
        </p:txBody>
      </p:sp>
      <mc:AlternateContent xmlns:mc="http://schemas.openxmlformats.org/markup-compatibility/2006" xmlns:a14="http://schemas.microsoft.com/office/drawing/2010/main">
        <mc:Choice Requires="a14">
          <p:sp>
            <p:nvSpPr>
              <p:cNvPr id="3" name="TextBox 2"/>
              <p:cNvSpPr txBox="1"/>
              <p:nvPr/>
            </p:nvSpPr>
            <p:spPr>
              <a:xfrm>
                <a:off x="1907704" y="3356992"/>
                <a:ext cx="215424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𝑝𝑉</m:t>
                      </m:r>
                      <m:r>
                        <a:rPr lang="en-GB" sz="3200" b="0" i="1" smtClean="0">
                          <a:latin typeface="Cambria Math" panose="02040503050406030204" pitchFamily="18" charset="0"/>
                        </a:rPr>
                        <m:t>=</m:t>
                      </m:r>
                      <m:r>
                        <a:rPr lang="en-GB" sz="3200" b="0" i="1" smtClean="0">
                          <a:latin typeface="Cambria Math" panose="02040503050406030204" pitchFamily="18" charset="0"/>
                        </a:rPr>
                        <m:t>𝑁</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𝑘</m:t>
                          </m:r>
                        </m:e>
                        <m:sub>
                          <m:r>
                            <a:rPr lang="en-GB" sz="3200" b="0" i="1" smtClean="0">
                              <a:latin typeface="Cambria Math" panose="02040503050406030204" pitchFamily="18" charset="0"/>
                            </a:rPr>
                            <m:t>𝐵</m:t>
                          </m:r>
                        </m:sub>
                      </m:sSub>
                      <m:r>
                        <a:rPr lang="en-GB" sz="3200" b="0" i="1" smtClean="0">
                          <a:latin typeface="Cambria Math" panose="02040503050406030204" pitchFamily="18" charset="0"/>
                        </a:rPr>
                        <m:t>𝑇</m:t>
                      </m:r>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1907704" y="3356992"/>
                <a:ext cx="2154244"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71205" y="1196752"/>
                <a:ext cx="333456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5400" b="0" i="1" smtClean="0">
                          <a:latin typeface="Cambria Math" panose="02040503050406030204" pitchFamily="18" charset="0"/>
                        </a:rPr>
                        <m:t>𝑝𝑉</m:t>
                      </m:r>
                      <m:r>
                        <a:rPr lang="en-GB" sz="5400" b="0" i="1" smtClean="0">
                          <a:latin typeface="Cambria Math" panose="02040503050406030204" pitchFamily="18" charset="0"/>
                        </a:rPr>
                        <m:t>=</m:t>
                      </m:r>
                      <m:r>
                        <a:rPr lang="en-GB" sz="5400" b="0" i="1" smtClean="0">
                          <a:latin typeface="Cambria Math" panose="02040503050406030204" pitchFamily="18" charset="0"/>
                        </a:rPr>
                        <m:t>𝑛𝑅𝑇</m:t>
                      </m:r>
                      <m:r>
                        <a:rPr lang="en-GB" sz="5400" b="0" i="1" smtClean="0">
                          <a:latin typeface="Cambria Math" panose="02040503050406030204" pitchFamily="18" charset="0"/>
                        </a:rPr>
                        <m:t> </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71205" y="1196752"/>
                <a:ext cx="3334567" cy="830997"/>
              </a:xfrm>
              <a:prstGeom prst="rect">
                <a:avLst/>
              </a:prstGeom>
              <a:blipFill>
                <a:blip r:embed="rId3"/>
                <a:stretch>
                  <a:fillRect/>
                </a:stretch>
              </a:blipFill>
            </p:spPr>
            <p:txBody>
              <a:bodyPr/>
              <a:lstStyle/>
              <a:p>
                <a:r>
                  <a:rPr lang="en-US">
                    <a:noFill/>
                  </a:rPr>
                  <a:t> </a:t>
                </a:r>
              </a:p>
            </p:txBody>
          </p:sp>
        </mc:Fallback>
      </mc:AlternateContent>
      <p:sp>
        <p:nvSpPr>
          <p:cNvPr id="6" name="Down Arrow 5"/>
          <p:cNvSpPr/>
          <p:nvPr/>
        </p:nvSpPr>
        <p:spPr>
          <a:xfrm>
            <a:off x="2914452" y="2288314"/>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65115" y="4365104"/>
            <a:ext cx="748923" cy="369332"/>
          </a:xfrm>
          <a:prstGeom prst="rect">
            <a:avLst/>
          </a:prstGeom>
          <a:noFill/>
        </p:spPr>
        <p:txBody>
          <a:bodyPr wrap="none" rtlCol="0">
            <a:spAutoFit/>
          </a:bodyPr>
          <a:lstStyle/>
          <a:p>
            <a:r>
              <a:rPr lang="en-GB" dirty="0"/>
              <a:t>where</a:t>
            </a:r>
            <a:endParaRPr lang="en-US" dirty="0"/>
          </a:p>
        </p:txBody>
      </p:sp>
      <p:sp>
        <p:nvSpPr>
          <p:cNvPr id="8" name="TextBox 7"/>
          <p:cNvSpPr txBox="1"/>
          <p:nvPr/>
        </p:nvSpPr>
        <p:spPr>
          <a:xfrm>
            <a:off x="4305129" y="3387390"/>
            <a:ext cx="3583032" cy="646331"/>
          </a:xfrm>
          <a:prstGeom prst="rect">
            <a:avLst/>
          </a:prstGeom>
          <a:noFill/>
        </p:spPr>
        <p:txBody>
          <a:bodyPr wrap="none" rtlCol="0">
            <a:spAutoFit/>
          </a:bodyPr>
          <a:lstStyle/>
          <a:p>
            <a:r>
              <a:rPr lang="en-GB" dirty="0"/>
              <a:t>Alternative form of the ideal gas law</a:t>
            </a:r>
          </a:p>
          <a:p>
            <a:r>
              <a:rPr lang="en-GB" dirty="0"/>
              <a:t>(</a:t>
            </a:r>
            <a:r>
              <a:rPr lang="en-GB" dirty="0">
                <a:solidFill>
                  <a:srgbClr val="FF0000"/>
                </a:solidFill>
              </a:rPr>
              <a:t>important to remember</a:t>
            </a:r>
            <a:r>
              <a:rPr lang="en-GB" dirty="0"/>
              <a:t>) </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945666" y="4436199"/>
                <a:ext cx="12414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𝑁</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a:rPr lang="en-GB" sz="2400" b="0" i="1" smtClean="0">
                              <a:latin typeface="Cambria Math" panose="02040503050406030204" pitchFamily="18" charset="0"/>
                            </a:rPr>
                            <m:t>𝐴</m:t>
                          </m:r>
                        </m:sub>
                      </m:sSub>
                      <m:r>
                        <a:rPr lang="en-GB" sz="2400" b="0" i="1" smtClean="0">
                          <a:latin typeface="Cambria Math" panose="02040503050406030204" pitchFamily="18" charset="0"/>
                        </a:rPr>
                        <m:t>𝑛</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945666" y="4436199"/>
                <a:ext cx="1241430" cy="369332"/>
              </a:xfrm>
              <a:prstGeom prst="rect">
                <a:avLst/>
              </a:prstGeom>
              <a:blipFill>
                <a:blip r:embed="rId4"/>
                <a:stretch>
                  <a:fillRect l="-4902" r="-245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238488" y="4365104"/>
                <a:ext cx="5716314" cy="923330"/>
              </a:xfrm>
              <a:prstGeom prst="rect">
                <a:avLst/>
              </a:prstGeom>
              <a:noFill/>
            </p:spPr>
            <p:txBody>
              <a:bodyPr wrap="square" rtlCol="0">
                <a:spAutoFit/>
              </a:bodyPr>
              <a:lstStyle/>
              <a:p>
                <a:r>
                  <a:rPr lang="en-GB" dirty="0"/>
                  <a:t>describes the total number of molecules in the gas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𝐴</m:t>
                        </m:r>
                      </m:sub>
                    </m:sSub>
                  </m:oMath>
                </a14:m>
                <a:r>
                  <a:rPr lang="en-GB" dirty="0"/>
                  <a:t> is the Avogadro’s number, the number of molecules in one mole of gas)</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238488" y="4365104"/>
                <a:ext cx="5716314" cy="923330"/>
              </a:xfrm>
              <a:prstGeom prst="rect">
                <a:avLst/>
              </a:prstGeom>
              <a:blipFill>
                <a:blip r:embed="rId5"/>
                <a:stretch>
                  <a:fillRect l="-853" t="-3289" r="-1493"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571205" y="5350985"/>
                <a:ext cx="7227107" cy="473656"/>
              </a:xfrm>
              <a:prstGeom prst="rect">
                <a:avLst/>
              </a:prstGeom>
              <a:noFill/>
            </p:spPr>
            <p:txBody>
              <a:bodyPr wrap="none" lIns="0" tIns="0" rIns="0" bIns="0"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𝑘</m:t>
                        </m:r>
                      </m:e>
                      <m:sub>
                        <m:r>
                          <a:rPr lang="en-GB" sz="2000" b="0" i="1" smtClean="0">
                            <a:latin typeface="Cambria Math" panose="02040503050406030204" pitchFamily="18" charset="0"/>
                          </a:rPr>
                          <m:t>𝐵</m:t>
                        </m:r>
                      </m:sub>
                    </m:sSub>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𝑅</m:t>
                        </m:r>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𝑁</m:t>
                            </m:r>
                          </m:e>
                          <m:sub>
                            <m:r>
                              <a:rPr lang="en-GB" sz="2000" b="0" i="1" smtClean="0">
                                <a:latin typeface="Cambria Math" panose="02040503050406030204" pitchFamily="18" charset="0"/>
                              </a:rPr>
                              <m:t>𝐴</m:t>
                            </m:r>
                          </m:sub>
                        </m:sSub>
                      </m:den>
                    </m:f>
                    <m:r>
                      <a:rPr lang="en-GB" sz="2000" b="0" i="1" smtClean="0">
                        <a:latin typeface="Cambria Math" panose="02040503050406030204" pitchFamily="18" charset="0"/>
                      </a:rPr>
                      <m:t> </m:t>
                    </m:r>
                  </m:oMath>
                </a14:m>
                <a:r>
                  <a:rPr lang="en-US" sz="2000" dirty="0"/>
                  <a:t>is the Boltzmann constant  (another symbol used for it is “k”)</a:t>
                </a:r>
              </a:p>
            </p:txBody>
          </p:sp>
        </mc:Choice>
        <mc:Fallback xmlns="">
          <p:sp>
            <p:nvSpPr>
              <p:cNvPr id="12" name="TextBox 11"/>
              <p:cNvSpPr txBox="1">
                <a:spLocks noRot="1" noChangeAspect="1" noMove="1" noResize="1" noEditPoints="1" noAdjustHandles="1" noChangeArrowheads="1" noChangeShapeType="1" noTextEdit="1"/>
              </p:cNvSpPr>
              <p:nvPr/>
            </p:nvSpPr>
            <p:spPr>
              <a:xfrm>
                <a:off x="1571205" y="5350985"/>
                <a:ext cx="7227107" cy="473656"/>
              </a:xfrm>
              <a:prstGeom prst="rect">
                <a:avLst/>
              </a:prstGeom>
              <a:blipFill>
                <a:blip r:embed="rId6"/>
                <a:stretch>
                  <a:fillRect l="-1266" t="-3896" r="-1181" b="-11688"/>
                </a:stretch>
              </a:blipFill>
            </p:spPr>
            <p:txBody>
              <a:bodyPr/>
              <a:lstStyle/>
              <a:p>
                <a:r>
                  <a:rPr lang="en-US">
                    <a:noFill/>
                  </a:rPr>
                  <a:t> </a:t>
                </a:r>
              </a:p>
            </p:txBody>
          </p:sp>
        </mc:Fallback>
      </mc:AlternateContent>
    </p:spTree>
    <p:extLst>
      <p:ext uri="{BB962C8B-B14F-4D97-AF65-F5344CB8AC3E}">
        <p14:creationId xmlns:p14="http://schemas.microsoft.com/office/powerpoint/2010/main" val="208463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636912"/>
            <a:ext cx="8229600" cy="1143000"/>
          </a:xfrm>
        </p:spPr>
        <p:txBody>
          <a:bodyPr/>
          <a:lstStyle/>
          <a:p>
            <a:r>
              <a:rPr lang="en-GB" dirty="0"/>
              <a:t>3. Microscopic description of the ideal gas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25</a:t>
            </a:fld>
            <a:endParaRPr lang="en-US" altLang="zh-CN"/>
          </a:p>
        </p:txBody>
      </p:sp>
    </p:spTree>
    <p:extLst>
      <p:ext uri="{BB962C8B-B14F-4D97-AF65-F5344CB8AC3E}">
        <p14:creationId xmlns:p14="http://schemas.microsoft.com/office/powerpoint/2010/main" val="371837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p:sp>
        <p:nvSpPr>
          <p:cNvPr id="5" name="TextBox 4"/>
          <p:cNvSpPr txBox="1"/>
          <p:nvPr/>
        </p:nvSpPr>
        <p:spPr>
          <a:xfrm>
            <a:off x="611560" y="620688"/>
            <a:ext cx="7884368" cy="5262979"/>
          </a:xfrm>
          <a:prstGeom prst="rect">
            <a:avLst/>
          </a:prstGeom>
          <a:noFill/>
        </p:spPr>
        <p:txBody>
          <a:bodyPr wrap="square" rtlCol="0">
            <a:spAutoFit/>
          </a:bodyPr>
          <a:lstStyle/>
          <a:p>
            <a:pPr algn="just"/>
            <a:r>
              <a:rPr lang="en-GB" sz="2800" dirty="0"/>
              <a:t>Some assumptions are necessary to describe the ideal gas:</a:t>
            </a:r>
          </a:p>
          <a:p>
            <a:pPr marL="457200" indent="-457200" algn="just">
              <a:buFont typeface="Arial" panose="020B0604020202020204" pitchFamily="34" charset="0"/>
              <a:buChar char="•"/>
            </a:pPr>
            <a:r>
              <a:rPr lang="en-GB" sz="2800" dirty="0"/>
              <a:t>The number of molecules is large and the average separation between the molecules is much larger than the molecule size. The molecules are considered point-like.</a:t>
            </a:r>
          </a:p>
          <a:p>
            <a:pPr marL="457200" indent="-457200" algn="just">
              <a:buFont typeface="Arial" panose="020B0604020202020204" pitchFamily="34" charset="0"/>
              <a:buChar char="•"/>
            </a:pPr>
            <a:r>
              <a:rPr lang="en-GB" sz="2800" dirty="0"/>
              <a:t>Any molecule can move at any direction and speed.</a:t>
            </a:r>
          </a:p>
          <a:p>
            <a:pPr marL="457200" indent="-457200" algn="just">
              <a:buFont typeface="Arial" panose="020B0604020202020204" pitchFamily="34" charset="0"/>
              <a:buChar char="•"/>
            </a:pPr>
            <a:r>
              <a:rPr lang="en-GB" sz="2800" dirty="0"/>
              <a:t>Molecules interact only during collision (outside collision, the intermolecular force is neglected)</a:t>
            </a:r>
          </a:p>
          <a:p>
            <a:pPr marL="457200" indent="-457200" algn="just">
              <a:buFont typeface="Arial" panose="020B0604020202020204" pitchFamily="34" charset="0"/>
              <a:buChar char="•"/>
            </a:pPr>
            <a:r>
              <a:rPr lang="en-GB" sz="2800" dirty="0"/>
              <a:t>Collisions with the walls are elastic</a:t>
            </a:r>
          </a:p>
          <a:p>
            <a:pPr marL="457200" indent="-457200" algn="just">
              <a:buFont typeface="Arial" panose="020B0604020202020204" pitchFamily="34" charset="0"/>
              <a:buChar char="•"/>
            </a:pPr>
            <a:r>
              <a:rPr lang="en-GB" sz="2800" dirty="0"/>
              <a:t>All molecules are the same. </a:t>
            </a:r>
            <a:endParaRPr lang="en-US" sz="2800" dirty="0"/>
          </a:p>
        </p:txBody>
      </p:sp>
      <p:sp>
        <p:nvSpPr>
          <p:cNvPr id="10" name="Title 1"/>
          <p:cNvSpPr>
            <a:spLocks noGrp="1"/>
          </p:cNvSpPr>
          <p:nvPr>
            <p:ph type="title"/>
          </p:nvPr>
        </p:nvSpPr>
        <p:spPr>
          <a:xfrm>
            <a:off x="914400" y="0"/>
            <a:ext cx="8229600" cy="1143000"/>
          </a:xfrm>
        </p:spPr>
        <p:txBody>
          <a:bodyPr/>
          <a:lstStyle/>
          <a:p>
            <a:r>
              <a:rPr lang="en-GB" sz="3200" dirty="0"/>
              <a:t>The kinetic molecular model of the ideal gas</a:t>
            </a:r>
            <a:endParaRPr lang="en-US" sz="3200" dirty="0"/>
          </a:p>
        </p:txBody>
      </p:sp>
    </p:spTree>
    <p:extLst>
      <p:ext uri="{BB962C8B-B14F-4D97-AF65-F5344CB8AC3E}">
        <p14:creationId xmlns:p14="http://schemas.microsoft.com/office/powerpoint/2010/main" val="400578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27</a:t>
            </a:fld>
            <a:endParaRPr lang="en-US" altLang="zh-CN" dirty="0"/>
          </a:p>
        </p:txBody>
      </p:sp>
      <p:pic>
        <p:nvPicPr>
          <p:cNvPr id="3" name="Picture 2"/>
          <p:cNvPicPr>
            <a:picLocks noChangeAspect="1"/>
          </p:cNvPicPr>
          <p:nvPr/>
        </p:nvPicPr>
        <p:blipFill>
          <a:blip r:embed="rId2"/>
          <a:stretch>
            <a:fillRect/>
          </a:stretch>
        </p:blipFill>
        <p:spPr>
          <a:xfrm>
            <a:off x="2767534" y="664888"/>
            <a:ext cx="3965054" cy="3965054"/>
          </a:xfrm>
          <a:prstGeom prst="rect">
            <a:avLst/>
          </a:prstGeom>
        </p:spPr>
      </p:pic>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p:sp>
        <p:nvSpPr>
          <p:cNvPr id="6" name="TextBox 5"/>
          <p:cNvSpPr txBox="1"/>
          <p:nvPr/>
        </p:nvSpPr>
        <p:spPr>
          <a:xfrm>
            <a:off x="665894" y="4425768"/>
            <a:ext cx="7290481" cy="646331"/>
          </a:xfrm>
          <a:prstGeom prst="rect">
            <a:avLst/>
          </a:prstGeom>
          <a:noFill/>
        </p:spPr>
        <p:txBody>
          <a:bodyPr wrap="square" rtlCol="0">
            <a:spAutoFit/>
          </a:bodyPr>
          <a:lstStyle/>
          <a:p>
            <a:r>
              <a:rPr lang="en-GB" dirty="0"/>
              <a:t>We want to describe the pressure of the gas, which is the force exerted by the molecules of the gas on the wall per unit area </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203848" y="5166172"/>
                <a:ext cx="85202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𝑝</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𝐹</m:t>
                          </m:r>
                        </m:num>
                        <m:den>
                          <m:r>
                            <a:rPr lang="en-GB" sz="2400" b="0" i="1" smtClean="0">
                              <a:latin typeface="Cambria Math" panose="02040503050406030204" pitchFamily="18" charset="0"/>
                            </a:rPr>
                            <m:t>𝐴</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203848" y="5166172"/>
                <a:ext cx="852028" cy="68903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a:off x="4296619" y="537321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flipH="1">
                <a:off x="5039544" y="5072099"/>
                <a:ext cx="1872208" cy="923330"/>
              </a:xfrm>
              <a:prstGeom prst="rect">
                <a:avLst/>
              </a:prstGeom>
              <a:noFill/>
            </p:spPr>
            <p:txBody>
              <a:bodyPr wrap="square" rtlCol="0">
                <a:spAutoFit/>
              </a:bodyPr>
              <a:lstStyle/>
              <a:p>
                <a:r>
                  <a:rPr lang="en-GB" dirty="0"/>
                  <a:t>Force  exerted on the area A during a time interval </a:t>
                </a:r>
                <a14:m>
                  <m:oMath xmlns:m="http://schemas.openxmlformats.org/officeDocument/2006/math">
                    <m:r>
                      <a:rPr lang="en-GB" b="0" i="1" smtClean="0">
                        <a:latin typeface="Cambria Math" panose="02040503050406030204" pitchFamily="18" charset="0"/>
                      </a:rPr>
                      <m:t>𝑑𝑡</m:t>
                    </m:r>
                  </m:oMath>
                </a14:m>
                <a:r>
                  <a:rPr lang="en-GB" dirty="0"/>
                  <a:t>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flipH="1">
                <a:off x="5039544" y="5072099"/>
                <a:ext cx="1872208" cy="923330"/>
              </a:xfrm>
              <a:prstGeom prst="rect">
                <a:avLst/>
              </a:prstGeom>
              <a:blipFill>
                <a:blip r:embed="rId4"/>
                <a:stretch>
                  <a:fillRect l="-2932" t="-3289" r="-651" b="-9211"/>
                </a:stretch>
              </a:blipFill>
            </p:spPr>
            <p:txBody>
              <a:bodyPr/>
              <a:lstStyle/>
              <a:p>
                <a:r>
                  <a:rPr lang="en-US">
                    <a:noFill/>
                  </a:rPr>
                  <a:t> </a:t>
                </a:r>
              </a:p>
            </p:txBody>
          </p:sp>
        </mc:Fallback>
      </mc:AlternateContent>
      <p:sp>
        <p:nvSpPr>
          <p:cNvPr id="11" name="Right Arrow 10"/>
          <p:cNvSpPr/>
          <p:nvPr/>
        </p:nvSpPr>
        <p:spPr>
          <a:xfrm>
            <a:off x="665894" y="5995429"/>
            <a:ext cx="737754" cy="654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1355553" y="6041997"/>
                <a:ext cx="7733531" cy="646331"/>
              </a:xfrm>
              <a:prstGeom prst="rect">
                <a:avLst/>
              </a:prstGeom>
              <a:noFill/>
            </p:spPr>
            <p:txBody>
              <a:bodyPr wrap="square" rtlCol="0">
                <a:spAutoFit/>
              </a:bodyPr>
              <a:lstStyle/>
              <a:p>
                <a:r>
                  <a:rPr lang="en-GB" dirty="0"/>
                  <a:t>We need to describe the count of collisions on the wall during the time </a:t>
                </a:r>
                <a14:m>
                  <m:oMath xmlns:m="http://schemas.openxmlformats.org/officeDocument/2006/math">
                    <m:r>
                      <a:rPr lang="en-GB" b="0" i="1" smtClean="0">
                        <a:latin typeface="Cambria Math" panose="02040503050406030204" pitchFamily="18" charset="0"/>
                      </a:rPr>
                      <m:t>𝑑𝑡</m:t>
                    </m:r>
                  </m:oMath>
                </a14:m>
                <a:r>
                  <a:rPr lang="en-US" dirty="0"/>
                  <a:t> and the change of momentum associated with the collisions (which are elastic )</a:t>
                </a:r>
              </a:p>
            </p:txBody>
          </p:sp>
        </mc:Choice>
        <mc:Fallback xmlns="">
          <p:sp>
            <p:nvSpPr>
              <p:cNvPr id="12" name="TextBox 11"/>
              <p:cNvSpPr txBox="1">
                <a:spLocks noRot="1" noChangeAspect="1" noMove="1" noResize="1" noEditPoints="1" noAdjustHandles="1" noChangeArrowheads="1" noChangeShapeType="1" noTextEdit="1"/>
              </p:cNvSpPr>
              <p:nvPr/>
            </p:nvSpPr>
            <p:spPr>
              <a:xfrm>
                <a:off x="1355553" y="6041997"/>
                <a:ext cx="7733531" cy="646331"/>
              </a:xfrm>
              <a:prstGeom prst="rect">
                <a:avLst/>
              </a:prstGeom>
              <a:blipFill>
                <a:blip r:embed="rId5"/>
                <a:stretch>
                  <a:fillRect l="-630" t="-4717" r="-236" b="-14151"/>
                </a:stretch>
              </a:blipFill>
            </p:spPr>
            <p:txBody>
              <a:bodyPr/>
              <a:lstStyle/>
              <a:p>
                <a:r>
                  <a:rPr lang="en-US">
                    <a:noFill/>
                  </a:rPr>
                  <a:t> </a:t>
                </a:r>
              </a:p>
            </p:txBody>
          </p:sp>
        </mc:Fallback>
      </mc:AlternateContent>
      <p:cxnSp>
        <p:nvCxnSpPr>
          <p:cNvPr id="14" name="Straight Arrow Connector 13"/>
          <p:cNvCxnSpPr/>
          <p:nvPr/>
        </p:nvCxnSpPr>
        <p:spPr>
          <a:xfrm flipH="1">
            <a:off x="4860032" y="1143000"/>
            <a:ext cx="1584176" cy="1205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80387" y="866001"/>
            <a:ext cx="2556792" cy="1477328"/>
          </a:xfrm>
          <a:prstGeom prst="rect">
            <a:avLst/>
          </a:prstGeom>
          <a:noFill/>
        </p:spPr>
        <p:txBody>
          <a:bodyPr wrap="square" rtlCol="0">
            <a:spAutoFit/>
          </a:bodyPr>
          <a:lstStyle/>
          <a:p>
            <a:r>
              <a:rPr lang="en-GB" dirty="0"/>
              <a:t>The x-component of the velocity of a molecule (component perpendicular with the wall)</a:t>
            </a:r>
            <a:endParaRPr lang="en-US" dirty="0"/>
          </a:p>
        </p:txBody>
      </p:sp>
      <p:sp>
        <p:nvSpPr>
          <p:cNvPr id="16" name="TextBox 15"/>
          <p:cNvSpPr txBox="1"/>
          <p:nvPr/>
        </p:nvSpPr>
        <p:spPr>
          <a:xfrm>
            <a:off x="6137854" y="2404196"/>
            <a:ext cx="3032173" cy="1200329"/>
          </a:xfrm>
          <a:prstGeom prst="rect">
            <a:avLst/>
          </a:prstGeom>
          <a:noFill/>
        </p:spPr>
        <p:txBody>
          <a:bodyPr wrap="square" rtlCol="0">
            <a:spAutoFit/>
          </a:bodyPr>
          <a:lstStyle/>
          <a:p>
            <a:r>
              <a:rPr lang="en-GB" dirty="0"/>
              <a:t>(to simplify the description we consider it’s the same for all the molecules, which is not strictly right)</a:t>
            </a:r>
            <a:endParaRPr lang="en-US" dirty="0"/>
          </a:p>
        </p:txBody>
      </p:sp>
    </p:spTree>
    <p:extLst>
      <p:ext uri="{BB962C8B-B14F-4D97-AF65-F5344CB8AC3E}">
        <p14:creationId xmlns:p14="http://schemas.microsoft.com/office/powerpoint/2010/main" val="189644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28</a:t>
            </a:fld>
            <a:endParaRPr lang="en-US" altLang="zh-CN" dirty="0"/>
          </a:p>
        </p:txBody>
      </p:sp>
      <p:pic>
        <p:nvPicPr>
          <p:cNvPr id="3" name="Picture 2"/>
          <p:cNvPicPr>
            <a:picLocks noChangeAspect="1"/>
          </p:cNvPicPr>
          <p:nvPr/>
        </p:nvPicPr>
        <p:blipFill>
          <a:blip r:embed="rId2"/>
          <a:stretch>
            <a:fillRect/>
          </a:stretch>
        </p:blipFill>
        <p:spPr>
          <a:xfrm>
            <a:off x="2767534" y="664888"/>
            <a:ext cx="3965054" cy="3965054"/>
          </a:xfrm>
          <a:prstGeom prst="rect">
            <a:avLst/>
          </a:prstGeom>
        </p:spPr>
      </p:pic>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p:sp>
        <p:nvSpPr>
          <p:cNvPr id="6" name="TextBox 5"/>
          <p:cNvSpPr txBox="1"/>
          <p:nvPr/>
        </p:nvSpPr>
        <p:spPr>
          <a:xfrm>
            <a:off x="665894" y="4425768"/>
            <a:ext cx="7290481" cy="646331"/>
          </a:xfrm>
          <a:prstGeom prst="rect">
            <a:avLst/>
          </a:prstGeom>
          <a:noFill/>
        </p:spPr>
        <p:txBody>
          <a:bodyPr wrap="square" rtlCol="0">
            <a:spAutoFit/>
          </a:bodyPr>
          <a:lstStyle/>
          <a:p>
            <a:r>
              <a:rPr lang="en-GB" dirty="0"/>
              <a:t>We want to describe the pressure of the gas, which is the force exerted by the molecules of the gas on the wall per unit area </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203848" y="5166172"/>
                <a:ext cx="85202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𝑝</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𝐹</m:t>
                          </m:r>
                        </m:num>
                        <m:den>
                          <m:r>
                            <a:rPr lang="en-GB" sz="2400" b="0" i="1" smtClean="0">
                              <a:latin typeface="Cambria Math" panose="02040503050406030204" pitchFamily="18" charset="0"/>
                            </a:rPr>
                            <m:t>𝐴</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203848" y="5166172"/>
                <a:ext cx="852028" cy="68903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a:off x="4296619" y="537321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flipH="1">
                <a:off x="5039544" y="5072099"/>
                <a:ext cx="1872208" cy="923330"/>
              </a:xfrm>
              <a:prstGeom prst="rect">
                <a:avLst/>
              </a:prstGeom>
              <a:noFill/>
            </p:spPr>
            <p:txBody>
              <a:bodyPr wrap="square" rtlCol="0">
                <a:spAutoFit/>
              </a:bodyPr>
              <a:lstStyle/>
              <a:p>
                <a:r>
                  <a:rPr lang="en-GB" dirty="0"/>
                  <a:t>Force  exerted on the area A during a time interval </a:t>
                </a:r>
                <a14:m>
                  <m:oMath xmlns:m="http://schemas.openxmlformats.org/officeDocument/2006/math">
                    <m:r>
                      <a:rPr lang="en-GB" b="0" i="1" smtClean="0">
                        <a:latin typeface="Cambria Math" panose="02040503050406030204" pitchFamily="18" charset="0"/>
                      </a:rPr>
                      <m:t>𝑑𝑡</m:t>
                    </m:r>
                  </m:oMath>
                </a14:m>
                <a:r>
                  <a:rPr lang="en-GB" dirty="0"/>
                  <a:t>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flipH="1">
                <a:off x="5039544" y="5072099"/>
                <a:ext cx="1872208" cy="923330"/>
              </a:xfrm>
              <a:prstGeom prst="rect">
                <a:avLst/>
              </a:prstGeom>
              <a:blipFill>
                <a:blip r:embed="rId4"/>
                <a:stretch>
                  <a:fillRect l="-2932" t="-3289" r="-651" b="-9211"/>
                </a:stretch>
              </a:blipFill>
            </p:spPr>
            <p:txBody>
              <a:bodyPr/>
              <a:lstStyle/>
              <a:p>
                <a:r>
                  <a:rPr lang="en-US">
                    <a:noFill/>
                  </a:rPr>
                  <a:t> </a:t>
                </a:r>
              </a:p>
            </p:txBody>
          </p:sp>
        </mc:Fallback>
      </mc:AlternateContent>
      <p:sp>
        <p:nvSpPr>
          <p:cNvPr id="11" name="Right Arrow 10"/>
          <p:cNvSpPr/>
          <p:nvPr/>
        </p:nvSpPr>
        <p:spPr>
          <a:xfrm>
            <a:off x="665894" y="5995429"/>
            <a:ext cx="737754" cy="654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1355553" y="6041997"/>
                <a:ext cx="7733531" cy="646331"/>
              </a:xfrm>
              <a:prstGeom prst="rect">
                <a:avLst/>
              </a:prstGeom>
              <a:noFill/>
            </p:spPr>
            <p:txBody>
              <a:bodyPr wrap="square" rtlCol="0">
                <a:spAutoFit/>
              </a:bodyPr>
              <a:lstStyle/>
              <a:p>
                <a:r>
                  <a:rPr lang="en-GB" dirty="0"/>
                  <a:t>We need to describe the count of collisions on the wall during the time </a:t>
                </a:r>
                <a14:m>
                  <m:oMath xmlns:m="http://schemas.openxmlformats.org/officeDocument/2006/math">
                    <m:r>
                      <a:rPr lang="en-GB" b="0" i="1" smtClean="0">
                        <a:latin typeface="Cambria Math" panose="02040503050406030204" pitchFamily="18" charset="0"/>
                      </a:rPr>
                      <m:t>𝑑𝑡</m:t>
                    </m:r>
                  </m:oMath>
                </a14:m>
                <a:r>
                  <a:rPr lang="en-US" dirty="0"/>
                  <a:t> and the change of momentum associated with the collisions (which are elastic )</a:t>
                </a:r>
              </a:p>
            </p:txBody>
          </p:sp>
        </mc:Choice>
        <mc:Fallback xmlns="">
          <p:sp>
            <p:nvSpPr>
              <p:cNvPr id="12" name="TextBox 11"/>
              <p:cNvSpPr txBox="1">
                <a:spLocks noRot="1" noChangeAspect="1" noMove="1" noResize="1" noEditPoints="1" noAdjustHandles="1" noChangeArrowheads="1" noChangeShapeType="1" noTextEdit="1"/>
              </p:cNvSpPr>
              <p:nvPr/>
            </p:nvSpPr>
            <p:spPr>
              <a:xfrm>
                <a:off x="1355553" y="6041997"/>
                <a:ext cx="7733531" cy="646331"/>
              </a:xfrm>
              <a:prstGeom prst="rect">
                <a:avLst/>
              </a:prstGeom>
              <a:blipFill>
                <a:blip r:embed="rId5"/>
                <a:stretch>
                  <a:fillRect l="-630" t="-4717" r="-236" b="-14151"/>
                </a:stretch>
              </a:blipFill>
            </p:spPr>
            <p:txBody>
              <a:bodyPr/>
              <a:lstStyle/>
              <a:p>
                <a:r>
                  <a:rPr lang="en-US">
                    <a:noFill/>
                  </a:rPr>
                  <a:t> </a:t>
                </a:r>
              </a:p>
            </p:txBody>
          </p:sp>
        </mc:Fallback>
      </mc:AlternateContent>
      <p:cxnSp>
        <p:nvCxnSpPr>
          <p:cNvPr id="17" name="Straight Arrow Connector 16"/>
          <p:cNvCxnSpPr/>
          <p:nvPr/>
        </p:nvCxnSpPr>
        <p:spPr>
          <a:xfrm flipH="1">
            <a:off x="5226365" y="1601181"/>
            <a:ext cx="936104"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362239" y="983890"/>
                <a:ext cx="2246003" cy="1477328"/>
              </a:xfrm>
              <a:prstGeom prst="rect">
                <a:avLst/>
              </a:prstGeom>
              <a:noFill/>
            </p:spPr>
            <p:txBody>
              <a:bodyPr wrap="square" rtlCol="0">
                <a:spAutoFit/>
              </a:bodyPr>
              <a:lstStyle/>
              <a:p>
                <a:r>
                  <a:rPr lang="en-GB" dirty="0"/>
                  <a:t>We need to determine The </a:t>
                </a:r>
                <a:r>
                  <a:rPr lang="en-GB" b="1" dirty="0"/>
                  <a:t>number of molecules in the cylinder </a:t>
                </a:r>
                <a:r>
                  <a:rPr lang="en-GB" dirty="0"/>
                  <a:t>of volume </a:t>
                </a:r>
                <a14:m>
                  <m:oMath xmlns:m="http://schemas.openxmlformats.org/officeDocument/2006/math">
                    <m:r>
                      <m:rPr>
                        <m:sty m:val="p"/>
                      </m:rPr>
                      <a:rPr lang="en-GB" b="0" i="0" smtClean="0">
                        <a:latin typeface="Cambria Math" panose="02040503050406030204" pitchFamily="18" charset="0"/>
                      </a:rPr>
                      <m:t>A</m:t>
                    </m:r>
                    <m:d>
                      <m:dPr>
                        <m:begChr m:val="|"/>
                        <m:endChr m:val="|"/>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d>
                    <m:r>
                      <a:rPr lang="en-GB" b="0" i="1" smtClean="0">
                        <a:latin typeface="Cambria Math" panose="02040503050406030204" pitchFamily="18" charset="0"/>
                      </a:rPr>
                      <m:t>𝑑𝑡</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362239" y="983890"/>
                <a:ext cx="2246003" cy="1477328"/>
              </a:xfrm>
              <a:prstGeom prst="rect">
                <a:avLst/>
              </a:prstGeom>
              <a:blipFill>
                <a:blip r:embed="rId6"/>
                <a:stretch>
                  <a:fillRect l="-2446" t="-2058" r="-1902"/>
                </a:stretch>
              </a:blipFill>
            </p:spPr>
            <p:txBody>
              <a:bodyPr/>
              <a:lstStyle/>
              <a:p>
                <a:r>
                  <a:rPr lang="en-US">
                    <a:noFill/>
                  </a:rPr>
                  <a:t> </a:t>
                </a:r>
              </a:p>
            </p:txBody>
          </p:sp>
        </mc:Fallback>
      </mc:AlternateContent>
    </p:spTree>
    <p:extLst>
      <p:ext uri="{BB962C8B-B14F-4D97-AF65-F5344CB8AC3E}">
        <p14:creationId xmlns:p14="http://schemas.microsoft.com/office/powerpoint/2010/main" val="24151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29</a:t>
            </a:fld>
            <a:endParaRPr lang="en-US" altLang="zh-CN" dirty="0"/>
          </a:p>
        </p:txBody>
      </p:sp>
      <p:pic>
        <p:nvPicPr>
          <p:cNvPr id="3" name="Picture 2"/>
          <p:cNvPicPr>
            <a:picLocks noChangeAspect="1"/>
          </p:cNvPicPr>
          <p:nvPr/>
        </p:nvPicPr>
        <p:blipFill>
          <a:blip r:embed="rId2"/>
          <a:stretch>
            <a:fillRect/>
          </a:stretch>
        </p:blipFill>
        <p:spPr>
          <a:xfrm>
            <a:off x="2767534" y="664888"/>
            <a:ext cx="3556200" cy="3556200"/>
          </a:xfrm>
          <a:prstGeom prst="rect">
            <a:avLst/>
          </a:prstGeom>
        </p:spPr>
      </p:pic>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p:cxnSp>
        <p:nvCxnSpPr>
          <p:cNvPr id="17" name="Straight Arrow Connector 16"/>
          <p:cNvCxnSpPr/>
          <p:nvPr/>
        </p:nvCxnSpPr>
        <p:spPr>
          <a:xfrm flipH="1">
            <a:off x="5387630" y="1493301"/>
            <a:ext cx="936104"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362239" y="983890"/>
                <a:ext cx="2246003" cy="1477328"/>
              </a:xfrm>
              <a:prstGeom prst="rect">
                <a:avLst/>
              </a:prstGeom>
              <a:noFill/>
            </p:spPr>
            <p:txBody>
              <a:bodyPr wrap="square" rtlCol="0">
                <a:spAutoFit/>
              </a:bodyPr>
              <a:lstStyle/>
              <a:p>
                <a:r>
                  <a:rPr lang="en-GB" dirty="0"/>
                  <a:t>We need to determine The </a:t>
                </a:r>
                <a:r>
                  <a:rPr lang="en-GB" b="1" dirty="0"/>
                  <a:t>number of molecules in the cylinder </a:t>
                </a:r>
                <a:r>
                  <a:rPr lang="en-GB" dirty="0"/>
                  <a:t>of volume </a:t>
                </a:r>
                <a14:m>
                  <m:oMath xmlns:m="http://schemas.openxmlformats.org/officeDocument/2006/math">
                    <m:r>
                      <m:rPr>
                        <m:sty m:val="p"/>
                      </m:rPr>
                      <a:rPr lang="en-GB" b="0" i="0" smtClean="0">
                        <a:latin typeface="Cambria Math" panose="02040503050406030204" pitchFamily="18" charset="0"/>
                      </a:rPr>
                      <m:t>A</m:t>
                    </m:r>
                    <m:d>
                      <m:dPr>
                        <m:begChr m:val="|"/>
                        <m:endChr m:val="|"/>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d>
                    <m:r>
                      <a:rPr lang="en-GB" b="0" i="1" smtClean="0">
                        <a:latin typeface="Cambria Math" panose="02040503050406030204" pitchFamily="18" charset="0"/>
                      </a:rPr>
                      <m:t>𝑑𝑡</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362239" y="983890"/>
                <a:ext cx="2246003" cy="1477328"/>
              </a:xfrm>
              <a:prstGeom prst="rect">
                <a:avLst/>
              </a:prstGeom>
              <a:blipFill>
                <a:blip r:embed="rId3"/>
                <a:stretch>
                  <a:fillRect l="-2446" t="-2058" r="-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81311" y="4141584"/>
                <a:ext cx="7639527" cy="369332"/>
              </a:xfrm>
              <a:prstGeom prst="rect">
                <a:avLst/>
              </a:prstGeom>
              <a:noFill/>
            </p:spPr>
            <p:txBody>
              <a:bodyPr wrap="none" rtlCol="0">
                <a:spAutoFit/>
              </a:bodyPr>
              <a:lstStyle/>
              <a:p>
                <a:r>
                  <a:rPr lang="en-GB" dirty="0"/>
                  <a:t>We assume the number of molecules per unit volume is uniform and equals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𝑉</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81311" y="4141584"/>
                <a:ext cx="7639527" cy="369332"/>
              </a:xfrm>
              <a:prstGeom prst="rect">
                <a:avLst/>
              </a:prstGeom>
              <a:blipFill>
                <a:blip r:embed="rId4"/>
                <a:stretch>
                  <a:fillRect l="-718" t="-8197" b="-24590"/>
                </a:stretch>
              </a:blipFill>
            </p:spPr>
            <p:txBody>
              <a:bodyPr/>
              <a:lstStyle/>
              <a:p>
                <a:r>
                  <a:rPr lang="en-US">
                    <a:noFill/>
                  </a:rPr>
                  <a:t> </a:t>
                </a:r>
              </a:p>
            </p:txBody>
          </p:sp>
        </mc:Fallback>
      </mc:AlternateContent>
      <p:sp>
        <p:nvSpPr>
          <p:cNvPr id="8" name="TextBox 7"/>
          <p:cNvSpPr txBox="1"/>
          <p:nvPr/>
        </p:nvSpPr>
        <p:spPr>
          <a:xfrm>
            <a:off x="681311" y="4797921"/>
            <a:ext cx="6382423" cy="369332"/>
          </a:xfrm>
          <a:prstGeom prst="rect">
            <a:avLst/>
          </a:prstGeom>
          <a:noFill/>
        </p:spPr>
        <p:txBody>
          <a:bodyPr wrap="square" rtlCol="0">
            <a:spAutoFit/>
          </a:bodyPr>
          <a:lstStyle/>
          <a:p>
            <a:r>
              <a:rPr lang="en-GB" dirty="0"/>
              <a:t>The number of molecules in the cylinder is: </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4902854" y="4513446"/>
                <a:ext cx="1583126"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𝑁</m:t>
                          </m:r>
                        </m:num>
                        <m:den>
                          <m:r>
                            <a:rPr lang="en-GB" sz="2800" b="0" i="1" smtClean="0">
                              <a:latin typeface="Cambria Math" panose="02040503050406030204" pitchFamily="18" charset="0"/>
                            </a:rPr>
                            <m:t>𝑉</m:t>
                          </m:r>
                        </m:den>
                      </m:f>
                      <m:r>
                        <m:rPr>
                          <m:sty m:val="p"/>
                        </m:rPr>
                        <a:rPr lang="en-GB" sz="2800">
                          <a:latin typeface="Cambria Math" panose="02040503050406030204" pitchFamily="18" charset="0"/>
                        </a:rPr>
                        <m:t>A</m:t>
                      </m:r>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rPr>
                                <m:t>𝑣</m:t>
                              </m:r>
                            </m:e>
                            <m:sub>
                              <m:r>
                                <a:rPr lang="en-GB" sz="2800" i="1">
                                  <a:latin typeface="Cambria Math" panose="02040503050406030204" pitchFamily="18" charset="0"/>
                                </a:rPr>
                                <m:t>𝑥</m:t>
                              </m:r>
                            </m:sub>
                          </m:sSub>
                        </m:e>
                      </m:d>
                      <m:r>
                        <a:rPr lang="en-GB" sz="2800" i="1">
                          <a:latin typeface="Cambria Math" panose="02040503050406030204" pitchFamily="18" charset="0"/>
                        </a:rPr>
                        <m:t>𝑑𝑡</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902854" y="4513446"/>
                <a:ext cx="1583126" cy="806631"/>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715098" y="5345906"/>
            <a:ext cx="7661072" cy="369332"/>
          </a:xfrm>
          <a:prstGeom prst="rect">
            <a:avLst/>
          </a:prstGeom>
          <a:noFill/>
        </p:spPr>
        <p:txBody>
          <a:bodyPr wrap="none" rtlCol="0">
            <a:spAutoFit/>
          </a:bodyPr>
          <a:lstStyle/>
          <a:p>
            <a:r>
              <a:rPr lang="en-GB" dirty="0"/>
              <a:t>Half of these molecules move toward the wall (the other molecules moves away)</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681311" y="5805264"/>
                <a:ext cx="6382423" cy="369332"/>
              </a:xfrm>
              <a:prstGeom prst="rect">
                <a:avLst/>
              </a:prstGeom>
              <a:noFill/>
            </p:spPr>
            <p:txBody>
              <a:bodyPr wrap="square" rtlCol="0">
                <a:spAutoFit/>
              </a:bodyPr>
              <a:lstStyle/>
              <a:p>
                <a:r>
                  <a:rPr lang="en-GB" dirty="0"/>
                  <a:t>The number of  collisions which occurs during </a:t>
                </a:r>
                <a14:m>
                  <m:oMath xmlns:m="http://schemas.openxmlformats.org/officeDocument/2006/math">
                    <m:r>
                      <a:rPr lang="en-GB" b="0" i="1" smtClean="0">
                        <a:latin typeface="Cambria Math" panose="02040503050406030204" pitchFamily="18" charset="0"/>
                      </a:rPr>
                      <m:t>𝑑𝑡</m:t>
                    </m:r>
                  </m:oMath>
                </a14:m>
                <a:r>
                  <a:rPr lang="en-GB" dirty="0"/>
                  <a:t> is: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81311" y="5805264"/>
                <a:ext cx="6382423" cy="369332"/>
              </a:xfrm>
              <a:prstGeom prst="rect">
                <a:avLst/>
              </a:prstGeom>
              <a:blipFill>
                <a:blip r:embed="rId6"/>
                <a:stretch>
                  <a:fillRect l="-86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720463" y="5696207"/>
                <a:ext cx="149521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𝑁</m:t>
                          </m:r>
                        </m:num>
                        <m:den>
                          <m:r>
                            <a:rPr lang="en-GB" sz="2400" b="0" i="1" smtClean="0">
                              <a:latin typeface="Cambria Math" panose="02040503050406030204" pitchFamily="18" charset="0"/>
                            </a:rPr>
                            <m:t>2</m:t>
                          </m:r>
                          <m:r>
                            <a:rPr lang="en-GB" sz="2400" b="0" i="1" smtClean="0">
                              <a:latin typeface="Cambria Math" panose="02040503050406030204" pitchFamily="18" charset="0"/>
                            </a:rPr>
                            <m:t>𝑉</m:t>
                          </m:r>
                        </m:den>
                      </m:f>
                      <m:r>
                        <m:rPr>
                          <m:sty m:val="p"/>
                        </m:rPr>
                        <a:rPr lang="en-GB" sz="2400">
                          <a:latin typeface="Cambria Math" panose="02040503050406030204" pitchFamily="18" charset="0"/>
                        </a:rPr>
                        <m:t>A</m:t>
                      </m:r>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𝑣</m:t>
                              </m:r>
                            </m:e>
                            <m:sub>
                              <m:r>
                                <a:rPr lang="en-GB" sz="2400" i="1">
                                  <a:latin typeface="Cambria Math" panose="02040503050406030204" pitchFamily="18" charset="0"/>
                                </a:rPr>
                                <m:t>𝑥</m:t>
                              </m:r>
                            </m:sub>
                          </m:sSub>
                        </m:e>
                      </m:d>
                      <m:r>
                        <a:rPr lang="en-GB" sz="2400" i="1">
                          <a:latin typeface="Cambria Math" panose="02040503050406030204" pitchFamily="18" charset="0"/>
                        </a:rPr>
                        <m:t>𝑑𝑡</m:t>
                      </m:r>
                    </m:oMath>
                  </m:oMathPara>
                </a14:m>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720463" y="5696207"/>
                <a:ext cx="1495218" cy="69147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19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994" y="-142403"/>
            <a:ext cx="8229600" cy="1143000"/>
          </a:xfrm>
        </p:spPr>
        <p:txBody>
          <a:bodyPr/>
          <a:lstStyle/>
          <a:p>
            <a:r>
              <a:rPr lang="en-GB" dirty="0"/>
              <a:t>Contents </a:t>
            </a:r>
            <a:endParaRPr lang="en-US" dirty="0"/>
          </a:p>
        </p:txBody>
      </p:sp>
      <p:sp>
        <p:nvSpPr>
          <p:cNvPr id="3" name="Content Placeholder 2"/>
          <p:cNvSpPr>
            <a:spLocks noGrp="1"/>
          </p:cNvSpPr>
          <p:nvPr>
            <p:ph idx="1"/>
          </p:nvPr>
        </p:nvSpPr>
        <p:spPr/>
        <p:txBody>
          <a:bodyPr/>
          <a:lstStyle/>
          <a:p>
            <a:pPr marL="514350" indent="-514350">
              <a:buAutoNum type="arabicPeriod"/>
            </a:pPr>
            <a:r>
              <a:rPr lang="en-GB" dirty="0"/>
              <a:t>Basics of thermodynamics</a:t>
            </a:r>
          </a:p>
          <a:p>
            <a:pPr marL="514350" indent="-514350">
              <a:buAutoNum type="arabicPeriod"/>
            </a:pPr>
            <a:r>
              <a:rPr lang="en-GB" dirty="0"/>
              <a:t>The ideal gas and the ideal gas law</a:t>
            </a:r>
          </a:p>
          <a:p>
            <a:pPr marL="514350" indent="-514350">
              <a:buAutoNum type="arabicPeriod"/>
            </a:pPr>
            <a:r>
              <a:rPr lang="en-GB" dirty="0"/>
              <a:t>Microscopic description of the ideal gas</a:t>
            </a:r>
          </a:p>
          <a:p>
            <a:pPr marL="514350" indent="-514350">
              <a:buAutoNum type="arabicPeriod"/>
            </a:pPr>
            <a:endParaRPr lang="en-GB" dirty="0"/>
          </a:p>
          <a:p>
            <a:pPr marL="514350" indent="-514350">
              <a:buAutoNum type="arabicPeriod"/>
            </a:pP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a:t>
            </a:fld>
            <a:endParaRPr lang="en-US" altLang="zh-CN"/>
          </a:p>
        </p:txBody>
      </p:sp>
    </p:spTree>
    <p:extLst>
      <p:ext uri="{BB962C8B-B14F-4D97-AF65-F5344CB8AC3E}">
        <p14:creationId xmlns:p14="http://schemas.microsoft.com/office/powerpoint/2010/main" val="2271378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30</a:t>
            </a:fld>
            <a:endParaRPr lang="en-US" altLang="zh-CN" dirty="0"/>
          </a:p>
        </p:txBody>
      </p:sp>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p:pic>
        <p:nvPicPr>
          <p:cNvPr id="2" name="Picture 1"/>
          <p:cNvPicPr>
            <a:picLocks noChangeAspect="1"/>
          </p:cNvPicPr>
          <p:nvPr/>
        </p:nvPicPr>
        <p:blipFill>
          <a:blip r:embed="rId2"/>
          <a:stretch>
            <a:fillRect/>
          </a:stretch>
        </p:blipFill>
        <p:spPr>
          <a:xfrm>
            <a:off x="2843808" y="695351"/>
            <a:ext cx="3774134" cy="498909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05257" y="5903897"/>
                <a:ext cx="8451235" cy="923330"/>
              </a:xfrm>
              <a:prstGeom prst="rect">
                <a:avLst/>
              </a:prstGeom>
              <a:noFill/>
            </p:spPr>
            <p:txBody>
              <a:bodyPr wrap="square" rtlCol="0">
                <a:spAutoFit/>
              </a:bodyPr>
              <a:lstStyle/>
              <a:p>
                <a:r>
                  <a:rPr lang="en-GB" dirty="0"/>
                  <a:t>Each elastic collision of the molecule with the wall, corresponding to a change of momentum of the molecule which is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𝑚</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d>
                  </m:oMath>
                </a14:m>
                <a:r>
                  <a:rPr lang="en-US" dirty="0"/>
                  <a:t>, associated with a force exerted by the molecule on the wall.</a:t>
                </a:r>
              </a:p>
            </p:txBody>
          </p:sp>
        </mc:Choice>
        <mc:Fallback xmlns="">
          <p:sp>
            <p:nvSpPr>
              <p:cNvPr id="8" name="TextBox 7"/>
              <p:cNvSpPr txBox="1">
                <a:spLocks noRot="1" noChangeAspect="1" noMove="1" noResize="1" noEditPoints="1" noAdjustHandles="1" noChangeArrowheads="1" noChangeShapeType="1" noTextEdit="1"/>
              </p:cNvSpPr>
              <p:nvPr/>
            </p:nvSpPr>
            <p:spPr>
              <a:xfrm>
                <a:off x="505257" y="5903897"/>
                <a:ext cx="8451235" cy="923330"/>
              </a:xfrm>
              <a:prstGeom prst="rect">
                <a:avLst/>
              </a:prstGeom>
              <a:blipFill>
                <a:blip r:embed="rId3"/>
                <a:stretch>
                  <a:fillRect l="-649"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066543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1840" y="1577665"/>
            <a:ext cx="1887125" cy="977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593305" y="5075465"/>
            <a:ext cx="2693917" cy="120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83568" y="5262793"/>
            <a:ext cx="4302301" cy="1019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31</a:t>
            </a:fld>
            <a:endParaRPr lang="en-US" altLang="zh-CN" dirty="0"/>
          </a:p>
        </p:txBody>
      </p:sp>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p:sp>
        <p:nvSpPr>
          <p:cNvPr id="30" name="TextBox 29"/>
          <p:cNvSpPr txBox="1"/>
          <p:nvPr/>
        </p:nvSpPr>
        <p:spPr>
          <a:xfrm>
            <a:off x="432929" y="778660"/>
            <a:ext cx="8704250" cy="646331"/>
          </a:xfrm>
          <a:prstGeom prst="rect">
            <a:avLst/>
          </a:prstGeom>
          <a:noFill/>
        </p:spPr>
        <p:txBody>
          <a:bodyPr wrap="square" rtlCol="0">
            <a:spAutoFit/>
          </a:bodyPr>
          <a:lstStyle/>
          <a:p>
            <a:r>
              <a:rPr lang="en-GB" dirty="0"/>
              <a:t>After few mathematics, from the force exerted by one gas molecule during collision (which correspond to the change rate of momentum) with the wall, the pressure is described as: </a:t>
            </a: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2156975" y="1577665"/>
                <a:ext cx="3942110" cy="884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𝑝</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𝑚𝑁</m:t>
                          </m:r>
                          <m:acc>
                            <m:accPr>
                              <m:chr m:val="̅"/>
                              <m:ctrlPr>
                                <a:rPr lang="en-GB" sz="2400" i="1">
                                  <a:latin typeface="Cambria Math" panose="02040503050406030204" pitchFamily="18" charset="0"/>
                                </a:rPr>
                              </m:ctrlPr>
                            </m:accPr>
                            <m:e>
                              <m:sSubSup>
                                <m:sSubSupPr>
                                  <m:ctrlPr>
                                    <a:rPr lang="en-GB"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𝑥</m:t>
                                  </m:r>
                                </m:sub>
                                <m:sup>
                                  <m:r>
                                    <a:rPr lang="en-GB" sz="2400" i="1">
                                      <a:latin typeface="Cambria Math" panose="02040503050406030204" pitchFamily="18" charset="0"/>
                                    </a:rPr>
                                    <m:t>2</m:t>
                                  </m:r>
                                </m:sup>
                              </m:sSubSup>
                            </m:e>
                          </m:acc>
                        </m:num>
                        <m:den>
                          <m:r>
                            <a:rPr lang="en-GB" sz="2400" b="0" i="1" smtClean="0">
                              <a:latin typeface="Cambria Math" panose="02040503050406030204" pitchFamily="18" charset="0"/>
                            </a:rPr>
                            <m:t>𝑉</m:t>
                          </m:r>
                        </m:den>
                      </m:f>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156975" y="1577665"/>
                <a:ext cx="3942110" cy="884858"/>
              </a:xfrm>
              <a:prstGeom prst="rect">
                <a:avLst/>
              </a:prstGeom>
              <a:blipFill>
                <a:blip r:embed="rId2"/>
                <a:stretch>
                  <a:fillRect/>
                </a:stretch>
              </a:blipFill>
            </p:spPr>
            <p:txBody>
              <a:bodyPr/>
              <a:lstStyle/>
              <a:p>
                <a:r>
                  <a:rPr lang="en-US">
                    <a:noFill/>
                  </a:rPr>
                  <a:t> </a:t>
                </a:r>
              </a:p>
            </p:txBody>
          </p:sp>
        </mc:Fallback>
      </mc:AlternateContent>
      <p:sp>
        <p:nvSpPr>
          <p:cNvPr id="32" name="TextBox 31"/>
          <p:cNvSpPr txBox="1"/>
          <p:nvPr/>
        </p:nvSpPr>
        <p:spPr>
          <a:xfrm>
            <a:off x="5220072" y="1919583"/>
            <a:ext cx="806631" cy="369332"/>
          </a:xfrm>
          <a:prstGeom prst="rect">
            <a:avLst/>
          </a:prstGeom>
          <a:noFill/>
        </p:spPr>
        <p:txBody>
          <a:bodyPr wrap="none" rtlCol="0">
            <a:spAutoFit/>
          </a:bodyPr>
          <a:lstStyle/>
          <a:p>
            <a:r>
              <a:rPr lang="en-GB" dirty="0"/>
              <a:t>where </a:t>
            </a:r>
            <a:endParaRPr lang="en-US" dirty="0"/>
          </a:p>
        </p:txBody>
      </p:sp>
      <mc:AlternateContent xmlns:mc="http://schemas.openxmlformats.org/markup-compatibility/2006" xmlns:a14="http://schemas.microsoft.com/office/drawing/2010/main">
        <mc:Choice Requires="a14">
          <p:sp>
            <p:nvSpPr>
              <p:cNvPr id="33" name="Rectangle 32"/>
              <p:cNvSpPr/>
              <p:nvPr/>
            </p:nvSpPr>
            <p:spPr>
              <a:xfrm>
                <a:off x="5928234" y="1913491"/>
                <a:ext cx="2955681" cy="407035"/>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𝑥</m:t>
                            </m:r>
                          </m:sub>
                          <m:sup>
                            <m:r>
                              <a:rPr lang="en-GB" i="1">
                                <a:latin typeface="Cambria Math" panose="02040503050406030204" pitchFamily="18" charset="0"/>
                              </a:rPr>
                              <m:t>2</m:t>
                            </m:r>
                          </m:sup>
                        </m:sSubSup>
                      </m:e>
                    </m:acc>
                  </m:oMath>
                </a14:m>
                <a:r>
                  <a:rPr lang="en-US" dirty="0"/>
                  <a:t> is the average value of </a:t>
                </a:r>
                <a14:m>
                  <m:oMath xmlns:m="http://schemas.openxmlformats.org/officeDocument/2006/math">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b="0" i="1" smtClean="0">
                            <a:latin typeface="Cambria Math" panose="02040503050406030204" pitchFamily="18" charset="0"/>
                          </a:rPr>
                          <m:t>2</m:t>
                        </m:r>
                      </m:sup>
                    </m:sSup>
                  </m:oMath>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5928234" y="1913491"/>
                <a:ext cx="2955681" cy="407035"/>
              </a:xfrm>
              <a:prstGeom prst="rect">
                <a:avLst/>
              </a:prstGeom>
              <a:blipFill>
                <a:blip r:embed="rId3"/>
                <a:stretch>
                  <a:fillRect b="-223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91034" y="2555272"/>
                <a:ext cx="7582012" cy="369332"/>
              </a:xfrm>
              <a:prstGeom prst="rect">
                <a:avLst/>
              </a:prstGeom>
              <a:noFill/>
            </p:spPr>
            <p:txBody>
              <a:bodyPr wrap="none" rtlCol="0">
                <a:spAutoFit/>
              </a:bodyPr>
              <a:lstStyle/>
              <a:p>
                <a:r>
                  <a:rPr lang="en-GB" dirty="0"/>
                  <a:t>We can describe the pressure in respect to the average velocity of the particles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91034" y="2555272"/>
                <a:ext cx="7582012" cy="369332"/>
              </a:xfrm>
              <a:prstGeom prst="rect">
                <a:avLst/>
              </a:prstGeom>
              <a:blipFill>
                <a:blip r:embed="rId4"/>
                <a:stretch>
                  <a:fillRect l="-643" t="-8197" r="-257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3528" y="3143137"/>
                <a:ext cx="2946512" cy="473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m:t>
                      </m:r>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𝑣</m:t>
                          </m:r>
                        </m:e>
                        <m:sub>
                          <m:r>
                            <a:rPr lang="en-GB" sz="2800" b="0" i="1" smtClean="0">
                              <a:latin typeface="Cambria Math" panose="02040503050406030204" pitchFamily="18" charset="0"/>
                            </a:rPr>
                            <m:t>𝑥</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𝑣</m:t>
                          </m:r>
                        </m:e>
                        <m:sub>
                          <m:r>
                            <a:rPr lang="en-GB" sz="2800" b="0" i="1" smtClean="0">
                              <a:latin typeface="Cambria Math" panose="02040503050406030204" pitchFamily="18" charset="0"/>
                            </a:rPr>
                            <m:t>𝑦</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𝑣</m:t>
                          </m:r>
                        </m:e>
                        <m:sub>
                          <m:r>
                            <a:rPr lang="en-GB" sz="2800" b="0" i="1" smtClean="0">
                              <a:latin typeface="Cambria Math" panose="02040503050406030204" pitchFamily="18" charset="0"/>
                            </a:rPr>
                            <m:t>𝑧</m:t>
                          </m:r>
                        </m:sub>
                        <m:sup>
                          <m:r>
                            <a:rPr lang="en-GB" sz="2800" b="0" i="1" smtClean="0">
                              <a:latin typeface="Cambria Math" panose="02040503050406030204" pitchFamily="18" charset="0"/>
                            </a:rPr>
                            <m:t>2</m:t>
                          </m:r>
                        </m:sup>
                      </m:sSubSup>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23528" y="3143137"/>
                <a:ext cx="2946512" cy="473528"/>
              </a:xfrm>
              <a:prstGeom prst="rect">
                <a:avLst/>
              </a:prstGeom>
              <a:blipFill>
                <a:blip r:embed="rId5"/>
                <a:stretch>
                  <a:fillRect/>
                </a:stretch>
              </a:blipFill>
            </p:spPr>
            <p:txBody>
              <a:bodyPr/>
              <a:lstStyle/>
              <a:p>
                <a:r>
                  <a:rPr lang="en-US">
                    <a:noFill/>
                  </a:rPr>
                  <a:t> </a:t>
                </a:r>
              </a:p>
            </p:txBody>
          </p:sp>
        </mc:Fallback>
      </mc:AlternateContent>
      <p:sp>
        <p:nvSpPr>
          <p:cNvPr id="7" name="Right Arrow 6"/>
          <p:cNvSpPr/>
          <p:nvPr/>
        </p:nvSpPr>
        <p:spPr>
          <a:xfrm>
            <a:off x="3327411" y="3104911"/>
            <a:ext cx="1080120" cy="645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4534605" y="3170469"/>
                <a:ext cx="3034677" cy="5464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latin typeface="Cambria Math" panose="02040503050406030204" pitchFamily="18" charset="0"/>
                            </a:rPr>
                          </m:ctrlPr>
                        </m:accPr>
                        <m:e>
                          <m:sSup>
                            <m:sSupPr>
                              <m:ctrlPr>
                                <a:rPr lang="en-GB" sz="280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𝑥</m:t>
                              </m:r>
                            </m:sub>
                            <m:sup>
                              <m:r>
                                <a:rPr lang="en-GB" sz="2800" i="1">
                                  <a:latin typeface="Cambria Math" panose="02040503050406030204" pitchFamily="18" charset="0"/>
                                </a:rPr>
                                <m:t>2</m:t>
                              </m:r>
                            </m:sup>
                          </m:sSub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b="0" i="1" smtClean="0">
                                  <a:latin typeface="Cambria Math" panose="02040503050406030204" pitchFamily="18" charset="0"/>
                                </a:rPr>
                                <m:t>𝑦</m:t>
                              </m:r>
                            </m:sub>
                            <m:sup>
                              <m:r>
                                <a:rPr lang="en-GB" sz="2800" i="1">
                                  <a:latin typeface="Cambria Math" panose="02040503050406030204" pitchFamily="18" charset="0"/>
                                </a:rPr>
                                <m:t>2</m:t>
                              </m:r>
                            </m:sup>
                          </m:sSub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b="0" i="1" smtClean="0">
                                  <a:latin typeface="Cambria Math" panose="02040503050406030204" pitchFamily="18" charset="0"/>
                                </a:rPr>
                                <m:t>𝑧</m:t>
                              </m:r>
                            </m:sub>
                            <m:sup>
                              <m:r>
                                <a:rPr lang="en-GB" sz="2800" i="1">
                                  <a:latin typeface="Cambria Math" panose="02040503050406030204" pitchFamily="18" charset="0"/>
                                </a:rPr>
                                <m:t>2</m:t>
                              </m:r>
                            </m:sup>
                          </m:sSubSup>
                        </m:e>
                      </m:acc>
                    </m:oMath>
                  </m:oMathPara>
                </a14:m>
                <a:endParaRPr 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34605" y="3170469"/>
                <a:ext cx="3034677" cy="546432"/>
              </a:xfrm>
              <a:prstGeom prst="rect">
                <a:avLst/>
              </a:prstGeom>
              <a:blipFill>
                <a:blip r:embed="rId6"/>
                <a:stretch>
                  <a:fillRect/>
                </a:stretch>
              </a:blipFill>
            </p:spPr>
            <p:txBody>
              <a:bodyPr/>
              <a:lstStyle/>
              <a:p>
                <a:r>
                  <a:rPr lang="en-US">
                    <a:noFill/>
                  </a:rPr>
                  <a:t> </a:t>
                </a:r>
              </a:p>
            </p:txBody>
          </p:sp>
        </mc:Fallback>
      </mc:AlternateContent>
      <p:sp>
        <p:nvSpPr>
          <p:cNvPr id="8" name="TextBox 7"/>
          <p:cNvSpPr txBox="1"/>
          <p:nvPr/>
        </p:nvSpPr>
        <p:spPr>
          <a:xfrm>
            <a:off x="803442" y="3933056"/>
            <a:ext cx="7483780" cy="369332"/>
          </a:xfrm>
          <a:prstGeom prst="rect">
            <a:avLst/>
          </a:prstGeom>
          <a:noFill/>
        </p:spPr>
        <p:txBody>
          <a:bodyPr wrap="none" rtlCol="0">
            <a:spAutoFit/>
          </a:bodyPr>
          <a:lstStyle/>
          <a:p>
            <a:r>
              <a:rPr lang="en-GB" dirty="0"/>
              <a:t>Considering the x-,y-,and z-directions have no difference (gravity is neglected)</a:t>
            </a:r>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1643483" y="4531376"/>
                <a:ext cx="2239139" cy="545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𝑥</m:t>
                              </m:r>
                            </m:sub>
                            <m:sup>
                              <m:r>
                                <a:rPr lang="en-GB" sz="2800" i="1">
                                  <a:latin typeface="Cambria Math" panose="02040503050406030204" pitchFamily="18" charset="0"/>
                                </a:rPr>
                                <m:t>2</m:t>
                              </m:r>
                            </m:sup>
                          </m:sSub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b="0" i="1" smtClean="0">
                                  <a:latin typeface="Cambria Math" panose="02040503050406030204" pitchFamily="18" charset="0"/>
                                </a:rPr>
                                <m:t>𝑦</m:t>
                              </m:r>
                            </m:sub>
                            <m:sup>
                              <m:r>
                                <a:rPr lang="en-GB" sz="2800" i="1">
                                  <a:latin typeface="Cambria Math" panose="02040503050406030204" pitchFamily="18" charset="0"/>
                                </a:rPr>
                                <m:t>2</m:t>
                              </m:r>
                            </m:sup>
                          </m:sSub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b="0" i="1" smtClean="0">
                                  <a:latin typeface="Cambria Math" panose="02040503050406030204" pitchFamily="18" charset="0"/>
                                </a:rPr>
                                <m:t>𝑧</m:t>
                              </m:r>
                            </m:sub>
                            <m:sup>
                              <m:r>
                                <a:rPr lang="en-GB" sz="2800" i="1">
                                  <a:latin typeface="Cambria Math" panose="02040503050406030204" pitchFamily="18" charset="0"/>
                                </a:rPr>
                                <m:t>2</m:t>
                              </m:r>
                            </m:sup>
                          </m:sSubSup>
                        </m:e>
                      </m:acc>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643483" y="4531376"/>
                <a:ext cx="2239139" cy="545919"/>
              </a:xfrm>
              <a:prstGeom prst="rect">
                <a:avLst/>
              </a:prstGeom>
              <a:blipFill>
                <a:blip r:embed="rId7"/>
                <a:stretch>
                  <a:fillRect/>
                </a:stretch>
              </a:blipFill>
            </p:spPr>
            <p:txBody>
              <a:bodyPr/>
              <a:lstStyle/>
              <a:p>
                <a:r>
                  <a:rPr lang="en-US">
                    <a:noFill/>
                  </a:rPr>
                  <a:t> </a:t>
                </a:r>
              </a:p>
            </p:txBody>
          </p:sp>
        </mc:Fallback>
      </mc:AlternateContent>
      <p:sp>
        <p:nvSpPr>
          <p:cNvPr id="27" name="Right Arrow 26"/>
          <p:cNvSpPr/>
          <p:nvPr/>
        </p:nvSpPr>
        <p:spPr>
          <a:xfrm>
            <a:off x="5018965" y="4429562"/>
            <a:ext cx="1080120" cy="645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6284719" y="4489559"/>
                <a:ext cx="1523302" cy="489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a:latin typeface="Cambria Math" panose="02040503050406030204" pitchFamily="18" charset="0"/>
                            </a:rPr>
                          </m:ctrlPr>
                        </m:accPr>
                        <m:e>
                          <m:sSup>
                            <m:sSupPr>
                              <m:ctrlPr>
                                <a:rPr lang="en-GB" sz="2800" i="1">
                                  <a:latin typeface="Cambria Math" panose="02040503050406030204" pitchFamily="18" charset="0"/>
                                </a:rPr>
                              </m:ctrlPr>
                            </m:sSupPr>
                            <m:e>
                              <m:r>
                                <a:rPr lang="en-GB" sz="2800" i="1">
                                  <a:latin typeface="Cambria Math" panose="02040503050406030204" pitchFamily="18" charset="0"/>
                                </a:rPr>
                                <m:t>𝑣</m:t>
                              </m:r>
                            </m:e>
                            <m:sup>
                              <m:r>
                                <a:rPr lang="en-GB" sz="2800" i="1">
                                  <a:latin typeface="Cambria Math" panose="02040503050406030204" pitchFamily="18" charset="0"/>
                                </a:rPr>
                                <m:t>2</m:t>
                              </m:r>
                            </m:sup>
                          </m:sSup>
                        </m:e>
                      </m:acc>
                      <m:r>
                        <a:rPr lang="en-GB" sz="2800" i="1">
                          <a:latin typeface="Cambria Math" panose="02040503050406030204" pitchFamily="18" charset="0"/>
                        </a:rPr>
                        <m:t>=3</m:t>
                      </m:r>
                      <m:acc>
                        <m:accPr>
                          <m:chr m:val="̅"/>
                          <m:ctrlPr>
                            <a:rPr lang="en-GB" sz="2800" i="1">
                              <a:latin typeface="Cambria Math" panose="02040503050406030204" pitchFamily="18" charset="0"/>
                            </a:rPr>
                          </m:ctrlPr>
                        </m:accPr>
                        <m:e>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𝑥</m:t>
                              </m:r>
                            </m:sub>
                            <m:sup>
                              <m:r>
                                <a:rPr lang="en-GB" sz="2800" i="1">
                                  <a:latin typeface="Cambria Math" panose="02040503050406030204" pitchFamily="18" charset="0"/>
                                </a:rPr>
                                <m:t>2</m:t>
                              </m:r>
                            </m:sup>
                          </m:sSubSup>
                        </m:e>
                      </m:acc>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6284719" y="4489559"/>
                <a:ext cx="1523302" cy="48955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0" y="5310840"/>
                <a:ext cx="5520805" cy="958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𝑝</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𝑁𝑚</m:t>
                          </m:r>
                          <m:acc>
                            <m:accPr>
                              <m:chr m:val="̅"/>
                              <m:ctrlPr>
                                <a:rPr lang="en-GB" sz="2400" i="1">
                                  <a:latin typeface="Cambria Math" panose="02040503050406030204" pitchFamily="18" charset="0"/>
                                </a:rPr>
                              </m:ctrlPr>
                            </m:accPr>
                            <m:e>
                              <m:sSup>
                                <m:sSupPr>
                                  <m:ctrlPr>
                                    <a:rPr lang="en-GB" sz="2400" i="1" smtClean="0">
                                      <a:latin typeface="Cambria Math" panose="02040503050406030204" pitchFamily="18" charset="0"/>
                                    </a:rPr>
                                  </m:ctrlPr>
                                </m:sSupPr>
                                <m:e>
                                  <m:r>
                                    <a:rPr lang="en-GB" sz="2400" i="1">
                                      <a:latin typeface="Cambria Math" panose="02040503050406030204" pitchFamily="18" charset="0"/>
                                    </a:rPr>
                                    <m:t>𝑣</m:t>
                                  </m:r>
                                </m:e>
                                <m:sup>
                                  <m:r>
                                    <a:rPr lang="en-GB" sz="2400" i="1">
                                      <a:latin typeface="Cambria Math" panose="02040503050406030204" pitchFamily="18" charset="0"/>
                                    </a:rPr>
                                    <m:t>2</m:t>
                                  </m:r>
                                </m:sup>
                              </m:sSup>
                            </m:e>
                          </m:acc>
                        </m:num>
                        <m:den>
                          <m:r>
                            <a:rPr lang="en-GB" sz="2400" b="0" i="1" smtClean="0">
                              <a:latin typeface="Cambria Math" panose="02040503050406030204" pitchFamily="18" charset="0"/>
                            </a:rPr>
                            <m:t>3</m:t>
                          </m:r>
                          <m:r>
                            <a:rPr lang="en-GB" sz="2400" b="0" i="1" smtClean="0">
                              <a:latin typeface="Cambria Math" panose="02040503050406030204" pitchFamily="18" charset="0"/>
                            </a:rPr>
                            <m:t>𝑉</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
                            <a:rPr lang="en-GB" sz="2400" b="0" i="1" smtClean="0">
                              <a:latin typeface="Cambria Math" panose="02040503050406030204" pitchFamily="18" charset="0"/>
                            </a:rPr>
                            <m:t>3</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𝑁</m:t>
                          </m:r>
                        </m:num>
                        <m:den>
                          <m:r>
                            <a:rPr lang="en-GB" sz="2400" b="0" i="1" smtClean="0">
                              <a:latin typeface="Cambria Math" panose="02040503050406030204" pitchFamily="18" charset="0"/>
                            </a:rPr>
                            <m:t>𝑉</m:t>
                          </m:r>
                        </m:den>
                      </m:f>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𝑚</m:t>
                          </m:r>
                          <m:acc>
                            <m:accPr>
                              <m:chr m:val="̅"/>
                              <m:ctrlPr>
                                <a:rPr lang="en-GB" sz="2400" i="1">
                                  <a:latin typeface="Cambria Math" panose="02040503050406030204" pitchFamily="18" charset="0"/>
                                </a:rPr>
                              </m:ctrlPr>
                            </m:accPr>
                            <m:e>
                              <m:sSup>
                                <m:sSupPr>
                                  <m:ctrlPr>
                                    <a:rPr lang="en-GB" sz="2400" i="1">
                                      <a:latin typeface="Cambria Math" panose="02040503050406030204" pitchFamily="18" charset="0"/>
                                    </a:rPr>
                                  </m:ctrlPr>
                                </m:sSupPr>
                                <m:e>
                                  <m:r>
                                    <a:rPr lang="en-GB" sz="2400" i="1">
                                      <a:latin typeface="Cambria Math" panose="02040503050406030204" pitchFamily="18" charset="0"/>
                                    </a:rPr>
                                    <m:t>𝑣</m:t>
                                  </m:r>
                                </m:e>
                                <m:sup>
                                  <m:r>
                                    <a:rPr lang="en-GB" sz="2400" i="1">
                                      <a:latin typeface="Cambria Math" panose="02040503050406030204" pitchFamily="18" charset="0"/>
                                    </a:rPr>
                                    <m:t>2</m:t>
                                  </m:r>
                                </m:sup>
                              </m:sSup>
                            </m:e>
                          </m:acc>
                        </m:e>
                      </m:d>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0" y="5310840"/>
                <a:ext cx="5520805" cy="958468"/>
              </a:xfrm>
              <a:prstGeom prst="rect">
                <a:avLst/>
              </a:prstGeom>
              <a:blipFill>
                <a:blip r:embed="rId9"/>
                <a:stretch>
                  <a:fillRect/>
                </a:stretch>
              </a:blipFill>
            </p:spPr>
            <p:txBody>
              <a:bodyPr/>
              <a:lstStyle/>
              <a:p>
                <a:r>
                  <a:rPr lang="en-US">
                    <a:noFill/>
                  </a:rPr>
                  <a:t> </a:t>
                </a:r>
              </a:p>
            </p:txBody>
          </p:sp>
        </mc:Fallback>
      </mc:AlternateContent>
      <p:sp>
        <p:nvSpPr>
          <p:cNvPr id="10" name="TextBox 9"/>
          <p:cNvSpPr txBox="1"/>
          <p:nvPr/>
        </p:nvSpPr>
        <p:spPr>
          <a:xfrm>
            <a:off x="5108877" y="5473343"/>
            <a:ext cx="484428" cy="523220"/>
          </a:xfrm>
          <a:prstGeom prst="rect">
            <a:avLst/>
          </a:prstGeom>
          <a:noFill/>
        </p:spPr>
        <p:txBody>
          <a:bodyPr wrap="none" rtlCol="0">
            <a:spAutoFit/>
          </a:bodyPr>
          <a:lstStyle/>
          <a:p>
            <a:r>
              <a:rPr lang="en-GB" sz="2800" dirty="0"/>
              <a:t>or</a:t>
            </a:r>
            <a:endParaRPr lang="en-US" sz="2800" dirty="0"/>
          </a:p>
        </p:txBody>
      </p:sp>
      <mc:AlternateContent xmlns:mc="http://schemas.openxmlformats.org/markup-compatibility/2006" xmlns:a14="http://schemas.microsoft.com/office/drawing/2010/main">
        <mc:Choice Requires="a14">
          <p:sp>
            <p:nvSpPr>
              <p:cNvPr id="36" name="TextBox 35"/>
              <p:cNvSpPr txBox="1"/>
              <p:nvPr/>
            </p:nvSpPr>
            <p:spPr>
              <a:xfrm>
                <a:off x="4195081" y="5270114"/>
                <a:ext cx="5520805" cy="9296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𝑝𝑉</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
                            <a:rPr lang="en-GB" sz="2400" b="0" i="1" smtClean="0">
                              <a:latin typeface="Cambria Math" panose="02040503050406030204" pitchFamily="18" charset="0"/>
                            </a:rPr>
                            <m:t>3</m:t>
                          </m:r>
                        </m:den>
                      </m:f>
                      <m:r>
                        <a:rPr lang="en-GB" sz="2400" b="0" i="1" smtClean="0">
                          <a:latin typeface="Cambria Math" panose="02040503050406030204" pitchFamily="18" charset="0"/>
                        </a:rPr>
                        <m:t>𝑁</m:t>
                      </m:r>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𝑚</m:t>
                          </m:r>
                          <m:acc>
                            <m:accPr>
                              <m:chr m:val="̅"/>
                              <m:ctrlPr>
                                <a:rPr lang="en-GB" sz="2400" i="1">
                                  <a:latin typeface="Cambria Math" panose="02040503050406030204" pitchFamily="18" charset="0"/>
                                </a:rPr>
                              </m:ctrlPr>
                            </m:accPr>
                            <m:e>
                              <m:sSup>
                                <m:sSupPr>
                                  <m:ctrlPr>
                                    <a:rPr lang="en-GB" sz="2400" i="1">
                                      <a:latin typeface="Cambria Math" panose="02040503050406030204" pitchFamily="18" charset="0"/>
                                    </a:rPr>
                                  </m:ctrlPr>
                                </m:sSupPr>
                                <m:e>
                                  <m:r>
                                    <a:rPr lang="en-GB" sz="2400" i="1">
                                      <a:latin typeface="Cambria Math" panose="02040503050406030204" pitchFamily="18" charset="0"/>
                                    </a:rPr>
                                    <m:t>𝑣</m:t>
                                  </m:r>
                                </m:e>
                                <m:sup>
                                  <m:r>
                                    <a:rPr lang="en-GB" sz="2400" i="1">
                                      <a:latin typeface="Cambria Math" panose="02040503050406030204" pitchFamily="18" charset="0"/>
                                    </a:rPr>
                                    <m:t>2</m:t>
                                  </m:r>
                                </m:sup>
                              </m:sSup>
                            </m:e>
                          </m:acc>
                        </m:e>
                      </m:d>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195081" y="5270114"/>
                <a:ext cx="5520805" cy="92967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84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6" grpId="0"/>
      <p:bldP spid="7" grpId="0" animBg="1"/>
      <p:bldP spid="22" grpId="0"/>
      <p:bldP spid="8" grpId="0"/>
      <p:bldP spid="24" grpId="0"/>
      <p:bldP spid="27" grpId="0" animBg="1"/>
      <p:bldP spid="34" grpId="0"/>
      <p:bldP spid="35" grpId="0"/>
      <p:bldP spid="10"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267997" y="2006627"/>
            <a:ext cx="4687487" cy="1782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32</a:t>
            </a:fld>
            <a:endParaRPr lang="en-US" altLang="zh-CN" dirty="0"/>
          </a:p>
        </p:txBody>
      </p:sp>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mc:AlternateContent xmlns:mc="http://schemas.openxmlformats.org/markup-compatibility/2006" xmlns:a14="http://schemas.microsoft.com/office/drawing/2010/main">
        <mc:Choice Requires="a14">
          <p:sp>
            <p:nvSpPr>
              <p:cNvPr id="36" name="TextBox 35"/>
              <p:cNvSpPr txBox="1"/>
              <p:nvPr/>
            </p:nvSpPr>
            <p:spPr>
              <a:xfrm>
                <a:off x="1790403" y="2026073"/>
                <a:ext cx="5520805" cy="14754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𝑝𝑉</m:t>
                      </m:r>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2</m:t>
                          </m:r>
                        </m:num>
                        <m:den>
                          <m:r>
                            <a:rPr lang="en-GB" sz="4000" b="0" i="1" smtClean="0">
                              <a:latin typeface="Cambria Math" panose="02040503050406030204" pitchFamily="18" charset="0"/>
                            </a:rPr>
                            <m:t>3</m:t>
                          </m:r>
                        </m:den>
                      </m:f>
                      <m:r>
                        <a:rPr lang="en-GB" sz="4000" b="0" i="1" smtClean="0">
                          <a:latin typeface="Cambria Math" panose="02040503050406030204" pitchFamily="18" charset="0"/>
                        </a:rPr>
                        <m:t>𝑁</m:t>
                      </m:r>
                      <m:d>
                        <m:dPr>
                          <m:ctrlPr>
                            <a:rPr lang="en-GB" sz="4000" b="0" i="1" smtClean="0">
                              <a:latin typeface="Cambria Math" panose="02040503050406030204" pitchFamily="18" charset="0"/>
                            </a:rPr>
                          </m:ctrlPr>
                        </m:dPr>
                        <m:e>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1</m:t>
                              </m:r>
                            </m:num>
                            <m:den>
                              <m:r>
                                <a:rPr lang="en-GB" sz="4000" b="0" i="1" smtClean="0">
                                  <a:latin typeface="Cambria Math" panose="02040503050406030204" pitchFamily="18" charset="0"/>
                                </a:rPr>
                                <m:t>2</m:t>
                              </m:r>
                            </m:den>
                          </m:f>
                          <m:r>
                            <a:rPr lang="en-GB" sz="4000" b="0" i="1" smtClean="0">
                              <a:latin typeface="Cambria Math" panose="02040503050406030204" pitchFamily="18" charset="0"/>
                            </a:rPr>
                            <m:t>𝑚</m:t>
                          </m:r>
                          <m:acc>
                            <m:accPr>
                              <m:chr m:val="̅"/>
                              <m:ctrlPr>
                                <a:rPr lang="en-GB" sz="4000" i="1">
                                  <a:latin typeface="Cambria Math" panose="02040503050406030204" pitchFamily="18" charset="0"/>
                                </a:rPr>
                              </m:ctrlPr>
                            </m:accPr>
                            <m:e>
                              <m:sSup>
                                <m:sSupPr>
                                  <m:ctrlPr>
                                    <a:rPr lang="en-GB" sz="4000" i="1">
                                      <a:latin typeface="Cambria Math" panose="02040503050406030204" pitchFamily="18" charset="0"/>
                                    </a:rPr>
                                  </m:ctrlPr>
                                </m:sSupPr>
                                <m:e>
                                  <m:r>
                                    <a:rPr lang="en-GB" sz="4000" i="1">
                                      <a:latin typeface="Cambria Math" panose="02040503050406030204" pitchFamily="18" charset="0"/>
                                    </a:rPr>
                                    <m:t>𝑣</m:t>
                                  </m:r>
                                </m:e>
                                <m:sup>
                                  <m:r>
                                    <a:rPr lang="en-GB" sz="4000" i="1">
                                      <a:latin typeface="Cambria Math" panose="02040503050406030204" pitchFamily="18" charset="0"/>
                                    </a:rPr>
                                    <m:t>2</m:t>
                                  </m:r>
                                </m:sup>
                              </m:sSup>
                            </m:e>
                          </m:acc>
                        </m:e>
                      </m:d>
                    </m:oMath>
                  </m:oMathPara>
                </a14:m>
                <a:endParaRPr lang="en-US" sz="4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790403" y="2026073"/>
                <a:ext cx="5520805" cy="14754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901204" y="4889374"/>
                <a:ext cx="7869243" cy="552972"/>
              </a:xfrm>
              <a:prstGeom prst="rect">
                <a:avLst/>
              </a:prstGeom>
            </p:spPr>
            <p:txBody>
              <a:bodyPr wrap="square">
                <a:spAutoFit/>
              </a:bodyPr>
              <a:lstStyle/>
              <a:p>
                <a14:m>
                  <m:oMath xmlns:m="http://schemas.openxmlformats.org/officeDocument/2006/math">
                    <m:r>
                      <a:rPr lang="en-GB" sz="2000" i="1">
                        <a:latin typeface="Cambria Math" panose="02040503050406030204" pitchFamily="18" charset="0"/>
                      </a:rPr>
                      <m:t>𝑁</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r>
                          <a:rPr lang="en-GB" sz="2000" i="1">
                            <a:latin typeface="Cambria Math" panose="02040503050406030204" pitchFamily="18" charset="0"/>
                          </a:rPr>
                          <m:t>𝑚</m:t>
                        </m:r>
                        <m:acc>
                          <m:accPr>
                            <m:chr m:val="̅"/>
                            <m:ctrlPr>
                              <a:rPr lang="en-GB" sz="2000" i="1">
                                <a:latin typeface="Cambria Math" panose="02040503050406030204" pitchFamily="18" charset="0"/>
                              </a:rPr>
                            </m:ctrlPr>
                          </m:accPr>
                          <m:e>
                            <m:sSup>
                              <m:sSupPr>
                                <m:ctrlPr>
                                  <a:rPr lang="en-GB" sz="2000" i="1">
                                    <a:latin typeface="Cambria Math" panose="02040503050406030204" pitchFamily="18" charset="0"/>
                                  </a:rPr>
                                </m:ctrlPr>
                              </m:sSupPr>
                              <m:e>
                                <m:r>
                                  <a:rPr lang="en-GB" sz="2000" i="1">
                                    <a:latin typeface="Cambria Math" panose="02040503050406030204" pitchFamily="18" charset="0"/>
                                  </a:rPr>
                                  <m:t>𝑣</m:t>
                                </m:r>
                              </m:e>
                              <m:sup>
                                <m:r>
                                  <a:rPr lang="en-GB" sz="2000" i="1">
                                    <a:latin typeface="Cambria Math" panose="02040503050406030204" pitchFamily="18" charset="0"/>
                                  </a:rPr>
                                  <m:t>2</m:t>
                                </m:r>
                              </m:sup>
                            </m:sSup>
                          </m:e>
                        </m:acc>
                      </m:e>
                    </m:d>
                  </m:oMath>
                </a14:m>
                <a:r>
                  <a:rPr lang="en-US" sz="2000" dirty="0"/>
                  <a:t> is the </a:t>
                </a:r>
                <a:r>
                  <a:rPr lang="en-US" sz="2000" b="1" dirty="0"/>
                  <a:t>total translational kinetic energy of the molecules</a:t>
                </a: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901204" y="4889374"/>
                <a:ext cx="7869243" cy="552972"/>
              </a:xfrm>
              <a:prstGeom prst="rect">
                <a:avLst/>
              </a:prstGeom>
              <a:blipFill>
                <a:blip r:embed="rId3"/>
                <a:stretch>
                  <a:fillRect b="-4396"/>
                </a:stretch>
              </a:blipFill>
            </p:spPr>
            <p:txBody>
              <a:bodyPr/>
              <a:lstStyle/>
              <a:p>
                <a:r>
                  <a:rPr lang="en-US">
                    <a:noFill/>
                  </a:rPr>
                  <a:t> </a:t>
                </a:r>
              </a:p>
            </p:txBody>
          </p:sp>
        </mc:Fallback>
      </mc:AlternateContent>
      <p:sp>
        <p:nvSpPr>
          <p:cNvPr id="14" name="TextBox 13"/>
          <p:cNvSpPr txBox="1"/>
          <p:nvPr/>
        </p:nvSpPr>
        <p:spPr>
          <a:xfrm flipH="1">
            <a:off x="1790403" y="913795"/>
            <a:ext cx="2330545" cy="369332"/>
          </a:xfrm>
          <a:prstGeom prst="rect">
            <a:avLst/>
          </a:prstGeom>
          <a:noFill/>
        </p:spPr>
        <p:txBody>
          <a:bodyPr wrap="square" rtlCol="0">
            <a:spAutoFit/>
          </a:bodyPr>
          <a:lstStyle/>
          <a:p>
            <a:r>
              <a:rPr lang="en-GB" dirty="0"/>
              <a:t>Summary:</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901204" y="4111305"/>
                <a:ext cx="7875618" cy="526939"/>
              </a:xfrm>
              <a:prstGeom prst="rect">
                <a:avLst/>
              </a:prstGeom>
            </p:spPr>
            <p:txBody>
              <a:bodyPr wrap="none">
                <a:spAutoFit/>
              </a:bodyPr>
              <a:lstStyle/>
              <a:p>
                <a14:m>
                  <m:oMath xmlns:m="http://schemas.openxmlformats.org/officeDocument/2006/math">
                    <m:acc>
                      <m:accPr>
                        <m:chr m:val="̅"/>
                        <m:ctrlPr>
                          <a:rPr lang="en-GB" sz="2000" i="1">
                            <a:latin typeface="Cambria Math" panose="02040503050406030204" pitchFamily="18" charset="0"/>
                          </a:rPr>
                        </m:ctrlPr>
                      </m:accPr>
                      <m:e>
                        <m:sSub>
                          <m:sSubPr>
                            <m:ctrlPr>
                              <a:rPr lang="en-GB" sz="2000" i="1">
                                <a:latin typeface="Cambria Math" panose="02040503050406030204" pitchFamily="18" charset="0"/>
                              </a:rPr>
                            </m:ctrlPr>
                          </m:sSubPr>
                          <m:e>
                            <m:r>
                              <a:rPr lang="en-GB" sz="2000" i="1">
                                <a:latin typeface="Cambria Math" panose="02040503050406030204" pitchFamily="18" charset="0"/>
                              </a:rPr>
                              <m:t>𝐸</m:t>
                            </m:r>
                          </m:e>
                          <m:sub>
                            <m:r>
                              <a:rPr lang="en-GB" sz="2000" i="1">
                                <a:latin typeface="Cambria Math" panose="02040503050406030204" pitchFamily="18" charset="0"/>
                              </a:rPr>
                              <m:t>𝐾</m:t>
                            </m:r>
                          </m:sub>
                        </m:sSub>
                      </m:e>
                    </m:acc>
                    <m:r>
                      <a:rPr lang="en-GB" sz="2000" i="1">
                        <a:latin typeface="Cambria Math" panose="02040503050406030204" pitchFamily="18" charset="0"/>
                      </a:rPr>
                      <m:t>=</m:t>
                    </m:r>
                    <m:f>
                      <m:fPr>
                        <m:ctrlPr>
                          <a:rPr lang="en-GB" sz="2000" i="1" smtClean="0">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r>
                      <a:rPr lang="en-GB" sz="2000" i="1">
                        <a:latin typeface="Cambria Math" panose="02040503050406030204" pitchFamily="18" charset="0"/>
                      </a:rPr>
                      <m:t>𝑚</m:t>
                    </m:r>
                    <m:acc>
                      <m:accPr>
                        <m:chr m:val="̅"/>
                        <m:ctrlPr>
                          <a:rPr lang="en-GB" sz="2000" i="1">
                            <a:latin typeface="Cambria Math" panose="02040503050406030204" pitchFamily="18" charset="0"/>
                          </a:rPr>
                        </m:ctrlPr>
                      </m:accPr>
                      <m:e>
                        <m:sSup>
                          <m:sSupPr>
                            <m:ctrlPr>
                              <a:rPr lang="en-GB" sz="2000" i="1">
                                <a:latin typeface="Cambria Math" panose="02040503050406030204" pitchFamily="18" charset="0"/>
                              </a:rPr>
                            </m:ctrlPr>
                          </m:sSupPr>
                          <m:e>
                            <m:r>
                              <a:rPr lang="en-GB" sz="2000" i="1">
                                <a:latin typeface="Cambria Math" panose="02040503050406030204" pitchFamily="18" charset="0"/>
                              </a:rPr>
                              <m:t>𝑣</m:t>
                            </m:r>
                          </m:e>
                          <m:sup>
                            <m:r>
                              <a:rPr lang="en-GB" sz="2000" i="1">
                                <a:latin typeface="Cambria Math" panose="02040503050406030204" pitchFamily="18" charset="0"/>
                              </a:rPr>
                              <m:t>2</m:t>
                            </m:r>
                          </m:sup>
                        </m:sSup>
                      </m:e>
                    </m:acc>
                  </m:oMath>
                </a14:m>
                <a:r>
                  <a:rPr lang="en-US" sz="2000" dirty="0"/>
                  <a:t> is the </a:t>
                </a:r>
                <a:r>
                  <a:rPr lang="en-US" sz="2000" b="1" dirty="0"/>
                  <a:t>average translational kinetic energy </a:t>
                </a:r>
                <a:r>
                  <a:rPr lang="en-US" sz="2000" dirty="0"/>
                  <a:t>of the molecules </a:t>
                </a:r>
              </a:p>
            </p:txBody>
          </p:sp>
        </mc:Choice>
        <mc:Fallback xmlns="">
          <p:sp>
            <p:nvSpPr>
              <p:cNvPr id="3" name="Rectangle 2"/>
              <p:cNvSpPr>
                <a:spLocks noRot="1" noChangeAspect="1" noMove="1" noResize="1" noEditPoints="1" noAdjustHandles="1" noChangeArrowheads="1" noChangeShapeType="1" noTextEdit="1"/>
              </p:cNvSpPr>
              <p:nvPr/>
            </p:nvSpPr>
            <p:spPr>
              <a:xfrm>
                <a:off x="901204" y="4111305"/>
                <a:ext cx="7875618" cy="526939"/>
              </a:xfrm>
              <a:prstGeom prst="rect">
                <a:avLst/>
              </a:prstGeom>
              <a:blipFill>
                <a:blip r:embed="rId4"/>
                <a:stretch>
                  <a:fillRect b="-6897"/>
                </a:stretch>
              </a:blipFill>
            </p:spPr>
            <p:txBody>
              <a:bodyPr/>
              <a:lstStyle/>
              <a:p>
                <a:r>
                  <a:rPr lang="en-US">
                    <a:noFill/>
                  </a:rPr>
                  <a:t> </a:t>
                </a:r>
              </a:p>
            </p:txBody>
          </p:sp>
        </mc:Fallback>
      </mc:AlternateContent>
    </p:spTree>
    <p:extLst>
      <p:ext uri="{BB962C8B-B14F-4D97-AF65-F5344CB8AC3E}">
        <p14:creationId xmlns:p14="http://schemas.microsoft.com/office/powerpoint/2010/main" val="39291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453776" y="2884236"/>
            <a:ext cx="4886825" cy="169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33</a:t>
            </a:fld>
            <a:endParaRPr lang="en-US" altLang="zh-CN" dirty="0"/>
          </a:p>
        </p:txBody>
      </p:sp>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mc:AlternateContent xmlns:mc="http://schemas.openxmlformats.org/markup-compatibility/2006" xmlns:a14="http://schemas.microsoft.com/office/drawing/2010/main">
        <mc:Choice Requires="a14">
          <p:sp>
            <p:nvSpPr>
              <p:cNvPr id="36" name="TextBox 35"/>
              <p:cNvSpPr txBox="1"/>
              <p:nvPr/>
            </p:nvSpPr>
            <p:spPr>
              <a:xfrm>
                <a:off x="-559001" y="1102774"/>
                <a:ext cx="5520805" cy="9296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𝑝𝑉</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
                            <a:rPr lang="en-GB" sz="2400" b="0" i="1" smtClean="0">
                              <a:latin typeface="Cambria Math" panose="02040503050406030204" pitchFamily="18" charset="0"/>
                            </a:rPr>
                            <m:t>3</m:t>
                          </m:r>
                        </m:den>
                      </m:f>
                      <m:r>
                        <a:rPr lang="en-GB" sz="2400" b="0" i="1" smtClean="0">
                          <a:latin typeface="Cambria Math" panose="02040503050406030204" pitchFamily="18" charset="0"/>
                        </a:rPr>
                        <m:t>𝑁</m:t>
                      </m:r>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𝑚</m:t>
                          </m:r>
                          <m:acc>
                            <m:accPr>
                              <m:chr m:val="̅"/>
                              <m:ctrlPr>
                                <a:rPr lang="en-GB" sz="2400" i="1">
                                  <a:latin typeface="Cambria Math" panose="02040503050406030204" pitchFamily="18" charset="0"/>
                                </a:rPr>
                              </m:ctrlPr>
                            </m:accPr>
                            <m:e>
                              <m:sSup>
                                <m:sSupPr>
                                  <m:ctrlPr>
                                    <a:rPr lang="en-GB" sz="2400" i="1">
                                      <a:latin typeface="Cambria Math" panose="02040503050406030204" pitchFamily="18" charset="0"/>
                                    </a:rPr>
                                  </m:ctrlPr>
                                </m:sSupPr>
                                <m:e>
                                  <m:r>
                                    <a:rPr lang="en-GB" sz="2400" i="1">
                                      <a:latin typeface="Cambria Math" panose="02040503050406030204" pitchFamily="18" charset="0"/>
                                    </a:rPr>
                                    <m:t>𝑣</m:t>
                                  </m:r>
                                </m:e>
                                <m:sup>
                                  <m:r>
                                    <a:rPr lang="en-GB" sz="2400" i="1">
                                      <a:latin typeface="Cambria Math" panose="02040503050406030204" pitchFamily="18" charset="0"/>
                                    </a:rPr>
                                    <m:t>2</m:t>
                                  </m:r>
                                </m:sup>
                              </m:sSup>
                            </m:e>
                          </m:acc>
                        </m:e>
                      </m:d>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559001" y="1102774"/>
                <a:ext cx="5520805" cy="929678"/>
              </a:xfrm>
              <a:prstGeom prst="rect">
                <a:avLst/>
              </a:prstGeom>
              <a:blipFill>
                <a:blip r:embed="rId2"/>
                <a:stretch>
                  <a:fillRect/>
                </a:stretch>
              </a:blipFill>
            </p:spPr>
            <p:txBody>
              <a:bodyPr/>
              <a:lstStyle/>
              <a:p>
                <a:r>
                  <a:rPr lang="en-US">
                    <a:noFill/>
                  </a:rPr>
                  <a:t> </a:t>
                </a:r>
              </a:p>
            </p:txBody>
          </p:sp>
        </mc:Fallback>
      </mc:AlternateContent>
      <p:sp>
        <p:nvSpPr>
          <p:cNvPr id="14" name="TextBox 13"/>
          <p:cNvSpPr txBox="1"/>
          <p:nvPr/>
        </p:nvSpPr>
        <p:spPr>
          <a:xfrm flipH="1">
            <a:off x="3015717" y="579896"/>
            <a:ext cx="7030069" cy="461665"/>
          </a:xfrm>
          <a:prstGeom prst="rect">
            <a:avLst/>
          </a:prstGeom>
          <a:noFill/>
        </p:spPr>
        <p:txBody>
          <a:bodyPr wrap="square" rtlCol="0">
            <a:spAutoFit/>
          </a:bodyPr>
          <a:lstStyle/>
          <a:p>
            <a:r>
              <a:rPr lang="en-GB" sz="2400" dirty="0"/>
              <a:t>Relation with the ideal gas law</a:t>
            </a:r>
            <a:endParaRPr lang="en-US" sz="2400" dirty="0"/>
          </a:p>
        </p:txBody>
      </p:sp>
      <mc:AlternateContent xmlns:mc="http://schemas.openxmlformats.org/markup-compatibility/2006" xmlns:a14="http://schemas.microsoft.com/office/drawing/2010/main">
        <mc:Choice Requires="a14">
          <p:sp>
            <p:nvSpPr>
              <p:cNvPr id="10" name="TextBox 9"/>
              <p:cNvSpPr txBox="1"/>
              <p:nvPr/>
            </p:nvSpPr>
            <p:spPr>
              <a:xfrm>
                <a:off x="5102345" y="1196752"/>
                <a:ext cx="215424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𝑝𝑉</m:t>
                      </m:r>
                      <m:r>
                        <a:rPr lang="en-GB" sz="3200" b="0" i="1" smtClean="0">
                          <a:latin typeface="Cambria Math" panose="02040503050406030204" pitchFamily="18" charset="0"/>
                        </a:rPr>
                        <m:t>=</m:t>
                      </m:r>
                      <m:r>
                        <a:rPr lang="en-GB" sz="3200" b="0" i="1" smtClean="0">
                          <a:latin typeface="Cambria Math" panose="02040503050406030204" pitchFamily="18" charset="0"/>
                        </a:rPr>
                        <m:t>𝑁</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𝑘</m:t>
                          </m:r>
                        </m:e>
                        <m:sub>
                          <m:r>
                            <a:rPr lang="en-GB" sz="3200" b="0" i="1" smtClean="0">
                              <a:latin typeface="Cambria Math" panose="02040503050406030204" pitchFamily="18" charset="0"/>
                            </a:rPr>
                            <m:t>𝐵</m:t>
                          </m:r>
                        </m:sub>
                      </m:sSub>
                      <m:r>
                        <a:rPr lang="en-GB" sz="3200" b="0" i="1" smtClean="0">
                          <a:latin typeface="Cambria Math" panose="02040503050406030204" pitchFamily="18" charset="0"/>
                        </a:rPr>
                        <m:t>𝑇</m:t>
                      </m:r>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102345" y="1196752"/>
                <a:ext cx="2154244" cy="492443"/>
              </a:xfrm>
              <a:prstGeom prst="rect">
                <a:avLst/>
              </a:prstGeom>
              <a:blipFill>
                <a:blip r:embed="rId3"/>
                <a:stretch>
                  <a:fillRect/>
                </a:stretch>
              </a:blipFill>
            </p:spPr>
            <p:txBody>
              <a:bodyPr/>
              <a:lstStyle/>
              <a:p>
                <a:r>
                  <a:rPr lang="en-US">
                    <a:noFill/>
                  </a:rPr>
                  <a:t> </a:t>
                </a:r>
              </a:p>
            </p:txBody>
          </p:sp>
        </mc:Fallback>
      </mc:AlternateContent>
      <p:sp>
        <p:nvSpPr>
          <p:cNvPr id="3" name="TextBox 2"/>
          <p:cNvSpPr txBox="1"/>
          <p:nvPr/>
        </p:nvSpPr>
        <p:spPr>
          <a:xfrm>
            <a:off x="4599681" y="1746148"/>
            <a:ext cx="3862143" cy="646331"/>
          </a:xfrm>
          <a:prstGeom prst="rect">
            <a:avLst/>
          </a:prstGeom>
          <a:noFill/>
        </p:spPr>
        <p:txBody>
          <a:bodyPr wrap="square" rtlCol="0">
            <a:spAutoFit/>
          </a:bodyPr>
          <a:lstStyle/>
          <a:p>
            <a:r>
              <a:rPr lang="en-GB" dirty="0"/>
              <a:t>Alternative form of the ideal gas law (see lesson 1)</a:t>
            </a:r>
            <a:endParaRPr lang="en-US" dirty="0"/>
          </a:p>
        </p:txBody>
      </p:sp>
      <p:sp>
        <p:nvSpPr>
          <p:cNvPr id="6" name="Right Arrow 5"/>
          <p:cNvSpPr/>
          <p:nvPr/>
        </p:nvSpPr>
        <p:spPr>
          <a:xfrm>
            <a:off x="1115616" y="3463339"/>
            <a:ext cx="792088"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3141968" y="3225523"/>
                <a:ext cx="3920753" cy="1014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𝐾</m:t>
                              </m:r>
                            </m:sub>
                          </m:sSub>
                        </m:e>
                      </m:acc>
                      <m:r>
                        <a:rPr lang="en-GB" sz="3200" b="0" i="1" smtClean="0">
                          <a:latin typeface="Cambria Math" panose="02040503050406030204" pitchFamily="18" charset="0"/>
                        </a:rPr>
                        <m:t>=</m:t>
                      </m:r>
                      <m:f>
                        <m:fPr>
                          <m:ctrlPr>
                            <a:rPr lang="en-GB" sz="3200" i="1" smtClean="0">
                              <a:latin typeface="Cambria Math" panose="02040503050406030204" pitchFamily="18" charset="0"/>
                            </a:rPr>
                          </m:ctrlPr>
                        </m:fPr>
                        <m:num>
                          <m:r>
                            <a:rPr lang="en-GB" sz="3200" i="1">
                              <a:latin typeface="Cambria Math" panose="02040503050406030204" pitchFamily="18" charset="0"/>
                            </a:rPr>
                            <m:t>1</m:t>
                          </m:r>
                        </m:num>
                        <m:den>
                          <m:r>
                            <a:rPr lang="en-GB" sz="3200" i="1">
                              <a:latin typeface="Cambria Math" panose="02040503050406030204" pitchFamily="18" charset="0"/>
                            </a:rPr>
                            <m:t>2</m:t>
                          </m:r>
                        </m:den>
                      </m:f>
                      <m:r>
                        <a:rPr lang="en-GB" sz="3200" i="1">
                          <a:latin typeface="Cambria Math" panose="02040503050406030204" pitchFamily="18" charset="0"/>
                        </a:rPr>
                        <m:t>𝑚</m:t>
                      </m:r>
                      <m:acc>
                        <m:accPr>
                          <m:chr m:val="̅"/>
                          <m:ctrlPr>
                            <a:rPr lang="en-GB" sz="3200" i="1">
                              <a:latin typeface="Cambria Math" panose="02040503050406030204" pitchFamily="18" charset="0"/>
                            </a:rPr>
                          </m:ctrlPr>
                        </m:accPr>
                        <m:e>
                          <m:sSup>
                            <m:sSupPr>
                              <m:ctrlPr>
                                <a:rPr lang="en-GB" sz="3200" i="1">
                                  <a:latin typeface="Cambria Math" panose="02040503050406030204" pitchFamily="18" charset="0"/>
                                </a:rPr>
                              </m:ctrlPr>
                            </m:sSupPr>
                            <m:e>
                              <m:r>
                                <a:rPr lang="en-GB" sz="3200" i="1">
                                  <a:latin typeface="Cambria Math" panose="02040503050406030204" pitchFamily="18" charset="0"/>
                                </a:rPr>
                                <m:t>𝑣</m:t>
                              </m:r>
                            </m:e>
                            <m:sup>
                              <m:r>
                                <a:rPr lang="en-GB" sz="3200" i="1">
                                  <a:latin typeface="Cambria Math" panose="02040503050406030204" pitchFamily="18" charset="0"/>
                                </a:rPr>
                                <m:t>2</m:t>
                              </m:r>
                            </m:sup>
                          </m:sSup>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3</m:t>
                          </m:r>
                        </m:num>
                        <m:den>
                          <m:r>
                            <a:rPr lang="en-GB" sz="3200" b="0" i="1" smtClean="0">
                              <a:latin typeface="Cambria Math" panose="02040503050406030204" pitchFamily="18" charset="0"/>
                            </a:rPr>
                            <m:t>2</m:t>
                          </m:r>
                        </m:den>
                      </m:f>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𝑘</m:t>
                          </m:r>
                        </m:e>
                        <m:sub>
                          <m:r>
                            <a:rPr lang="en-GB" sz="3200" b="0" i="1" smtClean="0">
                              <a:latin typeface="Cambria Math" panose="02040503050406030204" pitchFamily="18" charset="0"/>
                            </a:rPr>
                            <m:t>𝐵</m:t>
                          </m:r>
                        </m:sub>
                      </m:sSub>
                      <m:r>
                        <a:rPr lang="en-GB" sz="3200" b="0" i="1" smtClean="0">
                          <a:latin typeface="Cambria Math" panose="02040503050406030204" pitchFamily="18" charset="0"/>
                        </a:rPr>
                        <m:t>𝑇</m:t>
                      </m:r>
                    </m:oMath>
                  </m:oMathPara>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3141968" y="3225523"/>
                <a:ext cx="3920753" cy="1014317"/>
              </a:xfrm>
              <a:prstGeom prst="rect">
                <a:avLst/>
              </a:prstGeom>
              <a:blipFill>
                <a:blip r:embed="rId4"/>
                <a:stretch>
                  <a:fillRect/>
                </a:stretch>
              </a:blipFill>
            </p:spPr>
            <p:txBody>
              <a:bodyPr/>
              <a:lstStyle/>
              <a:p>
                <a:r>
                  <a:rPr lang="en-US">
                    <a:noFill/>
                  </a:rPr>
                  <a:t> </a:t>
                </a:r>
              </a:p>
            </p:txBody>
          </p:sp>
        </mc:Fallback>
      </mc:AlternateContent>
      <p:sp>
        <p:nvSpPr>
          <p:cNvPr id="11" name="TextBox 10"/>
          <p:cNvSpPr txBox="1"/>
          <p:nvPr/>
        </p:nvSpPr>
        <p:spPr>
          <a:xfrm>
            <a:off x="481061" y="2392479"/>
            <a:ext cx="6085961" cy="369332"/>
          </a:xfrm>
          <a:prstGeom prst="rect">
            <a:avLst/>
          </a:prstGeom>
          <a:noFill/>
        </p:spPr>
        <p:txBody>
          <a:bodyPr wrap="none" rtlCol="0">
            <a:spAutoFit/>
          </a:bodyPr>
          <a:lstStyle/>
          <a:p>
            <a:r>
              <a:rPr lang="en-GB" dirty="0"/>
              <a:t>The average kinetic energy of the molecules of the ideal gas is:</a:t>
            </a:r>
            <a:endParaRPr lang="en-US" dirty="0"/>
          </a:p>
        </p:txBody>
      </p:sp>
      <p:sp>
        <p:nvSpPr>
          <p:cNvPr id="2" name="TextBox 1"/>
          <p:cNvSpPr txBox="1"/>
          <p:nvPr/>
        </p:nvSpPr>
        <p:spPr>
          <a:xfrm>
            <a:off x="907579" y="5013176"/>
            <a:ext cx="6433022" cy="1477328"/>
          </a:xfrm>
          <a:prstGeom prst="rect">
            <a:avLst/>
          </a:prstGeom>
          <a:noFill/>
        </p:spPr>
        <p:txBody>
          <a:bodyPr wrap="square" rtlCol="0">
            <a:spAutoFit/>
          </a:bodyPr>
          <a:lstStyle/>
          <a:p>
            <a:r>
              <a:rPr lang="en-GB" dirty="0">
                <a:solidFill>
                  <a:srgbClr val="FF0000"/>
                </a:solidFill>
              </a:rPr>
              <a:t>You just have to remember only this final result.</a:t>
            </a:r>
          </a:p>
          <a:p>
            <a:endParaRPr lang="en-GB" dirty="0">
              <a:solidFill>
                <a:srgbClr val="FF0000"/>
              </a:solidFill>
            </a:endParaRPr>
          </a:p>
          <a:p>
            <a:r>
              <a:rPr lang="en-GB" dirty="0"/>
              <a:t>All intermediate steps of the demonstration are given for your information (you don’t have to remember them, but it is better if you understood them)</a:t>
            </a:r>
            <a:endParaRPr lang="en-US" dirty="0"/>
          </a:p>
        </p:txBody>
      </p:sp>
    </p:spTree>
    <p:extLst>
      <p:ext uri="{BB962C8B-B14F-4D97-AF65-F5344CB8AC3E}">
        <p14:creationId xmlns:p14="http://schemas.microsoft.com/office/powerpoint/2010/main" val="76263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3" grpId="0"/>
      <p:bldP spid="6" grpId="0" animBg="1"/>
      <p:bldP spid="7" grpId="0"/>
      <p:bldP spid="11"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453776" y="908720"/>
            <a:ext cx="4886825" cy="169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a:xfrm>
            <a:off x="6955484" y="6550228"/>
            <a:ext cx="2133600" cy="412750"/>
          </a:xfrm>
        </p:spPr>
        <p:txBody>
          <a:bodyPr/>
          <a:lstStyle/>
          <a:p>
            <a:fld id="{41A7B2A6-4997-4D6A-A223-B65D77C6B4A9}" type="slidenum">
              <a:rPr lang="en-US" altLang="zh-CN" smtClean="0"/>
              <a:pPr/>
              <a:t>34</a:t>
            </a:fld>
            <a:endParaRPr lang="en-US" altLang="zh-CN" dirty="0"/>
          </a:p>
        </p:txBody>
      </p:sp>
      <p:sp>
        <p:nvSpPr>
          <p:cNvPr id="5" name="Title 1"/>
          <p:cNvSpPr>
            <a:spLocks noGrp="1"/>
          </p:cNvSpPr>
          <p:nvPr>
            <p:ph type="title"/>
          </p:nvPr>
        </p:nvSpPr>
        <p:spPr>
          <a:xfrm>
            <a:off x="907579" y="0"/>
            <a:ext cx="8229600" cy="1143000"/>
          </a:xfrm>
        </p:spPr>
        <p:txBody>
          <a:bodyPr/>
          <a:lstStyle/>
          <a:p>
            <a:r>
              <a:rPr lang="en-GB" sz="3200" dirty="0"/>
              <a:t>The kinetic molecular model of the ideal gas</a:t>
            </a:r>
            <a:endParaRPr lang="en-US" sz="3200" dirty="0"/>
          </a:p>
        </p:txBody>
      </p:sp>
      <mc:AlternateContent xmlns:mc="http://schemas.openxmlformats.org/markup-compatibility/2006" xmlns:a14="http://schemas.microsoft.com/office/drawing/2010/main">
        <mc:Choice Requires="a14">
          <p:sp>
            <p:nvSpPr>
              <p:cNvPr id="7" name="Rectangle 6"/>
              <p:cNvSpPr/>
              <p:nvPr/>
            </p:nvSpPr>
            <p:spPr>
              <a:xfrm>
                <a:off x="3141968" y="1250007"/>
                <a:ext cx="3920753" cy="1014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𝐾</m:t>
                              </m:r>
                            </m:sub>
                          </m:sSub>
                        </m:e>
                      </m:acc>
                      <m:r>
                        <a:rPr lang="en-GB" sz="3200" b="0" i="1" smtClean="0">
                          <a:latin typeface="Cambria Math" panose="02040503050406030204" pitchFamily="18" charset="0"/>
                        </a:rPr>
                        <m:t>=</m:t>
                      </m:r>
                      <m:f>
                        <m:fPr>
                          <m:ctrlPr>
                            <a:rPr lang="en-GB" sz="3200" i="1" smtClean="0">
                              <a:latin typeface="Cambria Math" panose="02040503050406030204" pitchFamily="18" charset="0"/>
                            </a:rPr>
                          </m:ctrlPr>
                        </m:fPr>
                        <m:num>
                          <m:r>
                            <a:rPr lang="en-GB" sz="3200" i="1">
                              <a:latin typeface="Cambria Math" panose="02040503050406030204" pitchFamily="18" charset="0"/>
                            </a:rPr>
                            <m:t>1</m:t>
                          </m:r>
                        </m:num>
                        <m:den>
                          <m:r>
                            <a:rPr lang="en-GB" sz="3200" i="1">
                              <a:latin typeface="Cambria Math" panose="02040503050406030204" pitchFamily="18" charset="0"/>
                            </a:rPr>
                            <m:t>2</m:t>
                          </m:r>
                        </m:den>
                      </m:f>
                      <m:r>
                        <a:rPr lang="en-GB" sz="3200" i="1">
                          <a:latin typeface="Cambria Math" panose="02040503050406030204" pitchFamily="18" charset="0"/>
                        </a:rPr>
                        <m:t>𝑚</m:t>
                      </m:r>
                      <m:acc>
                        <m:accPr>
                          <m:chr m:val="̅"/>
                          <m:ctrlPr>
                            <a:rPr lang="en-GB" sz="3200" i="1">
                              <a:latin typeface="Cambria Math" panose="02040503050406030204" pitchFamily="18" charset="0"/>
                            </a:rPr>
                          </m:ctrlPr>
                        </m:accPr>
                        <m:e>
                          <m:sSup>
                            <m:sSupPr>
                              <m:ctrlPr>
                                <a:rPr lang="en-GB" sz="3200" i="1">
                                  <a:latin typeface="Cambria Math" panose="02040503050406030204" pitchFamily="18" charset="0"/>
                                </a:rPr>
                              </m:ctrlPr>
                            </m:sSupPr>
                            <m:e>
                              <m:r>
                                <a:rPr lang="en-GB" sz="3200" i="1">
                                  <a:latin typeface="Cambria Math" panose="02040503050406030204" pitchFamily="18" charset="0"/>
                                </a:rPr>
                                <m:t>𝑣</m:t>
                              </m:r>
                            </m:e>
                            <m:sup>
                              <m:r>
                                <a:rPr lang="en-GB" sz="3200" i="1">
                                  <a:latin typeface="Cambria Math" panose="02040503050406030204" pitchFamily="18" charset="0"/>
                                </a:rPr>
                                <m:t>2</m:t>
                              </m:r>
                            </m:sup>
                          </m:sSup>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3</m:t>
                          </m:r>
                        </m:num>
                        <m:den>
                          <m:r>
                            <a:rPr lang="en-GB" sz="3200" b="0" i="1" smtClean="0">
                              <a:latin typeface="Cambria Math" panose="02040503050406030204" pitchFamily="18" charset="0"/>
                            </a:rPr>
                            <m:t>2</m:t>
                          </m:r>
                        </m:den>
                      </m:f>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𝑘</m:t>
                          </m:r>
                        </m:e>
                        <m:sub>
                          <m:r>
                            <a:rPr lang="en-GB" sz="3200" b="0" i="1" smtClean="0">
                              <a:latin typeface="Cambria Math" panose="02040503050406030204" pitchFamily="18" charset="0"/>
                            </a:rPr>
                            <m:t>𝐵</m:t>
                          </m:r>
                        </m:sub>
                      </m:sSub>
                      <m:r>
                        <a:rPr lang="en-GB" sz="3200" b="0" i="1" smtClean="0">
                          <a:latin typeface="Cambria Math" panose="02040503050406030204" pitchFamily="18" charset="0"/>
                        </a:rPr>
                        <m:t>𝑇</m:t>
                      </m:r>
                    </m:oMath>
                  </m:oMathPara>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3141968" y="1250007"/>
                <a:ext cx="3920753" cy="1014317"/>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467544" y="2827503"/>
            <a:ext cx="8168680" cy="3416320"/>
          </a:xfrm>
          <a:prstGeom prst="rect">
            <a:avLst/>
          </a:prstGeom>
          <a:noFill/>
        </p:spPr>
        <p:txBody>
          <a:bodyPr wrap="square" rtlCol="0">
            <a:spAutoFit/>
          </a:bodyPr>
          <a:lstStyle/>
          <a:p>
            <a:r>
              <a:rPr lang="en-GB" sz="2400" dirty="0"/>
              <a:t> This equation is the mathematical form of the statement you already know:</a:t>
            </a:r>
          </a:p>
          <a:p>
            <a:r>
              <a:rPr lang="en-GB" sz="2400" dirty="0"/>
              <a:t>“the temperature of a gas is the macroscopic description of the velocity of the molecules of the gas.”</a:t>
            </a:r>
          </a:p>
          <a:p>
            <a:endParaRPr lang="en-GB" sz="2400" dirty="0"/>
          </a:p>
          <a:p>
            <a:r>
              <a:rPr lang="en-GB" sz="2400" dirty="0"/>
              <a:t>According to this equation, it should be more correct to say, “the temperature is the description of the average kinetic energy of the molecules of the gas” (assuming all the molecules have the same mass).</a:t>
            </a:r>
            <a:endParaRPr lang="en-US" sz="2400" dirty="0"/>
          </a:p>
        </p:txBody>
      </p:sp>
    </p:spTree>
    <p:extLst>
      <p:ext uri="{BB962C8B-B14F-4D97-AF65-F5344CB8AC3E}">
        <p14:creationId xmlns:p14="http://schemas.microsoft.com/office/powerpoint/2010/main" val="234073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780928"/>
            <a:ext cx="8229600" cy="1143000"/>
          </a:xfrm>
        </p:spPr>
        <p:txBody>
          <a:bodyPr/>
          <a:lstStyle/>
          <a:p>
            <a:r>
              <a:rPr lang="en-GB" dirty="0"/>
              <a:t>End of the lesson 1</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35</a:t>
            </a:fld>
            <a:endParaRPr lang="en-US" altLang="zh-CN"/>
          </a:p>
        </p:txBody>
      </p:sp>
    </p:spTree>
    <p:extLst>
      <p:ext uri="{BB962C8B-B14F-4D97-AF65-F5344CB8AC3E}">
        <p14:creationId xmlns:p14="http://schemas.microsoft.com/office/powerpoint/2010/main" val="3533381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1868" y="774909"/>
            <a:ext cx="7678564" cy="2006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36</a:t>
            </a:fld>
            <a:endParaRPr lang="en-US" altLang="zh-CN"/>
          </a:p>
        </p:txBody>
      </p:sp>
      <p:sp>
        <p:nvSpPr>
          <p:cNvPr id="2" name="TextBox 1"/>
          <p:cNvSpPr txBox="1"/>
          <p:nvPr/>
        </p:nvSpPr>
        <p:spPr>
          <a:xfrm>
            <a:off x="1429941" y="1052736"/>
            <a:ext cx="6120680" cy="1323439"/>
          </a:xfrm>
          <a:prstGeom prst="rect">
            <a:avLst/>
          </a:prstGeom>
          <a:noFill/>
        </p:spPr>
        <p:txBody>
          <a:bodyPr wrap="square" rtlCol="0">
            <a:spAutoFit/>
          </a:bodyPr>
          <a:lstStyle/>
          <a:p>
            <a:r>
              <a:rPr lang="en-GB" sz="4000" dirty="0"/>
              <a:t>Lesson 2: the Maxwell-Boltzmann distribution  </a:t>
            </a:r>
            <a:endParaRPr lang="en-US" sz="4000" dirty="0"/>
          </a:p>
        </p:txBody>
      </p:sp>
      <p:sp>
        <p:nvSpPr>
          <p:cNvPr id="3" name="TextBox 2"/>
          <p:cNvSpPr txBox="1"/>
          <p:nvPr/>
        </p:nvSpPr>
        <p:spPr>
          <a:xfrm>
            <a:off x="3575062" y="2955310"/>
            <a:ext cx="2092176" cy="369332"/>
          </a:xfrm>
          <a:prstGeom prst="rect">
            <a:avLst/>
          </a:prstGeom>
          <a:noFill/>
        </p:spPr>
        <p:txBody>
          <a:bodyPr wrap="none" rtlCol="0">
            <a:spAutoFit/>
          </a:bodyPr>
          <a:lstStyle/>
          <a:p>
            <a:r>
              <a:rPr lang="en-GB" dirty="0"/>
              <a:t>Teacher: Paul Briard</a:t>
            </a:r>
          </a:p>
        </p:txBody>
      </p:sp>
      <p:pic>
        <p:nvPicPr>
          <p:cNvPr id="7" name="Picture 6"/>
          <p:cNvPicPr>
            <a:picLocks noChangeAspect="1"/>
          </p:cNvPicPr>
          <p:nvPr/>
        </p:nvPicPr>
        <p:blipFill>
          <a:blip r:embed="rId2"/>
          <a:stretch>
            <a:fillRect/>
          </a:stretch>
        </p:blipFill>
        <p:spPr>
          <a:xfrm>
            <a:off x="637456" y="2925594"/>
            <a:ext cx="2494384" cy="3358915"/>
          </a:xfrm>
          <a:prstGeom prst="rect">
            <a:avLst/>
          </a:prstGeom>
        </p:spPr>
      </p:pic>
      <p:sp>
        <p:nvSpPr>
          <p:cNvPr id="9" name="TextBox 8"/>
          <p:cNvSpPr txBox="1"/>
          <p:nvPr/>
        </p:nvSpPr>
        <p:spPr>
          <a:xfrm>
            <a:off x="637456" y="6311347"/>
            <a:ext cx="3409908" cy="369332"/>
          </a:xfrm>
          <a:prstGeom prst="rect">
            <a:avLst/>
          </a:prstGeom>
          <a:noFill/>
        </p:spPr>
        <p:txBody>
          <a:bodyPr wrap="none" rtlCol="0">
            <a:spAutoFit/>
          </a:bodyPr>
          <a:lstStyle/>
          <a:p>
            <a:r>
              <a:rPr lang="en-GB" dirty="0"/>
              <a:t>James Clerk Maxwell (1831-1879)</a:t>
            </a:r>
            <a:endParaRPr lang="en-US" dirty="0"/>
          </a:p>
        </p:txBody>
      </p:sp>
      <p:pic>
        <p:nvPicPr>
          <p:cNvPr id="12" name="Picture 11"/>
          <p:cNvPicPr>
            <a:picLocks noChangeAspect="1"/>
          </p:cNvPicPr>
          <p:nvPr/>
        </p:nvPicPr>
        <p:blipFill>
          <a:blip r:embed="rId3"/>
          <a:stretch>
            <a:fillRect/>
          </a:stretch>
        </p:blipFill>
        <p:spPr>
          <a:xfrm>
            <a:off x="5882406" y="2914018"/>
            <a:ext cx="2073970" cy="3289746"/>
          </a:xfrm>
          <a:prstGeom prst="rect">
            <a:avLst/>
          </a:prstGeom>
        </p:spPr>
      </p:pic>
      <p:sp>
        <p:nvSpPr>
          <p:cNvPr id="13" name="TextBox 12"/>
          <p:cNvSpPr txBox="1"/>
          <p:nvPr/>
        </p:nvSpPr>
        <p:spPr>
          <a:xfrm>
            <a:off x="5139844" y="6280706"/>
            <a:ext cx="3185487" cy="369332"/>
          </a:xfrm>
          <a:prstGeom prst="rect">
            <a:avLst/>
          </a:prstGeom>
          <a:noFill/>
        </p:spPr>
        <p:txBody>
          <a:bodyPr wrap="none" rtlCol="0">
            <a:spAutoFit/>
          </a:bodyPr>
          <a:lstStyle/>
          <a:p>
            <a:r>
              <a:rPr lang="en-GB" dirty="0"/>
              <a:t>Ludwig Boltzmann (1844-1906)</a:t>
            </a:r>
            <a:endParaRPr lang="en-US" dirty="0"/>
          </a:p>
        </p:txBody>
      </p:sp>
    </p:spTree>
    <p:extLst>
      <p:ext uri="{BB962C8B-B14F-4D97-AF65-F5344CB8AC3E}">
        <p14:creationId xmlns:p14="http://schemas.microsoft.com/office/powerpoint/2010/main" val="3876143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686614" y="5303398"/>
            <a:ext cx="5490819" cy="63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42403"/>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37</a:t>
            </a:fld>
            <a:endParaRPr lang="en-US" altLang="zh-CN"/>
          </a:p>
        </p:txBody>
      </p:sp>
      <p:sp>
        <p:nvSpPr>
          <p:cNvPr id="5" name="TextBox 4"/>
          <p:cNvSpPr txBox="1"/>
          <p:nvPr/>
        </p:nvSpPr>
        <p:spPr>
          <a:xfrm>
            <a:off x="899593" y="1124744"/>
            <a:ext cx="7704856" cy="1938992"/>
          </a:xfrm>
          <a:prstGeom prst="rect">
            <a:avLst/>
          </a:prstGeom>
          <a:noFill/>
        </p:spPr>
        <p:txBody>
          <a:bodyPr wrap="square" rtlCol="0">
            <a:spAutoFit/>
          </a:bodyPr>
          <a:lstStyle/>
          <a:p>
            <a:r>
              <a:rPr lang="en-GB" sz="2400" dirty="0"/>
              <a:t>As said in previous lesson, the molecules of a gas don’t have the same velocity.</a:t>
            </a:r>
          </a:p>
          <a:p>
            <a:endParaRPr lang="en-GB" sz="2400" dirty="0"/>
          </a:p>
          <a:p>
            <a:r>
              <a:rPr lang="en-GB" sz="2400" dirty="0"/>
              <a:t>The purpose of the present lesson is the description of the velocity of the molecules of the gas. </a:t>
            </a:r>
            <a:endParaRPr lang="en-US" sz="2400" dirty="0"/>
          </a:p>
        </p:txBody>
      </p:sp>
      <p:sp>
        <p:nvSpPr>
          <p:cNvPr id="6" name="Down Arrow 5"/>
          <p:cNvSpPr/>
          <p:nvPr/>
        </p:nvSpPr>
        <p:spPr>
          <a:xfrm>
            <a:off x="3833347" y="3698953"/>
            <a:ext cx="1080120" cy="1437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flipH="1">
            <a:off x="2326608" y="3063736"/>
            <a:ext cx="4850825" cy="461665"/>
          </a:xfrm>
          <a:prstGeom prst="rect">
            <a:avLst/>
          </a:prstGeom>
          <a:noFill/>
        </p:spPr>
        <p:txBody>
          <a:bodyPr wrap="square" rtlCol="0">
            <a:spAutoFit/>
          </a:bodyPr>
          <a:lstStyle/>
          <a:p>
            <a:r>
              <a:rPr lang="en-GB" sz="2400" dirty="0"/>
              <a:t>Very large number of molecules </a:t>
            </a:r>
            <a:endParaRPr lang="en-US" sz="2400" dirty="0"/>
          </a:p>
        </p:txBody>
      </p:sp>
      <p:sp>
        <p:nvSpPr>
          <p:cNvPr id="8" name="TextBox 7"/>
          <p:cNvSpPr txBox="1"/>
          <p:nvPr/>
        </p:nvSpPr>
        <p:spPr>
          <a:xfrm>
            <a:off x="1686614" y="5303398"/>
            <a:ext cx="5373587" cy="461665"/>
          </a:xfrm>
          <a:prstGeom prst="rect">
            <a:avLst/>
          </a:prstGeom>
          <a:noFill/>
        </p:spPr>
        <p:txBody>
          <a:bodyPr wrap="none" rtlCol="0">
            <a:spAutoFit/>
          </a:bodyPr>
          <a:lstStyle/>
          <a:p>
            <a:r>
              <a:rPr lang="en-GB" sz="2400" dirty="0"/>
              <a:t>The velocity is governed by statistical law</a:t>
            </a:r>
            <a:endParaRPr lang="en-US" sz="2400" dirty="0"/>
          </a:p>
        </p:txBody>
      </p:sp>
      <mc:AlternateContent xmlns:mc="http://schemas.openxmlformats.org/markup-compatibility/2006" xmlns:a14="http://schemas.microsoft.com/office/drawing/2010/main">
        <mc:Choice Requires="a14">
          <p:sp>
            <p:nvSpPr>
              <p:cNvPr id="10" name="TextBox 9"/>
              <p:cNvSpPr txBox="1"/>
              <p:nvPr/>
            </p:nvSpPr>
            <p:spPr>
              <a:xfrm flipH="1">
                <a:off x="899593" y="6101999"/>
                <a:ext cx="6461785" cy="646331"/>
              </a:xfrm>
              <a:prstGeom prst="rect">
                <a:avLst/>
              </a:prstGeom>
              <a:noFill/>
            </p:spPr>
            <p:txBody>
              <a:bodyPr wrap="square" rtlCol="0">
                <a:spAutoFit/>
              </a:bodyPr>
              <a:lstStyle/>
              <a:p>
                <a:r>
                  <a:rPr lang="en-GB" dirty="0"/>
                  <a:t>The velocity of the molecule can have any value in the range </a:t>
                </a:r>
                <a14:m>
                  <m:oMath xmlns:m="http://schemas.openxmlformats.org/officeDocument/2006/math">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0,</m:t>
                        </m:r>
                        <m:r>
                          <a:rPr lang="en-GB" b="0" i="1" smtClean="0">
                            <a:latin typeface="Cambria Math" panose="02040503050406030204" pitchFamily="18" charset="0"/>
                          </a:rPr>
                          <m:t>𝑐</m:t>
                        </m:r>
                      </m:e>
                    </m:d>
                  </m:oMath>
                </a14:m>
                <a:r>
                  <a:rPr lang="en-GB" dirty="0"/>
                  <a:t> (c: light velocity in vacuum)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flipH="1">
                <a:off x="899593" y="6101999"/>
                <a:ext cx="6461785" cy="646331"/>
              </a:xfrm>
              <a:prstGeom prst="rect">
                <a:avLst/>
              </a:prstGeom>
              <a:blipFill>
                <a:blip r:embed="rId2"/>
                <a:stretch>
                  <a:fillRect l="-849"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323998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38</a:t>
            </a:fld>
            <a:endParaRPr lang="en-US" altLang="zh-CN"/>
          </a:p>
        </p:txBody>
      </p:sp>
      <p:sp>
        <p:nvSpPr>
          <p:cNvPr id="6" name="Line 148"/>
          <p:cNvSpPr>
            <a:spLocks noChangeShapeType="1"/>
          </p:cNvSpPr>
          <p:nvPr/>
        </p:nvSpPr>
        <p:spPr bwMode="auto">
          <a:xfrm>
            <a:off x="2197100" y="1867818"/>
            <a:ext cx="4103688" cy="0"/>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7" name="Object 149"/>
          <p:cNvGraphicFramePr>
            <a:graphicFrameLocks noChangeAspect="1"/>
          </p:cNvGraphicFramePr>
          <p:nvPr/>
        </p:nvGraphicFramePr>
        <p:xfrm>
          <a:off x="6373813" y="1696368"/>
          <a:ext cx="252412" cy="327025"/>
        </p:xfrm>
        <a:graphic>
          <a:graphicData uri="http://schemas.openxmlformats.org/presentationml/2006/ole">
            <mc:AlternateContent xmlns:mc="http://schemas.openxmlformats.org/markup-compatibility/2006">
              <mc:Choice xmlns:v="urn:schemas-microsoft-com:vml" Requires="v">
                <p:oleObj spid="_x0000_s1029" name="Equation" r:id="rId3" imgW="57182" imgH="76336" progId="Equation.DSMT4">
                  <p:embed/>
                </p:oleObj>
              </mc:Choice>
              <mc:Fallback>
                <p:oleObj name="Equation" r:id="rId3" imgW="57182" imgH="76336" progId="Equation.DSMT4">
                  <p:embed/>
                  <p:pic>
                    <p:nvPicPr>
                      <p:cNvPr id="7" name="Object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813" y="1696368"/>
                        <a:ext cx="252412"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163"/>
          <p:cNvGrpSpPr>
            <a:grpSpLocks/>
          </p:cNvGrpSpPr>
          <p:nvPr/>
        </p:nvGrpSpPr>
        <p:grpSpPr bwMode="auto">
          <a:xfrm>
            <a:off x="2484438" y="1723356"/>
            <a:ext cx="3168650" cy="144462"/>
            <a:chOff x="1020" y="1026"/>
            <a:chExt cx="1996" cy="91"/>
          </a:xfrm>
        </p:grpSpPr>
        <p:sp>
          <p:nvSpPr>
            <p:cNvPr id="9" name="Line 150"/>
            <p:cNvSpPr>
              <a:spLocks noChangeShapeType="1"/>
            </p:cNvSpPr>
            <p:nvPr/>
          </p:nvSpPr>
          <p:spPr bwMode="auto">
            <a:xfrm>
              <a:off x="1020"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51"/>
            <p:cNvSpPr>
              <a:spLocks noChangeShapeType="1"/>
            </p:cNvSpPr>
            <p:nvPr/>
          </p:nvSpPr>
          <p:spPr bwMode="auto">
            <a:xfrm>
              <a:off x="1202"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53"/>
            <p:cNvSpPr>
              <a:spLocks noChangeShapeType="1"/>
            </p:cNvSpPr>
            <p:nvPr/>
          </p:nvSpPr>
          <p:spPr bwMode="auto">
            <a:xfrm>
              <a:off x="1383"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54"/>
            <p:cNvSpPr>
              <a:spLocks noChangeShapeType="1"/>
            </p:cNvSpPr>
            <p:nvPr/>
          </p:nvSpPr>
          <p:spPr bwMode="auto">
            <a:xfrm>
              <a:off x="1565"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55"/>
            <p:cNvSpPr>
              <a:spLocks noChangeShapeType="1"/>
            </p:cNvSpPr>
            <p:nvPr/>
          </p:nvSpPr>
          <p:spPr bwMode="auto">
            <a:xfrm>
              <a:off x="1746"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56"/>
            <p:cNvSpPr>
              <a:spLocks noChangeShapeType="1"/>
            </p:cNvSpPr>
            <p:nvPr/>
          </p:nvSpPr>
          <p:spPr bwMode="auto">
            <a:xfrm>
              <a:off x="2109"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57"/>
            <p:cNvSpPr>
              <a:spLocks noChangeShapeType="1"/>
            </p:cNvSpPr>
            <p:nvPr/>
          </p:nvSpPr>
          <p:spPr bwMode="auto">
            <a:xfrm>
              <a:off x="1927"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8"/>
            <p:cNvSpPr>
              <a:spLocks noChangeShapeType="1"/>
            </p:cNvSpPr>
            <p:nvPr/>
          </p:nvSpPr>
          <p:spPr bwMode="auto">
            <a:xfrm>
              <a:off x="2290"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9"/>
            <p:cNvSpPr>
              <a:spLocks noChangeShapeType="1"/>
            </p:cNvSpPr>
            <p:nvPr/>
          </p:nvSpPr>
          <p:spPr bwMode="auto">
            <a:xfrm>
              <a:off x="2472"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0"/>
            <p:cNvSpPr>
              <a:spLocks noChangeShapeType="1"/>
            </p:cNvSpPr>
            <p:nvPr/>
          </p:nvSpPr>
          <p:spPr bwMode="auto">
            <a:xfrm>
              <a:off x="2653"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61"/>
            <p:cNvSpPr>
              <a:spLocks noChangeShapeType="1"/>
            </p:cNvSpPr>
            <p:nvPr/>
          </p:nvSpPr>
          <p:spPr bwMode="auto">
            <a:xfrm>
              <a:off x="2835"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62"/>
            <p:cNvSpPr>
              <a:spLocks noChangeShapeType="1"/>
            </p:cNvSpPr>
            <p:nvPr/>
          </p:nvSpPr>
          <p:spPr bwMode="auto">
            <a:xfrm>
              <a:off x="3016" y="1026"/>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 name="Group 172"/>
          <p:cNvGrpSpPr>
            <a:grpSpLocks/>
          </p:cNvGrpSpPr>
          <p:nvPr/>
        </p:nvGrpSpPr>
        <p:grpSpPr bwMode="auto">
          <a:xfrm>
            <a:off x="2484438" y="1921793"/>
            <a:ext cx="865187" cy="533400"/>
            <a:chOff x="1020" y="1325"/>
            <a:chExt cx="545" cy="336"/>
          </a:xfrm>
        </p:grpSpPr>
        <p:sp>
          <p:nvSpPr>
            <p:cNvPr id="22" name="AutoShape 170"/>
            <p:cNvSpPr>
              <a:spLocks/>
            </p:cNvSpPr>
            <p:nvPr/>
          </p:nvSpPr>
          <p:spPr bwMode="auto">
            <a:xfrm>
              <a:off x="1020" y="1434"/>
              <a:ext cx="409" cy="227"/>
            </a:xfrm>
            <a:prstGeom prst="callout2">
              <a:avLst>
                <a:gd name="adj1" fmla="val 31718"/>
                <a:gd name="adj2" fmla="val 111736"/>
                <a:gd name="adj3" fmla="val 31718"/>
                <a:gd name="adj4" fmla="val 173593"/>
                <a:gd name="adj5" fmla="val -68722"/>
                <a:gd name="adj6" fmla="val 2227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lgn="ctr" eaLnBrk="1" hangingPunct="1">
                <a:spcBef>
                  <a:spcPct val="0"/>
                </a:spcBef>
                <a:buClrTx/>
                <a:buSzTx/>
                <a:buFontTx/>
                <a:buNone/>
              </a:pPr>
              <a:endParaRPr lang="zh-CN" altLang="zh-CN" sz="1800" b="0">
                <a:ea typeface="楷体_GB2312"/>
              </a:endParaRPr>
            </a:p>
          </p:txBody>
        </p:sp>
        <p:graphicFrame>
          <p:nvGraphicFramePr>
            <p:cNvPr id="23" name="Object 164"/>
            <p:cNvGraphicFramePr>
              <a:graphicFrameLocks noChangeAspect="1"/>
            </p:cNvGraphicFramePr>
            <p:nvPr/>
          </p:nvGraphicFramePr>
          <p:xfrm>
            <a:off x="1222" y="1325"/>
            <a:ext cx="343" cy="336"/>
          </p:xfrm>
          <a:graphic>
            <a:graphicData uri="http://schemas.openxmlformats.org/presentationml/2006/ole">
              <mc:AlternateContent xmlns:mc="http://schemas.openxmlformats.org/markup-compatibility/2006">
                <mc:Choice xmlns:v="urn:schemas-microsoft-com:vml" Requires="v">
                  <p:oleObj spid="_x0000_s1030" name="Equation" r:id="rId5" imgW="238122" imgH="162061" progId="Equation.DSMT4">
                    <p:embed/>
                  </p:oleObj>
                </mc:Choice>
                <mc:Fallback>
                  <p:oleObj name="Equation" r:id="rId5" imgW="238122" imgH="162061" progId="Equation.DSMT4">
                    <p:embed/>
                    <p:pic>
                      <p:nvPicPr>
                        <p:cNvPr id="23" name="Object 1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 y="1325"/>
                          <a:ext cx="343" cy="33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Group 173"/>
          <p:cNvGrpSpPr>
            <a:grpSpLocks/>
          </p:cNvGrpSpPr>
          <p:nvPr/>
        </p:nvGrpSpPr>
        <p:grpSpPr bwMode="auto">
          <a:xfrm>
            <a:off x="4767263" y="1936081"/>
            <a:ext cx="957262" cy="668337"/>
            <a:chOff x="2458" y="1334"/>
            <a:chExt cx="603" cy="421"/>
          </a:xfrm>
        </p:grpSpPr>
        <p:sp>
          <p:nvSpPr>
            <p:cNvPr id="25" name="AutoShape 166"/>
            <p:cNvSpPr>
              <a:spLocks/>
            </p:cNvSpPr>
            <p:nvPr/>
          </p:nvSpPr>
          <p:spPr bwMode="auto">
            <a:xfrm>
              <a:off x="2485" y="1448"/>
              <a:ext cx="576" cy="307"/>
            </a:xfrm>
            <a:prstGeom prst="callout2">
              <a:avLst>
                <a:gd name="adj1" fmla="val 23454"/>
                <a:gd name="adj2" fmla="val -8333"/>
                <a:gd name="adj3" fmla="val 23454"/>
                <a:gd name="adj4" fmla="val -50000"/>
                <a:gd name="adj5" fmla="val -54069"/>
                <a:gd name="adj6" fmla="val -6527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lgn="ctr" eaLnBrk="1" hangingPunct="1">
                <a:spcBef>
                  <a:spcPct val="0"/>
                </a:spcBef>
                <a:buClrTx/>
                <a:buSzTx/>
                <a:buFontTx/>
                <a:buNone/>
              </a:pPr>
              <a:endParaRPr lang="zh-CN" altLang="zh-CN" sz="1800" b="0">
                <a:ea typeface="楷体_GB2312"/>
              </a:endParaRPr>
            </a:p>
          </p:txBody>
        </p:sp>
        <p:graphicFrame>
          <p:nvGraphicFramePr>
            <p:cNvPr id="26" name="Object 167"/>
            <p:cNvGraphicFramePr>
              <a:graphicFrameLocks noChangeAspect="1"/>
            </p:cNvGraphicFramePr>
            <p:nvPr/>
          </p:nvGraphicFramePr>
          <p:xfrm>
            <a:off x="2458" y="1334"/>
            <a:ext cx="567" cy="293"/>
          </p:xfrm>
          <a:graphic>
            <a:graphicData uri="http://schemas.openxmlformats.org/presentationml/2006/ole">
              <mc:AlternateContent xmlns:mc="http://schemas.openxmlformats.org/markup-compatibility/2006">
                <mc:Choice xmlns:v="urn:schemas-microsoft-com:vml" Requires="v">
                  <p:oleObj spid="_x0000_s1031" name="Equation" r:id="rId7" imgW="399865" imgH="133486" progId="Equation.DSMT4">
                    <p:embed/>
                  </p:oleObj>
                </mc:Choice>
                <mc:Fallback>
                  <p:oleObj name="Equation" r:id="rId7" imgW="399865" imgH="133486" progId="Equation.DSMT4">
                    <p:embed/>
                    <p:pic>
                      <p:nvPicPr>
                        <p:cNvPr id="26" name="Object 1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8" y="1334"/>
                          <a:ext cx="567" cy="29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AutoShape 28"/>
          <p:cNvSpPr>
            <a:spLocks noChangeArrowheads="1"/>
          </p:cNvSpPr>
          <p:nvPr/>
        </p:nvSpPr>
        <p:spPr bwMode="auto">
          <a:xfrm>
            <a:off x="3881438" y="1340768"/>
            <a:ext cx="501650" cy="42703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lgn="just">
              <a:spcBef>
                <a:spcPct val="0"/>
              </a:spcBef>
              <a:buClrTx/>
              <a:buSzTx/>
              <a:buFontTx/>
              <a:buNone/>
            </a:pPr>
            <a:r>
              <a:rPr lang="en-US" altLang="zh-CN" sz="2400">
                <a:latin typeface="Times New Roman" panose="02020603050405020304" pitchFamily="18" charset="0"/>
                <a:ea typeface="楷体_GB2312"/>
                <a:sym typeface="Symbol" panose="05050102010706020507" pitchFamily="18" charset="2"/>
              </a:rPr>
              <a:t>d</a:t>
            </a:r>
            <a:r>
              <a:rPr lang="en-US" altLang="zh-CN" sz="2400" i="1">
                <a:latin typeface="Times New Roman" panose="02020603050405020304" pitchFamily="18" charset="0"/>
                <a:ea typeface="楷体_GB2312"/>
                <a:sym typeface="Symbol" panose="05050102010706020507" pitchFamily="18" charset="2"/>
              </a:rPr>
              <a:t>N</a:t>
            </a:r>
            <a:endParaRPr lang="en-US" altLang="zh-CN" sz="2400">
              <a:latin typeface="Times New Roman" panose="02020603050405020304" pitchFamily="18" charset="0"/>
              <a:ea typeface="楷体_GB2312"/>
            </a:endParaRPr>
          </a:p>
        </p:txBody>
      </p:sp>
      <p:sp>
        <p:nvSpPr>
          <p:cNvPr id="29" name="Title 1"/>
          <p:cNvSpPr>
            <a:spLocks noGrp="1"/>
          </p:cNvSpPr>
          <p:nvPr>
            <p:ph type="title"/>
          </p:nvPr>
        </p:nvSpPr>
        <p:spPr>
          <a:xfrm>
            <a:off x="806450" y="-49559"/>
            <a:ext cx="8229600" cy="1143000"/>
          </a:xfrm>
        </p:spPr>
        <p:txBody>
          <a:bodyPr/>
          <a:lstStyle/>
          <a:p>
            <a:r>
              <a:rPr lang="en-GB" sz="3600" dirty="0"/>
              <a:t>Introduction to a distribution function </a:t>
            </a:r>
            <a:endParaRPr lang="en-US" sz="3600" dirty="0"/>
          </a:p>
        </p:txBody>
      </p:sp>
      <p:sp>
        <p:nvSpPr>
          <p:cNvPr id="30" name="TextBox 29"/>
          <p:cNvSpPr txBox="1"/>
          <p:nvPr/>
        </p:nvSpPr>
        <p:spPr>
          <a:xfrm flipH="1">
            <a:off x="611558" y="836712"/>
            <a:ext cx="8136905" cy="523220"/>
          </a:xfrm>
          <a:prstGeom prst="rect">
            <a:avLst/>
          </a:prstGeom>
          <a:noFill/>
        </p:spPr>
        <p:txBody>
          <a:bodyPr wrap="square" rtlCol="0">
            <a:spAutoFit/>
          </a:bodyPr>
          <a:lstStyle/>
          <a:p>
            <a:r>
              <a:rPr lang="en-GB" sz="2800" dirty="0"/>
              <a:t>The total number of molecules of the gas is N</a:t>
            </a:r>
            <a:endParaRPr lang="en-US" sz="2800" dirty="0"/>
          </a:p>
        </p:txBody>
      </p:sp>
      <mc:AlternateContent xmlns:mc="http://schemas.openxmlformats.org/markup-compatibility/2006" xmlns:a14="http://schemas.microsoft.com/office/drawing/2010/main">
        <mc:Choice Requires="a14">
          <p:sp>
            <p:nvSpPr>
              <p:cNvPr id="31" name="TextBox 30"/>
              <p:cNvSpPr txBox="1"/>
              <p:nvPr/>
            </p:nvSpPr>
            <p:spPr>
              <a:xfrm>
                <a:off x="6285457" y="1721380"/>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285457" y="1721380"/>
                <a:ext cx="189474" cy="276999"/>
              </a:xfrm>
              <a:prstGeom prst="rect">
                <a:avLst/>
              </a:prstGeom>
              <a:blipFill>
                <a:blip r:embed="rId9"/>
                <a:stretch>
                  <a:fillRect l="-16129" r="-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40001" y="211705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940001" y="2117056"/>
                <a:ext cx="189474" cy="276999"/>
              </a:xfrm>
              <a:prstGeom prst="rect">
                <a:avLst/>
              </a:prstGeom>
              <a:blipFill>
                <a:blip r:embed="rId10"/>
                <a:stretch>
                  <a:fillRect l="-16129" r="-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49019" y="2094831"/>
                <a:ext cx="730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𝑑𝑣</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4849019" y="2094831"/>
                <a:ext cx="730008" cy="276999"/>
              </a:xfrm>
              <a:prstGeom prst="rect">
                <a:avLst/>
              </a:prstGeom>
              <a:blipFill>
                <a:blip r:embed="rId11"/>
                <a:stretch>
                  <a:fillRect l="-4167" r="-666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85701" y="2371830"/>
                <a:ext cx="8326636" cy="738664"/>
              </a:xfrm>
              <a:prstGeom prst="rect">
                <a:avLst/>
              </a:prstGeom>
              <a:noFill/>
            </p:spPr>
            <p:txBody>
              <a:bodyPr wrap="square" lIns="0" tIns="0" rIns="0" bIns="0" rtlCol="0">
                <a:spAutoFit/>
              </a:bodyPr>
              <a:lstStyle/>
              <a:p>
                <a14:m>
                  <m:oMath xmlns:m="http://schemas.openxmlformats.org/officeDocument/2006/math">
                    <m:r>
                      <a:rPr lang="en-GB" sz="2400" b="0" i="1" smtClean="0">
                        <a:latin typeface="Cambria Math" panose="02040503050406030204" pitchFamily="18" charset="0"/>
                      </a:rPr>
                      <m:t>𝑑𝑁</m:t>
                    </m:r>
                  </m:oMath>
                </a14:m>
                <a:r>
                  <a:rPr lang="en-US" sz="2400" dirty="0"/>
                  <a:t> is the number of molecules which the velocity is between </a:t>
                </a:r>
                <a14:m>
                  <m:oMath xmlns:m="http://schemas.openxmlformats.org/officeDocument/2006/math">
                    <m:r>
                      <a:rPr lang="en-GB" sz="2400" b="0" i="1" smtClean="0">
                        <a:latin typeface="Cambria Math" panose="02040503050406030204" pitchFamily="18" charset="0"/>
                      </a:rPr>
                      <m:t>𝑣</m:t>
                    </m:r>
                  </m:oMath>
                </a14:m>
                <a:r>
                  <a:rPr lang="en-US" sz="2400" dirty="0"/>
                  <a:t> and </a:t>
                </a:r>
                <a14:m>
                  <m:oMath xmlns:m="http://schemas.openxmlformats.org/officeDocument/2006/math">
                    <m:r>
                      <a:rPr lang="en-GB" sz="2400" b="0" i="1" smtClean="0">
                        <a:latin typeface="Cambria Math" panose="02040503050406030204" pitchFamily="18" charset="0"/>
                      </a:rPr>
                      <m:t>𝑣</m:t>
                    </m:r>
                    <m:r>
                      <a:rPr lang="en-GB" sz="2400" b="0" i="1" smtClean="0">
                        <a:latin typeface="Cambria Math" panose="02040503050406030204" pitchFamily="18" charset="0"/>
                      </a:rPr>
                      <m:t>+</m:t>
                    </m:r>
                    <m:r>
                      <a:rPr lang="en-GB" sz="2400" b="0" i="1" smtClean="0">
                        <a:latin typeface="Cambria Math" panose="02040503050406030204" pitchFamily="18" charset="0"/>
                      </a:rPr>
                      <m:t>𝑑𝑣</m:t>
                    </m:r>
                  </m:oMath>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85701" y="2371830"/>
                <a:ext cx="8326636" cy="738664"/>
              </a:xfrm>
              <a:prstGeom prst="rect">
                <a:avLst/>
              </a:prstGeom>
              <a:blipFill>
                <a:blip r:embed="rId12"/>
                <a:stretch>
                  <a:fillRect l="-1318" t="-12397" r="-2196" b="-5785"/>
                </a:stretch>
              </a:blipFill>
            </p:spPr>
            <p:txBody>
              <a:bodyPr/>
              <a:lstStyle/>
              <a:p>
                <a:r>
                  <a:rPr lang="en-US">
                    <a:noFill/>
                  </a:rPr>
                  <a:t> </a:t>
                </a:r>
              </a:p>
            </p:txBody>
          </p:sp>
        </mc:Fallback>
      </mc:AlternateContent>
      <p:graphicFrame>
        <p:nvGraphicFramePr>
          <p:cNvPr id="37" name="Group 181"/>
          <p:cNvGraphicFramePr>
            <a:graphicFrameLocks noGrp="1"/>
          </p:cNvGraphicFramePr>
          <p:nvPr/>
        </p:nvGraphicFramePr>
        <p:xfrm>
          <a:off x="647700" y="5238898"/>
          <a:ext cx="7705725" cy="1214438"/>
        </p:xfrm>
        <a:graphic>
          <a:graphicData uri="http://schemas.openxmlformats.org/drawingml/2006/table">
            <a:tbl>
              <a:tblPr/>
              <a:tblGrid>
                <a:gridCol w="1812925">
                  <a:extLst>
                    <a:ext uri="{9D8B030D-6E8A-4147-A177-3AD203B41FA5}">
                      <a16:colId xmlns:a16="http://schemas.microsoft.com/office/drawing/2014/main" val="527926422"/>
                    </a:ext>
                  </a:extLst>
                </a:gridCol>
                <a:gridCol w="1139825">
                  <a:extLst>
                    <a:ext uri="{9D8B030D-6E8A-4147-A177-3AD203B41FA5}">
                      <a16:colId xmlns:a16="http://schemas.microsoft.com/office/drawing/2014/main" val="2596666758"/>
                    </a:ext>
                  </a:extLst>
                </a:gridCol>
                <a:gridCol w="1223962">
                  <a:extLst>
                    <a:ext uri="{9D8B030D-6E8A-4147-A177-3AD203B41FA5}">
                      <a16:colId xmlns:a16="http://schemas.microsoft.com/office/drawing/2014/main" val="681253347"/>
                    </a:ext>
                  </a:extLst>
                </a:gridCol>
                <a:gridCol w="863600">
                  <a:extLst>
                    <a:ext uri="{9D8B030D-6E8A-4147-A177-3AD203B41FA5}">
                      <a16:colId xmlns:a16="http://schemas.microsoft.com/office/drawing/2014/main" val="2092514955"/>
                    </a:ext>
                  </a:extLst>
                </a:gridCol>
                <a:gridCol w="1800225">
                  <a:extLst>
                    <a:ext uri="{9D8B030D-6E8A-4147-A177-3AD203B41FA5}">
                      <a16:colId xmlns:a16="http://schemas.microsoft.com/office/drawing/2014/main" val="1450165977"/>
                    </a:ext>
                  </a:extLst>
                </a:gridCol>
                <a:gridCol w="865188">
                  <a:extLst>
                    <a:ext uri="{9D8B030D-6E8A-4147-A177-3AD203B41FA5}">
                      <a16:colId xmlns:a16="http://schemas.microsoft.com/office/drawing/2014/main" val="4128284146"/>
                    </a:ext>
                  </a:extLst>
                </a:gridCol>
              </a:tblGrid>
              <a:tr h="57150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楷体_GB231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楷体_GB2312"/>
                        </a:rPr>
                        <a:t>1</a:t>
                      </a: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zh-CN" altLang="en-US" sz="2000" b="1"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楷体_GB2312"/>
                        </a:rPr>
                        <a:t>2</a:t>
                      </a:r>
                      <a:r>
                        <a:rPr kumimoji="1" lang="en-US" altLang="zh-CN" sz="2800" b="1"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endParaRPr kumimoji="1" lang="en-US" altLang="zh-CN" sz="28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v</a:t>
                      </a:r>
                      <a:r>
                        <a:rPr kumimoji="1" lang="en-US" altLang="zh-CN" sz="2000" b="1"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楷体_GB2312"/>
                        </a:rPr>
                        <a:t>2</a:t>
                      </a: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zh-CN" altLang="en-US" sz="2000" b="1"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楷体_GB2312"/>
                        </a:rPr>
                        <a:t>3</a:t>
                      </a: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v</a:t>
                      </a:r>
                      <a:r>
                        <a:rPr kumimoji="1" lang="en-US" altLang="zh-CN" sz="2000" b="1"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楷体_GB2312"/>
                        </a:rPr>
                        <a:t>i</a:t>
                      </a:r>
                      <a:r>
                        <a:rPr kumimoji="1" lang="en-US" altLang="zh-CN" sz="2000" b="0" i="1"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1" lang="zh-CN" altLang="en-US" sz="2000" b="1"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楷体_GB2312"/>
                        </a:rPr>
                        <a:t>i </a:t>
                      </a:r>
                      <a:r>
                        <a:rPr kumimoji="1" lang="en-US" altLang="zh-CN" sz="20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+d</a:t>
                      </a: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v</a:t>
                      </a:r>
                      <a:r>
                        <a:rPr kumimoji="0" lang="en-US" altLang="zh-CN" sz="24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ea typeface="SimSun" panose="02010600030101010101" pitchFamily="2" charset="-122"/>
                          <a:cs typeface="楷体_GB2312"/>
                        </a:rPr>
                        <a:t> </a:t>
                      </a: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SimSun" panose="02010600030101010101" pitchFamily="2" charset="-122"/>
                          <a:cs typeface="楷体_GB2312"/>
                        </a:rPr>
                        <a:t>…</a:t>
                      </a:r>
                      <a:endParaRPr kumimoji="0" lang="en-US" altLang="zh-CN" sz="24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2604876744"/>
                  </a:ext>
                </a:extLst>
              </a:tr>
              <a:tr h="642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楷体_GB231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d</a:t>
                      </a:r>
                      <a:r>
                        <a:rPr kumimoji="0" lang="en-US" altLang="zh-CN" sz="2000" b="0" i="1" u="none" strike="noStrike" cap="none" normalizeH="0" baseline="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1</a:t>
                      </a:r>
                      <a:endParaRPr kumimoji="0" lang="el-GR" altLang="zh-CN" sz="20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d</a:t>
                      </a:r>
                      <a:r>
                        <a:rPr kumimoji="0" lang="en-US" altLang="zh-CN" sz="2000" b="0" i="1"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a:t>
                      </a:r>
                      <a:r>
                        <a:rPr kumimoji="0" lang="en-US" altLang="zh-CN" sz="2000" b="0" i="0" u="none" strike="noStrike" cap="none" normalizeH="0" baseline="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d</a:t>
                      </a:r>
                      <a:r>
                        <a:rPr kumimoji="0" lang="en-US" altLang="zh-CN" sz="2000" b="0" i="1" u="none" strike="noStrike" cap="none" normalizeH="0" baseline="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i</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SimSun" panose="02010600030101010101" pitchFamily="2" charset="-122"/>
                          <a:cs typeface="楷体_GB2312"/>
                        </a:rPr>
                        <a:t>…</a:t>
                      </a:r>
                      <a:endParaRPr kumimoji="0" lang="en-US" altLang="zh-CN" sz="24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1428668712"/>
                  </a:ext>
                </a:extLst>
              </a:tr>
            </a:tbl>
          </a:graphicData>
        </a:graphic>
      </p:graphicFrame>
      <p:sp>
        <p:nvSpPr>
          <p:cNvPr id="38" name="Rectangle 13"/>
          <p:cNvSpPr>
            <a:spLocks noChangeArrowheads="1"/>
          </p:cNvSpPr>
          <p:nvPr/>
        </p:nvSpPr>
        <p:spPr bwMode="auto">
          <a:xfrm>
            <a:off x="862161" y="5237153"/>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GB" altLang="en-US" sz="1800">
                <a:ea typeface="楷体_GB2312"/>
              </a:rPr>
              <a:t>Speed range</a:t>
            </a:r>
            <a:endParaRPr lang="en-US" altLang="en-US" sz="1800">
              <a:ea typeface="楷体_GB2312"/>
            </a:endParaRPr>
          </a:p>
          <a:p>
            <a:pPr>
              <a:spcBef>
                <a:spcPct val="0"/>
              </a:spcBef>
              <a:buClrTx/>
              <a:buSzTx/>
              <a:buFontTx/>
              <a:buNone/>
            </a:pPr>
            <a:endParaRPr lang="en-US" altLang="en-US" sz="1800">
              <a:ea typeface="楷体_GB2312"/>
            </a:endParaRPr>
          </a:p>
        </p:txBody>
      </p:sp>
      <p:sp>
        <p:nvSpPr>
          <p:cNvPr id="39" name="Rectangle 38"/>
          <p:cNvSpPr/>
          <p:nvPr/>
        </p:nvSpPr>
        <p:spPr>
          <a:xfrm>
            <a:off x="720873" y="5800715"/>
            <a:ext cx="4572000" cy="523875"/>
          </a:xfrm>
          <a:prstGeom prst="rect">
            <a:avLst/>
          </a:prstGeom>
        </p:spPr>
        <p:txBody>
          <a:bodyPr>
            <a:spAutoFit/>
          </a:bodyPr>
          <a:lstStyle/>
          <a:p>
            <a:pPr>
              <a:defRPr/>
            </a:pPr>
            <a:r>
              <a:rPr lang="en-US" sz="1400" dirty="0">
                <a:ea typeface="楷体_GB2312" pitchFamily="49" charset="-122"/>
                <a:cs typeface="+mn-cs"/>
              </a:rPr>
              <a:t>Number of molecules</a:t>
            </a:r>
          </a:p>
          <a:p>
            <a:pPr>
              <a:defRPr/>
            </a:pPr>
            <a:r>
              <a:rPr lang="en-GB" sz="1400" dirty="0">
                <a:ea typeface="楷体_GB2312" pitchFamily="49" charset="-122"/>
                <a:cs typeface="+mn-cs"/>
              </a:rPr>
              <a:t>In the range of speed</a:t>
            </a:r>
            <a:endParaRPr lang="en-US" sz="1400" dirty="0">
              <a:ea typeface="楷体_GB2312" pitchFamily="49" charset="-122"/>
              <a:cs typeface="+mn-cs"/>
            </a:endParaRPr>
          </a:p>
        </p:txBody>
      </p:sp>
      <mc:AlternateContent xmlns:mc="http://schemas.openxmlformats.org/markup-compatibility/2006" xmlns:a14="http://schemas.microsoft.com/office/drawing/2010/main">
        <mc:Choice Requires="a14">
          <p:sp>
            <p:nvSpPr>
              <p:cNvPr id="41" name="TextBox 40"/>
              <p:cNvSpPr txBox="1"/>
              <p:nvPr/>
            </p:nvSpPr>
            <p:spPr>
              <a:xfrm>
                <a:off x="423415" y="4088280"/>
                <a:ext cx="8326636" cy="738664"/>
              </a:xfrm>
              <a:prstGeom prst="rect">
                <a:avLst/>
              </a:prstGeom>
              <a:noFill/>
            </p:spPr>
            <p:txBody>
              <a:bodyPr wrap="square" lIns="0" tIns="0" rIns="0" bIns="0" rtlCol="0">
                <a:spAutoFit/>
              </a:bodyPr>
              <a:lstStyle/>
              <a:p>
                <a14:m>
                  <m:oMath xmlns:m="http://schemas.openxmlformats.org/officeDocument/2006/math">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a:rPr lang="en-GB" sz="2400" b="0" i="1" smtClean="0">
                            <a:latin typeface="Cambria Math" panose="02040503050406030204" pitchFamily="18" charset="0"/>
                          </a:rPr>
                          <m:t>𝑖</m:t>
                        </m:r>
                      </m:sub>
                    </m:sSub>
                  </m:oMath>
                </a14:m>
                <a:r>
                  <a:rPr lang="en-US" sz="2400" dirty="0"/>
                  <a:t> is the number of molecules which the velocity is between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𝑖</m:t>
                        </m:r>
                      </m:sub>
                    </m:sSub>
                  </m:oMath>
                </a14:m>
                <a:r>
                  <a:rPr lang="en-US" sz="2400" dirty="0"/>
                  <a:t> and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𝑑𝑣</m:t>
                    </m:r>
                  </m:oMath>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23415" y="4088280"/>
                <a:ext cx="8326636" cy="738664"/>
              </a:xfrm>
              <a:prstGeom prst="rect">
                <a:avLst/>
              </a:prstGeom>
              <a:blipFill>
                <a:blip r:embed="rId13"/>
                <a:stretch>
                  <a:fillRect l="-2196" t="-13223" b="-239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48748" y="3200089"/>
                <a:ext cx="9000541" cy="369332"/>
              </a:xfrm>
              <a:prstGeom prst="rect">
                <a:avLst/>
              </a:prstGeom>
              <a:noFill/>
            </p:spPr>
            <p:txBody>
              <a:bodyPr wrap="none" rtlCol="0">
                <a:spAutoFit/>
              </a:bodyPr>
              <a:lstStyle/>
              <a:p>
                <a:r>
                  <a:rPr lang="en-GB" dirty="0"/>
                  <a:t>We can divide the possible velocities (discretization) in different ranges: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oMath>
                </a14:m>
                <a:r>
                  <a:rPr lang="en-GB" dirty="0"/>
                  <a:t> such as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=1, 2, … </m:t>
                    </m:r>
                  </m:oMath>
                </a14:m>
                <a:r>
                  <a:rPr lang="en-GB" dirty="0"/>
                  <a:t> </a:t>
                </a:r>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48748" y="3200089"/>
                <a:ext cx="9000541" cy="369332"/>
              </a:xfrm>
              <a:prstGeom prst="rect">
                <a:avLst/>
              </a:prstGeom>
              <a:blipFill>
                <a:blip r:embed="rId14"/>
                <a:stretch>
                  <a:fillRect l="-542"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344770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39" grpId="0"/>
      <p:bldP spid="41" grpId="0"/>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39</a:t>
            </a:fld>
            <a:endParaRPr lang="en-US" altLang="zh-CN"/>
          </a:p>
        </p:txBody>
      </p:sp>
      <p:sp>
        <p:nvSpPr>
          <p:cNvPr id="29" name="Title 1"/>
          <p:cNvSpPr>
            <a:spLocks noGrp="1"/>
          </p:cNvSpPr>
          <p:nvPr>
            <p:ph type="title"/>
          </p:nvPr>
        </p:nvSpPr>
        <p:spPr>
          <a:xfrm>
            <a:off x="806450" y="-49559"/>
            <a:ext cx="8229600" cy="1143000"/>
          </a:xfrm>
        </p:spPr>
        <p:txBody>
          <a:bodyPr/>
          <a:lstStyle/>
          <a:p>
            <a:r>
              <a:rPr lang="en-GB" sz="3600" dirty="0"/>
              <a:t>Introduction to a distribution function </a:t>
            </a:r>
            <a:endParaRPr lang="en-US" sz="3600" dirty="0"/>
          </a:p>
        </p:txBody>
      </p:sp>
      <mc:AlternateContent xmlns:mc="http://schemas.openxmlformats.org/markup-compatibility/2006" xmlns:a14="http://schemas.microsoft.com/office/drawing/2010/main">
        <mc:Choice Requires="a14">
          <p:sp>
            <p:nvSpPr>
              <p:cNvPr id="2" name="TextBox 1"/>
              <p:cNvSpPr txBox="1"/>
              <p:nvPr/>
            </p:nvSpPr>
            <p:spPr>
              <a:xfrm>
                <a:off x="370780" y="994182"/>
                <a:ext cx="8495659" cy="707886"/>
              </a:xfrm>
              <a:prstGeom prst="rect">
                <a:avLst/>
              </a:prstGeom>
              <a:noFill/>
            </p:spPr>
            <p:txBody>
              <a:bodyPr wrap="none" rtlCol="0">
                <a:spAutoFit/>
              </a:bodyPr>
              <a:lstStyle/>
              <a:p>
                <a:r>
                  <a:rPr lang="en-GB" sz="2000" dirty="0"/>
                  <a:t>The fraction of molecules which the velocity is in the range </a:t>
                </a:r>
                <a14:m>
                  <m:oMath xmlns:m="http://schemas.openxmlformats.org/officeDocument/2006/math">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𝑖</m:t>
                            </m:r>
                          </m:sub>
                        </m:sSub>
                        <m:r>
                          <a:rPr lang="en-GB" sz="2000" i="1">
                            <a:latin typeface="Cambria Math" panose="02040503050406030204" pitchFamily="18" charset="0"/>
                          </a:rPr>
                          <m:t>+</m:t>
                        </m:r>
                        <m:r>
                          <a:rPr lang="en-GB" sz="2000" i="1">
                            <a:latin typeface="Cambria Math" panose="02040503050406030204" pitchFamily="18" charset="0"/>
                          </a:rPr>
                          <m:t>𝑑𝑣</m:t>
                        </m:r>
                      </m:e>
                    </m:d>
                    <m:r>
                      <a:rPr lang="en-GB" sz="2000" b="0" i="0">
                        <a:latin typeface="Cambria Math" panose="02040503050406030204" pitchFamily="18" charset="0"/>
                      </a:rPr>
                      <m:t> </m:t>
                    </m:r>
                  </m:oMath>
                </a14:m>
                <a:r>
                  <a:rPr lang="en-GB" sz="2000" dirty="0"/>
                  <a:t> is also </a:t>
                </a:r>
                <a:endParaRPr lang="en-US" sz="2000" dirty="0"/>
              </a:p>
              <a:p>
                <a:r>
                  <a:rPr lang="en-GB" sz="2000" dirty="0"/>
                  <a:t>the probability for a molecule to have a velocity in a range </a:t>
                </a:r>
                <a14:m>
                  <m:oMath xmlns:m="http://schemas.openxmlformats.org/officeDocument/2006/math">
                    <m:d>
                      <m:dPr>
                        <m:begChr m:val="["/>
                        <m:endChr m:val="]"/>
                        <m:ctrlPr>
                          <a:rPr lang="en-GB" sz="2000" i="1" smtClean="0">
                            <a:latin typeface="Cambria Math" panose="02040503050406030204" pitchFamily="18" charset="0"/>
                          </a:rPr>
                        </m:ctrlPr>
                      </m:dPr>
                      <m:e>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r>
                          <a:rPr lang="en-GB" sz="2000" b="0" i="1" smtClean="0">
                            <a:latin typeface="Cambria Math" panose="02040503050406030204" pitchFamily="18" charset="0"/>
                          </a:rPr>
                          <m:t>𝑑𝑣</m:t>
                        </m:r>
                      </m:e>
                    </m:d>
                  </m:oMath>
                </a14:m>
                <a:r>
                  <a:rPr lang="en-GB" sz="2000" dirty="0"/>
                  <a:t>: </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70780" y="994182"/>
                <a:ext cx="8495659" cy="707886"/>
              </a:xfrm>
              <a:prstGeom prst="rect">
                <a:avLst/>
              </a:prstGeom>
              <a:blipFill>
                <a:blip r:embed="rId2"/>
                <a:stretch>
                  <a:fillRect l="-790" t="-4310"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982083" y="1769722"/>
                <a:ext cx="939167" cy="1164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i="1" smtClean="0">
                              <a:latin typeface="Cambria Math" panose="02040503050406030204" pitchFamily="18" charset="0"/>
                            </a:rPr>
                          </m:ctrlPr>
                        </m:fPr>
                        <m:num>
                          <m:r>
                            <a:rPr lang="en-GB" sz="4000" b="0" i="1" smtClean="0">
                              <a:latin typeface="Cambria Math" panose="02040503050406030204" pitchFamily="18" charset="0"/>
                            </a:rPr>
                            <m:t>𝑑</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𝑁</m:t>
                              </m:r>
                            </m:e>
                            <m:sub>
                              <m:r>
                                <a:rPr lang="en-GB" sz="4000" b="0" i="1" smtClean="0">
                                  <a:latin typeface="Cambria Math" panose="02040503050406030204" pitchFamily="18" charset="0"/>
                                </a:rPr>
                                <m:t>𝑖</m:t>
                              </m:r>
                            </m:sub>
                          </m:sSub>
                        </m:num>
                        <m:den>
                          <m:r>
                            <a:rPr lang="en-GB" sz="4000" b="0" i="1" smtClean="0">
                              <a:latin typeface="Cambria Math" panose="02040503050406030204" pitchFamily="18" charset="0"/>
                            </a:rPr>
                            <m:t>𝑁</m:t>
                          </m:r>
                        </m:den>
                      </m:f>
                    </m:oMath>
                  </m:oMathPara>
                </a14:m>
                <a:endParaRPr lang="en-US" sz="4000" dirty="0"/>
              </a:p>
            </p:txBody>
          </p:sp>
        </mc:Choice>
        <mc:Fallback xmlns="">
          <p:sp>
            <p:nvSpPr>
              <p:cNvPr id="3" name="TextBox 2"/>
              <p:cNvSpPr txBox="1">
                <a:spLocks noRot="1" noChangeAspect="1" noMove="1" noResize="1" noEditPoints="1" noAdjustHandles="1" noChangeArrowheads="1" noChangeShapeType="1" noTextEdit="1"/>
              </p:cNvSpPr>
              <p:nvPr/>
            </p:nvSpPr>
            <p:spPr>
              <a:xfrm>
                <a:off x="3982083" y="1769722"/>
                <a:ext cx="939167" cy="1164742"/>
              </a:xfrm>
              <a:prstGeom prst="rect">
                <a:avLst/>
              </a:prstGeom>
              <a:blipFill>
                <a:blip r:embed="rId3"/>
                <a:stretch>
                  <a:fillRect/>
                </a:stretch>
              </a:blipFill>
            </p:spPr>
            <p:txBody>
              <a:bodyPr/>
              <a:lstStyle/>
              <a:p>
                <a:r>
                  <a:rPr lang="en-US">
                    <a:noFill/>
                  </a:rPr>
                  <a:t> </a:t>
                </a:r>
              </a:p>
            </p:txBody>
          </p:sp>
        </mc:Fallback>
      </mc:AlternateContent>
      <p:cxnSp>
        <p:nvCxnSpPr>
          <p:cNvPr id="28" name="Straight Arrow Connector 27"/>
          <p:cNvCxnSpPr/>
          <p:nvPr/>
        </p:nvCxnSpPr>
        <p:spPr>
          <a:xfrm flipH="1">
            <a:off x="4931219" y="2132855"/>
            <a:ext cx="7912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792046" y="1809689"/>
                <a:ext cx="3328964" cy="646331"/>
              </a:xfrm>
              <a:prstGeom prst="rect">
                <a:avLst/>
              </a:prstGeom>
            </p:spPr>
            <p:txBody>
              <a:bodyPr wrap="square">
                <a:spAutoFit/>
              </a:bodyPr>
              <a:lstStyle/>
              <a:p>
                <a:r>
                  <a:rPr lang="en-GB" dirty="0"/>
                  <a:t>Number of molecules in the range </a:t>
                </a:r>
                <a14:m>
                  <m:oMath xmlns:m="http://schemas.openxmlformats.org/officeDocument/2006/math">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𝑑𝑣</m:t>
                        </m:r>
                      </m:e>
                    </m:d>
                  </m:oMath>
                </a14:m>
                <a:r>
                  <a:rPr lang="en-GB" dirty="0"/>
                  <a:t>: </a:t>
                </a:r>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5792046" y="1809689"/>
                <a:ext cx="3328964" cy="646331"/>
              </a:xfrm>
              <a:prstGeom prst="rect">
                <a:avLst/>
              </a:prstGeom>
              <a:blipFill>
                <a:blip r:embed="rId4"/>
                <a:stretch>
                  <a:fillRect l="-1465" t="-5660" r="-2564" b="-14151"/>
                </a:stretch>
              </a:blipFill>
            </p:spPr>
            <p:txBody>
              <a:bodyPr/>
              <a:lstStyle/>
              <a:p>
                <a:r>
                  <a:rPr lang="en-US">
                    <a:noFill/>
                  </a:rPr>
                  <a:t> </a:t>
                </a:r>
              </a:p>
            </p:txBody>
          </p:sp>
        </mc:Fallback>
      </mc:AlternateContent>
      <p:cxnSp>
        <p:nvCxnSpPr>
          <p:cNvPr id="43" name="Straight Arrow Connector 42"/>
          <p:cNvCxnSpPr/>
          <p:nvPr/>
        </p:nvCxnSpPr>
        <p:spPr>
          <a:xfrm flipH="1">
            <a:off x="4932040" y="2852936"/>
            <a:ext cx="7912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05738" y="2710603"/>
            <a:ext cx="2662845" cy="369332"/>
          </a:xfrm>
          <a:prstGeom prst="rect">
            <a:avLst/>
          </a:prstGeom>
          <a:noFill/>
        </p:spPr>
        <p:txBody>
          <a:bodyPr wrap="none" rtlCol="0">
            <a:spAutoFit/>
          </a:bodyPr>
          <a:lstStyle/>
          <a:p>
            <a:r>
              <a:rPr lang="en-GB" dirty="0"/>
              <a:t>Total number of molecules</a:t>
            </a:r>
            <a:endParaRPr lang="en-US" dirty="0"/>
          </a:p>
        </p:txBody>
      </p:sp>
      <p:graphicFrame>
        <p:nvGraphicFramePr>
          <p:cNvPr id="45" name="Group 181"/>
          <p:cNvGraphicFramePr>
            <a:graphicFrameLocks noGrp="1"/>
          </p:cNvGraphicFramePr>
          <p:nvPr/>
        </p:nvGraphicFramePr>
        <p:xfrm>
          <a:off x="736094" y="3356992"/>
          <a:ext cx="7705725" cy="1857376"/>
        </p:xfrm>
        <a:graphic>
          <a:graphicData uri="http://schemas.openxmlformats.org/drawingml/2006/table">
            <a:tbl>
              <a:tblPr/>
              <a:tblGrid>
                <a:gridCol w="1812925">
                  <a:extLst>
                    <a:ext uri="{9D8B030D-6E8A-4147-A177-3AD203B41FA5}">
                      <a16:colId xmlns:a16="http://schemas.microsoft.com/office/drawing/2014/main" val="527926422"/>
                    </a:ext>
                  </a:extLst>
                </a:gridCol>
                <a:gridCol w="1139825">
                  <a:extLst>
                    <a:ext uri="{9D8B030D-6E8A-4147-A177-3AD203B41FA5}">
                      <a16:colId xmlns:a16="http://schemas.microsoft.com/office/drawing/2014/main" val="2596666758"/>
                    </a:ext>
                  </a:extLst>
                </a:gridCol>
                <a:gridCol w="1223962">
                  <a:extLst>
                    <a:ext uri="{9D8B030D-6E8A-4147-A177-3AD203B41FA5}">
                      <a16:colId xmlns:a16="http://schemas.microsoft.com/office/drawing/2014/main" val="681253347"/>
                    </a:ext>
                  </a:extLst>
                </a:gridCol>
                <a:gridCol w="863600">
                  <a:extLst>
                    <a:ext uri="{9D8B030D-6E8A-4147-A177-3AD203B41FA5}">
                      <a16:colId xmlns:a16="http://schemas.microsoft.com/office/drawing/2014/main" val="2092514955"/>
                    </a:ext>
                  </a:extLst>
                </a:gridCol>
                <a:gridCol w="1800225">
                  <a:extLst>
                    <a:ext uri="{9D8B030D-6E8A-4147-A177-3AD203B41FA5}">
                      <a16:colId xmlns:a16="http://schemas.microsoft.com/office/drawing/2014/main" val="1450165977"/>
                    </a:ext>
                  </a:extLst>
                </a:gridCol>
                <a:gridCol w="865188">
                  <a:extLst>
                    <a:ext uri="{9D8B030D-6E8A-4147-A177-3AD203B41FA5}">
                      <a16:colId xmlns:a16="http://schemas.microsoft.com/office/drawing/2014/main" val="4128284146"/>
                    </a:ext>
                  </a:extLst>
                </a:gridCol>
              </a:tblGrid>
              <a:tr h="57150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楷体_GB231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楷体_GB2312"/>
                        </a:rPr>
                        <a:t>1</a:t>
                      </a: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zh-CN" altLang="en-US" sz="2000" b="1"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en-US" altLang="zh-CN" sz="20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楷体_GB2312"/>
                        </a:rPr>
                        <a:t>2</a:t>
                      </a:r>
                      <a:r>
                        <a:rPr kumimoji="1" lang="en-US" altLang="zh-CN" sz="2800" b="1"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rPr>
                        <a:t> </a:t>
                      </a:r>
                      <a:endParaRPr kumimoji="1" lang="en-US" altLang="zh-CN" sz="2800" b="0" i="1" u="none" strike="noStrike" cap="none" normalizeH="0" baseline="0" dirty="0">
                        <a:ln>
                          <a:noFill/>
                        </a:ln>
                        <a:solidFill>
                          <a:schemeClr val="tx1"/>
                        </a:solidFill>
                        <a:effectLst/>
                        <a:latin typeface="Bookman Old Style" panose="02050604050505020204"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v</a:t>
                      </a:r>
                      <a:r>
                        <a:rPr kumimoji="1" lang="en-US" altLang="zh-CN" sz="2000" b="1"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楷体_GB2312"/>
                        </a:rPr>
                        <a:t>2</a:t>
                      </a: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zh-CN" altLang="en-US" sz="2000" b="1"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楷体_GB2312"/>
                        </a:rPr>
                        <a:t>3</a:t>
                      </a: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v</a:t>
                      </a:r>
                      <a:r>
                        <a:rPr kumimoji="1" lang="en-US" altLang="zh-CN" sz="2000" b="1"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楷体_GB2312"/>
                        </a:rPr>
                        <a:t>i</a:t>
                      </a:r>
                      <a:r>
                        <a:rPr kumimoji="1" lang="en-US" altLang="zh-CN" sz="2000" b="0" i="1"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1" lang="zh-CN" altLang="en-US" sz="2000" b="1"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 </a:t>
                      </a: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v</a:t>
                      </a:r>
                      <a:r>
                        <a:rPr kumimoji="1" lang="en-US" altLang="zh-CN" sz="2000" b="1"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楷体_GB2312"/>
                        </a:rPr>
                        <a:t>i </a:t>
                      </a:r>
                      <a:r>
                        <a:rPr kumimoji="1" lang="en-US" altLang="zh-CN" sz="20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+d</a:t>
                      </a:r>
                      <a:r>
                        <a:rPr kumimoji="1" lang="en-US" altLang="zh-CN" sz="2000" b="0" i="1" u="none" strike="noStrike" cap="none" normalizeH="0" baseline="0">
                          <a:ln>
                            <a:noFill/>
                          </a:ln>
                          <a:solidFill>
                            <a:schemeClr val="tx1"/>
                          </a:solidFill>
                          <a:effectLst/>
                          <a:latin typeface="Bookman Old Style" panose="02050604050505020204" pitchFamily="18" charset="0"/>
                          <a:ea typeface="SimSun" panose="02010600030101010101" pitchFamily="2" charset="-122"/>
                          <a:cs typeface="楷体_GB2312"/>
                        </a:rPr>
                        <a:t>v</a:t>
                      </a:r>
                      <a:r>
                        <a:rPr kumimoji="0" lang="en-US" altLang="zh-CN" sz="24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2604876744"/>
                  </a:ext>
                </a:extLst>
              </a:tr>
              <a:tr h="642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楷体_GB231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d</a:t>
                      </a:r>
                      <a:r>
                        <a:rPr kumimoji="0" lang="en-US" altLang="zh-CN" sz="2000" b="0" i="1" u="none" strike="noStrike" cap="none" normalizeH="0" baseline="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1</a:t>
                      </a:r>
                      <a:endParaRPr kumimoji="0" lang="el-GR" altLang="zh-CN" sz="20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d</a:t>
                      </a:r>
                      <a:r>
                        <a:rPr kumimoji="0" lang="en-US" altLang="zh-CN" sz="2000" b="0" i="1"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a:t>
                      </a:r>
                      <a:r>
                        <a:rPr kumimoji="0" lang="en-US" altLang="zh-CN" sz="2000" b="0" i="0" u="none" strike="noStrike" cap="none" normalizeH="0" baseline="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d</a:t>
                      </a:r>
                      <a:r>
                        <a:rPr kumimoji="0" lang="en-US" altLang="zh-CN" sz="2000" b="0" i="1" u="none" strike="noStrike" cap="none" normalizeH="0" baseline="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i</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1" i="0" u="none" strike="noStrike" cap="none" normalizeH="0" baseline="0">
                        <a:ln>
                          <a:noFill/>
                        </a:ln>
                        <a:solidFill>
                          <a:schemeClr val="tx1"/>
                        </a:solidFill>
                        <a:effectLst/>
                        <a:latin typeface="Garamond" panose="02020404030301010803" pitchFamily="18" charset="0"/>
                        <a:ea typeface="SimSun" panose="02010600030101010101" pitchFamily="2" charset="-12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1428668712"/>
                  </a:ext>
                </a:extLst>
              </a:tr>
              <a:tr h="642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tabLst/>
                      </a:pPr>
                      <a:r>
                        <a:rPr kumimoji="0" lang="en-GB" altLang="zh-CN" sz="20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楷体_GB2312"/>
                          <a:cs typeface="楷体_GB2312"/>
                        </a:rPr>
                        <a:t> </a:t>
                      </a:r>
                      <a:endPar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ea typeface="楷体_GB2312"/>
                        <a:cs typeface="楷体_GB2312"/>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d</a:t>
                      </a:r>
                      <a:r>
                        <a:rPr kumimoji="0" lang="en-US" altLang="zh-CN" sz="2000" b="0" i="1"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d</a:t>
                      </a:r>
                      <a:r>
                        <a:rPr kumimoji="0" lang="en-US" altLang="zh-CN" sz="2000" b="0" i="1"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2</a:t>
                      </a: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       </a:t>
                      </a:r>
                      <a:r>
                        <a:rPr kumimoji="0" lang="en-US" altLang="zh-CN" sz="2000" b="0" i="0" u="none" strike="noStrike" cap="none" normalizeH="0" baseline="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d</a:t>
                      </a:r>
                      <a:r>
                        <a:rPr kumimoji="0" lang="en-US" altLang="zh-CN" sz="2000" b="0" i="1" u="none" strike="noStrike" cap="none" normalizeH="0" baseline="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r>
                        <a:rPr kumimoji="0" lang="en-US" altLang="zh-CN" sz="2000" b="0" i="0" u="none" strike="noStrike" cap="none" normalizeH="0" baseline="-25000" dirty="0" err="1">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i</a:t>
                      </a:r>
                      <a:r>
                        <a:rPr kumimoji="0" lang="en-US" altLang="zh-CN" sz="20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rPr>
                        <a:t>/N</a:t>
                      </a: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楷体_GB2312"/>
                        </a:rPr>
                        <a:t>   </a:t>
                      </a:r>
                      <a:r>
                        <a:rPr kumimoji="0" lang="en-US"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cs typeface="楷体_GB2312"/>
                        </a:rPr>
                        <a:t>…</a:t>
                      </a:r>
                      <a:endParaRPr kumimoji="0" lang="en-US" altLang="zh-CN" sz="2400" b="1" i="0" u="none" strike="noStrike" cap="none" normalizeH="0" baseline="0" dirty="0">
                        <a:ln>
                          <a:noFill/>
                        </a:ln>
                        <a:solidFill>
                          <a:schemeClr val="tx1"/>
                        </a:solidFill>
                        <a:effectLst/>
                        <a:latin typeface="Garamond" panose="02020404030301010803" pitchFamily="18" charset="0"/>
                        <a:ea typeface="SimSun" panose="02010600030101010101" pitchFamily="2" charset="-122"/>
                        <a:cs typeface="Times New Roman" panose="02020603050405020304" pitchFamily="18" charset="0"/>
                      </a:endParaRPr>
                    </a:p>
                  </a:txBody>
                  <a:tcPr marT="45375" marB="45375"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2896257565"/>
                  </a:ext>
                </a:extLst>
              </a:tr>
            </a:tbl>
          </a:graphicData>
        </a:graphic>
      </p:graphicFrame>
      <p:sp>
        <p:nvSpPr>
          <p:cNvPr id="46" name="Rectangle 13"/>
          <p:cNvSpPr>
            <a:spLocks noChangeArrowheads="1"/>
          </p:cNvSpPr>
          <p:nvPr/>
        </p:nvSpPr>
        <p:spPr bwMode="auto">
          <a:xfrm>
            <a:off x="877382" y="336914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GB" altLang="en-US" sz="1800">
                <a:ea typeface="楷体_GB2312"/>
              </a:rPr>
              <a:t>Speed range</a:t>
            </a:r>
            <a:endParaRPr lang="en-US" altLang="en-US" sz="1800">
              <a:ea typeface="楷体_GB2312"/>
            </a:endParaRPr>
          </a:p>
          <a:p>
            <a:pPr>
              <a:spcBef>
                <a:spcPct val="0"/>
              </a:spcBef>
              <a:buClrTx/>
              <a:buSzTx/>
              <a:buFontTx/>
              <a:buNone/>
            </a:pPr>
            <a:endParaRPr lang="en-US" altLang="en-US" sz="1800">
              <a:ea typeface="楷体_GB2312"/>
            </a:endParaRPr>
          </a:p>
        </p:txBody>
      </p:sp>
      <p:sp>
        <p:nvSpPr>
          <p:cNvPr id="47" name="Rectangle 46"/>
          <p:cNvSpPr/>
          <p:nvPr/>
        </p:nvSpPr>
        <p:spPr>
          <a:xfrm>
            <a:off x="736094" y="3932710"/>
            <a:ext cx="4572000" cy="523875"/>
          </a:xfrm>
          <a:prstGeom prst="rect">
            <a:avLst/>
          </a:prstGeom>
        </p:spPr>
        <p:txBody>
          <a:bodyPr>
            <a:spAutoFit/>
          </a:bodyPr>
          <a:lstStyle/>
          <a:p>
            <a:pPr>
              <a:defRPr/>
            </a:pPr>
            <a:r>
              <a:rPr lang="en-US" sz="1400" dirty="0">
                <a:ea typeface="楷体_GB2312" pitchFamily="49" charset="-122"/>
                <a:cs typeface="+mn-cs"/>
              </a:rPr>
              <a:t>Number of molecules</a:t>
            </a:r>
          </a:p>
          <a:p>
            <a:pPr>
              <a:defRPr/>
            </a:pPr>
            <a:r>
              <a:rPr lang="en-GB" sz="1400" dirty="0">
                <a:ea typeface="楷体_GB2312" pitchFamily="49" charset="-122"/>
                <a:cs typeface="+mn-cs"/>
              </a:rPr>
              <a:t>In the range of speed</a:t>
            </a:r>
            <a:endParaRPr lang="en-US" sz="1400" dirty="0">
              <a:ea typeface="楷体_GB2312" pitchFamily="49" charset="-122"/>
              <a:cs typeface="+mn-cs"/>
            </a:endParaRPr>
          </a:p>
        </p:txBody>
      </p:sp>
      <p:sp>
        <p:nvSpPr>
          <p:cNvPr id="48" name="Rectangle 41"/>
          <p:cNvSpPr>
            <a:spLocks noChangeArrowheads="1"/>
          </p:cNvSpPr>
          <p:nvPr/>
        </p:nvSpPr>
        <p:spPr bwMode="auto">
          <a:xfrm>
            <a:off x="785307" y="4474593"/>
            <a:ext cx="20193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1400" dirty="0"/>
              <a:t>Probability for a molecule to have its speed in the range</a:t>
            </a:r>
            <a:endParaRPr lang="en-US" altLang="en-US" sz="1400" dirty="0"/>
          </a:p>
        </p:txBody>
      </p:sp>
      <mc:AlternateContent xmlns:mc="http://schemas.openxmlformats.org/markup-compatibility/2006" xmlns:a14="http://schemas.microsoft.com/office/drawing/2010/main">
        <mc:Choice Requires="a14">
          <p:sp>
            <p:nvSpPr>
              <p:cNvPr id="40" name="TextBox 39"/>
              <p:cNvSpPr txBox="1"/>
              <p:nvPr/>
            </p:nvSpPr>
            <p:spPr>
              <a:xfrm>
                <a:off x="736095" y="5590957"/>
                <a:ext cx="8130093" cy="923330"/>
              </a:xfrm>
              <a:prstGeom prst="rect">
                <a:avLst/>
              </a:prstGeom>
              <a:noFill/>
            </p:spPr>
            <p:txBody>
              <a:bodyPr wrap="square" rtlCol="0">
                <a:spAutoFit/>
              </a:bodyPr>
              <a:lstStyle/>
              <a:p>
                <a:r>
                  <a:rPr lang="en-GB" dirty="0"/>
                  <a:t>Example to illustrate. There is a total of 100 molecules. In a given range of velocity, there is 10 molecules. The probability for a molecule to have its speed in this range is</a:t>
                </a:r>
                <a14:m>
                  <m:oMath xmlns:m="http://schemas.openxmlformats.org/officeDocument/2006/math">
                    <m:f>
                      <m:fPr>
                        <m:type m:val="lin"/>
                        <m:ctrlPr>
                          <a:rPr lang="en-GB" i="1" smtClean="0">
                            <a:latin typeface="Cambria Math" panose="02040503050406030204" pitchFamily="18" charset="0"/>
                          </a:rPr>
                        </m:ctrlPr>
                      </m:fPr>
                      <m:num>
                        <m:r>
                          <a:rPr lang="en-GB" b="0" i="1" smtClean="0">
                            <a:latin typeface="Cambria Math" panose="02040503050406030204" pitchFamily="18" charset="0"/>
                          </a:rPr>
                          <m:t> 10</m:t>
                        </m:r>
                      </m:num>
                      <m:den>
                        <m:r>
                          <a:rPr lang="en-GB" b="0" i="1" smtClean="0">
                            <a:latin typeface="Cambria Math" panose="02040503050406030204" pitchFamily="18" charset="0"/>
                          </a:rPr>
                          <m:t>100</m:t>
                        </m:r>
                      </m:den>
                    </m:f>
                    <m:r>
                      <a:rPr lang="en-GB" b="0" i="1" smtClean="0">
                        <a:latin typeface="Cambria Math" panose="02040503050406030204" pitchFamily="18" charset="0"/>
                      </a:rPr>
                      <m:t>=10</m:t>
                    </m:r>
                    <m:r>
                      <a:rPr lang="en-GB"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736095" y="5590957"/>
                <a:ext cx="8130093" cy="923330"/>
              </a:xfrm>
              <a:prstGeom prst="rect">
                <a:avLst/>
              </a:prstGeom>
              <a:blipFill>
                <a:blip r:embed="rId5"/>
                <a:stretch>
                  <a:fillRect l="-675" t="-3289" b="-70395"/>
                </a:stretch>
              </a:blipFill>
            </p:spPr>
            <p:txBody>
              <a:bodyPr/>
              <a:lstStyle/>
              <a:p>
                <a:r>
                  <a:rPr lang="en-US">
                    <a:noFill/>
                  </a:rPr>
                  <a:t> </a:t>
                </a:r>
              </a:p>
            </p:txBody>
          </p:sp>
        </mc:Fallback>
      </mc:AlternateContent>
    </p:spTree>
    <p:extLst>
      <p:ext uri="{BB962C8B-B14F-4D97-AF65-F5344CB8AC3E}">
        <p14:creationId xmlns:p14="http://schemas.microsoft.com/office/powerpoint/2010/main" val="23350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1143000"/>
          </a:xfrm>
        </p:spPr>
        <p:txBody>
          <a:bodyPr/>
          <a:lstStyle/>
          <a:p>
            <a:r>
              <a:rPr lang="en-GB" dirty="0"/>
              <a:t>1. Basics of thermodynamics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a:t>
            </a:fld>
            <a:endParaRPr lang="en-US" altLang="zh-CN"/>
          </a:p>
        </p:txBody>
      </p:sp>
    </p:spTree>
    <p:extLst>
      <p:ext uri="{BB962C8B-B14F-4D97-AF65-F5344CB8AC3E}">
        <p14:creationId xmlns:p14="http://schemas.microsoft.com/office/powerpoint/2010/main" val="1949093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40</a:t>
            </a:fld>
            <a:endParaRPr lang="en-US" altLang="zh-CN"/>
          </a:p>
        </p:txBody>
      </p:sp>
      <p:sp>
        <p:nvSpPr>
          <p:cNvPr id="29" name="Title 1"/>
          <p:cNvSpPr>
            <a:spLocks noGrp="1"/>
          </p:cNvSpPr>
          <p:nvPr>
            <p:ph type="title"/>
          </p:nvPr>
        </p:nvSpPr>
        <p:spPr>
          <a:xfrm>
            <a:off x="806450" y="-49559"/>
            <a:ext cx="8229600" cy="1143000"/>
          </a:xfrm>
        </p:spPr>
        <p:txBody>
          <a:bodyPr/>
          <a:lstStyle/>
          <a:p>
            <a:r>
              <a:rPr lang="en-GB" sz="3600" dirty="0"/>
              <a:t>Introduction to a distribution function </a:t>
            </a:r>
            <a:endParaRPr lang="en-US" sz="3600" dirty="0"/>
          </a:p>
        </p:txBody>
      </p:sp>
      <p:sp>
        <p:nvSpPr>
          <p:cNvPr id="5" name="TextBox 4"/>
          <p:cNvSpPr txBox="1"/>
          <p:nvPr/>
        </p:nvSpPr>
        <p:spPr>
          <a:xfrm>
            <a:off x="1068822" y="1093441"/>
            <a:ext cx="7704856" cy="830997"/>
          </a:xfrm>
          <a:prstGeom prst="rect">
            <a:avLst/>
          </a:prstGeom>
          <a:noFill/>
        </p:spPr>
        <p:txBody>
          <a:bodyPr wrap="square" rtlCol="0">
            <a:spAutoFit/>
          </a:bodyPr>
          <a:lstStyle/>
          <a:p>
            <a:r>
              <a:rPr lang="en-GB" sz="2400" dirty="0"/>
              <a:t>The widest is the range of velocity, the biggest is the probability for a molecule to have its speed in this range.</a:t>
            </a:r>
            <a:endParaRPr lang="en-US" sz="2400" dirty="0"/>
          </a:p>
        </p:txBody>
      </p:sp>
      <p:sp>
        <p:nvSpPr>
          <p:cNvPr id="6" name="Right Arrow 5"/>
          <p:cNvSpPr/>
          <p:nvPr/>
        </p:nvSpPr>
        <p:spPr>
          <a:xfrm>
            <a:off x="1691680" y="2348880"/>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2872740" y="2085124"/>
                <a:ext cx="2048510" cy="1164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i="1" smtClean="0">
                              <a:latin typeface="Cambria Math" panose="02040503050406030204" pitchFamily="18" charset="0"/>
                            </a:rPr>
                          </m:ctrlPr>
                        </m:fPr>
                        <m:num>
                          <m:r>
                            <a:rPr lang="en-GB" sz="4000" b="0" i="1" smtClean="0">
                              <a:latin typeface="Cambria Math" panose="02040503050406030204" pitchFamily="18" charset="0"/>
                            </a:rPr>
                            <m:t>𝑑𝑁</m:t>
                          </m:r>
                        </m:num>
                        <m:den>
                          <m:r>
                            <a:rPr lang="en-GB" sz="4000" b="0" i="1" smtClean="0">
                              <a:latin typeface="Cambria Math" panose="02040503050406030204" pitchFamily="18" charset="0"/>
                            </a:rPr>
                            <m:t>𝑁</m:t>
                          </m:r>
                        </m:den>
                      </m:f>
                      <m:r>
                        <a:rPr lang="en-US" sz="400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𝑑𝑣</m:t>
                      </m:r>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2872740" y="2085124"/>
                <a:ext cx="2048510" cy="11647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940152" y="2359718"/>
                <a:ext cx="216072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i="1">
                          <a:latin typeface="Cambria Math" panose="02040503050406030204" pitchFamily="18" charset="0"/>
                        </a:rPr>
                        <m:t>𝑑𝑁</m:t>
                      </m:r>
                      <m:r>
                        <a:rPr lang="en-GB" sz="4000" i="1">
                          <a:latin typeface="Cambria Math" panose="02040503050406030204" pitchFamily="18" charset="0"/>
                        </a:rPr>
                        <m:t> ∝</m:t>
                      </m:r>
                      <m:r>
                        <a:rPr lang="en-GB" sz="4000" b="0" i="1" smtClean="0">
                          <a:latin typeface="Cambria Math" panose="02040503050406030204" pitchFamily="18" charset="0"/>
                          <a:ea typeface="Cambria Math" panose="02040503050406030204" pitchFamily="18" charset="0"/>
                        </a:rPr>
                        <m:t>𝑑𝑣</m:t>
                      </m:r>
                    </m:oMath>
                  </m:oMathPara>
                </a14:m>
                <a:endParaRPr lang="en-US" sz="4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940152" y="2359718"/>
                <a:ext cx="2160720" cy="6155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907704" y="3538224"/>
                <a:ext cx="2890535" cy="369332"/>
              </a:xfrm>
              <a:prstGeom prst="rect">
                <a:avLst/>
              </a:prstGeom>
            </p:spPr>
            <p:txBody>
              <a:bodyPr wrap="none">
                <a:spAutoFit/>
              </a:bodyPr>
              <a:lstStyle/>
              <a:p>
                <a:r>
                  <a:rPr lang="en-US" dirty="0">
                    <a:ea typeface="Cambria Math" panose="02040503050406030204" pitchFamily="18" charset="0"/>
                  </a:rPr>
                  <a:t>“</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means “proportional to” </a:t>
                </a:r>
              </a:p>
            </p:txBody>
          </p:sp>
        </mc:Choice>
        <mc:Fallback xmlns="">
          <p:sp>
            <p:nvSpPr>
              <p:cNvPr id="8" name="Rectangle 7"/>
              <p:cNvSpPr>
                <a:spLocks noRot="1" noChangeAspect="1" noMove="1" noResize="1" noEditPoints="1" noAdjustHandles="1" noChangeArrowheads="1" noChangeShapeType="1" noTextEdit="1"/>
              </p:cNvSpPr>
              <p:nvPr/>
            </p:nvSpPr>
            <p:spPr>
              <a:xfrm>
                <a:off x="1907704" y="3538224"/>
                <a:ext cx="2890535" cy="369332"/>
              </a:xfrm>
              <a:prstGeom prst="rect">
                <a:avLst/>
              </a:prstGeom>
              <a:blipFill>
                <a:blip r:embed="rId4"/>
                <a:stretch>
                  <a:fillRect l="-1899" t="-8197" r="-10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77237" y="4398044"/>
                <a:ext cx="7905497" cy="523220"/>
              </a:xfrm>
              <a:prstGeom prst="rect">
                <a:avLst/>
              </a:prstGeom>
              <a:noFill/>
            </p:spPr>
            <p:txBody>
              <a:bodyPr wrap="none" rtlCol="0">
                <a:spAutoFit/>
              </a:bodyPr>
              <a:lstStyle/>
              <a:p>
                <a14:m>
                  <m:oMath xmlns:m="http://schemas.openxmlformats.org/officeDocument/2006/math">
                    <m:r>
                      <a:rPr lang="en-GB" sz="2800" i="1" dirty="0" smtClean="0">
                        <a:latin typeface="Cambria Math" panose="02040503050406030204" pitchFamily="18" charset="0"/>
                      </a:rPr>
                      <m:t>𝑑𝑁</m:t>
                    </m:r>
                  </m:oMath>
                </a14:m>
                <a:r>
                  <a:rPr lang="en-GB" sz="2800" dirty="0"/>
                  <a:t> depends to which interval of speed is considered: </a:t>
                </a:r>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77237" y="4398044"/>
                <a:ext cx="7905497" cy="523220"/>
              </a:xfrm>
              <a:prstGeom prst="rect">
                <a:avLst/>
              </a:prstGeom>
              <a:blipFill>
                <a:blip r:embed="rId5"/>
                <a:stretch>
                  <a:fillRect t="-11628" r="-540"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872740" y="4921264"/>
                <a:ext cx="2834109"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𝑑</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𝑁</m:t>
                          </m:r>
                        </m:e>
                        <m:sub>
                          <m:r>
                            <a:rPr lang="en-GB" sz="4000" b="0" i="1" smtClean="0">
                              <a:latin typeface="Cambria Math" panose="02040503050406030204" pitchFamily="18" charset="0"/>
                            </a:rPr>
                            <m:t>𝑖</m:t>
                          </m:r>
                        </m:sub>
                      </m:sSub>
                      <m:r>
                        <a:rPr lang="en-GB" sz="4000" i="1">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𝑑</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𝑁</m:t>
                          </m:r>
                        </m:e>
                        <m:sub>
                          <m:r>
                            <a:rPr lang="en-GB" sz="4000" b="0" i="1" smtClean="0">
                              <a:latin typeface="Cambria Math" panose="02040503050406030204" pitchFamily="18" charset="0"/>
                              <a:ea typeface="Cambria Math" panose="02040503050406030204" pitchFamily="18" charset="0"/>
                            </a:rPr>
                            <m:t>𝑗</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𝑖</m:t>
                          </m:r>
                        </m:sub>
                      </m:sSub>
                    </m:oMath>
                  </m:oMathPara>
                </a14:m>
                <a:endParaRPr lang="en-US" sz="4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872740" y="4921264"/>
                <a:ext cx="2834109" cy="665118"/>
              </a:xfrm>
              <a:prstGeom prst="rect">
                <a:avLst/>
              </a:prstGeom>
              <a:blipFill>
                <a:blip r:embed="rId6"/>
                <a:stretch>
                  <a:fillRect b="-917"/>
                </a:stretch>
              </a:blipFill>
            </p:spPr>
            <p:txBody>
              <a:bodyPr/>
              <a:lstStyle/>
              <a:p>
                <a:r>
                  <a:rPr lang="en-US">
                    <a:noFill/>
                  </a:rPr>
                  <a:t> </a:t>
                </a:r>
              </a:p>
            </p:txBody>
          </p:sp>
        </mc:Fallback>
      </mc:AlternateContent>
      <p:cxnSp>
        <p:nvCxnSpPr>
          <p:cNvPr id="13" name="Straight Arrow Connector 12"/>
          <p:cNvCxnSpPr/>
          <p:nvPr/>
        </p:nvCxnSpPr>
        <p:spPr>
          <a:xfrm flipV="1">
            <a:off x="2339752" y="5586382"/>
            <a:ext cx="532988" cy="290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610351" y="6003707"/>
                <a:ext cx="3991789" cy="646331"/>
              </a:xfrm>
              <a:prstGeom prst="rect">
                <a:avLst/>
              </a:prstGeom>
              <a:noFill/>
            </p:spPr>
            <p:txBody>
              <a:bodyPr wrap="square" rtlCol="0">
                <a:spAutoFit/>
              </a:bodyPr>
              <a:lstStyle/>
              <a:p>
                <a:r>
                  <a:rPr lang="en-GB" dirty="0"/>
                  <a:t>Number of molecules in the range of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𝑑𝑣</m:t>
                    </m:r>
                  </m:oMath>
                </a14:m>
                <a:r>
                  <a:rPr lang="en-GB" dirty="0"/>
                  <a:t>]</a:t>
                </a:r>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10351" y="6003707"/>
                <a:ext cx="3991789" cy="646331"/>
              </a:xfrm>
              <a:prstGeom prst="rect">
                <a:avLst/>
              </a:prstGeom>
              <a:blipFill>
                <a:blip r:embed="rId7"/>
                <a:stretch>
                  <a:fillRect l="-122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932040" y="6093296"/>
                <a:ext cx="3991789" cy="668645"/>
              </a:xfrm>
              <a:prstGeom prst="rect">
                <a:avLst/>
              </a:prstGeom>
              <a:noFill/>
            </p:spPr>
            <p:txBody>
              <a:bodyPr wrap="square" rtlCol="0">
                <a:spAutoFit/>
              </a:bodyPr>
              <a:lstStyle/>
              <a:p>
                <a:r>
                  <a:rPr lang="en-GB" dirty="0"/>
                  <a:t>Number of molecules in the range of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𝑗</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𝑗</m:t>
                        </m:r>
                      </m:sub>
                    </m:sSub>
                    <m:r>
                      <a:rPr lang="en-GB" b="0" i="1" smtClean="0">
                        <a:latin typeface="Cambria Math" panose="02040503050406030204" pitchFamily="18" charset="0"/>
                      </a:rPr>
                      <m:t>+</m:t>
                    </m:r>
                    <m:r>
                      <a:rPr lang="en-GB" b="0" i="1" smtClean="0">
                        <a:latin typeface="Cambria Math" panose="02040503050406030204" pitchFamily="18" charset="0"/>
                      </a:rPr>
                      <m:t>𝑑𝑣</m:t>
                    </m:r>
                  </m:oMath>
                </a14:m>
                <a:r>
                  <a:rPr lang="en-GB" dirty="0"/>
                  <a:t>]</a:t>
                </a:r>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932040" y="6093296"/>
                <a:ext cx="3991789" cy="668645"/>
              </a:xfrm>
              <a:prstGeom prst="rect">
                <a:avLst/>
              </a:prstGeom>
              <a:blipFill>
                <a:blip r:embed="rId8"/>
                <a:stretch>
                  <a:fillRect l="-1221" t="-5505" b="-11009"/>
                </a:stretch>
              </a:blipFill>
            </p:spPr>
            <p:txBody>
              <a:bodyPr/>
              <a:lstStyle/>
              <a:p>
                <a:r>
                  <a:rPr lang="en-US">
                    <a:noFill/>
                  </a:rPr>
                  <a:t> </a:t>
                </a:r>
              </a:p>
            </p:txBody>
          </p:sp>
        </mc:Fallback>
      </mc:AlternateContent>
      <p:cxnSp>
        <p:nvCxnSpPr>
          <p:cNvPr id="16" name="Straight Arrow Connector 15"/>
          <p:cNvCxnSpPr/>
          <p:nvPr/>
        </p:nvCxnSpPr>
        <p:spPr>
          <a:xfrm flipH="1" flipV="1">
            <a:off x="4798239" y="5586382"/>
            <a:ext cx="277817" cy="41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4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8" grpId="0"/>
      <p:bldP spid="8" grpId="0"/>
      <p:bldP spid="10" grpId="0"/>
      <p:bldP spid="11" grpId="0"/>
      <p:bldP spid="14" grpId="0"/>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872740" y="4725144"/>
            <a:ext cx="364347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41</a:t>
            </a:fld>
            <a:endParaRPr lang="en-US" altLang="zh-CN"/>
          </a:p>
        </p:txBody>
      </p:sp>
      <p:sp>
        <p:nvSpPr>
          <p:cNvPr id="29" name="Title 1"/>
          <p:cNvSpPr>
            <a:spLocks noGrp="1"/>
          </p:cNvSpPr>
          <p:nvPr>
            <p:ph type="title"/>
          </p:nvPr>
        </p:nvSpPr>
        <p:spPr>
          <a:xfrm>
            <a:off x="806450" y="-49559"/>
            <a:ext cx="8229600" cy="1143000"/>
          </a:xfrm>
        </p:spPr>
        <p:txBody>
          <a:bodyPr/>
          <a:lstStyle/>
          <a:p>
            <a:r>
              <a:rPr lang="en-GB" sz="3600" dirty="0"/>
              <a:t>Introduction to a distribution function </a:t>
            </a:r>
            <a:endParaRPr lang="en-US" sz="3600" dirty="0"/>
          </a:p>
        </p:txBody>
      </p:sp>
      <mc:AlternateContent xmlns:mc="http://schemas.openxmlformats.org/markup-compatibility/2006" xmlns:a14="http://schemas.microsoft.com/office/drawing/2010/main">
        <mc:Choice Requires="a14">
          <p:sp>
            <p:nvSpPr>
              <p:cNvPr id="10" name="TextBox 9"/>
              <p:cNvSpPr txBox="1"/>
              <p:nvPr/>
            </p:nvSpPr>
            <p:spPr>
              <a:xfrm>
                <a:off x="539552" y="980728"/>
                <a:ext cx="7905497" cy="523220"/>
              </a:xfrm>
              <a:prstGeom prst="rect">
                <a:avLst/>
              </a:prstGeom>
              <a:noFill/>
            </p:spPr>
            <p:txBody>
              <a:bodyPr wrap="none" rtlCol="0">
                <a:spAutoFit/>
              </a:bodyPr>
              <a:lstStyle/>
              <a:p>
                <a14:m>
                  <m:oMath xmlns:m="http://schemas.openxmlformats.org/officeDocument/2006/math">
                    <m:r>
                      <a:rPr lang="en-GB" sz="2800" i="1" dirty="0" smtClean="0">
                        <a:latin typeface="Cambria Math" panose="02040503050406030204" pitchFamily="18" charset="0"/>
                      </a:rPr>
                      <m:t>𝑑𝑁</m:t>
                    </m:r>
                  </m:oMath>
                </a14:m>
                <a:r>
                  <a:rPr lang="en-GB" sz="2800" dirty="0"/>
                  <a:t> depends to which interval of speed is considered: </a:t>
                </a:r>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39552" y="980728"/>
                <a:ext cx="7905497" cy="523220"/>
              </a:xfrm>
              <a:prstGeom prst="rect">
                <a:avLst/>
              </a:prstGeom>
              <a:blipFill>
                <a:blip r:embed="rId2"/>
                <a:stretch>
                  <a:fillRect t="-12791" r="-617"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872740" y="1574545"/>
                <a:ext cx="2834109"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𝑑</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𝑁</m:t>
                          </m:r>
                        </m:e>
                        <m:sub>
                          <m:r>
                            <a:rPr lang="en-GB" sz="4000" b="0" i="1" smtClean="0">
                              <a:latin typeface="Cambria Math" panose="02040503050406030204" pitchFamily="18" charset="0"/>
                            </a:rPr>
                            <m:t>𝑖</m:t>
                          </m:r>
                        </m:sub>
                      </m:sSub>
                      <m:r>
                        <a:rPr lang="en-GB" sz="4000" i="1">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𝑑</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𝑁</m:t>
                          </m:r>
                        </m:e>
                        <m:sub>
                          <m:r>
                            <a:rPr lang="en-GB" sz="4000" b="0" i="1" smtClean="0">
                              <a:latin typeface="Cambria Math" panose="02040503050406030204" pitchFamily="18" charset="0"/>
                              <a:ea typeface="Cambria Math" panose="02040503050406030204" pitchFamily="18" charset="0"/>
                            </a:rPr>
                            <m:t>𝑗</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𝑖</m:t>
                          </m:r>
                        </m:sub>
                      </m:sSub>
                    </m:oMath>
                  </m:oMathPara>
                </a14:m>
                <a:endParaRPr lang="en-US" sz="4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872740" y="1574545"/>
                <a:ext cx="2834109" cy="665118"/>
              </a:xfrm>
              <a:prstGeom prst="rect">
                <a:avLst/>
              </a:prstGeom>
              <a:blipFill>
                <a:blip r:embed="rId3"/>
                <a:stretch>
                  <a:fillRect b="-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39552" y="2705876"/>
                <a:ext cx="2048510" cy="1164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i="1" smtClean="0">
                              <a:latin typeface="Cambria Math" panose="02040503050406030204" pitchFamily="18" charset="0"/>
                            </a:rPr>
                          </m:ctrlPr>
                        </m:fPr>
                        <m:num>
                          <m:r>
                            <a:rPr lang="en-GB" sz="4000" b="0" i="1" smtClean="0">
                              <a:latin typeface="Cambria Math" panose="02040503050406030204" pitchFamily="18" charset="0"/>
                            </a:rPr>
                            <m:t>𝑑𝑁</m:t>
                          </m:r>
                        </m:num>
                        <m:den>
                          <m:r>
                            <a:rPr lang="en-GB" sz="4000" b="0" i="1" smtClean="0">
                              <a:latin typeface="Cambria Math" panose="02040503050406030204" pitchFamily="18" charset="0"/>
                            </a:rPr>
                            <m:t>𝑁</m:t>
                          </m:r>
                        </m:den>
                      </m:f>
                      <m:r>
                        <a:rPr lang="en-US" sz="400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𝑑𝑣</m:t>
                      </m:r>
                    </m:oMath>
                  </m:oMathPara>
                </a14:m>
                <a:endParaRPr lang="en-US" sz="4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39552" y="2705876"/>
                <a:ext cx="2048510" cy="1164742"/>
              </a:xfrm>
              <a:prstGeom prst="rect">
                <a:avLst/>
              </a:prstGeom>
              <a:blipFill>
                <a:blip r:embed="rId4"/>
                <a:stretch>
                  <a:fillRect/>
                </a:stretch>
              </a:blipFill>
            </p:spPr>
            <p:txBody>
              <a:bodyPr/>
              <a:lstStyle/>
              <a:p>
                <a:r>
                  <a:rPr lang="en-US">
                    <a:noFill/>
                  </a:rPr>
                  <a:t> </a:t>
                </a:r>
              </a:p>
            </p:txBody>
          </p:sp>
        </mc:Fallback>
      </mc:AlternateContent>
      <p:sp>
        <p:nvSpPr>
          <p:cNvPr id="2" name="Right Arrow 1"/>
          <p:cNvSpPr/>
          <p:nvPr/>
        </p:nvSpPr>
        <p:spPr>
          <a:xfrm>
            <a:off x="2951974" y="3069197"/>
            <a:ext cx="1450375"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4683730" y="2771595"/>
                <a:ext cx="3088410" cy="1164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i="1" smtClean="0">
                              <a:latin typeface="Cambria Math" panose="02040503050406030204" pitchFamily="18" charset="0"/>
                            </a:rPr>
                          </m:ctrlPr>
                        </m:fPr>
                        <m:num>
                          <m:r>
                            <a:rPr lang="en-GB" sz="4000" b="0" i="1" smtClean="0">
                              <a:latin typeface="Cambria Math" panose="02040503050406030204" pitchFamily="18" charset="0"/>
                            </a:rPr>
                            <m:t>𝑑𝑁</m:t>
                          </m:r>
                        </m:num>
                        <m:den>
                          <m:r>
                            <a:rPr lang="en-GB" sz="4000" b="0" i="1" smtClean="0">
                              <a:latin typeface="Cambria Math" panose="02040503050406030204" pitchFamily="18" charset="0"/>
                            </a:rPr>
                            <m:t>𝑁</m:t>
                          </m:r>
                        </m:den>
                      </m:f>
                      <m:r>
                        <a:rPr lang="en-GB" sz="4000" b="0" i="1" smtClean="0">
                          <a:latin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𝑓</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𝑣</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𝑑𝑣</m:t>
                      </m:r>
                    </m:oMath>
                  </m:oMathPara>
                </a14:m>
                <a:endParaRPr lang="en-US" sz="4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683730" y="2771595"/>
                <a:ext cx="3088410" cy="11647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951974" y="4866332"/>
                <a:ext cx="346351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ea typeface="Cambria Math" panose="02040503050406030204" pitchFamily="18" charset="0"/>
                        </a:rPr>
                        <m:t>𝑑𝑁</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𝑁𝑓</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𝑣</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𝑑𝑣</m:t>
                      </m:r>
                    </m:oMath>
                  </m:oMathPara>
                </a14:m>
                <a:endParaRPr lang="en-US"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951974" y="4866332"/>
                <a:ext cx="3463512" cy="6155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331640" y="4221582"/>
                <a:ext cx="6994864" cy="369332"/>
              </a:xfrm>
              <a:prstGeom prst="rect">
                <a:avLst/>
              </a:prstGeom>
              <a:noFill/>
            </p:spPr>
            <p:txBody>
              <a:bodyPr wrap="none" rtlCol="0">
                <a:spAutoFit/>
              </a:bodyPr>
              <a:lstStyle/>
              <a:p>
                <a:r>
                  <a:rPr lang="en-GB" dirty="0"/>
                  <a:t>The number of molecules which the velocity is in the range </a:t>
                </a:r>
                <a14:m>
                  <m:oMath xmlns:m="http://schemas.openxmlformats.org/officeDocument/2006/math">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𝑑𝑣</m:t>
                        </m:r>
                      </m:e>
                    </m:d>
                  </m:oMath>
                </a14:m>
                <a:r>
                  <a:rPr lang="en-US" dirty="0"/>
                  <a:t> is</a:t>
                </a:r>
              </a:p>
            </p:txBody>
          </p:sp>
        </mc:Choice>
        <mc:Fallback xmlns="">
          <p:sp>
            <p:nvSpPr>
              <p:cNvPr id="19" name="TextBox 18"/>
              <p:cNvSpPr txBox="1">
                <a:spLocks noRot="1" noChangeAspect="1" noMove="1" noResize="1" noEditPoints="1" noAdjustHandles="1" noChangeArrowheads="1" noChangeShapeType="1" noTextEdit="1"/>
              </p:cNvSpPr>
              <p:nvPr/>
            </p:nvSpPr>
            <p:spPr>
              <a:xfrm>
                <a:off x="1331640" y="4221582"/>
                <a:ext cx="6994864" cy="369332"/>
              </a:xfrm>
              <a:prstGeom prst="rect">
                <a:avLst/>
              </a:prstGeom>
              <a:blipFill>
                <a:blip r:embed="rId7"/>
                <a:stretch>
                  <a:fillRect l="-69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169885" y="6098788"/>
                <a:ext cx="5576206" cy="369332"/>
              </a:xfrm>
              <a:prstGeom prst="rect">
                <a:avLst/>
              </a:prstGeom>
              <a:noFill/>
            </p:spPr>
            <p:txBody>
              <a:bodyPr wrap="none" lIns="0" tIns="0" rIns="0" bIns="0" rtlCol="0">
                <a:spAutoFit/>
              </a:bodyPr>
              <a:lstStyle/>
              <a:p>
                <a14:m>
                  <m:oMath xmlns:m="http://schemas.openxmlformats.org/officeDocument/2006/math">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𝑣</m:t>
                        </m:r>
                      </m:e>
                    </m:d>
                    <m:r>
                      <a:rPr lang="en-GB" sz="2400" b="0" i="1" smtClean="0">
                        <a:latin typeface="Cambria Math" panose="02040503050406030204" pitchFamily="18" charset="0"/>
                      </a:rPr>
                      <m:t>=</m:t>
                    </m:r>
                    <m:r>
                      <a:rPr lang="en-GB" sz="2400" b="0" i="1" smtClean="0">
                        <a:latin typeface="Cambria Math" panose="02040503050406030204" pitchFamily="18" charset="0"/>
                      </a:rPr>
                      <m:t>𝑑𝑁</m:t>
                    </m:r>
                    <m:r>
                      <a:rPr lang="en-GB" sz="2400" b="0" i="1" smtClean="0">
                        <a:latin typeface="Cambria Math" panose="02040503050406030204" pitchFamily="18" charset="0"/>
                      </a:rPr>
                      <m:t>/(</m:t>
                    </m:r>
                    <m:r>
                      <a:rPr lang="en-GB" sz="2400" b="0" i="1" smtClean="0">
                        <a:latin typeface="Cambria Math" panose="02040503050406030204" pitchFamily="18" charset="0"/>
                      </a:rPr>
                      <m:t>𝑁𝑑𝑣</m:t>
                    </m:r>
                    <m:r>
                      <a:rPr lang="en-GB" sz="2400" b="0" i="1" smtClean="0">
                        <a:latin typeface="Cambria Math" panose="02040503050406030204" pitchFamily="18" charset="0"/>
                      </a:rPr>
                      <m:t>)</m:t>
                    </m:r>
                  </m:oMath>
                </a14:m>
                <a:r>
                  <a:rPr lang="en-US" sz="2400" dirty="0"/>
                  <a:t> is a distribution function </a:t>
                </a:r>
              </a:p>
            </p:txBody>
          </p:sp>
        </mc:Choice>
        <mc:Fallback xmlns="">
          <p:sp>
            <p:nvSpPr>
              <p:cNvPr id="23" name="TextBox 22"/>
              <p:cNvSpPr txBox="1">
                <a:spLocks noRot="1" noChangeAspect="1" noMove="1" noResize="1" noEditPoints="1" noAdjustHandles="1" noChangeArrowheads="1" noChangeShapeType="1" noTextEdit="1"/>
              </p:cNvSpPr>
              <p:nvPr/>
            </p:nvSpPr>
            <p:spPr>
              <a:xfrm>
                <a:off x="1169885" y="6098788"/>
                <a:ext cx="5576206" cy="369332"/>
              </a:xfrm>
              <a:prstGeom prst="rect">
                <a:avLst/>
              </a:prstGeom>
              <a:blipFill>
                <a:blip r:embed="rId8"/>
                <a:stretch>
                  <a:fillRect l="-2623" t="-24590" r="-2295" b="-49180"/>
                </a:stretch>
              </a:blipFill>
            </p:spPr>
            <p:txBody>
              <a:bodyPr/>
              <a:lstStyle/>
              <a:p>
                <a:r>
                  <a:rPr lang="en-US">
                    <a:noFill/>
                  </a:rPr>
                  <a:t> </a:t>
                </a:r>
              </a:p>
            </p:txBody>
          </p:sp>
        </mc:Fallback>
      </mc:AlternateContent>
    </p:spTree>
    <p:extLst>
      <p:ext uri="{BB962C8B-B14F-4D97-AF65-F5344CB8AC3E}">
        <p14:creationId xmlns:p14="http://schemas.microsoft.com/office/powerpoint/2010/main" val="181814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P spid="17" grpId="0"/>
      <p:bldP spid="21" grpId="0"/>
      <p:bldP spid="19"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9862"/>
            <a:ext cx="8229600" cy="1143000"/>
          </a:xfrm>
        </p:spPr>
        <p:txBody>
          <a:bodyPr/>
          <a:lstStyle/>
          <a:p>
            <a:r>
              <a:rPr lang="en-GB" dirty="0"/>
              <a:t>The Maxwell-Boltzmann distribution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42</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654298" y="1318347"/>
                <a:ext cx="8314712" cy="1529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𝑓</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𝑣</m:t>
                          </m:r>
                        </m:e>
                      </m:d>
                      <m:r>
                        <a:rPr lang="en-GB" sz="4000" b="0" i="1" smtClean="0">
                          <a:latin typeface="Cambria Math" panose="02040503050406030204" pitchFamily="18" charset="0"/>
                        </a:rPr>
                        <m:t>=4</m:t>
                      </m:r>
                      <m:r>
                        <a:rPr lang="en-GB" sz="4000" b="0" i="1" smtClean="0">
                          <a:latin typeface="Cambria Math" panose="02040503050406030204" pitchFamily="18" charset="0"/>
                          <a:ea typeface="Cambria Math" panose="02040503050406030204" pitchFamily="18" charset="0"/>
                        </a:rPr>
                        <m:t>𝜋</m:t>
                      </m:r>
                      <m:sSup>
                        <m:sSupPr>
                          <m:ctrlPr>
                            <a:rPr lang="en-GB" sz="4000" b="0" i="1" smtClean="0">
                              <a:latin typeface="Cambria Math" panose="02040503050406030204" pitchFamily="18" charset="0"/>
                              <a:ea typeface="Cambria Math" panose="02040503050406030204" pitchFamily="18" charset="0"/>
                            </a:rPr>
                          </m:ctrlPr>
                        </m:sSupPr>
                        <m:e>
                          <m:d>
                            <m:dPr>
                              <m:ctrlPr>
                                <a:rPr lang="en-GB" sz="4000" b="0" i="1" smtClean="0">
                                  <a:latin typeface="Cambria Math" panose="02040503050406030204" pitchFamily="18" charset="0"/>
                                  <a:ea typeface="Cambria Math" panose="02040503050406030204" pitchFamily="18" charset="0"/>
                                </a:rPr>
                              </m:ctrlPr>
                            </m:dPr>
                            <m:e>
                              <m:f>
                                <m:fPr>
                                  <m:ctrlPr>
                                    <a:rPr lang="en-GB" sz="4000" b="0" i="1" smtClean="0">
                                      <a:latin typeface="Cambria Math" panose="02040503050406030204" pitchFamily="18" charset="0"/>
                                      <a:ea typeface="Cambria Math" panose="02040503050406030204" pitchFamily="18" charset="0"/>
                                    </a:rPr>
                                  </m:ctrlPr>
                                </m:fPr>
                                <m:num>
                                  <m:r>
                                    <a:rPr lang="en-GB" sz="4000" b="0" i="1" smtClean="0">
                                      <a:latin typeface="Cambria Math" panose="02040503050406030204" pitchFamily="18" charset="0"/>
                                      <a:ea typeface="Cambria Math" panose="02040503050406030204" pitchFamily="18" charset="0"/>
                                    </a:rPr>
                                    <m:t>𝑚</m:t>
                                  </m:r>
                                </m:num>
                                <m:den>
                                  <m:r>
                                    <a:rPr lang="en-GB" sz="4000" b="0" i="1" smtClean="0">
                                      <a:latin typeface="Cambria Math" panose="02040503050406030204" pitchFamily="18" charset="0"/>
                                      <a:ea typeface="Cambria Math" panose="02040503050406030204" pitchFamily="18" charset="0"/>
                                    </a:rPr>
                                    <m:t>2</m:t>
                                  </m:r>
                                  <m:r>
                                    <a:rPr lang="en-GB" sz="4000" b="0" i="1" smtClean="0">
                                      <a:latin typeface="Cambria Math" panose="02040503050406030204" pitchFamily="18" charset="0"/>
                                      <a:ea typeface="Cambria Math" panose="02040503050406030204" pitchFamily="18" charset="0"/>
                                    </a:rPr>
                                    <m:t>𝜋</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𝑘</m:t>
                                      </m:r>
                                    </m:e>
                                    <m:sub>
                                      <m:r>
                                        <a:rPr lang="en-GB" sz="4000" b="0" i="1" smtClean="0">
                                          <a:latin typeface="Cambria Math" panose="02040503050406030204" pitchFamily="18" charset="0"/>
                                          <a:ea typeface="Cambria Math" panose="02040503050406030204" pitchFamily="18" charset="0"/>
                                        </a:rPr>
                                        <m:t>𝐵</m:t>
                                      </m:r>
                                    </m:sub>
                                  </m:sSub>
                                  <m:r>
                                    <a:rPr lang="en-GB" sz="4000" b="0" i="1" smtClean="0">
                                      <a:latin typeface="Cambria Math" panose="02040503050406030204" pitchFamily="18" charset="0"/>
                                      <a:ea typeface="Cambria Math" panose="02040503050406030204" pitchFamily="18" charset="0"/>
                                    </a:rPr>
                                    <m:t>𝑇</m:t>
                                  </m:r>
                                </m:den>
                              </m:f>
                            </m:e>
                          </m:d>
                        </m:e>
                        <m:sup>
                          <m:r>
                            <a:rPr lang="en-GB" sz="4000" b="0" i="1" smtClean="0">
                              <a:latin typeface="Cambria Math" panose="02040503050406030204" pitchFamily="18" charset="0"/>
                              <a:ea typeface="Cambria Math" panose="02040503050406030204" pitchFamily="18" charset="0"/>
                            </a:rPr>
                            <m:t>3/2</m:t>
                          </m:r>
                        </m:sup>
                      </m:sSup>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𝑣</m:t>
                          </m:r>
                        </m:e>
                        <m:sup>
                          <m:r>
                            <a:rPr lang="en-GB" sz="4000" b="0" i="1" smtClean="0">
                              <a:latin typeface="Cambria Math" panose="02040503050406030204" pitchFamily="18" charset="0"/>
                              <a:ea typeface="Cambria Math" panose="02040503050406030204" pitchFamily="18" charset="0"/>
                            </a:rPr>
                            <m:t>2</m:t>
                          </m:r>
                        </m:sup>
                      </m:sSup>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𝑒</m:t>
                          </m:r>
                        </m:e>
                        <m:sup>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𝑚</m:t>
                          </m:r>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𝑣</m:t>
                              </m:r>
                            </m:e>
                            <m:sup>
                              <m:r>
                                <a:rPr lang="en-GB" sz="4000" b="0" i="1" smtClean="0">
                                  <a:latin typeface="Cambria Math" panose="02040503050406030204" pitchFamily="18" charset="0"/>
                                  <a:ea typeface="Cambria Math" panose="02040503050406030204" pitchFamily="18" charset="0"/>
                                </a:rPr>
                                <m:t>2</m:t>
                              </m:r>
                            </m:sup>
                          </m:sSup>
                          <m:r>
                            <a:rPr lang="en-GB" sz="4000" b="0" i="1" smtClean="0">
                              <a:latin typeface="Cambria Math" panose="02040503050406030204" pitchFamily="18" charset="0"/>
                              <a:ea typeface="Cambria Math" panose="02040503050406030204" pitchFamily="18" charset="0"/>
                            </a:rPr>
                            <m:t>/2</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𝑘</m:t>
                              </m:r>
                            </m:e>
                            <m:sub>
                              <m:r>
                                <a:rPr lang="en-GB" sz="4000" b="0" i="1" smtClean="0">
                                  <a:latin typeface="Cambria Math" panose="02040503050406030204" pitchFamily="18" charset="0"/>
                                  <a:ea typeface="Cambria Math" panose="02040503050406030204" pitchFamily="18" charset="0"/>
                                </a:rPr>
                                <m:t>𝐵</m:t>
                              </m:r>
                            </m:sub>
                          </m:sSub>
                          <m:r>
                            <a:rPr lang="en-GB" sz="4000" b="0" i="1" smtClean="0">
                              <a:latin typeface="Cambria Math" panose="02040503050406030204" pitchFamily="18" charset="0"/>
                              <a:ea typeface="Cambria Math" panose="02040503050406030204" pitchFamily="18" charset="0"/>
                            </a:rPr>
                            <m:t>𝑇</m:t>
                          </m:r>
                        </m:sup>
                      </m:sSup>
                    </m:oMath>
                  </m:oMathPara>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654298" y="1318347"/>
                <a:ext cx="8314712" cy="1529521"/>
              </a:xfrm>
              <a:prstGeom prst="rect">
                <a:avLst/>
              </a:prstGeom>
              <a:blipFill>
                <a:blip r:embed="rId2"/>
                <a:stretch>
                  <a:fillRect/>
                </a:stretch>
              </a:blipFill>
            </p:spPr>
            <p:txBody>
              <a:bodyPr/>
              <a:lstStyle/>
              <a:p>
                <a:r>
                  <a:rPr lang="en-US">
                    <a:noFill/>
                  </a:rPr>
                  <a:t> </a:t>
                </a:r>
              </a:p>
            </p:txBody>
          </p:sp>
        </mc:Fallback>
      </mc:AlternateContent>
      <p:sp>
        <p:nvSpPr>
          <p:cNvPr id="11" name="TextBox 10"/>
          <p:cNvSpPr txBox="1"/>
          <p:nvPr/>
        </p:nvSpPr>
        <p:spPr>
          <a:xfrm>
            <a:off x="654298" y="5311552"/>
            <a:ext cx="4775666" cy="369332"/>
          </a:xfrm>
          <a:prstGeom prst="rect">
            <a:avLst/>
          </a:prstGeom>
          <a:noFill/>
        </p:spPr>
        <p:txBody>
          <a:bodyPr wrap="none" rtlCol="0">
            <a:spAutoFit/>
          </a:bodyPr>
          <a:lstStyle/>
          <a:p>
            <a:r>
              <a:rPr lang="en-GB" dirty="0"/>
              <a:t>In a graph, the distribution is not so complicated: </a:t>
            </a:r>
            <a:endParaRPr lang="en-US" dirty="0"/>
          </a:p>
        </p:txBody>
      </p:sp>
      <mc:AlternateContent xmlns:mc="http://schemas.openxmlformats.org/markup-compatibility/2006" xmlns:a14="http://schemas.microsoft.com/office/drawing/2010/main">
        <mc:Choice Requires="a14">
          <p:sp>
            <p:nvSpPr>
              <p:cNvPr id="12" name="TextBox 11"/>
              <p:cNvSpPr txBox="1"/>
              <p:nvPr/>
            </p:nvSpPr>
            <p:spPr>
              <a:xfrm flipH="1">
                <a:off x="670322" y="4059935"/>
                <a:ext cx="8298688" cy="1200329"/>
              </a:xfrm>
              <a:prstGeom prst="rect">
                <a:avLst/>
              </a:prstGeom>
              <a:noFill/>
            </p:spPr>
            <p:txBody>
              <a:bodyPr wrap="square" rtlCol="0">
                <a:spAutoFit/>
              </a:bodyPr>
              <a:lstStyle/>
              <a:p>
                <a:r>
                  <a:rPr lang="en-GB" dirty="0"/>
                  <a:t>m: the mass of individual molecules in the gas (we still consider all the molecules are identical)</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oMath>
                </a14:m>
                <a:r>
                  <a:rPr lang="en-US" dirty="0"/>
                  <a:t>: Boltzmann constant</a:t>
                </a:r>
              </a:p>
              <a:p>
                <a:r>
                  <a:rPr lang="en-GB" dirty="0"/>
                  <a:t>T: temperature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flipH="1">
                <a:off x="670322" y="4059935"/>
                <a:ext cx="8298688" cy="1200329"/>
              </a:xfrm>
              <a:prstGeom prst="rect">
                <a:avLst/>
              </a:prstGeom>
              <a:blipFill>
                <a:blip r:embed="rId3"/>
                <a:stretch>
                  <a:fillRect l="-661" t="-2538" b="-7107"/>
                </a:stretch>
              </a:blipFill>
            </p:spPr>
            <p:txBody>
              <a:bodyPr/>
              <a:lstStyle/>
              <a:p>
                <a:r>
                  <a:rPr lang="en-US">
                    <a:noFill/>
                  </a:rPr>
                  <a:t> </a:t>
                </a:r>
              </a:p>
            </p:txBody>
          </p:sp>
        </mc:Fallback>
      </mc:AlternateContent>
      <p:pic>
        <p:nvPicPr>
          <p:cNvPr id="13" name="Picture 12"/>
          <p:cNvPicPr>
            <a:picLocks noChangeAspect="1"/>
          </p:cNvPicPr>
          <p:nvPr/>
        </p:nvPicPr>
        <p:blipFill>
          <a:blip r:embed="rId4"/>
          <a:stretch>
            <a:fillRect/>
          </a:stretch>
        </p:blipFill>
        <p:spPr>
          <a:xfrm>
            <a:off x="5353606" y="4429267"/>
            <a:ext cx="3110013" cy="2379522"/>
          </a:xfrm>
          <a:prstGeom prst="rect">
            <a:avLst/>
          </a:prstGeom>
        </p:spPr>
      </p:pic>
      <p:sp>
        <p:nvSpPr>
          <p:cNvPr id="3" name="Rectangle 2"/>
          <p:cNvSpPr/>
          <p:nvPr/>
        </p:nvSpPr>
        <p:spPr>
          <a:xfrm>
            <a:off x="6526024" y="5013176"/>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8112" y="5290864"/>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060339" y="2459986"/>
            <a:ext cx="0"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flipH="1">
                <a:off x="3779912" y="3140968"/>
                <a:ext cx="8064896" cy="369332"/>
              </a:xfrm>
              <a:prstGeom prst="rect">
                <a:avLst/>
              </a:prstGeom>
              <a:noFill/>
            </p:spPr>
            <p:txBody>
              <a:bodyPr wrap="square" rtlCol="0">
                <a:spAutoFit/>
              </a:bodyPr>
              <a:lstStyle/>
              <a:p>
                <a:r>
                  <a:rPr lang="en-GB" dirty="0"/>
                  <a:t>Because of this term,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US" dirty="0"/>
                  <a:t> </a:t>
                </a:r>
                <a:r>
                  <a:rPr lang="en-US" b="1" dirty="0">
                    <a:solidFill>
                      <a:srgbClr val="FF0000"/>
                    </a:solidFill>
                  </a:rPr>
                  <a:t>is not </a:t>
                </a:r>
                <a:r>
                  <a:rPr lang="en-US" dirty="0"/>
                  <a:t>a Gaussian function</a:t>
                </a:r>
              </a:p>
            </p:txBody>
          </p:sp>
        </mc:Choice>
        <mc:Fallback xmlns="">
          <p:sp>
            <p:nvSpPr>
              <p:cNvPr id="15" name="TextBox 14"/>
              <p:cNvSpPr txBox="1">
                <a:spLocks noRot="1" noChangeAspect="1" noMove="1" noResize="1" noEditPoints="1" noAdjustHandles="1" noChangeArrowheads="1" noChangeShapeType="1" noTextEdit="1"/>
              </p:cNvSpPr>
              <p:nvPr/>
            </p:nvSpPr>
            <p:spPr>
              <a:xfrm flipH="1">
                <a:off x="3779912" y="3140968"/>
                <a:ext cx="8064896" cy="369332"/>
              </a:xfrm>
              <a:prstGeom prst="rect">
                <a:avLst/>
              </a:prstGeom>
              <a:blipFill>
                <a:blip r:embed="rId5"/>
                <a:stretch>
                  <a:fillRect l="-605" t="-8197" b="-24590"/>
                </a:stretch>
              </a:blipFill>
            </p:spPr>
            <p:txBody>
              <a:bodyPr/>
              <a:lstStyle/>
              <a:p>
                <a:r>
                  <a:rPr lang="en-US">
                    <a:noFill/>
                  </a:rPr>
                  <a:t> </a:t>
                </a:r>
              </a:p>
            </p:txBody>
          </p:sp>
        </mc:Fallback>
      </mc:AlternateContent>
      <p:sp>
        <p:nvSpPr>
          <p:cNvPr id="6" name="TextBox 5"/>
          <p:cNvSpPr txBox="1"/>
          <p:nvPr/>
        </p:nvSpPr>
        <p:spPr>
          <a:xfrm>
            <a:off x="634487" y="6391850"/>
            <a:ext cx="6631815" cy="369332"/>
          </a:xfrm>
          <a:prstGeom prst="rect">
            <a:avLst/>
          </a:prstGeom>
          <a:noFill/>
        </p:spPr>
        <p:txBody>
          <a:bodyPr wrap="none" rtlCol="0">
            <a:spAutoFit/>
          </a:bodyPr>
          <a:lstStyle/>
          <a:p>
            <a:r>
              <a:rPr lang="en-GB" dirty="0"/>
              <a:t>Well, it’s a bit complicated, </a:t>
            </a:r>
            <a:r>
              <a:rPr lang="en-GB" dirty="0">
                <a:solidFill>
                  <a:srgbClr val="FF0000"/>
                </a:solidFill>
              </a:rPr>
              <a:t>you don’t have to remember this equation</a:t>
            </a:r>
            <a:endParaRPr lang="en-US" dirty="0">
              <a:solidFill>
                <a:srgbClr val="FF0000"/>
              </a:solidFill>
            </a:endParaRPr>
          </a:p>
        </p:txBody>
      </p:sp>
    </p:spTree>
    <p:extLst>
      <p:ext uri="{BB962C8B-B14F-4D97-AF65-F5344CB8AC3E}">
        <p14:creationId xmlns:p14="http://schemas.microsoft.com/office/powerpoint/2010/main" val="51368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147E-2B9F-A401-3CC8-6FCDB69D8DA3}"/>
              </a:ext>
            </a:extLst>
          </p:cNvPr>
          <p:cNvSpPr>
            <a:spLocks noGrp="1"/>
          </p:cNvSpPr>
          <p:nvPr>
            <p:ph type="title"/>
          </p:nvPr>
        </p:nvSpPr>
        <p:spPr>
          <a:xfrm>
            <a:off x="457200" y="1916832"/>
            <a:ext cx="8229600" cy="1143000"/>
          </a:xfrm>
        </p:spPr>
        <p:txBody>
          <a:bodyPr/>
          <a:lstStyle/>
          <a:p>
            <a:r>
              <a:rPr lang="en-US" dirty="0"/>
              <a:t>End of lecture 1, description of Maxwell-Boltzmann distribution continue next time. </a:t>
            </a:r>
          </a:p>
        </p:txBody>
      </p:sp>
      <p:sp>
        <p:nvSpPr>
          <p:cNvPr id="4" name="Slide Number Placeholder 3">
            <a:extLst>
              <a:ext uri="{FF2B5EF4-FFF2-40B4-BE49-F238E27FC236}">
                <a16:creationId xmlns:a16="http://schemas.microsoft.com/office/drawing/2014/main" id="{16936B7F-9ED1-4D63-5071-E62779232E0C}"/>
              </a:ext>
            </a:extLst>
          </p:cNvPr>
          <p:cNvSpPr>
            <a:spLocks noGrp="1"/>
          </p:cNvSpPr>
          <p:nvPr>
            <p:ph type="sldNum" sz="quarter" idx="10"/>
          </p:nvPr>
        </p:nvSpPr>
        <p:spPr/>
        <p:txBody>
          <a:bodyPr/>
          <a:lstStyle/>
          <a:p>
            <a:fld id="{41A7B2A6-4997-4D6A-A223-B65D77C6B4A9}" type="slidenum">
              <a:rPr lang="en-US" altLang="zh-CN" smtClean="0"/>
              <a:pPr/>
              <a:t>43</a:t>
            </a:fld>
            <a:endParaRPr lang="en-US" altLang="zh-CN"/>
          </a:p>
        </p:txBody>
      </p:sp>
    </p:spTree>
    <p:extLst>
      <p:ext uri="{BB962C8B-B14F-4D97-AF65-F5344CB8AC3E}">
        <p14:creationId xmlns:p14="http://schemas.microsoft.com/office/powerpoint/2010/main" val="249122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206" y="-171400"/>
            <a:ext cx="8229600" cy="1143000"/>
          </a:xfrm>
        </p:spPr>
        <p:txBody>
          <a:bodyPr/>
          <a:lstStyle/>
          <a:p>
            <a:r>
              <a:rPr lang="en-GB" dirty="0"/>
              <a:t>Thermodynamic systems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5</a:t>
            </a:fld>
            <a:endParaRPr lang="en-US" altLang="zh-CN"/>
          </a:p>
        </p:txBody>
      </p:sp>
      <p:sp>
        <p:nvSpPr>
          <p:cNvPr id="5" name="TextBox 4"/>
          <p:cNvSpPr txBox="1"/>
          <p:nvPr/>
        </p:nvSpPr>
        <p:spPr>
          <a:xfrm flipH="1">
            <a:off x="1255614" y="996777"/>
            <a:ext cx="7056784" cy="2062103"/>
          </a:xfrm>
          <a:prstGeom prst="rect">
            <a:avLst/>
          </a:prstGeom>
          <a:noFill/>
        </p:spPr>
        <p:txBody>
          <a:bodyPr wrap="square" rtlCol="0">
            <a:spAutoFit/>
          </a:bodyPr>
          <a:lstStyle/>
          <a:p>
            <a:r>
              <a:rPr lang="en-GB" sz="3200" dirty="0"/>
              <a:t>A thermodynamic system consisting of a large number of molecules (mainly gas molecules, for our study)</a:t>
            </a:r>
          </a:p>
          <a:p>
            <a:endParaRPr lang="en-US" sz="3200" dirty="0"/>
          </a:p>
        </p:txBody>
      </p:sp>
      <p:pic>
        <p:nvPicPr>
          <p:cNvPr id="7" name="Picture 6"/>
          <p:cNvPicPr>
            <a:picLocks noChangeAspect="1"/>
          </p:cNvPicPr>
          <p:nvPr/>
        </p:nvPicPr>
        <p:blipFill>
          <a:blip r:embed="rId2"/>
          <a:stretch>
            <a:fillRect/>
          </a:stretch>
        </p:blipFill>
        <p:spPr>
          <a:xfrm>
            <a:off x="669206" y="2708920"/>
            <a:ext cx="2923677" cy="3117827"/>
          </a:xfrm>
          <a:prstGeom prst="rect">
            <a:avLst/>
          </a:prstGeom>
        </p:spPr>
      </p:pic>
      <p:pic>
        <p:nvPicPr>
          <p:cNvPr id="9" name="Picture 8"/>
          <p:cNvPicPr>
            <a:picLocks noChangeAspect="1"/>
          </p:cNvPicPr>
          <p:nvPr/>
        </p:nvPicPr>
        <p:blipFill>
          <a:blip r:embed="rId3"/>
          <a:stretch>
            <a:fillRect/>
          </a:stretch>
        </p:blipFill>
        <p:spPr>
          <a:xfrm>
            <a:off x="4283968" y="3034345"/>
            <a:ext cx="3886200" cy="2466975"/>
          </a:xfrm>
          <a:prstGeom prst="rect">
            <a:avLst/>
          </a:prstGeom>
        </p:spPr>
      </p:pic>
      <p:sp>
        <p:nvSpPr>
          <p:cNvPr id="10" name="Rectangle 9"/>
          <p:cNvSpPr/>
          <p:nvPr/>
        </p:nvSpPr>
        <p:spPr>
          <a:xfrm>
            <a:off x="4572000" y="5585479"/>
            <a:ext cx="4572000" cy="430887"/>
          </a:xfrm>
          <a:prstGeom prst="rect">
            <a:avLst/>
          </a:prstGeom>
        </p:spPr>
        <p:txBody>
          <a:bodyPr>
            <a:spAutoFit/>
          </a:bodyPr>
          <a:lstStyle/>
          <a:p>
            <a:r>
              <a:rPr lang="en-US" sz="1050" dirty="0">
                <a:hlinkClick r:id="rId4"/>
              </a:rPr>
              <a:t>https://lawofthermodynamicsinfo.com/what-is-thermodynamic-system/</a:t>
            </a:r>
            <a:endParaRPr lang="en-US" sz="1050" dirty="0"/>
          </a:p>
          <a:p>
            <a:endParaRPr lang="en-US" sz="1050" dirty="0"/>
          </a:p>
        </p:txBody>
      </p:sp>
    </p:spTree>
    <p:extLst>
      <p:ext uri="{BB962C8B-B14F-4D97-AF65-F5344CB8AC3E}">
        <p14:creationId xmlns:p14="http://schemas.microsoft.com/office/powerpoint/2010/main" val="80570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395536" y="1637823"/>
            <a:ext cx="8280920"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63688" y="2556723"/>
            <a:ext cx="5737519" cy="130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8426" y="-33685"/>
            <a:ext cx="8229600" cy="1143000"/>
          </a:xfrm>
        </p:spPr>
        <p:txBody>
          <a:bodyPr/>
          <a:lstStyle/>
          <a:p>
            <a:r>
              <a:rPr lang="en-GB" sz="4000" dirty="0"/>
              <a:t>The Avogadro’s number</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6</a:t>
            </a:fld>
            <a:endParaRPr lang="en-US" altLang="zh-CN"/>
          </a:p>
        </p:txBody>
      </p:sp>
      <p:sp>
        <p:nvSpPr>
          <p:cNvPr id="5" name="Rectangle 4"/>
          <p:cNvSpPr/>
          <p:nvPr/>
        </p:nvSpPr>
        <p:spPr>
          <a:xfrm>
            <a:off x="1763688" y="2556723"/>
            <a:ext cx="6211413" cy="1200329"/>
          </a:xfrm>
          <a:prstGeom prst="rect">
            <a:avLst/>
          </a:prstGeom>
        </p:spPr>
        <p:txBody>
          <a:bodyPr wrap="square">
            <a:spAutoFit/>
          </a:bodyPr>
          <a:lstStyle/>
          <a:p>
            <a:pPr>
              <a:defRPr/>
            </a:pPr>
            <a:r>
              <a:rPr lang="en-US" altLang="en-US" sz="3600" dirty="0"/>
              <a:t>1mol of gas has 6.022 x 10</a:t>
            </a:r>
            <a:r>
              <a:rPr lang="en-US" altLang="en-US" sz="3600" baseline="30000" dirty="0"/>
              <a:t>23</a:t>
            </a:r>
            <a:r>
              <a:rPr lang="en-US" altLang="en-US" sz="3600" dirty="0"/>
              <a:t> molecules of gas</a:t>
            </a:r>
          </a:p>
        </p:txBody>
      </p:sp>
      <p:pic>
        <p:nvPicPr>
          <p:cNvPr id="3" name="Picture 2"/>
          <p:cNvPicPr>
            <a:picLocks noChangeAspect="1"/>
          </p:cNvPicPr>
          <p:nvPr/>
        </p:nvPicPr>
        <p:blipFill>
          <a:blip r:embed="rId2"/>
          <a:stretch>
            <a:fillRect/>
          </a:stretch>
        </p:blipFill>
        <p:spPr>
          <a:xfrm>
            <a:off x="2051720" y="4038104"/>
            <a:ext cx="5263623" cy="2576488"/>
          </a:xfrm>
          <a:prstGeom prst="rect">
            <a:avLst/>
          </a:prstGeom>
        </p:spPr>
      </p:pic>
      <p:sp>
        <p:nvSpPr>
          <p:cNvPr id="6" name="Rectangle 5"/>
          <p:cNvSpPr/>
          <p:nvPr/>
        </p:nvSpPr>
        <p:spPr>
          <a:xfrm>
            <a:off x="2145638" y="6533218"/>
            <a:ext cx="4433650" cy="646331"/>
          </a:xfrm>
          <a:prstGeom prst="rect">
            <a:avLst/>
          </a:prstGeom>
        </p:spPr>
        <p:txBody>
          <a:bodyPr wrap="none">
            <a:spAutoFit/>
          </a:bodyPr>
          <a:lstStyle/>
          <a:p>
            <a:r>
              <a:rPr lang="en-US" dirty="0">
                <a:hlinkClick r:id="rId3"/>
              </a:rPr>
              <a:t>http://www.sliderbase.com/spitem-192-1.html</a:t>
            </a:r>
            <a:endParaRPr lang="en-US" dirty="0"/>
          </a:p>
          <a:p>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3671900" y="781700"/>
                <a:ext cx="384829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𝑁</m:t>
                          </m:r>
                        </m:e>
                        <m:sub>
                          <m:r>
                            <a:rPr lang="en-GB" sz="3600" b="0" i="1" smtClean="0">
                              <a:latin typeface="Cambria Math" panose="02040503050406030204" pitchFamily="18" charset="0"/>
                            </a:rPr>
                            <m:t>𝐴</m:t>
                          </m:r>
                        </m:sub>
                      </m:sSub>
                      <m:r>
                        <a:rPr lang="en-GB" sz="3600" b="0" i="1" smtClean="0">
                          <a:latin typeface="Cambria Math" panose="02040503050406030204" pitchFamily="18" charset="0"/>
                        </a:rPr>
                        <m:t>=</m:t>
                      </m:r>
                      <m:r>
                        <m:rPr>
                          <m:nor/>
                        </m:rPr>
                        <a:rPr lang="en-US" altLang="en-US" sz="3600" dirty="0"/>
                        <m:t>6.022 </m:t>
                      </m:r>
                      <m:r>
                        <a:rPr lang="en-US" altLang="en-US" sz="3600" i="1" dirty="0" smtClean="0">
                          <a:latin typeface="Cambria Math" panose="02040503050406030204" pitchFamily="18" charset="0"/>
                          <a:ea typeface="Cambria Math" panose="02040503050406030204" pitchFamily="18" charset="0"/>
                        </a:rPr>
                        <m:t>×</m:t>
                      </m:r>
                      <m:sSup>
                        <m:sSupPr>
                          <m:ctrlPr>
                            <a:rPr lang="en-US" altLang="en-US" sz="3600" i="1" dirty="0" smtClean="0">
                              <a:latin typeface="Cambria Math" panose="02040503050406030204" pitchFamily="18" charset="0"/>
                              <a:ea typeface="Cambria Math" panose="02040503050406030204" pitchFamily="18" charset="0"/>
                            </a:rPr>
                          </m:ctrlPr>
                        </m:sSupPr>
                        <m:e>
                          <m:r>
                            <a:rPr lang="en-GB" altLang="en-US" sz="3600" b="0" i="1" dirty="0" smtClean="0">
                              <a:latin typeface="Cambria Math" panose="02040503050406030204" pitchFamily="18" charset="0"/>
                              <a:ea typeface="Cambria Math" panose="02040503050406030204" pitchFamily="18" charset="0"/>
                            </a:rPr>
                            <m:t>10</m:t>
                          </m:r>
                        </m:e>
                        <m:sup>
                          <m:r>
                            <a:rPr lang="en-GB" altLang="en-US" sz="3600" b="0" i="1" dirty="0" smtClean="0">
                              <a:latin typeface="Cambria Math" panose="02040503050406030204" pitchFamily="18" charset="0"/>
                              <a:ea typeface="Cambria Math" panose="02040503050406030204" pitchFamily="18" charset="0"/>
                            </a:rPr>
                            <m:t>23</m:t>
                          </m:r>
                        </m:sup>
                      </m:sSup>
                    </m:oMath>
                  </m:oMathPara>
                </a14:m>
                <a:endParaRPr lang="en-US" sz="3600" dirty="0"/>
              </a:p>
            </p:txBody>
          </p:sp>
        </mc:Choice>
        <mc:Fallback xmlns="">
          <p:sp>
            <p:nvSpPr>
              <p:cNvPr id="9" name="TextBox 8"/>
              <p:cNvSpPr txBox="1">
                <a:spLocks noRot="1" noChangeAspect="1" noMove="1" noResize="1" noEditPoints="1" noAdjustHandles="1" noChangeArrowheads="1" noChangeShapeType="1" noTextEdit="1"/>
              </p:cNvSpPr>
              <p:nvPr/>
            </p:nvSpPr>
            <p:spPr>
              <a:xfrm>
                <a:off x="3671900" y="781700"/>
                <a:ext cx="3848298" cy="553998"/>
              </a:xfrm>
              <a:prstGeom prst="rect">
                <a:avLst/>
              </a:prstGeom>
              <a:blipFill>
                <a:blip r:embed="rId4"/>
                <a:stretch>
                  <a:fillRect/>
                </a:stretch>
              </a:blipFill>
            </p:spPr>
            <p:txBody>
              <a:bodyPr/>
              <a:lstStyle/>
              <a:p>
                <a:r>
                  <a:rPr lang="en-US">
                    <a:noFill/>
                  </a:rPr>
                  <a:t> </a:t>
                </a:r>
              </a:p>
            </p:txBody>
          </p:sp>
        </mc:Fallback>
      </mc:AlternateContent>
      <p:sp>
        <p:nvSpPr>
          <p:cNvPr id="10" name="TextBox 9"/>
          <p:cNvSpPr txBox="1"/>
          <p:nvPr/>
        </p:nvSpPr>
        <p:spPr>
          <a:xfrm>
            <a:off x="1115616" y="908720"/>
            <a:ext cx="5112568" cy="369332"/>
          </a:xfrm>
          <a:prstGeom prst="rect">
            <a:avLst/>
          </a:prstGeom>
          <a:noFill/>
        </p:spPr>
        <p:txBody>
          <a:bodyPr wrap="square" rtlCol="0">
            <a:spAutoFit/>
          </a:bodyPr>
          <a:lstStyle/>
          <a:p>
            <a:r>
              <a:rPr lang="en-GB" dirty="0"/>
              <a:t>The Avogadro’s number:</a:t>
            </a:r>
            <a:endParaRPr lang="en-US" dirty="0"/>
          </a:p>
        </p:txBody>
      </p:sp>
      <p:sp>
        <p:nvSpPr>
          <p:cNvPr id="11" name="TextBox 10"/>
          <p:cNvSpPr txBox="1"/>
          <p:nvPr/>
        </p:nvSpPr>
        <p:spPr>
          <a:xfrm>
            <a:off x="611560" y="1637823"/>
            <a:ext cx="7715008" cy="707886"/>
          </a:xfrm>
          <a:prstGeom prst="rect">
            <a:avLst/>
          </a:prstGeom>
          <a:noFill/>
        </p:spPr>
        <p:txBody>
          <a:bodyPr wrap="square" rtlCol="0">
            <a:spAutoFit/>
          </a:bodyPr>
          <a:lstStyle/>
          <a:p>
            <a:r>
              <a:rPr lang="en-GB" sz="2000" dirty="0"/>
              <a:t>The amount of molecules is described by the amount of mole (unit: mole, symbol: </a:t>
            </a:r>
            <a:r>
              <a:rPr lang="en-GB" sz="2000" dirty="0" err="1"/>
              <a:t>mol</a:t>
            </a:r>
            <a:r>
              <a:rPr lang="en-GB" sz="2000" dirty="0"/>
              <a:t>)</a:t>
            </a:r>
            <a:endParaRPr lang="en-US" sz="2000" dirty="0"/>
          </a:p>
        </p:txBody>
      </p:sp>
    </p:spTree>
    <p:extLst>
      <p:ext uri="{BB962C8B-B14F-4D97-AF65-F5344CB8AC3E}">
        <p14:creationId xmlns:p14="http://schemas.microsoft.com/office/powerpoint/2010/main" val="253280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5"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7</a:t>
            </a:fld>
            <a:endParaRPr lang="en-US" altLang="zh-CN"/>
          </a:p>
        </p:txBody>
      </p:sp>
      <p:sp>
        <p:nvSpPr>
          <p:cNvPr id="5" name="Title 1"/>
          <p:cNvSpPr txBox="1">
            <a:spLocks/>
          </p:cNvSpPr>
          <p:nvPr/>
        </p:nvSpPr>
        <p:spPr>
          <a:xfrm>
            <a:off x="914400" y="-98424"/>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defRPr/>
            </a:pPr>
            <a:r>
              <a:rPr lang="en-GB" kern="0" dirty="0"/>
              <a:t>What is studied in this lesson ? </a:t>
            </a:r>
            <a:endParaRPr lang="en-US" kern="0" dirty="0"/>
          </a:p>
        </p:txBody>
      </p:sp>
      <p:sp>
        <p:nvSpPr>
          <p:cNvPr id="6" name="Content Placeholder 2"/>
          <p:cNvSpPr>
            <a:spLocks noGrp="1"/>
          </p:cNvSpPr>
          <p:nvPr>
            <p:ph idx="1"/>
          </p:nvPr>
        </p:nvSpPr>
        <p:spPr>
          <a:xfrm>
            <a:off x="457199" y="740939"/>
            <a:ext cx="8229600" cy="4525962"/>
          </a:xfrm>
        </p:spPr>
        <p:txBody>
          <a:bodyPr/>
          <a:lstStyle/>
          <a:p>
            <a:pPr>
              <a:defRPr/>
            </a:pPr>
            <a:r>
              <a:rPr lang="en-GB" dirty="0"/>
              <a:t>The thermal phenomena (i.e. the thermal motion of molecule of gas)</a:t>
            </a:r>
          </a:p>
          <a:p>
            <a:pPr>
              <a:defRPr/>
            </a:pPr>
            <a:r>
              <a:rPr lang="en-GB" dirty="0"/>
              <a:t>For a large number of molecules, the thermal motion follows statistic laws</a:t>
            </a:r>
            <a:endParaRPr lang="en-US" dirty="0"/>
          </a:p>
        </p:txBody>
      </p:sp>
      <p:sp>
        <p:nvSpPr>
          <p:cNvPr id="3" name="TextBox 2"/>
          <p:cNvSpPr txBox="1"/>
          <p:nvPr/>
        </p:nvSpPr>
        <p:spPr>
          <a:xfrm>
            <a:off x="755576" y="5589240"/>
            <a:ext cx="6886479" cy="646331"/>
          </a:xfrm>
          <a:prstGeom prst="rect">
            <a:avLst/>
          </a:prstGeom>
          <a:noFill/>
        </p:spPr>
        <p:txBody>
          <a:bodyPr wrap="square" rtlCol="0">
            <a:spAutoFit/>
          </a:bodyPr>
          <a:lstStyle/>
          <a:p>
            <a:r>
              <a:rPr lang="en-GB" dirty="0"/>
              <a:t>“</a:t>
            </a:r>
            <a:r>
              <a:rPr lang="en-US" dirty="0"/>
              <a:t>All thermal phenomena reduce ultimately to the mechanical movement of the atoms and molecules in a body. </a:t>
            </a:r>
            <a:r>
              <a:rPr lang="en-GB" dirty="0"/>
              <a:t>”</a:t>
            </a:r>
            <a:endParaRPr lang="en-US" dirty="0"/>
          </a:p>
        </p:txBody>
      </p:sp>
      <p:sp>
        <p:nvSpPr>
          <p:cNvPr id="9" name="Rectangle 8"/>
          <p:cNvSpPr/>
          <p:nvPr/>
        </p:nvSpPr>
        <p:spPr>
          <a:xfrm>
            <a:off x="1475656" y="6341669"/>
            <a:ext cx="4572000" cy="415498"/>
          </a:xfrm>
          <a:prstGeom prst="rect">
            <a:avLst/>
          </a:prstGeom>
        </p:spPr>
        <p:txBody>
          <a:bodyPr>
            <a:spAutoFit/>
          </a:bodyPr>
          <a:lstStyle/>
          <a:p>
            <a:r>
              <a:rPr lang="en-US" sz="1050">
                <a:hlinkClick r:id="rId2"/>
              </a:rPr>
              <a:t>https://www.sciencedirect.com/topics/physics-and-astronomy/thermal-phenomena</a:t>
            </a:r>
            <a:endParaRPr lang="en-US" sz="1050"/>
          </a:p>
          <a:p>
            <a:endParaRPr lang="en-US" sz="1050" dirty="0"/>
          </a:p>
        </p:txBody>
      </p:sp>
      <p:pic>
        <p:nvPicPr>
          <p:cNvPr id="10" name="Picture 9"/>
          <p:cNvPicPr>
            <a:picLocks noChangeAspect="1"/>
          </p:cNvPicPr>
          <p:nvPr/>
        </p:nvPicPr>
        <p:blipFill>
          <a:blip r:embed="rId3"/>
          <a:stretch>
            <a:fillRect/>
          </a:stretch>
        </p:blipFill>
        <p:spPr>
          <a:xfrm>
            <a:off x="2195736" y="2895887"/>
            <a:ext cx="2600325" cy="2562225"/>
          </a:xfrm>
          <a:prstGeom prst="rect">
            <a:avLst/>
          </a:prstGeom>
        </p:spPr>
      </p:pic>
      <p:sp>
        <p:nvSpPr>
          <p:cNvPr id="11" name="Rectangle 10"/>
          <p:cNvSpPr/>
          <p:nvPr/>
        </p:nvSpPr>
        <p:spPr>
          <a:xfrm>
            <a:off x="4486275" y="4790913"/>
            <a:ext cx="4572000" cy="400110"/>
          </a:xfrm>
          <a:prstGeom prst="rect">
            <a:avLst/>
          </a:prstGeom>
        </p:spPr>
        <p:txBody>
          <a:bodyPr>
            <a:spAutoFit/>
          </a:bodyPr>
          <a:lstStyle/>
          <a:p>
            <a:r>
              <a:rPr lang="en-US" sz="1000" dirty="0">
                <a:hlinkClick r:id="rId4"/>
              </a:rPr>
              <a:t>http://www.universe-review.ca/R15-38-Qinterp.htm</a:t>
            </a:r>
            <a:endParaRPr lang="en-US" sz="1000" dirty="0"/>
          </a:p>
          <a:p>
            <a:endParaRPr lang="en-US" sz="1000" dirty="0"/>
          </a:p>
        </p:txBody>
      </p:sp>
    </p:spTree>
    <p:extLst>
      <p:ext uri="{BB962C8B-B14F-4D97-AF65-F5344CB8AC3E}">
        <p14:creationId xmlns:p14="http://schemas.microsoft.com/office/powerpoint/2010/main" val="13892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67544" y="1412776"/>
            <a:ext cx="828092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8</a:t>
            </a:fld>
            <a:endParaRPr lang="en-US" altLang="zh-CN"/>
          </a:p>
        </p:txBody>
      </p:sp>
      <p:sp>
        <p:nvSpPr>
          <p:cNvPr id="5" name="Title 1"/>
          <p:cNvSpPr txBox="1">
            <a:spLocks/>
          </p:cNvSpPr>
          <p:nvPr/>
        </p:nvSpPr>
        <p:spPr>
          <a:xfrm>
            <a:off x="914400" y="-98424"/>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defRPr/>
            </a:pPr>
            <a:r>
              <a:rPr lang="en-GB" kern="0" dirty="0"/>
              <a:t>The purpose of the study</a:t>
            </a:r>
            <a:endParaRPr lang="en-US" kern="0" dirty="0"/>
          </a:p>
        </p:txBody>
      </p:sp>
      <p:sp>
        <p:nvSpPr>
          <p:cNvPr id="9" name="TextBox 6"/>
          <p:cNvSpPr txBox="1">
            <a:spLocks noChangeArrowheads="1"/>
          </p:cNvSpPr>
          <p:nvPr/>
        </p:nvSpPr>
        <p:spPr bwMode="auto">
          <a:xfrm>
            <a:off x="467544" y="1556792"/>
            <a:ext cx="78644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pitchFamily="49" charset="-122"/>
              </a:defRPr>
            </a:lvl1pPr>
            <a:lvl2pPr marL="742950" indent="-285750">
              <a:defRPr b="1">
                <a:solidFill>
                  <a:schemeClr val="tx1"/>
                </a:solidFill>
                <a:latin typeface="Garamond" panose="02020404030301010803" pitchFamily="18" charset="0"/>
                <a:ea typeface="楷体_GB2312" pitchFamily="49" charset="-122"/>
              </a:defRPr>
            </a:lvl2pPr>
            <a:lvl3pPr marL="1143000" indent="-228600">
              <a:defRPr b="1">
                <a:solidFill>
                  <a:schemeClr val="tx1"/>
                </a:solidFill>
                <a:latin typeface="Garamond" panose="02020404030301010803" pitchFamily="18" charset="0"/>
                <a:ea typeface="楷体_GB2312" pitchFamily="49" charset="-122"/>
              </a:defRPr>
            </a:lvl3pPr>
            <a:lvl4pPr marL="1600200" indent="-228600">
              <a:defRPr b="1">
                <a:solidFill>
                  <a:schemeClr val="tx1"/>
                </a:solidFill>
                <a:latin typeface="Garamond" panose="02020404030301010803" pitchFamily="18" charset="0"/>
                <a:ea typeface="楷体_GB2312" pitchFamily="49" charset="-122"/>
              </a:defRPr>
            </a:lvl4pPr>
            <a:lvl5pPr marL="2057400" indent="-228600">
              <a:defRPr b="1">
                <a:solidFill>
                  <a:schemeClr val="tx1"/>
                </a:solidFill>
                <a:latin typeface="Garamond" panose="02020404030301010803"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pitchFamily="49" charset="-122"/>
              </a:defRPr>
            </a:lvl9pPr>
          </a:lstStyle>
          <a:p>
            <a:r>
              <a:rPr lang="en-GB" altLang="en-US" sz="3200" dirty="0"/>
              <a:t>Describe the </a:t>
            </a:r>
            <a:r>
              <a:rPr lang="en-GB" altLang="en-US" sz="3200" dirty="0">
                <a:solidFill>
                  <a:srgbClr val="FF0000"/>
                </a:solidFill>
              </a:rPr>
              <a:t>microscopic</a:t>
            </a:r>
            <a:r>
              <a:rPr lang="en-GB" altLang="en-US" sz="3200" dirty="0">
                <a:solidFill>
                  <a:srgbClr val="FFC000"/>
                </a:solidFill>
              </a:rPr>
              <a:t> </a:t>
            </a:r>
            <a:r>
              <a:rPr lang="en-GB" altLang="en-US" sz="3200" dirty="0"/>
              <a:t>and </a:t>
            </a:r>
            <a:r>
              <a:rPr lang="en-GB" altLang="en-US" sz="3200" dirty="0">
                <a:solidFill>
                  <a:srgbClr val="FF0000"/>
                </a:solidFill>
              </a:rPr>
              <a:t>macroscopic </a:t>
            </a:r>
            <a:r>
              <a:rPr lang="en-GB" altLang="en-US" sz="3200" dirty="0"/>
              <a:t>behaviour of thermodynamic systems </a:t>
            </a:r>
            <a:endParaRPr lang="en-US" altLang="en-US" sz="3200" dirty="0"/>
          </a:p>
        </p:txBody>
      </p:sp>
      <p:sp>
        <p:nvSpPr>
          <p:cNvPr id="11" name="TextBox 10"/>
          <p:cNvSpPr txBox="1"/>
          <p:nvPr/>
        </p:nvSpPr>
        <p:spPr>
          <a:xfrm flipH="1">
            <a:off x="467542" y="3186113"/>
            <a:ext cx="8676457" cy="923330"/>
          </a:xfrm>
          <a:prstGeom prst="rect">
            <a:avLst/>
          </a:prstGeom>
          <a:noFill/>
        </p:spPr>
        <p:txBody>
          <a:bodyPr wrap="square" rtlCol="0">
            <a:spAutoFit/>
          </a:bodyPr>
          <a:lstStyle/>
          <a:p>
            <a:r>
              <a:rPr lang="en-GB" dirty="0"/>
              <a:t>In our study, “microscopic” and “macroscopic” are a bit different than in common definitions (microscopic: can’t be seen with naked eye, macroscopic: can be seen with naked eye). </a:t>
            </a:r>
            <a:endParaRPr lang="en-US" dirty="0"/>
          </a:p>
        </p:txBody>
      </p:sp>
      <p:sp>
        <p:nvSpPr>
          <p:cNvPr id="12" name="TextBox 11"/>
          <p:cNvSpPr txBox="1"/>
          <p:nvPr/>
        </p:nvSpPr>
        <p:spPr>
          <a:xfrm>
            <a:off x="483568" y="4577883"/>
            <a:ext cx="8762014" cy="369332"/>
          </a:xfrm>
          <a:prstGeom prst="rect">
            <a:avLst/>
          </a:prstGeom>
          <a:noFill/>
        </p:spPr>
        <p:txBody>
          <a:bodyPr wrap="none" rtlCol="0">
            <a:spAutoFit/>
          </a:bodyPr>
          <a:lstStyle/>
          <a:p>
            <a:r>
              <a:rPr lang="en-GB" b="1" dirty="0"/>
              <a:t>Microscopic approach</a:t>
            </a:r>
            <a:r>
              <a:rPr lang="en-GB" dirty="0"/>
              <a:t>: the statistic laws which describe the behaviour of single molecules  </a:t>
            </a:r>
            <a:endParaRPr lang="en-US" dirty="0"/>
          </a:p>
        </p:txBody>
      </p:sp>
      <p:sp>
        <p:nvSpPr>
          <p:cNvPr id="13" name="TextBox 12"/>
          <p:cNvSpPr txBox="1"/>
          <p:nvPr/>
        </p:nvSpPr>
        <p:spPr>
          <a:xfrm>
            <a:off x="501329" y="5230989"/>
            <a:ext cx="7311032" cy="646331"/>
          </a:xfrm>
          <a:prstGeom prst="rect">
            <a:avLst/>
          </a:prstGeom>
          <a:noFill/>
        </p:spPr>
        <p:txBody>
          <a:bodyPr wrap="square" rtlCol="0">
            <a:spAutoFit/>
          </a:bodyPr>
          <a:lstStyle/>
          <a:p>
            <a:r>
              <a:rPr lang="en-GB" b="1" dirty="0"/>
              <a:t>Macroscopic approach</a:t>
            </a:r>
            <a:r>
              <a:rPr lang="en-GB" dirty="0"/>
              <a:t>: the average behaviour involved with the interaction of a large number of molecules</a:t>
            </a:r>
            <a:endParaRPr lang="en-US" dirty="0"/>
          </a:p>
        </p:txBody>
      </p:sp>
    </p:spTree>
    <p:extLst>
      <p:ext uri="{BB962C8B-B14F-4D97-AF65-F5344CB8AC3E}">
        <p14:creationId xmlns:p14="http://schemas.microsoft.com/office/powerpoint/2010/main" val="307700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94992" y="2420888"/>
            <a:ext cx="8150430"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99392"/>
            <a:ext cx="8229600" cy="1143000"/>
          </a:xfrm>
        </p:spPr>
        <p:txBody>
          <a:bodyPr/>
          <a:lstStyle/>
          <a:p>
            <a:r>
              <a:rPr lang="en-GB" dirty="0"/>
              <a:t>Microscopic and macroscopic descriptions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9</a:t>
            </a:fld>
            <a:endParaRPr lang="en-US" altLang="zh-CN"/>
          </a:p>
        </p:txBody>
      </p:sp>
      <p:sp>
        <p:nvSpPr>
          <p:cNvPr id="3" name="TextBox 2"/>
          <p:cNvSpPr txBox="1"/>
          <p:nvPr/>
        </p:nvSpPr>
        <p:spPr>
          <a:xfrm>
            <a:off x="594992" y="1554970"/>
            <a:ext cx="4450257" cy="584775"/>
          </a:xfrm>
          <a:prstGeom prst="rect">
            <a:avLst/>
          </a:prstGeom>
          <a:noFill/>
        </p:spPr>
        <p:txBody>
          <a:bodyPr wrap="none" rtlCol="0">
            <a:spAutoFit/>
          </a:bodyPr>
          <a:lstStyle/>
          <a:p>
            <a:r>
              <a:rPr lang="en-GB" sz="3200" dirty="0"/>
              <a:t>Macroscopic description: </a:t>
            </a:r>
            <a:endParaRPr lang="en-US" sz="3200" dirty="0"/>
          </a:p>
        </p:txBody>
      </p:sp>
      <p:sp>
        <p:nvSpPr>
          <p:cNvPr id="7" name="TextBox 6"/>
          <p:cNvSpPr txBox="1"/>
          <p:nvPr/>
        </p:nvSpPr>
        <p:spPr>
          <a:xfrm>
            <a:off x="753726" y="2503150"/>
            <a:ext cx="7991696" cy="830997"/>
          </a:xfrm>
          <a:prstGeom prst="rect">
            <a:avLst/>
          </a:prstGeom>
          <a:noFill/>
        </p:spPr>
        <p:txBody>
          <a:bodyPr wrap="square" rtlCol="0">
            <a:spAutoFit/>
          </a:bodyPr>
          <a:lstStyle/>
          <a:p>
            <a:r>
              <a:rPr lang="en-GB" sz="2400" dirty="0"/>
              <a:t>Macroscopic state of the system state is described by physical quantities such as:</a:t>
            </a:r>
            <a:endParaRPr lang="en-US" sz="2400" dirty="0"/>
          </a:p>
        </p:txBody>
      </p:sp>
      <p:sp>
        <p:nvSpPr>
          <p:cNvPr id="8" name="TextBox 7"/>
          <p:cNvSpPr txBox="1"/>
          <p:nvPr/>
        </p:nvSpPr>
        <p:spPr>
          <a:xfrm>
            <a:off x="2051720" y="3356992"/>
            <a:ext cx="5395708" cy="1754326"/>
          </a:xfrm>
          <a:prstGeom prst="rect">
            <a:avLst/>
          </a:prstGeom>
          <a:noFill/>
        </p:spPr>
        <p:txBody>
          <a:bodyPr wrap="none" rtlCol="0">
            <a:spAutoFit/>
          </a:bodyPr>
          <a:lstStyle/>
          <a:p>
            <a:r>
              <a:rPr lang="en-GB" sz="3600" dirty="0"/>
              <a:t>The pressure (symbol P)</a:t>
            </a:r>
          </a:p>
          <a:p>
            <a:r>
              <a:rPr lang="en-GB" sz="3600" dirty="0"/>
              <a:t>The temperature (symbol T)</a:t>
            </a:r>
          </a:p>
          <a:p>
            <a:r>
              <a:rPr lang="en-GB" sz="3600" dirty="0"/>
              <a:t>The volume (symbol V)</a:t>
            </a:r>
            <a:endParaRPr lang="en-US" sz="3600" dirty="0"/>
          </a:p>
        </p:txBody>
      </p:sp>
      <p:sp>
        <p:nvSpPr>
          <p:cNvPr id="10" name="TextBox 9"/>
          <p:cNvSpPr txBox="1"/>
          <p:nvPr/>
        </p:nvSpPr>
        <p:spPr>
          <a:xfrm>
            <a:off x="892125" y="5903922"/>
            <a:ext cx="5361404" cy="369332"/>
          </a:xfrm>
          <a:prstGeom prst="rect">
            <a:avLst/>
          </a:prstGeom>
          <a:noFill/>
        </p:spPr>
        <p:txBody>
          <a:bodyPr wrap="none" rtlCol="0">
            <a:spAutoFit/>
          </a:bodyPr>
          <a:lstStyle/>
          <a:p>
            <a:r>
              <a:rPr lang="en-GB" dirty="0"/>
              <a:t>They can be measured by different kinds of instrument. </a:t>
            </a:r>
            <a:endParaRPr lang="en-US" dirty="0"/>
          </a:p>
        </p:txBody>
      </p:sp>
    </p:spTree>
    <p:extLst>
      <p:ext uri="{BB962C8B-B14F-4D97-AF65-F5344CB8AC3E}">
        <p14:creationId xmlns:p14="http://schemas.microsoft.com/office/powerpoint/2010/main" val="343030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164163</TotalTime>
  <Words>2791</Words>
  <Application>Microsoft Office PowerPoint</Application>
  <PresentationFormat>On-screen Show (4:3)</PresentationFormat>
  <Paragraphs>335</Paragraphs>
  <Slides>43</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3" baseType="lpstr">
      <vt:lpstr>Microsoft YaHei</vt:lpstr>
      <vt:lpstr>Arial</vt:lpstr>
      <vt:lpstr>Bookman Old Style</vt:lpstr>
      <vt:lpstr>Cambria Math</vt:lpstr>
      <vt:lpstr>Garamond</vt:lpstr>
      <vt:lpstr>Times New Roman</vt:lpstr>
      <vt:lpstr>Wingdings</vt:lpstr>
      <vt:lpstr>自定义设计方案</vt:lpstr>
      <vt:lpstr>默认设计模板</vt:lpstr>
      <vt:lpstr>Equation</vt:lpstr>
      <vt:lpstr>PowerPoint Presentation</vt:lpstr>
      <vt:lpstr>PowerPoint Presentation</vt:lpstr>
      <vt:lpstr>Contents </vt:lpstr>
      <vt:lpstr>1. Basics of thermodynamics </vt:lpstr>
      <vt:lpstr>Thermodynamic systems</vt:lpstr>
      <vt:lpstr>The Avogadro’s number</vt:lpstr>
      <vt:lpstr>PowerPoint Presentation</vt:lpstr>
      <vt:lpstr>PowerPoint Presentation</vt:lpstr>
      <vt:lpstr>Microscopic and macroscopic descriptions</vt:lpstr>
      <vt:lpstr>Microscopic and macroscopic descriptions</vt:lpstr>
      <vt:lpstr>State parameters of a gas</vt:lpstr>
      <vt:lpstr>State parameters of a gas</vt:lpstr>
      <vt:lpstr>State parameters of a gas</vt:lpstr>
      <vt:lpstr>State parameters of a gas</vt:lpstr>
      <vt:lpstr>Different kinds of thermodynamic systems</vt:lpstr>
      <vt:lpstr>Quasi-static process</vt:lpstr>
      <vt:lpstr>Quasi-static process</vt:lpstr>
      <vt:lpstr>Molecular motion</vt:lpstr>
      <vt:lpstr>Molecular motion</vt:lpstr>
      <vt:lpstr>2. The ideal gas and the ideal gas law</vt:lpstr>
      <vt:lpstr>The ideal gas and the ideal gas law </vt:lpstr>
      <vt:lpstr>The ideal gas and the ideal gas law </vt:lpstr>
      <vt:lpstr>The ideal gas and the ideal gas law </vt:lpstr>
      <vt:lpstr>Alternative form of the ideal gas law</vt:lpstr>
      <vt:lpstr>3. Microscopic description of the ideal gas </vt:lpstr>
      <vt:lpstr>The kinetic molecular model of the ideal gas</vt:lpstr>
      <vt:lpstr>The kinetic molecular model of the ideal gas</vt:lpstr>
      <vt:lpstr>The kinetic molecular model of the ideal gas</vt:lpstr>
      <vt:lpstr>The kinetic molecular model of the ideal gas</vt:lpstr>
      <vt:lpstr>The kinetic molecular model of the ideal gas</vt:lpstr>
      <vt:lpstr>The kinetic molecular model of the ideal gas</vt:lpstr>
      <vt:lpstr>The kinetic molecular model of the ideal gas</vt:lpstr>
      <vt:lpstr>The kinetic molecular model of the ideal gas</vt:lpstr>
      <vt:lpstr>The kinetic molecular model of the ideal gas</vt:lpstr>
      <vt:lpstr>End of the lesson 1</vt:lpstr>
      <vt:lpstr>PowerPoint Presentation</vt:lpstr>
      <vt:lpstr>Introduction </vt:lpstr>
      <vt:lpstr>Introduction to a distribution function </vt:lpstr>
      <vt:lpstr>Introduction to a distribution function </vt:lpstr>
      <vt:lpstr>Introduction to a distribution function </vt:lpstr>
      <vt:lpstr>Introduction to a distribution function </vt:lpstr>
      <vt:lpstr>The Maxwell-Boltzmann distribution law</vt:lpstr>
      <vt:lpstr>End of lecture 1, description of Maxwell-Boltzmann distribution continue next time. </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2314</cp:revision>
  <dcterms:created xsi:type="dcterms:W3CDTF">2005-09-11T15:39:18Z</dcterms:created>
  <dcterms:modified xsi:type="dcterms:W3CDTF">2022-05-18T05:08:31Z</dcterms:modified>
</cp:coreProperties>
</file>