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9" r:id="rId1"/>
    <p:sldMasterId id="2147483648" r:id="rId2"/>
  </p:sldMasterIdLst>
  <p:notesMasterIdLst>
    <p:notesMasterId r:id="rId53"/>
  </p:notesMasterIdLst>
  <p:sldIdLst>
    <p:sldId id="1611" r:id="rId3"/>
    <p:sldId id="1579" r:id="rId4"/>
    <p:sldId id="1609" r:id="rId5"/>
    <p:sldId id="1585" r:id="rId6"/>
    <p:sldId id="1586" r:id="rId7"/>
    <p:sldId id="1580" r:id="rId8"/>
    <p:sldId id="1599" r:id="rId9"/>
    <p:sldId id="1603" r:id="rId10"/>
    <p:sldId id="1610" r:id="rId11"/>
    <p:sldId id="1605" r:id="rId12"/>
    <p:sldId id="1613" r:id="rId13"/>
    <p:sldId id="1612" r:id="rId14"/>
    <p:sldId id="1606" r:id="rId15"/>
    <p:sldId id="1607" r:id="rId16"/>
    <p:sldId id="1608" r:id="rId17"/>
    <p:sldId id="1570" r:id="rId18"/>
    <p:sldId id="1571" r:id="rId19"/>
    <p:sldId id="1573" r:id="rId20"/>
    <p:sldId id="1577" r:id="rId21"/>
    <p:sldId id="1574" r:id="rId22"/>
    <p:sldId id="1578" r:id="rId23"/>
    <p:sldId id="1614" r:id="rId24"/>
    <p:sldId id="1615" r:id="rId25"/>
    <p:sldId id="1581" r:id="rId26"/>
    <p:sldId id="1575" r:id="rId27"/>
    <p:sldId id="1576" r:id="rId28"/>
    <p:sldId id="1572" r:id="rId29"/>
    <p:sldId id="1583" r:id="rId30"/>
    <p:sldId id="1616" r:id="rId31"/>
    <p:sldId id="1617" r:id="rId32"/>
    <p:sldId id="1618" r:id="rId33"/>
    <p:sldId id="1619" r:id="rId34"/>
    <p:sldId id="1620" r:id="rId35"/>
    <p:sldId id="1621" r:id="rId36"/>
    <p:sldId id="1352" r:id="rId37"/>
    <p:sldId id="1622" r:id="rId38"/>
    <p:sldId id="1623" r:id="rId39"/>
    <p:sldId id="1624" r:id="rId40"/>
    <p:sldId id="1625" r:id="rId41"/>
    <p:sldId id="1626" r:id="rId42"/>
    <p:sldId id="1627" r:id="rId43"/>
    <p:sldId id="1628" r:id="rId44"/>
    <p:sldId id="1629" r:id="rId45"/>
    <p:sldId id="1630" r:id="rId46"/>
    <p:sldId id="1631" r:id="rId47"/>
    <p:sldId id="1632" r:id="rId48"/>
    <p:sldId id="1633" r:id="rId49"/>
    <p:sldId id="1634" r:id="rId50"/>
    <p:sldId id="1635" r:id="rId51"/>
    <p:sldId id="1636" r:id="rId5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微软雅黑" panose="020B0503020204020204" pitchFamily="34" charset="-122"/>
        <a:cs typeface="+mn-cs"/>
      </a:defRPr>
    </a:lvl5pPr>
    <a:lvl6pPr marL="22860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6pPr>
    <a:lvl7pPr marL="27432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7pPr>
    <a:lvl8pPr marL="32004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8pPr>
    <a:lvl9pPr marL="3657600" algn="l" defTabSz="914400" rtl="0" eaLnBrk="1" latinLnBrk="0" hangingPunct="1">
      <a:defRPr kern="1200">
        <a:solidFill>
          <a:schemeClr val="tx1"/>
        </a:solidFill>
        <a:latin typeface="Times New Roman" panose="02020603050405020304" pitchFamily="18"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99FF"/>
    <a:srgbClr val="FF3300"/>
    <a:srgbClr val="0000FF"/>
    <a:srgbClr val="FF9933"/>
    <a:srgbClr val="97FFFF"/>
    <a:srgbClr val="660066"/>
    <a:srgbClr val="9900FF"/>
    <a:srgbClr val="000066"/>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24" autoAdjust="0"/>
    <p:restoredTop sz="90727" autoAdjust="0"/>
  </p:normalViewPr>
  <p:slideViewPr>
    <p:cSldViewPr>
      <p:cViewPr varScale="1">
        <p:scale>
          <a:sx n="76" d="100"/>
          <a:sy n="76" d="100"/>
        </p:scale>
        <p:origin x="1612" y="53"/>
      </p:cViewPr>
      <p:guideLst>
        <p:guide orient="horz" pos="3168"/>
        <p:guide pos="2880"/>
      </p:guideLst>
    </p:cSldViewPr>
  </p:slideViewPr>
  <p:outlineViewPr>
    <p:cViewPr>
      <p:scale>
        <a:sx n="33" d="100"/>
        <a:sy n="33" d="100"/>
      </p:scale>
      <p:origin x="0" y="678"/>
    </p:cViewPr>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ea typeface="宋体" panose="02010600030101010101" pitchFamily="2" charset="-122"/>
              </a:defRPr>
            </a:lvl1pPr>
          </a:lstStyle>
          <a:p>
            <a:fld id="{F3F3FF9A-6375-4167-9E9C-744695517489}" type="slidenum">
              <a:rPr lang="en-US" altLang="zh-CN"/>
              <a:pPr/>
              <a:t>‹#›</a:t>
            </a:fld>
            <a:endParaRPr lang="en-US" altLang="zh-CN"/>
          </a:p>
        </p:txBody>
      </p:sp>
    </p:spTree>
    <p:extLst>
      <p:ext uri="{BB962C8B-B14F-4D97-AF65-F5344CB8AC3E}">
        <p14:creationId xmlns:p14="http://schemas.microsoft.com/office/powerpoint/2010/main" val="2140008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F3FF9A-6375-4167-9E9C-744695517489}" type="slidenum">
              <a:rPr lang="en-US" altLang="zh-CN" smtClean="0"/>
              <a:pPr/>
              <a:t>20</a:t>
            </a:fld>
            <a:endParaRPr lang="en-US" altLang="zh-CN"/>
          </a:p>
        </p:txBody>
      </p:sp>
    </p:spTree>
    <p:extLst>
      <p:ext uri="{BB962C8B-B14F-4D97-AF65-F5344CB8AC3E}">
        <p14:creationId xmlns:p14="http://schemas.microsoft.com/office/powerpoint/2010/main" val="330246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EFDF768F-7CA8-4B26-9E2B-CB2AABA300C0}" type="datetime1">
              <a:rPr lang="zh-CN" altLang="en-US"/>
              <a:pPr>
                <a:defRPr/>
              </a:pPr>
              <a:t>2022/5/23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12EC6D7-8CFF-4976-BDD2-CE5C1AC89925}" type="slidenum">
              <a:rPr lang="en-US" altLang="zh-CN"/>
              <a:pPr/>
              <a:t>‹#›</a:t>
            </a:fld>
            <a:endParaRPr lang="en-US" altLang="zh-CN"/>
          </a:p>
        </p:txBody>
      </p:sp>
    </p:spTree>
    <p:extLst>
      <p:ext uri="{BB962C8B-B14F-4D97-AF65-F5344CB8AC3E}">
        <p14:creationId xmlns:p14="http://schemas.microsoft.com/office/powerpoint/2010/main" val="287746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17B03FF-6E29-4467-823F-510ED1A40179}" type="datetime1">
              <a:rPr lang="zh-CN" altLang="en-US"/>
              <a:pPr>
                <a:defRPr/>
              </a:pPr>
              <a:t>2022/5/23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A16DD32-F0A7-4E7A-AB09-41ABC18D2FC5}" type="slidenum">
              <a:rPr lang="en-US" altLang="zh-CN"/>
              <a:pPr/>
              <a:t>‹#›</a:t>
            </a:fld>
            <a:endParaRPr lang="en-US" altLang="zh-CN"/>
          </a:p>
        </p:txBody>
      </p:sp>
    </p:spTree>
    <p:extLst>
      <p:ext uri="{BB962C8B-B14F-4D97-AF65-F5344CB8AC3E}">
        <p14:creationId xmlns:p14="http://schemas.microsoft.com/office/powerpoint/2010/main" val="37122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DD270F-9468-4E53-9DD2-F96636D2A2AC}" type="datetime1">
              <a:rPr lang="zh-CN" altLang="en-US"/>
              <a:pPr>
                <a:defRPr/>
              </a:pPr>
              <a:t>2022/5/23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B9752B2-3234-43A8-A2CD-6D3BC228498F}" type="slidenum">
              <a:rPr lang="en-US" altLang="zh-CN"/>
              <a:pPr/>
              <a:t>‹#›</a:t>
            </a:fld>
            <a:endParaRPr lang="en-US" altLang="zh-CN"/>
          </a:p>
        </p:txBody>
      </p:sp>
    </p:spTree>
    <p:extLst>
      <p:ext uri="{BB962C8B-B14F-4D97-AF65-F5344CB8AC3E}">
        <p14:creationId xmlns:p14="http://schemas.microsoft.com/office/powerpoint/2010/main" val="704678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fld id="{0B7A7220-6437-4F88-BAF1-8819291E4B4B}" type="slidenum">
              <a:rPr lang="en-US" altLang="zh-CN"/>
              <a:pPr/>
              <a:t>‹#›</a:t>
            </a:fld>
            <a:endParaRPr lang="en-US" altLang="zh-CN"/>
          </a:p>
        </p:txBody>
      </p:sp>
    </p:spTree>
    <p:extLst>
      <p:ext uri="{BB962C8B-B14F-4D97-AF65-F5344CB8AC3E}">
        <p14:creationId xmlns:p14="http://schemas.microsoft.com/office/powerpoint/2010/main" val="2635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41A7B2A6-4997-4D6A-A223-B65D77C6B4A9}" type="slidenum">
              <a:rPr lang="en-US" altLang="zh-CN"/>
              <a:pPr/>
              <a:t>‹#›</a:t>
            </a:fld>
            <a:endParaRPr lang="en-US" altLang="zh-CN"/>
          </a:p>
        </p:txBody>
      </p:sp>
    </p:spTree>
    <p:extLst>
      <p:ext uri="{BB962C8B-B14F-4D97-AF65-F5344CB8AC3E}">
        <p14:creationId xmlns:p14="http://schemas.microsoft.com/office/powerpoint/2010/main" val="404671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C0AA7FCB-25E0-4642-9FC5-15584412CD88}" type="slidenum">
              <a:rPr lang="en-US" altLang="zh-CN"/>
              <a:pPr/>
              <a:t>‹#›</a:t>
            </a:fld>
            <a:endParaRPr lang="en-US" altLang="zh-CN"/>
          </a:p>
        </p:txBody>
      </p:sp>
    </p:spTree>
    <p:extLst>
      <p:ext uri="{BB962C8B-B14F-4D97-AF65-F5344CB8AC3E}">
        <p14:creationId xmlns:p14="http://schemas.microsoft.com/office/powerpoint/2010/main" val="36462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832778DB-10FB-4A2D-9448-1B600B50E2E3}" type="slidenum">
              <a:rPr lang="en-US" altLang="zh-CN"/>
              <a:pPr/>
              <a:t>‹#›</a:t>
            </a:fld>
            <a:endParaRPr lang="en-US" altLang="zh-CN"/>
          </a:p>
        </p:txBody>
      </p:sp>
    </p:spTree>
    <p:extLst>
      <p:ext uri="{BB962C8B-B14F-4D97-AF65-F5344CB8AC3E}">
        <p14:creationId xmlns:p14="http://schemas.microsoft.com/office/powerpoint/2010/main" val="258575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4F49718D-E2D3-4725-A5E2-2F5322F353DC}" type="slidenum">
              <a:rPr lang="en-US" altLang="zh-CN"/>
              <a:pPr/>
              <a:t>‹#›</a:t>
            </a:fld>
            <a:endParaRPr lang="en-US" altLang="zh-CN"/>
          </a:p>
        </p:txBody>
      </p:sp>
    </p:spTree>
    <p:extLst>
      <p:ext uri="{BB962C8B-B14F-4D97-AF65-F5344CB8AC3E}">
        <p14:creationId xmlns:p14="http://schemas.microsoft.com/office/powerpoint/2010/main" val="40018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E15AE13C-F5BB-4430-9442-93650DD5431A}" type="slidenum">
              <a:rPr lang="en-US" altLang="zh-CN"/>
              <a:pPr/>
              <a:t>‹#›</a:t>
            </a:fld>
            <a:endParaRPr lang="en-US" altLang="zh-CN"/>
          </a:p>
        </p:txBody>
      </p:sp>
    </p:spTree>
    <p:extLst>
      <p:ext uri="{BB962C8B-B14F-4D97-AF65-F5344CB8AC3E}">
        <p14:creationId xmlns:p14="http://schemas.microsoft.com/office/powerpoint/2010/main" val="1839172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F6A5F0E-E60F-40BD-BC8B-FC0730CB25A7}" type="slidenum">
              <a:rPr lang="en-US" altLang="zh-CN"/>
              <a:pPr/>
              <a:t>‹#›</a:t>
            </a:fld>
            <a:endParaRPr lang="en-US" altLang="zh-CN"/>
          </a:p>
        </p:txBody>
      </p:sp>
    </p:spTree>
    <p:extLst>
      <p:ext uri="{BB962C8B-B14F-4D97-AF65-F5344CB8AC3E}">
        <p14:creationId xmlns:p14="http://schemas.microsoft.com/office/powerpoint/2010/main" val="821030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6ABD4CD9-0989-422B-9E86-4088C485D669}" type="slidenum">
              <a:rPr lang="en-US" altLang="zh-CN"/>
              <a:pPr/>
              <a:t>‹#›</a:t>
            </a:fld>
            <a:endParaRPr lang="en-US" altLang="zh-CN"/>
          </a:p>
        </p:txBody>
      </p:sp>
    </p:spTree>
    <p:extLst>
      <p:ext uri="{BB962C8B-B14F-4D97-AF65-F5344CB8AC3E}">
        <p14:creationId xmlns:p14="http://schemas.microsoft.com/office/powerpoint/2010/main" val="2926582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CE085847-AE31-4ED9-A95B-B00EF22FCFC8}" type="datetime1">
              <a:rPr lang="zh-CN" altLang="en-US"/>
              <a:pPr>
                <a:defRPr/>
              </a:pPr>
              <a:t>2022/5/23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C2ABFA4-10C2-4FE8-88E0-8ED92AAC6A7C}" type="slidenum">
              <a:rPr lang="en-US" altLang="zh-CN"/>
              <a:pPr/>
              <a:t>‹#›</a:t>
            </a:fld>
            <a:endParaRPr lang="en-US" altLang="zh-CN"/>
          </a:p>
        </p:txBody>
      </p:sp>
    </p:spTree>
    <p:extLst>
      <p:ext uri="{BB962C8B-B14F-4D97-AF65-F5344CB8AC3E}">
        <p14:creationId xmlns:p14="http://schemas.microsoft.com/office/powerpoint/2010/main" val="1357541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CD426218-9703-410F-BF68-E4DC0EE5DB1A}" type="slidenum">
              <a:rPr lang="en-US" altLang="zh-CN"/>
              <a:pPr/>
              <a:t>‹#›</a:t>
            </a:fld>
            <a:endParaRPr lang="en-US" altLang="zh-CN"/>
          </a:p>
        </p:txBody>
      </p:sp>
    </p:spTree>
    <p:extLst>
      <p:ext uri="{BB962C8B-B14F-4D97-AF65-F5344CB8AC3E}">
        <p14:creationId xmlns:p14="http://schemas.microsoft.com/office/powerpoint/2010/main" val="1557105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65DA7419-65A3-4AF2-9D91-BDFD9602CE81}" type="slidenum">
              <a:rPr lang="en-US" altLang="zh-CN"/>
              <a:pPr/>
              <a:t>‹#›</a:t>
            </a:fld>
            <a:endParaRPr lang="en-US" altLang="zh-CN"/>
          </a:p>
        </p:txBody>
      </p:sp>
    </p:spTree>
    <p:extLst>
      <p:ext uri="{BB962C8B-B14F-4D97-AF65-F5344CB8AC3E}">
        <p14:creationId xmlns:p14="http://schemas.microsoft.com/office/powerpoint/2010/main" val="2763626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53E622E8-026F-4F02-8533-DBEBE3584F4A}" type="slidenum">
              <a:rPr lang="en-US" altLang="zh-CN"/>
              <a:pPr/>
              <a:t>‹#›</a:t>
            </a:fld>
            <a:endParaRPr lang="en-US" altLang="zh-CN"/>
          </a:p>
        </p:txBody>
      </p:sp>
    </p:spTree>
    <p:extLst>
      <p:ext uri="{BB962C8B-B14F-4D97-AF65-F5344CB8AC3E}">
        <p14:creationId xmlns:p14="http://schemas.microsoft.com/office/powerpoint/2010/main" val="159926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fld id="{A8896DC2-B477-4822-AAA8-629893319401}" type="slidenum">
              <a:rPr lang="en-US" altLang="zh-CN"/>
              <a:pPr/>
              <a:t>‹#›</a:t>
            </a:fld>
            <a:endParaRPr lang="en-US" altLang="zh-CN"/>
          </a:p>
        </p:txBody>
      </p:sp>
    </p:spTree>
    <p:extLst>
      <p:ext uri="{BB962C8B-B14F-4D97-AF65-F5344CB8AC3E}">
        <p14:creationId xmlns:p14="http://schemas.microsoft.com/office/powerpoint/2010/main" val="376989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6AB0FE3-F487-4B14-8710-963B66AB09BF}" type="datetime1">
              <a:rPr lang="zh-CN" altLang="en-US"/>
              <a:pPr>
                <a:defRPr/>
              </a:pPr>
              <a:t>2022/5/23</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D0B106F-69AD-445D-93E5-C269F8A89581}" type="slidenum">
              <a:rPr lang="en-US" altLang="zh-CN"/>
              <a:pPr/>
              <a:t>‹#›</a:t>
            </a:fld>
            <a:endParaRPr lang="en-US" altLang="zh-CN"/>
          </a:p>
        </p:txBody>
      </p:sp>
    </p:spTree>
    <p:extLst>
      <p:ext uri="{BB962C8B-B14F-4D97-AF65-F5344CB8AC3E}">
        <p14:creationId xmlns:p14="http://schemas.microsoft.com/office/powerpoint/2010/main" val="1351461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EA24EDE-F396-4068-9A17-2AF7669B3DDB}" type="datetime1">
              <a:rPr lang="zh-CN" altLang="en-US"/>
              <a:pPr>
                <a:defRPr/>
              </a:pPr>
              <a:t>2022/5/23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71297C2-F457-4F43-9679-88564384D7C4}" type="slidenum">
              <a:rPr lang="en-US" altLang="zh-CN"/>
              <a:pPr/>
              <a:t>‹#›</a:t>
            </a:fld>
            <a:endParaRPr lang="en-US" altLang="zh-CN"/>
          </a:p>
        </p:txBody>
      </p:sp>
    </p:spTree>
    <p:extLst>
      <p:ext uri="{BB962C8B-B14F-4D97-AF65-F5344CB8AC3E}">
        <p14:creationId xmlns:p14="http://schemas.microsoft.com/office/powerpoint/2010/main" val="32553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8484CABC-5624-4211-81E7-658FC5E28B93}" type="datetime1">
              <a:rPr lang="zh-CN" altLang="en-US"/>
              <a:pPr>
                <a:defRPr/>
              </a:pPr>
              <a:t>2022/5/23</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4FA11104-6BCF-44D1-B09C-AC73D1E1FAAB}" type="slidenum">
              <a:rPr lang="en-US" altLang="zh-CN"/>
              <a:pPr/>
              <a:t>‹#›</a:t>
            </a:fld>
            <a:endParaRPr lang="en-US" altLang="zh-CN"/>
          </a:p>
        </p:txBody>
      </p:sp>
    </p:spTree>
    <p:extLst>
      <p:ext uri="{BB962C8B-B14F-4D97-AF65-F5344CB8AC3E}">
        <p14:creationId xmlns:p14="http://schemas.microsoft.com/office/powerpoint/2010/main" val="65089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C29175-4D35-41C3-A8F6-92F11549C079}" type="datetime1">
              <a:rPr lang="zh-CN" altLang="en-US"/>
              <a:pPr>
                <a:defRPr/>
              </a:pPr>
              <a:t>2022/5/23</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1A7C27AC-EE6E-44BE-9CC1-C3536CB38AC5}" type="slidenum">
              <a:rPr lang="en-US" altLang="zh-CN"/>
              <a:pPr/>
              <a:t>‹#›</a:t>
            </a:fld>
            <a:endParaRPr lang="en-US" altLang="zh-CN"/>
          </a:p>
        </p:txBody>
      </p:sp>
    </p:spTree>
    <p:extLst>
      <p:ext uri="{BB962C8B-B14F-4D97-AF65-F5344CB8AC3E}">
        <p14:creationId xmlns:p14="http://schemas.microsoft.com/office/powerpoint/2010/main" val="242985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83995A-1257-48F6-BD21-856BB70ABD58}" type="datetime1">
              <a:rPr lang="zh-CN" altLang="en-US"/>
              <a:pPr>
                <a:defRPr/>
              </a:pPr>
              <a:t>2022/5/23</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61F686C9-9BF1-44F7-AA95-1DD17F3594B2}" type="slidenum">
              <a:rPr lang="en-US" altLang="zh-CN"/>
              <a:pPr/>
              <a:t>‹#›</a:t>
            </a:fld>
            <a:endParaRPr lang="en-US" altLang="zh-CN"/>
          </a:p>
        </p:txBody>
      </p:sp>
    </p:spTree>
    <p:extLst>
      <p:ext uri="{BB962C8B-B14F-4D97-AF65-F5344CB8AC3E}">
        <p14:creationId xmlns:p14="http://schemas.microsoft.com/office/powerpoint/2010/main" val="1682145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673362D-1655-4209-B1AC-3D73B79B601E}" type="datetime1">
              <a:rPr lang="zh-CN" altLang="en-US"/>
              <a:pPr>
                <a:defRPr/>
              </a:pPr>
              <a:t>2022/5/23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4DE65FD-825F-439D-BF48-95742B95CD1D}" type="slidenum">
              <a:rPr lang="en-US" altLang="zh-CN"/>
              <a:pPr/>
              <a:t>‹#›</a:t>
            </a:fld>
            <a:endParaRPr lang="en-US" altLang="zh-CN"/>
          </a:p>
        </p:txBody>
      </p:sp>
    </p:spTree>
    <p:extLst>
      <p:ext uri="{BB962C8B-B14F-4D97-AF65-F5344CB8AC3E}">
        <p14:creationId xmlns:p14="http://schemas.microsoft.com/office/powerpoint/2010/main" val="3270212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D90CBAD-8FF6-4F49-8242-C98165052A60}" type="datetime1">
              <a:rPr lang="zh-CN" altLang="en-US"/>
              <a:pPr>
                <a:defRPr/>
              </a:pPr>
              <a:t>2022/5/23</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7457F9F-9E6F-4E6A-85E9-D0A6E1DBD651}" type="slidenum">
              <a:rPr lang="en-US" altLang="zh-CN"/>
              <a:pPr/>
              <a:t>‹#›</a:t>
            </a:fld>
            <a:endParaRPr lang="en-US" altLang="zh-CN"/>
          </a:p>
        </p:txBody>
      </p:sp>
    </p:spTree>
    <p:extLst>
      <p:ext uri="{BB962C8B-B14F-4D97-AF65-F5344CB8AC3E}">
        <p14:creationId xmlns:p14="http://schemas.microsoft.com/office/powerpoint/2010/main" val="20136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421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defRPr>
            </a:lvl1pPr>
          </a:lstStyle>
          <a:p>
            <a:pPr>
              <a:defRPr/>
            </a:pPr>
            <a:fld id="{48A79F31-419B-492A-B622-CBCBF58D5741}" type="datetime1">
              <a:rPr lang="zh-CN" altLang="en-US"/>
              <a:pPr>
                <a:defRPr/>
              </a:pPr>
              <a:t>2022/5/23</a:t>
            </a:fld>
            <a:endParaRPr lang="en-US" altLang="zh-CN"/>
          </a:p>
        </p:txBody>
      </p:sp>
      <p:sp>
        <p:nvSpPr>
          <p:cNvPr id="9421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defRPr>
            </a:lvl1pPr>
          </a:lstStyle>
          <a:p>
            <a:pPr>
              <a:defRPr/>
            </a:pPr>
            <a:endParaRPr lang="en-US" altLang="zh-CN"/>
          </a:p>
        </p:txBody>
      </p:sp>
      <p:sp>
        <p:nvSpPr>
          <p:cNvPr id="942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E8A08907-382D-4470-8045-6FF1F3C2CF07}" type="slidenum">
              <a:rPr lang="en-US" altLang="zh-CN"/>
              <a:pPr/>
              <a:t>‹#›</a:t>
            </a:fld>
            <a:endParaRPr lang="en-US" altLang="zh-CN"/>
          </a:p>
        </p:txBody>
      </p:sp>
      <p:pic>
        <p:nvPicPr>
          <p:cNvPr id="9223" name="Picture 7" descr="图片1"/>
          <p:cNvPicPr preferRelativeResize="0">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732588" y="62372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fld id="{A6608D97-39D8-478B-BB96-4961722A8189}" type="slidenum">
              <a:rPr lang="en-US" altLang="zh-CN"/>
              <a:pPr/>
              <a:t>‹#›</a:t>
            </a:fld>
            <a:endParaRPr lang="en-US" altLang="zh-CN"/>
          </a:p>
        </p:txBody>
      </p:sp>
      <p:grpSp>
        <p:nvGrpSpPr>
          <p:cNvPr id="10243" name="Group 17"/>
          <p:cNvGrpSpPr>
            <a:grpSpLocks/>
          </p:cNvGrpSpPr>
          <p:nvPr userDrawn="1"/>
        </p:nvGrpSpPr>
        <p:grpSpPr bwMode="auto">
          <a:xfrm>
            <a:off x="0" y="0"/>
            <a:ext cx="1042988" cy="6858000"/>
            <a:chOff x="0" y="0"/>
            <a:chExt cx="657" cy="4320"/>
          </a:xfrm>
        </p:grpSpPr>
        <p:pic>
          <p:nvPicPr>
            <p:cNvPr id="10247" name="Picture 18"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391"/>
              <a:ext cx="385" cy="3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9"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657" cy="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44" name="Oval 20"/>
          <p:cNvSpPr>
            <a:spLocks noChangeArrowheads="1"/>
          </p:cNvSpPr>
          <p:nvPr userDrawn="1"/>
        </p:nvSpPr>
        <p:spPr bwMode="auto">
          <a:xfrm>
            <a:off x="1116013" y="549275"/>
            <a:ext cx="7683500"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pic>
        <p:nvPicPr>
          <p:cNvPr id="10245" name="Picture 27" descr="moban-2-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0713"/>
            <a:ext cx="611188" cy="623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28" descr="moban-1-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4298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2" r:id="rId11"/>
    <p:sldLayoutId id="2147483661"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9.png"/><Relationship Id="rId1" Type="http://schemas.openxmlformats.org/officeDocument/2006/relationships/slideLayout" Target="../slideLayouts/slideLayout13.xml"/><Relationship Id="rId5" Type="http://schemas.openxmlformats.org/officeDocument/2006/relationships/image" Target="../media/image70.png"/><Relationship Id="rId4" Type="http://schemas.openxmlformats.org/officeDocument/2006/relationships/image" Target="../media/image67.png"/></Relationships>
</file>

<file path=ppt/slides/_rels/slide1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3.xml"/><Relationship Id="rId6" Type="http://schemas.openxmlformats.org/officeDocument/2006/relationships/image" Target="../media/image108.png"/></Relationships>
</file>

<file path=ppt/slides/_rels/slide12.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13.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82.png"/></Relationships>
</file>

<file path=ppt/slides/_rels/slide1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620.png"/><Relationship Id="rId7" Type="http://schemas.openxmlformats.org/officeDocument/2006/relationships/image" Target="../media/image83.png"/><Relationship Id="rId2" Type="http://schemas.openxmlformats.org/officeDocument/2006/relationships/image" Target="../media/image75.png"/><Relationship Id="rId1" Type="http://schemas.openxmlformats.org/officeDocument/2006/relationships/slideLayout" Target="../slideLayouts/slideLayout13.xml"/><Relationship Id="rId6" Type="http://schemas.openxmlformats.org/officeDocument/2006/relationships/image" Target="../media/image650.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76.png"/><Relationship Id="rId9" Type="http://schemas.openxmlformats.org/officeDocument/2006/relationships/image" Target="../media/image85.png"/></Relationships>
</file>

<file path=ppt/slides/_rels/slide1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87.png"/><Relationship Id="rId1" Type="http://schemas.openxmlformats.org/officeDocument/2006/relationships/slideLayout" Target="../slideLayouts/slideLayout13.xml"/><Relationship Id="rId6" Type="http://schemas.openxmlformats.org/officeDocument/2006/relationships/image" Target="../media/image75.png"/><Relationship Id="rId5" Type="http://schemas.openxmlformats.org/officeDocument/2006/relationships/image" Target="../media/image89.png"/><Relationship Id="rId4" Type="http://schemas.openxmlformats.org/officeDocument/2006/relationships/image" Target="../media/image88.png"/></Relationships>
</file>

<file path=ppt/slides/_rels/slide16.xml.rels><?xml version="1.0" encoding="UTF-8" standalone="yes"?>
<Relationships xmlns="http://schemas.openxmlformats.org/package/2006/relationships"><Relationship Id="rId3" Type="http://schemas.openxmlformats.org/officeDocument/2006/relationships/hyperlink" Target="https://byjus.com/physics/law-equipartition-energy/"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10.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7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xml"/><Relationship Id="rId7" Type="http://schemas.openxmlformats.org/officeDocument/2006/relationships/image" Target="../media/image19.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8.png"/><Relationship Id="rId11" Type="http://schemas.openxmlformats.org/officeDocument/2006/relationships/image" Target="../media/image16.png"/><Relationship Id="rId5" Type="http://schemas.openxmlformats.org/officeDocument/2006/relationships/image" Target="../media/image17.png"/><Relationship Id="rId10" Type="http://schemas.openxmlformats.org/officeDocument/2006/relationships/image" Target="../media/image13.wmf"/><Relationship Id="rId4" Type="http://schemas.openxmlformats.org/officeDocument/2006/relationships/image" Target="../media/image15.png"/><Relationship Id="rId9"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160.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160.png"/></Relationships>
</file>

<file path=ppt/slides/_rels/slide23.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60.png"/><Relationship Id="rId1" Type="http://schemas.openxmlformats.org/officeDocument/2006/relationships/slideLayout" Target="../slideLayouts/slideLayout13.xml"/><Relationship Id="rId4" Type="http://schemas.openxmlformats.org/officeDocument/2006/relationships/hyperlink" Target="http://kids.britannica.com/comptons/art-53825/Molecules-of-neon-a-monatomic-gas-have-only-one-ato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421.png"/><Relationship Id="rId3" Type="http://schemas.openxmlformats.org/officeDocument/2006/relationships/image" Target="../media/image380.png"/><Relationship Id="rId7" Type="http://schemas.openxmlformats.org/officeDocument/2006/relationships/image" Target="../media/image47.png"/><Relationship Id="rId2" Type="http://schemas.openxmlformats.org/officeDocument/2006/relationships/image" Target="../media/image360.png"/><Relationship Id="rId1" Type="http://schemas.openxmlformats.org/officeDocument/2006/relationships/slideLayout" Target="../slideLayouts/slideLayout13.xml"/><Relationship Id="rId6" Type="http://schemas.openxmlformats.org/officeDocument/2006/relationships/hyperlink" Target="https://www.dreamstime.com/royalty-free-stock-images-water-molecule-image15345519" TargetMode="External"/><Relationship Id="rId11" Type="http://schemas.openxmlformats.org/officeDocument/2006/relationships/image" Target="../media/image440.png"/><Relationship Id="rId5" Type="http://schemas.openxmlformats.org/officeDocument/2006/relationships/image" Target="../media/image400.png"/><Relationship Id="rId10" Type="http://schemas.openxmlformats.org/officeDocument/2006/relationships/image" Target="../media/image48.png"/><Relationship Id="rId4" Type="http://schemas.openxmlformats.org/officeDocument/2006/relationships/image" Target="../media/image46.png"/><Relationship Id="rId9" Type="http://schemas.openxmlformats.org/officeDocument/2006/relationships/hyperlink" Target="http://newenergyandfuel.com/http:/newenergyandfuel/com/2010/02/16/can-ammonia-aka-nh3-be-a-fuel/"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0.png"/><Relationship Id="rId7" Type="http://schemas.openxmlformats.org/officeDocument/2006/relationships/image" Target="../media/image49.png"/><Relationship Id="rId2" Type="http://schemas.openxmlformats.org/officeDocument/2006/relationships/image" Target="../media/image431.png"/><Relationship Id="rId1" Type="http://schemas.openxmlformats.org/officeDocument/2006/relationships/slideLayout" Target="../slideLayouts/slideLayout13.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460.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3.xml"/><Relationship Id="rId6" Type="http://schemas.openxmlformats.org/officeDocument/2006/relationships/image" Target="../media/image630.png"/><Relationship Id="rId5" Type="http://schemas.openxmlformats.org/officeDocument/2006/relationships/image" Target="../media/image621.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500.png"/><Relationship Id="rId7" Type="http://schemas.openxmlformats.org/officeDocument/2006/relationships/image" Target="../media/image690.png"/><Relationship Id="rId2" Type="http://schemas.openxmlformats.org/officeDocument/2006/relationships/image" Target="../media/image640.png"/><Relationship Id="rId1" Type="http://schemas.openxmlformats.org/officeDocument/2006/relationships/slideLayout" Target="../slideLayouts/slideLayout13.xml"/><Relationship Id="rId6" Type="http://schemas.openxmlformats.org/officeDocument/2006/relationships/image" Target="../media/image691.png"/><Relationship Id="rId5" Type="http://schemas.openxmlformats.org/officeDocument/2006/relationships/image" Target="../media/image680.png"/><Relationship Id="rId4" Type="http://schemas.openxmlformats.org/officeDocument/2006/relationships/image" Target="../media/image6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0.png"/><Relationship Id="rId7" Type="http://schemas.openxmlformats.org/officeDocument/2006/relationships/image" Target="../media/image760.png"/><Relationship Id="rId2" Type="http://schemas.openxmlformats.org/officeDocument/2006/relationships/image" Target="../media/image711.png"/><Relationship Id="rId1" Type="http://schemas.openxmlformats.org/officeDocument/2006/relationships/slideLayout" Target="../slideLayouts/slideLayout13.xml"/><Relationship Id="rId6" Type="http://schemas.openxmlformats.org/officeDocument/2006/relationships/image" Target="../media/image751.png"/><Relationship Id="rId5" Type="http://schemas.openxmlformats.org/officeDocument/2006/relationships/image" Target="../media/image740.png"/><Relationship Id="rId4" Type="http://schemas.openxmlformats.org/officeDocument/2006/relationships/image" Target="../media/image730.png"/></Relationships>
</file>

<file path=ppt/slides/_rels/slide34.xml.rels><?xml version="1.0" encoding="UTF-8" standalone="yes"?>
<Relationships xmlns="http://schemas.openxmlformats.org/package/2006/relationships"><Relationship Id="rId8" Type="http://schemas.openxmlformats.org/officeDocument/2006/relationships/image" Target="../media/image810.png"/><Relationship Id="rId3" Type="http://schemas.openxmlformats.org/officeDocument/2006/relationships/image" Target="../media/image771.png"/><Relationship Id="rId7" Type="http://schemas.openxmlformats.org/officeDocument/2006/relationships/image" Target="../media/image800.png"/><Relationship Id="rId2" Type="http://schemas.openxmlformats.org/officeDocument/2006/relationships/image" Target="../media/image750.png"/><Relationship Id="rId1" Type="http://schemas.openxmlformats.org/officeDocument/2006/relationships/slideLayout" Target="../slideLayouts/slideLayout13.xml"/><Relationship Id="rId6" Type="http://schemas.openxmlformats.org/officeDocument/2006/relationships/image" Target="../media/image790.png"/><Relationship Id="rId5" Type="http://schemas.openxmlformats.org/officeDocument/2006/relationships/image" Target="../media/image780.png"/><Relationship Id="rId4" Type="http://schemas.openxmlformats.org/officeDocument/2006/relationships/image" Target="../media/image770.png"/><Relationship Id="rId9" Type="http://schemas.openxmlformats.org/officeDocument/2006/relationships/image" Target="../media/image8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1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image" Target="../media/image390.png"/></Relationships>
</file>

<file path=ppt/slides/_rels/slide40.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0.png"/><Relationship Id="rId1" Type="http://schemas.openxmlformats.org/officeDocument/2006/relationships/slideLayout" Target="../slideLayouts/slideLayout13.xml"/><Relationship Id="rId4" Type="http://schemas.openxmlformats.org/officeDocument/2006/relationships/image" Target="../media/image9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13.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141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hyperlink" Target="https://science4fun.info/heat-transfer/" TargetMode="Externa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hyperlink" Target="https://science4fun.info/heat-transfer/" TargetMode="External"/><Relationship Id="rId2" Type="http://schemas.openxmlformats.org/officeDocument/2006/relationships/image" Target="../media/image96.png"/><Relationship Id="rId1" Type="http://schemas.openxmlformats.org/officeDocument/2006/relationships/slideLayout" Target="../slideLayouts/slideLayout13.xml"/><Relationship Id="rId4" Type="http://schemas.openxmlformats.org/officeDocument/2006/relationships/image" Target="../media/image97.png"/></Relationships>
</file>

<file path=ppt/slides/_rels/slide46.xml.rels><?xml version="1.0" encoding="UTF-8" standalone="yes"?>
<Relationships xmlns="http://schemas.openxmlformats.org/package/2006/relationships"><Relationship Id="rId3" Type="http://schemas.openxmlformats.org/officeDocument/2006/relationships/hyperlink" Target="https://www.shutterstock.com/image-vector/convective-heat-transfer-convection-by-mass-397283443" TargetMode="External"/><Relationship Id="rId2" Type="http://schemas.openxmlformats.org/officeDocument/2006/relationships/image" Target="../media/image98.png"/><Relationship Id="rId1" Type="http://schemas.openxmlformats.org/officeDocument/2006/relationships/slideLayout" Target="../slideLayouts/slideLayout13.xml"/><Relationship Id="rId4" Type="http://schemas.openxmlformats.org/officeDocument/2006/relationships/image" Target="../media/image99.png"/></Relationships>
</file>

<file path=ppt/slides/_rels/slide47.xml.rels><?xml version="1.0" encoding="UTF-8" standalone="yes"?>
<Relationships xmlns="http://schemas.openxmlformats.org/package/2006/relationships"><Relationship Id="rId3" Type="http://schemas.openxmlformats.org/officeDocument/2006/relationships/hyperlink" Target="http://thehtrc.com/2012/building-science-heat-transfer-mechanisms" TargetMode="External"/><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430.png"/><Relationship Id="rId4" Type="http://schemas.openxmlformats.org/officeDocument/2006/relationships/image" Target="../media/image4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70.png"/><Relationship Id="rId1" Type="http://schemas.openxmlformats.org/officeDocument/2006/relationships/slideLayout" Target="../slideLayouts/slideLayout13.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3.xml"/><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1868" y="1639017"/>
            <a:ext cx="7678564" cy="2006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a:t>
            </a:fld>
            <a:endParaRPr lang="en-US" altLang="zh-CN"/>
          </a:p>
        </p:txBody>
      </p:sp>
      <p:sp>
        <p:nvSpPr>
          <p:cNvPr id="2" name="TextBox 1"/>
          <p:cNvSpPr txBox="1"/>
          <p:nvPr/>
        </p:nvSpPr>
        <p:spPr>
          <a:xfrm>
            <a:off x="1403648" y="1714190"/>
            <a:ext cx="6120680" cy="1938992"/>
          </a:xfrm>
          <a:prstGeom prst="rect">
            <a:avLst/>
          </a:prstGeom>
          <a:noFill/>
        </p:spPr>
        <p:txBody>
          <a:bodyPr wrap="square" rtlCol="0">
            <a:spAutoFit/>
          </a:bodyPr>
          <a:lstStyle/>
          <a:p>
            <a:r>
              <a:rPr lang="en-GB" sz="4000" dirty="0"/>
              <a:t>Heat Transfers, lecture 2, still Lesson 2: the Maxwell-Boltzmann distribution  </a:t>
            </a:r>
            <a:endParaRPr lang="en-US" sz="4000" dirty="0"/>
          </a:p>
        </p:txBody>
      </p:sp>
      <p:sp>
        <p:nvSpPr>
          <p:cNvPr id="3" name="TextBox 2"/>
          <p:cNvSpPr txBox="1"/>
          <p:nvPr/>
        </p:nvSpPr>
        <p:spPr>
          <a:xfrm>
            <a:off x="3234799" y="5003884"/>
            <a:ext cx="2092176" cy="369332"/>
          </a:xfrm>
          <a:prstGeom prst="rect">
            <a:avLst/>
          </a:prstGeom>
          <a:noFill/>
        </p:spPr>
        <p:txBody>
          <a:bodyPr wrap="none" rtlCol="0">
            <a:spAutoFit/>
          </a:bodyPr>
          <a:lstStyle/>
          <a:p>
            <a:r>
              <a:rPr lang="en-GB" dirty="0"/>
              <a:t>Teacher: Paul Briard</a:t>
            </a:r>
          </a:p>
        </p:txBody>
      </p:sp>
    </p:spTree>
    <p:extLst>
      <p:ext uri="{BB962C8B-B14F-4D97-AF65-F5344CB8AC3E}">
        <p14:creationId xmlns:p14="http://schemas.microsoft.com/office/powerpoint/2010/main" val="4846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339752" y="1176060"/>
            <a:ext cx="5328592" cy="1244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679150" y="3970307"/>
            <a:ext cx="4837066" cy="2050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0114" y="48875"/>
            <a:ext cx="8229600" cy="1143000"/>
          </a:xfrm>
        </p:spPr>
        <p:txBody>
          <a:bodyPr/>
          <a:lstStyle/>
          <a:p>
            <a:r>
              <a:rPr lang="en-GB" sz="2800" dirty="0"/>
              <a:t>The root mean square (RMS) velocity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10</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1797837" y="4116149"/>
                <a:ext cx="4466351" cy="1636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𝑟𝑚𝑠</m:t>
                          </m:r>
                        </m:sub>
                      </m:sSub>
                      <m:r>
                        <a:rPr lang="en-GB" sz="3600" b="0" i="1" smtClean="0">
                          <a:latin typeface="Cambria Math" panose="02040503050406030204" pitchFamily="18" charset="0"/>
                        </a:rPr>
                        <m:t>=</m:t>
                      </m:r>
                      <m:rad>
                        <m:radPr>
                          <m:degHide m:val="on"/>
                          <m:ctrlPr>
                            <a:rPr lang="en-GB" sz="3600" b="0" i="1" smtClean="0">
                              <a:latin typeface="Cambria Math" panose="02040503050406030204" pitchFamily="18" charset="0"/>
                            </a:rPr>
                          </m:ctrlPr>
                        </m:radPr>
                        <m:deg/>
                        <m:e>
                          <m:acc>
                            <m:accPr>
                              <m:chr m:val="̅"/>
                              <m:ctrlPr>
                                <a:rPr lang="en-GB" sz="3600" b="0" i="1" smtClean="0">
                                  <a:latin typeface="Cambria Math" panose="02040503050406030204" pitchFamily="18" charset="0"/>
                                </a:rPr>
                              </m:ctrlPr>
                            </m:accPr>
                            <m:e>
                              <m:sSup>
                                <m:sSupPr>
                                  <m:ctrlPr>
                                    <a:rPr lang="en-GB" sz="3600" b="0" i="1" smtClean="0">
                                      <a:latin typeface="Cambria Math" panose="02040503050406030204" pitchFamily="18" charset="0"/>
                                    </a:rPr>
                                  </m:ctrlPr>
                                </m:sSupPr>
                                <m:e>
                                  <m:r>
                                    <a:rPr lang="en-GB" sz="3600" b="0" i="1" smtClean="0">
                                      <a:latin typeface="Cambria Math" panose="02040503050406030204" pitchFamily="18" charset="0"/>
                                    </a:rPr>
                                    <m:t>𝑣</m:t>
                                  </m:r>
                                </m:e>
                                <m:sup>
                                  <m:r>
                                    <a:rPr lang="en-GB" sz="3600" b="0" i="1" smtClean="0">
                                      <a:latin typeface="Cambria Math" panose="02040503050406030204" pitchFamily="18" charset="0"/>
                                    </a:rPr>
                                    <m:t>2</m:t>
                                  </m:r>
                                </m:sup>
                              </m:sSup>
                            </m:e>
                          </m:acc>
                        </m:e>
                      </m:rad>
                      <m:r>
                        <a:rPr lang="en-GB" sz="3600" b="0" i="1" smtClean="0">
                          <a:latin typeface="Cambria Math" panose="02040503050406030204" pitchFamily="18" charset="0"/>
                        </a:rPr>
                        <m:t>=</m:t>
                      </m:r>
                      <m:rad>
                        <m:radPr>
                          <m:degHide m:val="on"/>
                          <m:ctrlPr>
                            <a:rPr lang="en-GB" sz="3600" b="0" i="1" smtClean="0">
                              <a:latin typeface="Cambria Math" panose="02040503050406030204" pitchFamily="18" charset="0"/>
                            </a:rPr>
                          </m:ctrlPr>
                        </m:radPr>
                        <m:deg/>
                        <m:e>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3</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𝑘</m:t>
                                  </m:r>
                                </m:e>
                                <m:sub>
                                  <m:r>
                                    <a:rPr lang="en-GB" sz="3600" b="0" i="1" smtClean="0">
                                      <a:latin typeface="Cambria Math" panose="02040503050406030204" pitchFamily="18" charset="0"/>
                                    </a:rPr>
                                    <m:t>𝐵</m:t>
                                  </m:r>
                                </m:sub>
                              </m:sSub>
                              <m:r>
                                <a:rPr lang="en-GB" sz="3600" b="0" i="1" smtClean="0">
                                  <a:latin typeface="Cambria Math" panose="02040503050406030204" pitchFamily="18" charset="0"/>
                                </a:rPr>
                                <m:t>𝑇</m:t>
                              </m:r>
                            </m:num>
                            <m:den>
                              <m:r>
                                <a:rPr lang="en-GB" sz="3600" b="0" i="1" smtClean="0">
                                  <a:latin typeface="Cambria Math" panose="02040503050406030204" pitchFamily="18" charset="0"/>
                                </a:rPr>
                                <m:t>𝑚</m:t>
                              </m:r>
                            </m:den>
                          </m:f>
                        </m:e>
                      </m:rad>
                    </m:oMath>
                  </m:oMathPara>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1797837" y="4116149"/>
                <a:ext cx="4466351" cy="1636858"/>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flipH="1">
            <a:off x="428754" y="3479099"/>
            <a:ext cx="8640960" cy="369332"/>
          </a:xfrm>
          <a:prstGeom prst="rect">
            <a:avLst/>
          </a:prstGeom>
          <a:noFill/>
        </p:spPr>
        <p:txBody>
          <a:bodyPr wrap="square" rtlCol="0">
            <a:spAutoFit/>
          </a:bodyPr>
          <a:lstStyle/>
          <a:p>
            <a:r>
              <a:rPr lang="en-GB" dirty="0"/>
              <a:t>The rms velocity is the velocity which corresponds to the average kinetic energy: </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679150" y="7145213"/>
                <a:ext cx="2531334"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𝑘</m:t>
                              </m:r>
                            </m:sub>
                          </m:sSub>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1</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𝑚</m:t>
                      </m:r>
                      <m:sSubSup>
                        <m:sSubSupPr>
                          <m:ctrlPr>
                            <a:rPr lang="en-GB" sz="3200" b="0" i="1" smtClean="0">
                              <a:latin typeface="Cambria Math" panose="02040503050406030204" pitchFamily="18" charset="0"/>
                            </a:rPr>
                          </m:ctrlPr>
                        </m:sSubSupPr>
                        <m:e>
                          <m:r>
                            <a:rPr lang="en-GB" sz="3200" b="0" i="1" smtClean="0">
                              <a:latin typeface="Cambria Math" panose="02040503050406030204" pitchFamily="18" charset="0"/>
                            </a:rPr>
                            <m:t>𝑣</m:t>
                          </m:r>
                        </m:e>
                        <m:sub>
                          <m:r>
                            <a:rPr lang="en-GB" sz="3200" b="0" i="1" smtClean="0">
                              <a:latin typeface="Cambria Math" panose="02040503050406030204" pitchFamily="18" charset="0"/>
                            </a:rPr>
                            <m:t>𝑟𝑚𝑠</m:t>
                          </m:r>
                        </m:sub>
                        <m:sup>
                          <m:r>
                            <a:rPr lang="en-GB" sz="3200" b="0" i="1" smtClean="0">
                              <a:latin typeface="Cambria Math" panose="02040503050406030204" pitchFamily="18" charset="0"/>
                            </a:rPr>
                            <m:t>2</m:t>
                          </m:r>
                        </m:sup>
                      </m:sSubSup>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679150" y="7145213"/>
                <a:ext cx="2531334" cy="921984"/>
              </a:xfrm>
              <a:prstGeom prst="rect">
                <a:avLst/>
              </a:prstGeom>
              <a:blipFill>
                <a:blip r:embed="rId3"/>
                <a:stretch>
                  <a:fillRect/>
                </a:stretch>
              </a:blipFill>
            </p:spPr>
            <p:txBody>
              <a:bodyPr/>
              <a:lstStyle/>
              <a:p>
                <a:r>
                  <a:rPr lang="en-US">
                    <a:noFill/>
                  </a:rPr>
                  <a:t> </a:t>
                </a:r>
              </a:p>
            </p:txBody>
          </p:sp>
        </mc:Fallback>
      </mc:AlternateContent>
      <p:sp>
        <p:nvSpPr>
          <p:cNvPr id="10" name="TextBox 9"/>
          <p:cNvSpPr txBox="1"/>
          <p:nvPr/>
        </p:nvSpPr>
        <p:spPr>
          <a:xfrm>
            <a:off x="428754" y="2710893"/>
            <a:ext cx="7715104" cy="646331"/>
          </a:xfrm>
          <a:prstGeom prst="rect">
            <a:avLst/>
          </a:prstGeom>
          <a:noFill/>
        </p:spPr>
        <p:txBody>
          <a:bodyPr wrap="square" rtlCol="0">
            <a:spAutoFit/>
          </a:bodyPr>
          <a:lstStyle/>
          <a:p>
            <a:r>
              <a:rPr lang="en-GB" dirty="0"/>
              <a:t>From the Maxwell-Boltzmann distribution, after few mathematics, we should have obtained the same result.</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2419023" y="1176060"/>
                <a:ext cx="4807983"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sSub>
                            <m:sSubPr>
                              <m:ctrlPr>
                                <a:rPr lang="en-GB" sz="4000" i="1">
                                  <a:latin typeface="Cambria Math" panose="02040503050406030204" pitchFamily="18" charset="0"/>
                                </a:rPr>
                              </m:ctrlPr>
                            </m:sSubPr>
                            <m:e>
                              <m:r>
                                <a:rPr lang="en-GB" sz="4000" i="1">
                                  <a:latin typeface="Cambria Math" panose="02040503050406030204" pitchFamily="18" charset="0"/>
                                </a:rPr>
                                <m:t>𝐸</m:t>
                              </m:r>
                            </m:e>
                            <m:sub>
                              <m:r>
                                <a:rPr lang="en-GB" sz="4000" i="1">
                                  <a:latin typeface="Cambria Math" panose="02040503050406030204" pitchFamily="18" charset="0"/>
                                </a:rPr>
                                <m:t>𝑘</m:t>
                              </m:r>
                            </m:sub>
                          </m:sSub>
                        </m:e>
                      </m:acc>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3</m:t>
                          </m:r>
                        </m:num>
                        <m:den>
                          <m:r>
                            <a:rPr lang="en-GB" sz="4000" b="0" i="1" smtClean="0">
                              <a:latin typeface="Cambria Math" panose="02040503050406030204" pitchFamily="18" charset="0"/>
                            </a:rPr>
                            <m:t>2</m:t>
                          </m:r>
                        </m:den>
                      </m:f>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𝑘</m:t>
                          </m:r>
                        </m:e>
                        <m:sub>
                          <m:r>
                            <a:rPr lang="en-GB" sz="4000" b="0" i="1" smtClean="0">
                              <a:latin typeface="Cambria Math" panose="02040503050406030204" pitchFamily="18" charset="0"/>
                            </a:rPr>
                            <m:t>𝐵</m:t>
                          </m:r>
                        </m:sub>
                      </m:sSub>
                      <m:r>
                        <a:rPr lang="en-GB" sz="4000" b="0" i="1" smtClean="0">
                          <a:latin typeface="Cambria Math" panose="02040503050406030204" pitchFamily="18" charset="0"/>
                        </a:rPr>
                        <m:t>𝑇</m:t>
                      </m:r>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1</m:t>
                          </m:r>
                        </m:num>
                        <m:den>
                          <m:r>
                            <a:rPr lang="en-GB" sz="4000" b="0" i="1" smtClean="0">
                              <a:latin typeface="Cambria Math" panose="02040503050406030204" pitchFamily="18" charset="0"/>
                            </a:rPr>
                            <m:t>2</m:t>
                          </m:r>
                        </m:den>
                      </m:f>
                      <m:r>
                        <a:rPr lang="en-GB" sz="4000" b="0" i="1" smtClean="0">
                          <a:latin typeface="Cambria Math" panose="02040503050406030204" pitchFamily="18" charset="0"/>
                        </a:rPr>
                        <m:t>𝑚</m:t>
                      </m:r>
                      <m:acc>
                        <m:accPr>
                          <m:chr m:val="̅"/>
                          <m:ctrlPr>
                            <a:rPr lang="en-GB" sz="4000" i="1">
                              <a:latin typeface="Cambria Math" panose="02040503050406030204" pitchFamily="18" charset="0"/>
                            </a:rPr>
                          </m:ctrlPr>
                        </m:accPr>
                        <m:e>
                          <m:sSup>
                            <m:sSupPr>
                              <m:ctrlPr>
                                <a:rPr lang="en-GB" sz="4000" i="1">
                                  <a:latin typeface="Cambria Math" panose="02040503050406030204" pitchFamily="18" charset="0"/>
                                </a:rPr>
                              </m:ctrlPr>
                            </m:sSupPr>
                            <m:e>
                              <m:r>
                                <a:rPr lang="en-GB" sz="4000" i="1">
                                  <a:latin typeface="Cambria Math" panose="02040503050406030204" pitchFamily="18" charset="0"/>
                                </a:rPr>
                                <m:t>𝑣</m:t>
                              </m:r>
                            </m:e>
                            <m:sup>
                              <m:r>
                                <a:rPr lang="en-GB" sz="4000" i="1">
                                  <a:latin typeface="Cambria Math" panose="02040503050406030204" pitchFamily="18" charset="0"/>
                                </a:rPr>
                                <m:t>2</m:t>
                              </m:r>
                            </m:sup>
                          </m:sSup>
                        </m:e>
                      </m:acc>
                    </m:oMath>
                  </m:oMathPara>
                </a14:m>
                <a:endParaRPr lang="en-US" sz="4000" dirty="0"/>
              </a:p>
            </p:txBody>
          </p:sp>
        </mc:Choice>
        <mc:Fallback xmlns="">
          <p:sp>
            <p:nvSpPr>
              <p:cNvPr id="11" name="Rectangle 10"/>
              <p:cNvSpPr>
                <a:spLocks noRot="1" noChangeAspect="1" noMove="1" noResize="1" noEditPoints="1" noAdjustHandles="1" noChangeArrowheads="1" noChangeShapeType="1" noTextEdit="1"/>
              </p:cNvSpPr>
              <p:nvPr/>
            </p:nvSpPr>
            <p:spPr>
              <a:xfrm>
                <a:off x="2419023" y="1176060"/>
                <a:ext cx="4807983" cy="1244828"/>
              </a:xfrm>
              <a:prstGeom prst="rect">
                <a:avLst/>
              </a:prstGeom>
              <a:blipFill>
                <a:blip r:embed="rId4"/>
                <a:stretch>
                  <a:fillRect/>
                </a:stretch>
              </a:blipFill>
            </p:spPr>
            <p:txBody>
              <a:bodyPr/>
              <a:lstStyle/>
              <a:p>
                <a:r>
                  <a:rPr lang="en-US">
                    <a:noFill/>
                  </a:rPr>
                  <a:t> </a:t>
                </a:r>
              </a:p>
            </p:txBody>
          </p:sp>
        </mc:Fallback>
      </mc:AlternateContent>
      <p:sp>
        <p:nvSpPr>
          <p:cNvPr id="13" name="TextBox 12"/>
          <p:cNvSpPr txBox="1"/>
          <p:nvPr/>
        </p:nvSpPr>
        <p:spPr>
          <a:xfrm>
            <a:off x="6566016" y="4673527"/>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xmlns:a14="http://schemas.microsoft.com/office/drawing/2010/main">
        <mc:Choice Requires="a14">
          <p:sp>
            <p:nvSpPr>
              <p:cNvPr id="14" name="TextBox 13"/>
              <p:cNvSpPr txBox="1"/>
              <p:nvPr/>
            </p:nvSpPr>
            <p:spPr>
              <a:xfrm>
                <a:off x="683568" y="6402825"/>
                <a:ext cx="9289032" cy="369332"/>
              </a:xfrm>
              <a:prstGeom prst="rect">
                <a:avLst/>
              </a:prstGeom>
              <a:noFill/>
            </p:spPr>
            <p:txBody>
              <a:bodyPr wrap="square" rtlCol="0">
                <a:spAutoFit/>
              </a:bodyPr>
              <a:lstStyle/>
              <a:p>
                <a:r>
                  <a:rPr lang="en-GB" dirty="0"/>
                  <a:t>There is also an average velocity </a:t>
                </a: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𝑣</m:t>
                        </m:r>
                      </m:e>
                    </m:acc>
                  </m:oMath>
                </a14:m>
                <a:r>
                  <a:rPr lang="en-GB" dirty="0"/>
                  <a:t> obtained from the MB distribution (but less interesting) </a:t>
                </a:r>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83568" y="6402825"/>
                <a:ext cx="9289032" cy="369332"/>
              </a:xfrm>
              <a:prstGeom prst="rect">
                <a:avLst/>
              </a:prstGeom>
              <a:blipFill>
                <a:blip r:embed="rId5"/>
                <a:stretch>
                  <a:fillRect l="-525" t="-8197" b="-24590"/>
                </a:stretch>
              </a:blipFill>
            </p:spPr>
            <p:txBody>
              <a:bodyPr/>
              <a:lstStyle/>
              <a:p>
                <a:r>
                  <a:rPr lang="en-US">
                    <a:noFill/>
                  </a:rPr>
                  <a:t> </a:t>
                </a:r>
              </a:p>
            </p:txBody>
          </p:sp>
        </mc:Fallback>
      </mc:AlternateContent>
      <p:sp>
        <p:nvSpPr>
          <p:cNvPr id="3" name="TextBox 2"/>
          <p:cNvSpPr txBox="1"/>
          <p:nvPr/>
        </p:nvSpPr>
        <p:spPr>
          <a:xfrm>
            <a:off x="925880" y="689603"/>
            <a:ext cx="8902703" cy="400110"/>
          </a:xfrm>
          <a:prstGeom prst="rect">
            <a:avLst/>
          </a:prstGeom>
          <a:noFill/>
        </p:spPr>
        <p:txBody>
          <a:bodyPr wrap="square" rtlCol="0">
            <a:spAutoFit/>
          </a:bodyPr>
          <a:lstStyle/>
          <a:p>
            <a:r>
              <a:rPr lang="en-GB" sz="2000" dirty="0"/>
              <a:t>We have seen last lesson the average translational kinetic energy is: </a:t>
            </a:r>
            <a:endParaRPr lang="en-US" sz="2000" dirty="0"/>
          </a:p>
        </p:txBody>
      </p:sp>
    </p:spTree>
    <p:extLst>
      <p:ext uri="{BB962C8B-B14F-4D97-AF65-F5344CB8AC3E}">
        <p14:creationId xmlns:p14="http://schemas.microsoft.com/office/powerpoint/2010/main" val="279163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p:bldP spid="7"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016" y="-171400"/>
            <a:ext cx="8229600" cy="1143000"/>
          </a:xfrm>
        </p:spPr>
        <p:txBody>
          <a:bodyPr/>
          <a:lstStyle/>
          <a:p>
            <a:r>
              <a:rPr lang="en-GB" dirty="0"/>
              <a:t>Warning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11</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flipH="1">
                <a:off x="755576" y="1052736"/>
                <a:ext cx="7200800" cy="954107"/>
              </a:xfrm>
              <a:prstGeom prst="rect">
                <a:avLst/>
              </a:prstGeom>
              <a:noFill/>
            </p:spPr>
            <p:txBody>
              <a:bodyPr wrap="square" rtlCol="0">
                <a:spAutoFit/>
              </a:bodyPr>
              <a:lstStyle/>
              <a:p>
                <a:r>
                  <a:rPr lang="en-GB" sz="2800" dirty="0"/>
                  <a:t>What is the average speed of the molecules in the range between velocity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oMath>
                </a14:m>
                <a:r>
                  <a:rPr lang="en-US" sz="2800" dirty="0"/>
                  <a:t>?</a:t>
                </a:r>
              </a:p>
            </p:txBody>
          </p:sp>
        </mc:Choice>
        <mc:Fallback xmlns="">
          <p:sp>
            <p:nvSpPr>
              <p:cNvPr id="5" name="TextBox 4"/>
              <p:cNvSpPr txBox="1">
                <a:spLocks noRot="1" noChangeAspect="1" noMove="1" noResize="1" noEditPoints="1" noAdjustHandles="1" noChangeArrowheads="1" noChangeShapeType="1" noTextEdit="1"/>
              </p:cNvSpPr>
              <p:nvPr/>
            </p:nvSpPr>
            <p:spPr>
              <a:xfrm flipH="1">
                <a:off x="755576" y="1052736"/>
                <a:ext cx="7200800" cy="954107"/>
              </a:xfrm>
              <a:prstGeom prst="rect">
                <a:avLst/>
              </a:prstGeom>
              <a:blipFill>
                <a:blip r:embed="rId2"/>
                <a:stretch>
                  <a:fillRect l="-1778" t="-7051" b="-17308"/>
                </a:stretch>
              </a:blipFill>
            </p:spPr>
            <p:txBody>
              <a:bodyPr/>
              <a:lstStyle/>
              <a:p>
                <a:r>
                  <a:rPr lang="en-US">
                    <a:noFill/>
                  </a:rPr>
                  <a:t> </a:t>
                </a:r>
              </a:p>
            </p:txBody>
          </p:sp>
        </mc:Fallback>
      </mc:AlternateContent>
      <p:sp>
        <p:nvSpPr>
          <p:cNvPr id="6" name="TextBox 5"/>
          <p:cNvSpPr txBox="1"/>
          <p:nvPr/>
        </p:nvSpPr>
        <p:spPr>
          <a:xfrm>
            <a:off x="1835696" y="2468245"/>
            <a:ext cx="1226618" cy="707886"/>
          </a:xfrm>
          <a:prstGeom prst="rect">
            <a:avLst/>
          </a:prstGeom>
          <a:noFill/>
        </p:spPr>
        <p:txBody>
          <a:bodyPr wrap="none" rtlCol="0">
            <a:spAutoFit/>
          </a:bodyPr>
          <a:lstStyle/>
          <a:p>
            <a:r>
              <a:rPr lang="en-GB" sz="4000" dirty="0"/>
              <a:t>Is it  </a:t>
            </a:r>
            <a:endParaRPr lang="en-US" sz="4000" dirty="0"/>
          </a:p>
        </p:txBody>
      </p:sp>
      <mc:AlternateContent xmlns:mc="http://schemas.openxmlformats.org/markup-compatibility/2006" xmlns:a14="http://schemas.microsoft.com/office/drawing/2010/main">
        <mc:Choice Requires="a14">
          <p:sp>
            <p:nvSpPr>
              <p:cNvPr id="16" name="TextBox 15"/>
              <p:cNvSpPr txBox="1"/>
              <p:nvPr/>
            </p:nvSpPr>
            <p:spPr>
              <a:xfrm>
                <a:off x="2719413" y="2099410"/>
                <a:ext cx="3024354" cy="1689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GB" sz="3600" b="0" i="1" smtClean="0">
                              <a:latin typeface="Cambria Math" panose="02040503050406030204" pitchFamily="18" charset="0"/>
                            </a:rPr>
                            <m:t>1</m:t>
                          </m:r>
                        </m:num>
                        <m:den>
                          <m:r>
                            <a:rPr lang="en-GB" sz="3600" b="0" i="1" smtClean="0">
                              <a:latin typeface="Cambria Math" panose="02040503050406030204" pitchFamily="18" charset="0"/>
                            </a:rPr>
                            <m:t>𝑁</m:t>
                          </m:r>
                        </m:den>
                      </m:f>
                      <m:nary>
                        <m:naryPr>
                          <m:limLoc m:val="undOvr"/>
                          <m:ctrlPr>
                            <a:rPr lang="en-US" sz="3600" i="1" smtClean="0">
                              <a:latin typeface="Cambria Math" panose="02040503050406030204" pitchFamily="18" charset="0"/>
                            </a:rPr>
                          </m:ctrlPr>
                        </m:naryPr>
                        <m:sub>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1</m:t>
                              </m:r>
                            </m:sub>
                          </m:sSub>
                        </m:sub>
                        <m:sup>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2</m:t>
                              </m:r>
                            </m:sub>
                          </m:sSub>
                        </m:sup>
                        <m:e>
                          <m:r>
                            <a:rPr lang="en-GB" sz="3600" b="0" i="1" smtClean="0">
                              <a:latin typeface="Cambria Math" panose="02040503050406030204" pitchFamily="18" charset="0"/>
                            </a:rPr>
                            <m:t>𝑣𝑓</m:t>
                          </m:r>
                          <m:d>
                            <m:dPr>
                              <m:ctrlPr>
                                <a:rPr lang="en-GB" sz="3600" b="0" i="1" smtClean="0">
                                  <a:latin typeface="Cambria Math" panose="02040503050406030204" pitchFamily="18" charset="0"/>
                                </a:rPr>
                              </m:ctrlPr>
                            </m:dPr>
                            <m:e>
                              <m:r>
                                <a:rPr lang="en-GB" sz="3600" b="0" i="1" smtClean="0">
                                  <a:latin typeface="Cambria Math" panose="02040503050406030204" pitchFamily="18" charset="0"/>
                                </a:rPr>
                                <m:t>𝑣</m:t>
                              </m:r>
                            </m:e>
                          </m:d>
                          <m:r>
                            <a:rPr lang="en-GB" sz="3600" b="0" i="1" smtClean="0">
                              <a:latin typeface="Cambria Math" panose="02040503050406030204" pitchFamily="18" charset="0"/>
                            </a:rPr>
                            <m:t>𝑑𝑣</m:t>
                          </m:r>
                        </m:e>
                      </m:nary>
                      <m:r>
                        <a:rPr lang="en-GB" sz="3600" b="0" i="1" smtClean="0">
                          <a:latin typeface="Cambria Math" panose="02040503050406030204" pitchFamily="18" charset="0"/>
                        </a:rPr>
                        <m:t> </m:t>
                      </m:r>
                    </m:oMath>
                  </m:oMathPara>
                </a14:m>
                <a:endParaRPr lang="en-US"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719413" y="2099410"/>
                <a:ext cx="3024354" cy="1689630"/>
              </a:xfrm>
              <a:prstGeom prst="rect">
                <a:avLst/>
              </a:prstGeom>
              <a:blipFill>
                <a:blip r:embed="rId6"/>
                <a:stretch>
                  <a:fillRect/>
                </a:stretch>
              </a:blipFill>
            </p:spPr>
            <p:txBody>
              <a:bodyPr/>
              <a:lstStyle/>
              <a:p>
                <a:r>
                  <a:rPr lang="en-US">
                    <a:noFill/>
                  </a:rPr>
                  <a:t> </a:t>
                </a:r>
              </a:p>
            </p:txBody>
          </p:sp>
        </mc:Fallback>
      </mc:AlternateContent>
      <p:sp>
        <p:nvSpPr>
          <p:cNvPr id="17" name="TextBox 16"/>
          <p:cNvSpPr txBox="1"/>
          <p:nvPr/>
        </p:nvSpPr>
        <p:spPr>
          <a:xfrm>
            <a:off x="5642566" y="2542615"/>
            <a:ext cx="668773" cy="707886"/>
          </a:xfrm>
          <a:prstGeom prst="rect">
            <a:avLst/>
          </a:prstGeom>
          <a:noFill/>
        </p:spPr>
        <p:txBody>
          <a:bodyPr wrap="none" rtlCol="0">
            <a:spAutoFit/>
          </a:bodyPr>
          <a:lstStyle/>
          <a:p>
            <a:r>
              <a:rPr lang="en-GB" sz="4000" dirty="0"/>
              <a:t>?  </a:t>
            </a:r>
            <a:endParaRPr lang="en-US" sz="4000" dirty="0"/>
          </a:p>
        </p:txBody>
      </p:sp>
    </p:spTree>
    <p:extLst>
      <p:ext uri="{BB962C8B-B14F-4D97-AF65-F5344CB8AC3E}">
        <p14:creationId xmlns:p14="http://schemas.microsoft.com/office/powerpoint/2010/main" val="21413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016" y="-171400"/>
            <a:ext cx="8229600" cy="1143000"/>
          </a:xfrm>
        </p:spPr>
        <p:txBody>
          <a:bodyPr/>
          <a:lstStyle/>
          <a:p>
            <a:r>
              <a:rPr lang="en-GB" dirty="0"/>
              <a:t>Warning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12</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flipH="1">
                <a:off x="755576" y="1052736"/>
                <a:ext cx="7200800" cy="954107"/>
              </a:xfrm>
              <a:prstGeom prst="rect">
                <a:avLst/>
              </a:prstGeom>
              <a:noFill/>
            </p:spPr>
            <p:txBody>
              <a:bodyPr wrap="square" rtlCol="0">
                <a:spAutoFit/>
              </a:bodyPr>
              <a:lstStyle/>
              <a:p>
                <a:r>
                  <a:rPr lang="en-GB" sz="2800" dirty="0"/>
                  <a:t>What is the average speed of the molecules in the range between velocity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oMath>
                </a14:m>
                <a:r>
                  <a:rPr lang="en-US" sz="2800" dirty="0"/>
                  <a:t> and </a:t>
                </a:r>
                <a14:m>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oMath>
                </a14:m>
                <a:r>
                  <a:rPr lang="en-US" sz="2800" dirty="0"/>
                  <a:t>?</a:t>
                </a:r>
              </a:p>
            </p:txBody>
          </p:sp>
        </mc:Choice>
        <mc:Fallback xmlns="">
          <p:sp>
            <p:nvSpPr>
              <p:cNvPr id="5" name="TextBox 4"/>
              <p:cNvSpPr txBox="1">
                <a:spLocks noRot="1" noChangeAspect="1" noMove="1" noResize="1" noEditPoints="1" noAdjustHandles="1" noChangeArrowheads="1" noChangeShapeType="1" noTextEdit="1"/>
              </p:cNvSpPr>
              <p:nvPr/>
            </p:nvSpPr>
            <p:spPr>
              <a:xfrm flipH="1">
                <a:off x="755576" y="1052736"/>
                <a:ext cx="7200800" cy="954107"/>
              </a:xfrm>
              <a:prstGeom prst="rect">
                <a:avLst/>
              </a:prstGeom>
              <a:blipFill>
                <a:blip r:embed="rId2"/>
                <a:stretch>
                  <a:fillRect l="-1778" t="-7051" b="-17308"/>
                </a:stretch>
              </a:blipFill>
            </p:spPr>
            <p:txBody>
              <a:bodyPr/>
              <a:lstStyle/>
              <a:p>
                <a:r>
                  <a:rPr lang="en-US">
                    <a:noFill/>
                  </a:rPr>
                  <a:t> </a:t>
                </a:r>
              </a:p>
            </p:txBody>
          </p:sp>
        </mc:Fallback>
      </mc:AlternateContent>
      <p:sp>
        <p:nvSpPr>
          <p:cNvPr id="6" name="TextBox 5"/>
          <p:cNvSpPr txBox="1"/>
          <p:nvPr/>
        </p:nvSpPr>
        <p:spPr>
          <a:xfrm>
            <a:off x="1835696" y="2468245"/>
            <a:ext cx="1226618" cy="707886"/>
          </a:xfrm>
          <a:prstGeom prst="rect">
            <a:avLst/>
          </a:prstGeom>
          <a:noFill/>
        </p:spPr>
        <p:txBody>
          <a:bodyPr wrap="none" rtlCol="0">
            <a:spAutoFit/>
          </a:bodyPr>
          <a:lstStyle/>
          <a:p>
            <a:r>
              <a:rPr lang="en-GB" sz="4000" dirty="0"/>
              <a:t>Is it  </a:t>
            </a:r>
            <a:endParaRPr lang="en-US" sz="4000" dirty="0"/>
          </a:p>
        </p:txBody>
      </p:sp>
      <p:sp>
        <p:nvSpPr>
          <p:cNvPr id="9" name="Line 65"/>
          <p:cNvSpPr>
            <a:spLocks noChangeShapeType="1"/>
          </p:cNvSpPr>
          <p:nvPr/>
        </p:nvSpPr>
        <p:spPr bwMode="auto">
          <a:xfrm flipH="1">
            <a:off x="2988246" y="2633663"/>
            <a:ext cx="1655762" cy="647700"/>
          </a:xfrm>
          <a:prstGeom prst="line">
            <a:avLst/>
          </a:prstGeom>
          <a:noFill/>
          <a:ln w="539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66"/>
          <p:cNvSpPr>
            <a:spLocks noChangeShapeType="1"/>
          </p:cNvSpPr>
          <p:nvPr/>
        </p:nvSpPr>
        <p:spPr bwMode="auto">
          <a:xfrm>
            <a:off x="3274566" y="2633663"/>
            <a:ext cx="1441450" cy="792162"/>
          </a:xfrm>
          <a:prstGeom prst="line">
            <a:avLst/>
          </a:prstGeom>
          <a:noFill/>
          <a:ln w="412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3" name="Rectangle 12"/>
              <p:cNvSpPr/>
              <p:nvPr/>
            </p:nvSpPr>
            <p:spPr>
              <a:xfrm>
                <a:off x="2529899" y="4828713"/>
                <a:ext cx="2374240" cy="1175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f>
                        <m:fPr>
                          <m:ctrlPr>
                            <a:rPr lang="en-US" sz="2400" i="1">
                              <a:latin typeface="Cambria Math" panose="02040503050406030204" pitchFamily="18" charset="0"/>
                            </a:rPr>
                          </m:ctrlPr>
                        </m:fPr>
                        <m:num>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𝜐</m:t>
                              </m:r>
                              <m:r>
                                <a:rPr lang="en-US" sz="2400" i="1">
                                  <a:latin typeface="Cambria Math" panose="02040503050406030204" pitchFamily="18" charset="0"/>
                                </a:rPr>
                                <m:t>𝑁𝑓</m:t>
                              </m:r>
                              <m:r>
                                <a:rPr lang="en-US" sz="2400" i="0">
                                  <a:latin typeface="Cambria Math" panose="02040503050406030204" pitchFamily="18" charset="0"/>
                                </a:rPr>
                                <m:t>(</m:t>
                              </m:r>
                              <m:r>
                                <a:rPr lang="en-US" sz="2400" i="1">
                                  <a:latin typeface="Cambria Math" panose="02040503050406030204" pitchFamily="18" charset="0"/>
                                </a:rPr>
                                <m:t>𝜐</m:t>
                              </m:r>
                              <m:r>
                                <a:rPr lang="en-US" sz="2400" i="0">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𝜐</m:t>
                              </m:r>
                            </m:e>
                          </m:nary>
                        </m:num>
                        <m:den>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𝑁𝑓</m:t>
                              </m:r>
                              <m:r>
                                <a:rPr lang="en-US" sz="2400" i="0">
                                  <a:latin typeface="Cambria Math" panose="02040503050406030204" pitchFamily="18" charset="0"/>
                                </a:rPr>
                                <m:t>(</m:t>
                              </m:r>
                              <m:r>
                                <a:rPr lang="en-US" sz="2400" i="1">
                                  <a:latin typeface="Cambria Math" panose="02040503050406030204" pitchFamily="18" charset="0"/>
                                </a:rPr>
                                <m:t>𝜐</m:t>
                              </m:r>
                              <m:r>
                                <a:rPr lang="en-US" sz="2400" i="0">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𝜐</m:t>
                              </m:r>
                            </m:e>
                          </m:nary>
                        </m:den>
                      </m:f>
                    </m:oMath>
                  </m:oMathPara>
                </a14:m>
                <a:endParaRPr lang="en-US"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529899" y="4828713"/>
                <a:ext cx="2374240" cy="11753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644008" y="4828712"/>
                <a:ext cx="2148217" cy="1175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m:t>
                      </m:r>
                      <m:f>
                        <m:fPr>
                          <m:ctrlPr>
                            <a:rPr lang="en-US" sz="2400" i="1">
                              <a:latin typeface="Cambria Math" panose="02040503050406030204" pitchFamily="18" charset="0"/>
                            </a:rPr>
                          </m:ctrlPr>
                        </m:fPr>
                        <m:num>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𝜐</m:t>
                              </m:r>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𝜐</m:t>
                              </m:r>
                              <m:r>
                                <a:rPr lang="en-US" sz="2400" i="0">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𝜐</m:t>
                              </m:r>
                            </m:e>
                          </m:nary>
                        </m:num>
                        <m:den>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𝑓</m:t>
                              </m:r>
                              <m:r>
                                <a:rPr lang="en-US" sz="2400" i="0">
                                  <a:latin typeface="Cambria Math" panose="02040503050406030204" pitchFamily="18" charset="0"/>
                                </a:rPr>
                                <m:t>(</m:t>
                              </m:r>
                              <m:r>
                                <a:rPr lang="en-US" sz="2400" i="1">
                                  <a:latin typeface="Cambria Math" panose="02040503050406030204" pitchFamily="18" charset="0"/>
                                </a:rPr>
                                <m:t>𝜐</m:t>
                              </m:r>
                              <m:r>
                                <a:rPr lang="en-US" sz="2400" i="0">
                                  <a:latin typeface="Cambria Math" panose="02040503050406030204" pitchFamily="18" charset="0"/>
                                </a:rPr>
                                <m:t>)</m:t>
                              </m:r>
                              <m:r>
                                <a:rPr lang="en-US" sz="2400" i="1">
                                  <a:latin typeface="Cambria Math" panose="02040503050406030204" pitchFamily="18" charset="0"/>
                                </a:rPr>
                                <m:t>𝑑</m:t>
                              </m:r>
                              <m:r>
                                <a:rPr lang="en-US" sz="2400" i="1">
                                  <a:latin typeface="Cambria Math" panose="02040503050406030204" pitchFamily="18" charset="0"/>
                                </a:rPr>
                                <m:t>𝜐</m:t>
                              </m:r>
                            </m:e>
                          </m:nary>
                        </m:den>
                      </m:f>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4644008" y="4828712"/>
                <a:ext cx="2148217" cy="1175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381278" y="4828712"/>
                <a:ext cx="1310102" cy="1175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𝜐</m:t>
                              </m:r>
                              <m:r>
                                <a:rPr lang="en-US" sz="2400" i="1">
                                  <a:latin typeface="Cambria Math" panose="02040503050406030204" pitchFamily="18" charset="0"/>
                                </a:rPr>
                                <m:t>𝑑𝑁</m:t>
                              </m:r>
                            </m:e>
                          </m:nary>
                        </m:num>
                        <m:den>
                          <m:nary>
                            <m:naryPr>
                              <m:limLoc m:val="subSup"/>
                              <m:grow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1</m:t>
                                  </m:r>
                                </m:sub>
                              </m:sSub>
                            </m:sub>
                            <m:sup>
                              <m:sSub>
                                <m:sSubPr>
                                  <m:ctrlPr>
                                    <a:rPr lang="en-US" sz="2400" i="1">
                                      <a:latin typeface="Cambria Math" panose="02040503050406030204" pitchFamily="18" charset="0"/>
                                    </a:rPr>
                                  </m:ctrlPr>
                                </m:sSubPr>
                                <m:e>
                                  <m:r>
                                    <a:rPr lang="en-US" sz="2400" i="1">
                                      <a:latin typeface="Cambria Math" panose="02040503050406030204" pitchFamily="18" charset="0"/>
                                    </a:rPr>
                                    <m:t>𝜐</m:t>
                                  </m:r>
                                </m:e>
                                <m:sub>
                                  <m:r>
                                    <a:rPr lang="en-US" sz="2400" i="0">
                                      <a:latin typeface="Cambria Math" panose="02040503050406030204" pitchFamily="18" charset="0"/>
                                    </a:rPr>
                                    <m:t>2</m:t>
                                  </m:r>
                                </m:sub>
                              </m:sSub>
                            </m:sup>
                            <m:e>
                              <m:r>
                                <a:rPr lang="en-US" sz="2400" i="1">
                                  <a:latin typeface="Cambria Math" panose="02040503050406030204" pitchFamily="18" charset="0"/>
                                </a:rPr>
                                <m:t>𝑑𝑁</m:t>
                              </m:r>
                            </m:e>
                          </m:nary>
                        </m:den>
                      </m:f>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1381278" y="4828712"/>
                <a:ext cx="1310102" cy="1175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19413" y="2099410"/>
                <a:ext cx="3024354" cy="16896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rPr>
                          </m:ctrlPr>
                        </m:fPr>
                        <m:num>
                          <m:r>
                            <a:rPr lang="en-GB" sz="3600" b="0" i="1" smtClean="0">
                              <a:latin typeface="Cambria Math" panose="02040503050406030204" pitchFamily="18" charset="0"/>
                            </a:rPr>
                            <m:t>1</m:t>
                          </m:r>
                        </m:num>
                        <m:den>
                          <m:r>
                            <a:rPr lang="en-GB" sz="3600" b="0" i="1" smtClean="0">
                              <a:latin typeface="Cambria Math" panose="02040503050406030204" pitchFamily="18" charset="0"/>
                            </a:rPr>
                            <m:t>𝑁</m:t>
                          </m:r>
                        </m:den>
                      </m:f>
                      <m:nary>
                        <m:naryPr>
                          <m:limLoc m:val="undOvr"/>
                          <m:ctrlPr>
                            <a:rPr lang="en-US" sz="3600" i="1" smtClean="0">
                              <a:latin typeface="Cambria Math" panose="02040503050406030204" pitchFamily="18" charset="0"/>
                            </a:rPr>
                          </m:ctrlPr>
                        </m:naryPr>
                        <m:sub>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1</m:t>
                              </m:r>
                            </m:sub>
                          </m:sSub>
                        </m:sub>
                        <m:sup>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𝑣</m:t>
                              </m:r>
                            </m:e>
                            <m:sub>
                              <m:r>
                                <a:rPr lang="en-GB" sz="3600" b="0" i="1" smtClean="0">
                                  <a:latin typeface="Cambria Math" panose="02040503050406030204" pitchFamily="18" charset="0"/>
                                </a:rPr>
                                <m:t>2</m:t>
                              </m:r>
                            </m:sub>
                          </m:sSub>
                        </m:sup>
                        <m:e>
                          <m:r>
                            <a:rPr lang="en-GB" sz="3600" b="0" i="1" smtClean="0">
                              <a:latin typeface="Cambria Math" panose="02040503050406030204" pitchFamily="18" charset="0"/>
                            </a:rPr>
                            <m:t>𝑣𝑓</m:t>
                          </m:r>
                          <m:d>
                            <m:dPr>
                              <m:ctrlPr>
                                <a:rPr lang="en-GB" sz="3600" b="0" i="1" smtClean="0">
                                  <a:latin typeface="Cambria Math" panose="02040503050406030204" pitchFamily="18" charset="0"/>
                                </a:rPr>
                              </m:ctrlPr>
                            </m:dPr>
                            <m:e>
                              <m:r>
                                <a:rPr lang="en-GB" sz="3600" b="0" i="1" smtClean="0">
                                  <a:latin typeface="Cambria Math" panose="02040503050406030204" pitchFamily="18" charset="0"/>
                                </a:rPr>
                                <m:t>𝑣</m:t>
                              </m:r>
                            </m:e>
                          </m:d>
                          <m:r>
                            <a:rPr lang="en-GB" sz="3600" b="0" i="1" smtClean="0">
                              <a:latin typeface="Cambria Math" panose="02040503050406030204" pitchFamily="18" charset="0"/>
                            </a:rPr>
                            <m:t>𝑑𝑣</m:t>
                          </m:r>
                        </m:e>
                      </m:nary>
                      <m:r>
                        <a:rPr lang="en-GB" sz="3600" b="0" i="1" smtClean="0">
                          <a:latin typeface="Cambria Math" panose="02040503050406030204" pitchFamily="18" charset="0"/>
                        </a:rPr>
                        <m:t> </m:t>
                      </m:r>
                    </m:oMath>
                  </m:oMathPara>
                </a14:m>
                <a:endParaRPr lang="en-US"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2719413" y="2099410"/>
                <a:ext cx="3024354" cy="1689630"/>
              </a:xfrm>
              <a:prstGeom prst="rect">
                <a:avLst/>
              </a:prstGeom>
              <a:blipFill>
                <a:blip r:embed="rId6"/>
                <a:stretch>
                  <a:fillRect/>
                </a:stretch>
              </a:blipFill>
            </p:spPr>
            <p:txBody>
              <a:bodyPr/>
              <a:lstStyle/>
              <a:p>
                <a:r>
                  <a:rPr lang="en-US">
                    <a:noFill/>
                  </a:rPr>
                  <a:t> </a:t>
                </a:r>
              </a:p>
            </p:txBody>
          </p:sp>
        </mc:Fallback>
      </mc:AlternateContent>
      <p:sp>
        <p:nvSpPr>
          <p:cNvPr id="17" name="TextBox 16"/>
          <p:cNvSpPr txBox="1"/>
          <p:nvPr/>
        </p:nvSpPr>
        <p:spPr>
          <a:xfrm>
            <a:off x="5642566" y="2542615"/>
            <a:ext cx="668773" cy="707886"/>
          </a:xfrm>
          <a:prstGeom prst="rect">
            <a:avLst/>
          </a:prstGeom>
          <a:noFill/>
        </p:spPr>
        <p:txBody>
          <a:bodyPr wrap="none" rtlCol="0">
            <a:spAutoFit/>
          </a:bodyPr>
          <a:lstStyle/>
          <a:p>
            <a:r>
              <a:rPr lang="en-GB" sz="4000" dirty="0"/>
              <a:t>?  </a:t>
            </a:r>
            <a:endParaRPr lang="en-US" sz="4000" dirty="0"/>
          </a:p>
        </p:txBody>
      </p:sp>
      <mc:AlternateContent xmlns:mc="http://schemas.openxmlformats.org/markup-compatibility/2006" xmlns:a14="http://schemas.microsoft.com/office/drawing/2010/main">
        <mc:Choice Requires="a14">
          <p:sp>
            <p:nvSpPr>
              <p:cNvPr id="18" name="TextBox 17"/>
              <p:cNvSpPr txBox="1"/>
              <p:nvPr/>
            </p:nvSpPr>
            <p:spPr>
              <a:xfrm>
                <a:off x="588309" y="4215803"/>
                <a:ext cx="7653762" cy="400110"/>
              </a:xfrm>
              <a:prstGeom prst="rect">
                <a:avLst/>
              </a:prstGeom>
              <a:noFill/>
            </p:spPr>
            <p:txBody>
              <a:bodyPr wrap="none" rtlCol="0">
                <a:spAutoFit/>
              </a:bodyPr>
              <a:lstStyle/>
              <a:p>
                <a:r>
                  <a:rPr lang="en-GB" sz="2000" dirty="0"/>
                  <a:t>The average velocity of the molecules in the range between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𝑣</m:t>
                        </m:r>
                      </m:e>
                      <m:sub>
                        <m:r>
                          <a:rPr lang="en-GB" sz="2000" b="0" i="1" smtClean="0">
                            <a:latin typeface="Cambria Math" panose="02040503050406030204" pitchFamily="18" charset="0"/>
                          </a:rPr>
                          <m:t>2</m:t>
                        </m:r>
                      </m:sub>
                    </m:sSub>
                  </m:oMath>
                </a14:m>
                <a:r>
                  <a:rPr lang="en-US" sz="2000" dirty="0"/>
                  <a:t> is:</a:t>
                </a:r>
              </a:p>
            </p:txBody>
          </p:sp>
        </mc:Choice>
        <mc:Fallback xmlns="">
          <p:sp>
            <p:nvSpPr>
              <p:cNvPr id="18" name="TextBox 17"/>
              <p:cNvSpPr txBox="1">
                <a:spLocks noRot="1" noChangeAspect="1" noMove="1" noResize="1" noEditPoints="1" noAdjustHandles="1" noChangeArrowheads="1" noChangeShapeType="1" noTextEdit="1"/>
              </p:cNvSpPr>
              <p:nvPr/>
            </p:nvSpPr>
            <p:spPr>
              <a:xfrm>
                <a:off x="588309" y="4215803"/>
                <a:ext cx="7653762" cy="400110"/>
              </a:xfrm>
              <a:prstGeom prst="rect">
                <a:avLst/>
              </a:prstGeom>
              <a:blipFill>
                <a:blip r:embed="rId7"/>
                <a:stretch>
                  <a:fillRect l="-876" t="-9231" r="-80" b="-27692"/>
                </a:stretch>
              </a:blipFill>
            </p:spPr>
            <p:txBody>
              <a:bodyPr/>
              <a:lstStyle/>
              <a:p>
                <a:r>
                  <a:rPr lang="en-US">
                    <a:noFill/>
                  </a:rPr>
                  <a:t> </a:t>
                </a:r>
              </a:p>
            </p:txBody>
          </p:sp>
        </mc:Fallback>
      </mc:AlternateContent>
    </p:spTree>
    <p:extLst>
      <p:ext uri="{BB962C8B-B14F-4D97-AF65-F5344CB8AC3E}">
        <p14:creationId xmlns:p14="http://schemas.microsoft.com/office/powerpoint/2010/main" val="310476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5724128" y="1340768"/>
            <a:ext cx="3131840" cy="1570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13</a:t>
            </a:fld>
            <a:endParaRPr lang="en-US" altLang="zh-CN"/>
          </a:p>
        </p:txBody>
      </p:sp>
      <p:sp>
        <p:nvSpPr>
          <p:cNvPr id="5" name="Title 1"/>
          <p:cNvSpPr>
            <a:spLocks noGrp="1"/>
          </p:cNvSpPr>
          <p:nvPr>
            <p:ph type="title"/>
          </p:nvPr>
        </p:nvSpPr>
        <p:spPr>
          <a:xfrm>
            <a:off x="737394" y="-57313"/>
            <a:ext cx="8229600" cy="1143000"/>
          </a:xfrm>
        </p:spPr>
        <p:txBody>
          <a:bodyPr/>
          <a:lstStyle/>
          <a:p>
            <a:r>
              <a:rPr lang="en-GB" sz="2800" b="1" dirty="0"/>
              <a:t>Summary</a:t>
            </a:r>
            <a:r>
              <a:rPr lang="en-GB" sz="3200" dirty="0"/>
              <a:t>: Characteristics velocities of an ideal gas </a:t>
            </a:r>
            <a:r>
              <a:rPr lang="en-GB" sz="3200" dirty="0">
                <a:solidFill>
                  <a:srgbClr val="FF0000"/>
                </a:solidFill>
              </a:rPr>
              <a:t>(important to remember)</a:t>
            </a:r>
            <a:endParaRPr lang="en-US" sz="3200" dirty="0">
              <a:solidFill>
                <a:srgbClr val="FF0000"/>
              </a:solidFill>
            </a:endParaRPr>
          </a:p>
        </p:txBody>
      </p:sp>
      <mc:AlternateContent xmlns:mc="http://schemas.openxmlformats.org/markup-compatibility/2006" xmlns:a14="http://schemas.microsoft.com/office/drawing/2010/main">
        <mc:Choice Requires="a14">
          <p:sp>
            <p:nvSpPr>
              <p:cNvPr id="6" name="Rectangle 5"/>
              <p:cNvSpPr/>
              <p:nvPr/>
            </p:nvSpPr>
            <p:spPr>
              <a:xfrm>
                <a:off x="179512" y="1522769"/>
                <a:ext cx="5097742" cy="16834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latin typeface="Cambria Math" panose="02040503050406030204" pitchFamily="18" charset="0"/>
                            </a:rPr>
                          </m:ctrlPr>
                        </m:accPr>
                        <m:e>
                          <m:sSub>
                            <m:sSubPr>
                              <m:ctrlPr>
                                <a:rPr lang="en-GB" sz="3600" i="1">
                                  <a:latin typeface="Cambria Math" panose="02040503050406030204" pitchFamily="18" charset="0"/>
                                </a:rPr>
                              </m:ctrlPr>
                            </m:sSubPr>
                            <m:e>
                              <m:r>
                                <a:rPr lang="en-GB" sz="3600" i="1">
                                  <a:latin typeface="Cambria Math" panose="02040503050406030204" pitchFamily="18" charset="0"/>
                                </a:rPr>
                                <m:t>𝐸</m:t>
                              </m:r>
                            </m:e>
                            <m:sub>
                              <m:r>
                                <a:rPr lang="en-GB" sz="3600" i="1">
                                  <a:latin typeface="Cambria Math" panose="02040503050406030204" pitchFamily="18" charset="0"/>
                                </a:rPr>
                                <m:t>𝑘</m:t>
                              </m:r>
                            </m:sub>
                          </m:sSub>
                        </m:e>
                      </m:acc>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3</m:t>
                          </m:r>
                        </m:num>
                        <m:den>
                          <m:r>
                            <a:rPr lang="en-GB" sz="3600" b="0" i="1" smtClean="0">
                              <a:latin typeface="Cambria Math" panose="02040503050406030204" pitchFamily="18" charset="0"/>
                            </a:rPr>
                            <m:t>2</m:t>
                          </m:r>
                        </m:den>
                      </m:f>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𝑘</m:t>
                          </m:r>
                        </m:e>
                        <m:sub>
                          <m:r>
                            <a:rPr lang="en-GB" sz="3600" b="0" i="1" smtClean="0">
                              <a:latin typeface="Cambria Math" panose="02040503050406030204" pitchFamily="18" charset="0"/>
                            </a:rPr>
                            <m:t>𝐵</m:t>
                          </m:r>
                        </m:sub>
                      </m:sSub>
                      <m:r>
                        <a:rPr lang="en-GB" sz="3600" b="0" i="1" smtClean="0">
                          <a:latin typeface="Cambria Math" panose="02040503050406030204" pitchFamily="18" charset="0"/>
                        </a:rPr>
                        <m:t>𝑇</m:t>
                      </m:r>
                      <m:r>
                        <a:rPr lang="en-GB" sz="3600" b="0" i="1" smtClean="0">
                          <a:latin typeface="Cambria Math" panose="02040503050406030204" pitchFamily="18" charset="0"/>
                        </a:rPr>
                        <m:t>=</m:t>
                      </m:r>
                      <m:f>
                        <m:fPr>
                          <m:ctrlPr>
                            <a:rPr lang="en-GB" sz="3600" i="1">
                              <a:latin typeface="Cambria Math" panose="02040503050406030204" pitchFamily="18" charset="0"/>
                            </a:rPr>
                          </m:ctrlPr>
                        </m:fPr>
                        <m:num>
                          <m:r>
                            <a:rPr lang="en-GB" sz="3600" i="1">
                              <a:latin typeface="Cambria Math" panose="02040503050406030204" pitchFamily="18" charset="0"/>
                            </a:rPr>
                            <m:t>1</m:t>
                          </m:r>
                        </m:num>
                        <m:den>
                          <m:r>
                            <a:rPr lang="en-GB" sz="3600" i="1">
                              <a:latin typeface="Cambria Math" panose="02040503050406030204" pitchFamily="18" charset="0"/>
                            </a:rPr>
                            <m:t>2</m:t>
                          </m:r>
                        </m:den>
                      </m:f>
                      <m:r>
                        <a:rPr lang="en-GB" sz="3600" i="1">
                          <a:latin typeface="Cambria Math" panose="02040503050406030204" pitchFamily="18" charset="0"/>
                        </a:rPr>
                        <m:t>𝑚</m:t>
                      </m:r>
                      <m:sSubSup>
                        <m:sSubSupPr>
                          <m:ctrlPr>
                            <a:rPr lang="en-GB" sz="3600" i="1">
                              <a:latin typeface="Cambria Math" panose="02040503050406030204" pitchFamily="18" charset="0"/>
                            </a:rPr>
                          </m:ctrlPr>
                        </m:sSubSupPr>
                        <m:e>
                          <m:r>
                            <a:rPr lang="en-GB" sz="3600" i="1">
                              <a:latin typeface="Cambria Math" panose="02040503050406030204" pitchFamily="18" charset="0"/>
                            </a:rPr>
                            <m:t>𝑣</m:t>
                          </m:r>
                        </m:e>
                        <m:sub>
                          <m:r>
                            <a:rPr lang="en-GB" sz="3600" i="1">
                              <a:latin typeface="Cambria Math" panose="02040503050406030204" pitchFamily="18" charset="0"/>
                            </a:rPr>
                            <m:t>𝑟𝑚𝑠</m:t>
                          </m:r>
                        </m:sub>
                        <m:sup>
                          <m:r>
                            <a:rPr lang="en-GB" sz="3600" i="1">
                              <a:latin typeface="Cambria Math" panose="02040503050406030204" pitchFamily="18" charset="0"/>
                            </a:rPr>
                            <m:t>2</m:t>
                          </m:r>
                        </m:sup>
                      </m:sSubSup>
                    </m:oMath>
                  </m:oMathPara>
                </a14:m>
                <a:endParaRPr lang="en-US" sz="3600" dirty="0"/>
              </a:p>
              <a:p>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179512" y="1522769"/>
                <a:ext cx="5097742" cy="1683474"/>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a:off x="743149" y="966991"/>
            <a:ext cx="4896544" cy="461665"/>
          </a:xfrm>
          <a:prstGeom prst="rect">
            <a:avLst/>
          </a:prstGeom>
          <a:noFill/>
        </p:spPr>
        <p:txBody>
          <a:bodyPr wrap="square" rtlCol="0">
            <a:spAutoFit/>
          </a:bodyPr>
          <a:lstStyle/>
          <a:p>
            <a:r>
              <a:rPr lang="en-GB" sz="2400" dirty="0"/>
              <a:t>Average kinetic energy:  </a:t>
            </a:r>
            <a:endParaRPr lang="en-US" sz="2400" dirty="0"/>
          </a:p>
        </p:txBody>
      </p:sp>
      <p:sp>
        <p:nvSpPr>
          <p:cNvPr id="8" name="Right Arrow 7"/>
          <p:cNvSpPr/>
          <p:nvPr/>
        </p:nvSpPr>
        <p:spPr>
          <a:xfrm>
            <a:off x="4986199" y="1860989"/>
            <a:ext cx="663912" cy="569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5724128" y="1550956"/>
                <a:ext cx="2972672"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𝑟𝑚𝑠</m:t>
                          </m:r>
                        </m:sub>
                      </m:sSub>
                      <m:r>
                        <a:rPr lang="en-GB" sz="2400" b="0" i="1" smtClean="0">
                          <a:latin typeface="Cambria Math" panose="02040503050406030204" pitchFamily="18" charset="0"/>
                        </a:rPr>
                        <m:t>=</m:t>
                      </m:r>
                      <m:rad>
                        <m:radPr>
                          <m:degHide m:val="on"/>
                          <m:ctrlPr>
                            <a:rPr lang="en-GB" sz="2400" i="1">
                              <a:latin typeface="Cambria Math" panose="02040503050406030204" pitchFamily="18" charset="0"/>
                            </a:rPr>
                          </m:ctrlPr>
                        </m:radPr>
                        <m:deg/>
                        <m:e>
                          <m:acc>
                            <m:accPr>
                              <m:chr m:val="̅"/>
                              <m:ctrlPr>
                                <a:rPr lang="en-GB" sz="2400" i="1">
                                  <a:latin typeface="Cambria Math" panose="02040503050406030204" pitchFamily="18" charset="0"/>
                                </a:rPr>
                              </m:ctrlPr>
                            </m:accPr>
                            <m:e>
                              <m:sSup>
                                <m:sSupPr>
                                  <m:ctrlPr>
                                    <a:rPr lang="en-GB" sz="2400" i="1">
                                      <a:latin typeface="Cambria Math" panose="02040503050406030204" pitchFamily="18" charset="0"/>
                                    </a:rPr>
                                  </m:ctrlPr>
                                </m:sSupPr>
                                <m:e>
                                  <m:r>
                                    <a:rPr lang="en-GB" sz="2400" i="1">
                                      <a:latin typeface="Cambria Math" panose="02040503050406030204" pitchFamily="18" charset="0"/>
                                    </a:rPr>
                                    <m:t>𝑣</m:t>
                                  </m:r>
                                </m:e>
                                <m:sup>
                                  <m:r>
                                    <a:rPr lang="en-GB" sz="2400" i="1">
                                      <a:latin typeface="Cambria Math" panose="02040503050406030204" pitchFamily="18" charset="0"/>
                                    </a:rPr>
                                    <m:t>2</m:t>
                                  </m:r>
                                </m:sup>
                              </m:sSup>
                            </m:e>
                          </m:acc>
                        </m:e>
                      </m:rad>
                      <m:r>
                        <a:rPr lang="en-GB" sz="2400" b="0" i="1" smtClean="0">
                          <a:latin typeface="Cambria Math" panose="02040503050406030204" pitchFamily="18" charset="0"/>
                        </a:rPr>
                        <m:t>=</m:t>
                      </m:r>
                      <m:rad>
                        <m:radPr>
                          <m:degHide m:val="on"/>
                          <m:ctrlPr>
                            <a:rPr lang="en-GB" sz="2400" b="0" i="1" smtClean="0">
                              <a:latin typeface="Cambria Math" panose="02040503050406030204" pitchFamily="18" charset="0"/>
                            </a:rPr>
                          </m:ctrlPr>
                        </m:radPr>
                        <m:deg/>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num>
                            <m:den>
                              <m:r>
                                <a:rPr lang="en-GB" sz="2400" b="0" i="1" smtClean="0">
                                  <a:latin typeface="Cambria Math" panose="02040503050406030204" pitchFamily="18" charset="0"/>
                                </a:rPr>
                                <m:t>𝑚</m:t>
                              </m:r>
                            </m:den>
                          </m:f>
                        </m:e>
                      </m:rad>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5724128" y="1550956"/>
                <a:ext cx="2972672" cy="10911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11560" y="3383150"/>
                <a:ext cx="7710252" cy="369332"/>
              </a:xfrm>
              <a:prstGeom prst="rect">
                <a:avLst/>
              </a:prstGeom>
              <a:noFill/>
            </p:spPr>
            <p:txBody>
              <a:bodyPr wrap="none" rtlCol="0">
                <a:spAutoFit/>
              </a:bodyPr>
              <a:lstStyle/>
              <a:p>
                <a:r>
                  <a:rPr lang="en-GB" dirty="0"/>
                  <a:t>About the two other characteristic velocities, you just have to know that, as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𝑟𝑚𝑠</m:t>
                        </m:r>
                      </m:sub>
                    </m:sSub>
                  </m:oMath>
                </a14:m>
                <a:r>
                  <a:rPr lang="en-GB" dirty="0"/>
                  <a:t>:</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11560" y="3383150"/>
                <a:ext cx="7710252" cy="369332"/>
              </a:xfrm>
              <a:prstGeom prst="rect">
                <a:avLst/>
              </a:prstGeom>
              <a:blipFill>
                <a:blip r:embed="rId4"/>
                <a:stretch>
                  <a:fillRect l="-632"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229213" y="3645024"/>
                <a:ext cx="2295115" cy="1729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3600" i="1" smtClean="0">
                              <a:latin typeface="Cambria Math" panose="02040503050406030204" pitchFamily="18" charset="0"/>
                            </a:rPr>
                          </m:ctrlPr>
                        </m:accPr>
                        <m:e>
                          <m:r>
                            <a:rPr lang="en-GB" sz="3600" b="0" i="1" smtClean="0">
                              <a:latin typeface="Cambria Math" panose="02040503050406030204" pitchFamily="18" charset="0"/>
                            </a:rPr>
                            <m:t>𝑣</m:t>
                          </m:r>
                        </m:e>
                      </m:acc>
                      <m:r>
                        <a:rPr lang="en-GB" sz="3600" i="1" smtClean="0">
                          <a:latin typeface="Cambria Math" panose="02040503050406030204" pitchFamily="18" charset="0"/>
                          <a:ea typeface="Cambria Math" panose="02040503050406030204" pitchFamily="18" charset="0"/>
                        </a:rPr>
                        <m:t>∝</m:t>
                      </m:r>
                      <m:rad>
                        <m:radPr>
                          <m:degHide m:val="on"/>
                          <m:ctrlPr>
                            <a:rPr lang="en-GB" sz="3600" i="1">
                              <a:latin typeface="Cambria Math" panose="02040503050406030204" pitchFamily="18" charset="0"/>
                            </a:rPr>
                          </m:ctrlPr>
                        </m:radPr>
                        <m:deg/>
                        <m:e>
                          <m:f>
                            <m:fPr>
                              <m:ctrlPr>
                                <a:rPr lang="en-GB" sz="3600" i="1">
                                  <a:latin typeface="Cambria Math" panose="02040503050406030204" pitchFamily="18" charset="0"/>
                                </a:rPr>
                              </m:ctrlPr>
                            </m:fPr>
                            <m:num>
                              <m:sSub>
                                <m:sSubPr>
                                  <m:ctrlPr>
                                    <a:rPr lang="en-GB" sz="3600" i="1">
                                      <a:latin typeface="Cambria Math" panose="02040503050406030204" pitchFamily="18" charset="0"/>
                                    </a:rPr>
                                  </m:ctrlPr>
                                </m:sSubPr>
                                <m:e>
                                  <m:r>
                                    <a:rPr lang="en-GB" sz="3600" i="1">
                                      <a:latin typeface="Cambria Math" panose="02040503050406030204" pitchFamily="18" charset="0"/>
                                    </a:rPr>
                                    <m:t>𝑘</m:t>
                                  </m:r>
                                </m:e>
                                <m:sub>
                                  <m:r>
                                    <a:rPr lang="en-GB" sz="3600" i="1">
                                      <a:latin typeface="Cambria Math" panose="02040503050406030204" pitchFamily="18" charset="0"/>
                                    </a:rPr>
                                    <m:t>𝐵</m:t>
                                  </m:r>
                                </m:sub>
                              </m:sSub>
                              <m:r>
                                <a:rPr lang="en-GB" sz="3600" i="1">
                                  <a:latin typeface="Cambria Math" panose="02040503050406030204" pitchFamily="18" charset="0"/>
                                </a:rPr>
                                <m:t>𝑇</m:t>
                              </m:r>
                            </m:num>
                            <m:den>
                              <m:r>
                                <a:rPr lang="en-GB" sz="3600" i="1">
                                  <a:latin typeface="Cambria Math" panose="02040503050406030204" pitchFamily="18" charset="0"/>
                                </a:rPr>
                                <m:t>𝑚</m:t>
                              </m:r>
                            </m:den>
                          </m:f>
                        </m:e>
                      </m:rad>
                    </m:oMath>
                  </m:oMathPara>
                </a14:m>
                <a:endParaRPr lang="en-US" sz="3600" dirty="0"/>
              </a:p>
            </p:txBody>
          </p:sp>
        </mc:Choice>
        <mc:Fallback xmlns="">
          <p:sp>
            <p:nvSpPr>
              <p:cNvPr id="11" name="Rectangle 10"/>
              <p:cNvSpPr>
                <a:spLocks noRot="1" noChangeAspect="1" noMove="1" noResize="1" noEditPoints="1" noAdjustHandles="1" noChangeArrowheads="1" noChangeShapeType="1" noTextEdit="1"/>
              </p:cNvSpPr>
              <p:nvPr/>
            </p:nvSpPr>
            <p:spPr>
              <a:xfrm>
                <a:off x="5229213" y="3645024"/>
                <a:ext cx="2295115" cy="17291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6564" y="3717606"/>
                <a:ext cx="2805192" cy="1729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ea typeface="Cambria Math" panose="02040503050406030204" pitchFamily="18" charset="0"/>
                            </a:rPr>
                          </m:ctrlPr>
                        </m:sSubPr>
                        <m:e>
                          <m:r>
                            <a:rPr lang="en-GB" sz="3600" b="0" i="1" smtClean="0">
                              <a:latin typeface="Cambria Math" panose="02040503050406030204" pitchFamily="18" charset="0"/>
                              <a:ea typeface="Cambria Math" panose="02040503050406030204" pitchFamily="18" charset="0"/>
                            </a:rPr>
                            <m:t>𝑣</m:t>
                          </m:r>
                        </m:e>
                        <m:sub>
                          <m:r>
                            <a:rPr lang="en-GB" sz="3600" b="0" i="1" smtClean="0">
                              <a:latin typeface="Cambria Math" panose="02040503050406030204" pitchFamily="18" charset="0"/>
                              <a:ea typeface="Cambria Math" panose="02040503050406030204" pitchFamily="18" charset="0"/>
                            </a:rPr>
                            <m:t>𝑚𝑝</m:t>
                          </m:r>
                        </m:sub>
                      </m:sSub>
                      <m:r>
                        <a:rPr lang="en-GB" sz="3600" i="1" smtClean="0">
                          <a:latin typeface="Cambria Math" panose="02040503050406030204" pitchFamily="18" charset="0"/>
                          <a:ea typeface="Cambria Math" panose="02040503050406030204" pitchFamily="18" charset="0"/>
                        </a:rPr>
                        <m:t>∝</m:t>
                      </m:r>
                      <m:rad>
                        <m:radPr>
                          <m:degHide m:val="on"/>
                          <m:ctrlPr>
                            <a:rPr lang="en-GB" sz="3600" i="1">
                              <a:latin typeface="Cambria Math" panose="02040503050406030204" pitchFamily="18" charset="0"/>
                            </a:rPr>
                          </m:ctrlPr>
                        </m:radPr>
                        <m:deg/>
                        <m:e>
                          <m:f>
                            <m:fPr>
                              <m:ctrlPr>
                                <a:rPr lang="en-GB" sz="3600" i="1">
                                  <a:latin typeface="Cambria Math" panose="02040503050406030204" pitchFamily="18" charset="0"/>
                                </a:rPr>
                              </m:ctrlPr>
                            </m:fPr>
                            <m:num>
                              <m:sSub>
                                <m:sSubPr>
                                  <m:ctrlPr>
                                    <a:rPr lang="en-GB" sz="3600" i="1">
                                      <a:latin typeface="Cambria Math" panose="02040503050406030204" pitchFamily="18" charset="0"/>
                                    </a:rPr>
                                  </m:ctrlPr>
                                </m:sSubPr>
                                <m:e>
                                  <m:r>
                                    <a:rPr lang="en-GB" sz="3600" i="1">
                                      <a:latin typeface="Cambria Math" panose="02040503050406030204" pitchFamily="18" charset="0"/>
                                    </a:rPr>
                                    <m:t>𝑘</m:t>
                                  </m:r>
                                </m:e>
                                <m:sub>
                                  <m:r>
                                    <a:rPr lang="en-GB" sz="3600" i="1">
                                      <a:latin typeface="Cambria Math" panose="02040503050406030204" pitchFamily="18" charset="0"/>
                                    </a:rPr>
                                    <m:t>𝐵</m:t>
                                  </m:r>
                                </m:sub>
                              </m:sSub>
                              <m:r>
                                <a:rPr lang="en-GB" sz="3600" i="1">
                                  <a:latin typeface="Cambria Math" panose="02040503050406030204" pitchFamily="18" charset="0"/>
                                </a:rPr>
                                <m:t>𝑇</m:t>
                              </m:r>
                            </m:num>
                            <m:den>
                              <m:r>
                                <a:rPr lang="en-GB" sz="3600" i="1">
                                  <a:latin typeface="Cambria Math" panose="02040503050406030204" pitchFamily="18" charset="0"/>
                                </a:rPr>
                                <m:t>𝑚</m:t>
                              </m:r>
                            </m:den>
                          </m:f>
                        </m:e>
                      </m:rad>
                    </m:oMath>
                  </m:oMathPara>
                </a14:m>
                <a:endParaRPr lang="en-US" sz="3600" dirty="0"/>
              </a:p>
            </p:txBody>
          </p:sp>
        </mc:Choice>
        <mc:Fallback xmlns="">
          <p:sp>
            <p:nvSpPr>
              <p:cNvPr id="12" name="Rectangle 11"/>
              <p:cNvSpPr>
                <a:spLocks noRot="1" noChangeAspect="1" noMove="1" noResize="1" noEditPoints="1" noAdjustHandles="1" noChangeArrowheads="1" noChangeShapeType="1" noTextEdit="1"/>
              </p:cNvSpPr>
              <p:nvPr/>
            </p:nvSpPr>
            <p:spPr>
              <a:xfrm>
                <a:off x="766564" y="3717606"/>
                <a:ext cx="2805192" cy="1729191"/>
              </a:xfrm>
              <a:prstGeom prst="rect">
                <a:avLst/>
              </a:prstGeom>
              <a:blipFill>
                <a:blip r:embed="rId6"/>
                <a:stretch>
                  <a:fillRect/>
                </a:stretch>
              </a:blipFill>
            </p:spPr>
            <p:txBody>
              <a:bodyPr/>
              <a:lstStyle/>
              <a:p>
                <a:r>
                  <a:rPr lang="en-US">
                    <a:noFill/>
                  </a:rPr>
                  <a:t> </a:t>
                </a:r>
              </a:p>
            </p:txBody>
          </p:sp>
        </mc:Fallback>
      </mc:AlternateContent>
      <p:sp>
        <p:nvSpPr>
          <p:cNvPr id="15" name="TextBox 14"/>
          <p:cNvSpPr txBox="1"/>
          <p:nvPr/>
        </p:nvSpPr>
        <p:spPr>
          <a:xfrm>
            <a:off x="5236109" y="5575640"/>
            <a:ext cx="1809021" cy="369332"/>
          </a:xfrm>
          <a:prstGeom prst="rect">
            <a:avLst/>
          </a:prstGeom>
          <a:noFill/>
        </p:spPr>
        <p:txBody>
          <a:bodyPr wrap="none" rtlCol="0">
            <a:spAutoFit/>
          </a:bodyPr>
          <a:lstStyle/>
          <a:p>
            <a:r>
              <a:rPr lang="en-GB" dirty="0"/>
              <a:t>Average velocity </a:t>
            </a:r>
            <a:endParaRPr lang="en-US" dirty="0"/>
          </a:p>
        </p:txBody>
      </p:sp>
      <p:sp>
        <p:nvSpPr>
          <p:cNvPr id="16" name="TextBox 15"/>
          <p:cNvSpPr txBox="1"/>
          <p:nvPr/>
        </p:nvSpPr>
        <p:spPr>
          <a:xfrm>
            <a:off x="815813" y="5586721"/>
            <a:ext cx="2383986" cy="369332"/>
          </a:xfrm>
          <a:prstGeom prst="rect">
            <a:avLst/>
          </a:prstGeom>
          <a:noFill/>
        </p:spPr>
        <p:txBody>
          <a:bodyPr wrap="none" rtlCol="0">
            <a:spAutoFit/>
          </a:bodyPr>
          <a:lstStyle/>
          <a:p>
            <a:r>
              <a:rPr lang="en-GB" dirty="0"/>
              <a:t>Most probable velocity </a:t>
            </a:r>
            <a:endParaRPr lang="en-US" dirty="0"/>
          </a:p>
        </p:txBody>
      </p:sp>
    </p:spTree>
    <p:extLst>
      <p:ext uri="{BB962C8B-B14F-4D97-AF65-F5344CB8AC3E}">
        <p14:creationId xmlns:p14="http://schemas.microsoft.com/office/powerpoint/2010/main" val="4878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914400" y="-40078"/>
                <a:ext cx="8229600" cy="1143000"/>
              </a:xfrm>
            </p:spPr>
            <p:txBody>
              <a:bodyPr/>
              <a:lstStyle/>
              <a:p>
                <a:r>
                  <a:rPr lang="en-GB" sz="3600" dirty="0">
                    <a:solidFill>
                      <a:schemeClr val="tx1"/>
                    </a:solidFill>
                  </a:rPr>
                  <a:t>Summary about </a:t>
                </a:r>
                <a14:m>
                  <m:oMath xmlns:m="http://schemas.openxmlformats.org/officeDocument/2006/math">
                    <m:r>
                      <a:rPr lang="en-GB" sz="3600" b="0" i="1" smtClean="0">
                        <a:solidFill>
                          <a:schemeClr val="tx1"/>
                        </a:solidFill>
                        <a:latin typeface="Cambria Math" panose="02040503050406030204" pitchFamily="18" charset="0"/>
                      </a:rPr>
                      <m:t>𝑓</m:t>
                    </m:r>
                    <m:r>
                      <a:rPr lang="en-GB" sz="3600" b="0" i="1" smtClean="0">
                        <a:solidFill>
                          <a:schemeClr val="tx1"/>
                        </a:solidFill>
                        <a:latin typeface="Cambria Math" panose="02040503050406030204" pitchFamily="18" charset="0"/>
                      </a:rPr>
                      <m:t>(</m:t>
                    </m:r>
                    <m:r>
                      <a:rPr lang="en-GB" sz="3600" b="0" i="1" smtClean="0">
                        <a:solidFill>
                          <a:schemeClr val="tx1"/>
                        </a:solidFill>
                        <a:latin typeface="Cambria Math" panose="02040503050406030204" pitchFamily="18" charset="0"/>
                      </a:rPr>
                      <m:t>𝑣</m:t>
                    </m:r>
                    <m:r>
                      <a:rPr lang="en-GB" sz="3600" b="0" i="1" smtClean="0">
                        <a:solidFill>
                          <a:schemeClr val="tx1"/>
                        </a:solidFill>
                        <a:latin typeface="Cambria Math" panose="02040503050406030204" pitchFamily="18" charset="0"/>
                      </a:rPr>
                      <m:t>)</m:t>
                    </m:r>
                  </m:oMath>
                </a14:m>
                <a:endParaRPr lang="en-US" sz="3600" dirty="0">
                  <a:solidFill>
                    <a:schemeClr val="tx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914400" y="-40078"/>
                <a:ext cx="8229600" cy="1143000"/>
              </a:xfrm>
              <a:blipFill>
                <a:blip r:embed="rId2"/>
                <a:stretch>
                  <a:fillRect t="-7979"/>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pPr/>
              <a:t>14</a:t>
            </a:fld>
            <a:endParaRPr lang="en-US" altLang="zh-CN"/>
          </a:p>
        </p:txBody>
      </p:sp>
      <mc:AlternateContent xmlns:mc="http://schemas.openxmlformats.org/markup-compatibility/2006" xmlns:a14="http://schemas.microsoft.com/office/drawing/2010/main">
        <mc:Choice Requires="a14">
          <p:sp>
            <p:nvSpPr>
              <p:cNvPr id="22" name="TextBox 21"/>
              <p:cNvSpPr txBox="1"/>
              <p:nvPr/>
            </p:nvSpPr>
            <p:spPr>
              <a:xfrm>
                <a:off x="631109" y="1630055"/>
                <a:ext cx="2471061" cy="931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3200" i="1" smtClean="0">
                              <a:latin typeface="Cambria Math" panose="02040503050406030204" pitchFamily="18" charset="0"/>
                            </a:rPr>
                          </m:ctrlPr>
                        </m:fPr>
                        <m:num>
                          <m:r>
                            <a:rPr lang="en-GB" sz="3200" b="0" i="1" smtClean="0">
                              <a:latin typeface="Cambria Math" panose="02040503050406030204" pitchFamily="18" charset="0"/>
                            </a:rPr>
                            <m:t>𝑑𝑁</m:t>
                          </m:r>
                        </m:num>
                        <m:den>
                          <m:r>
                            <a:rPr lang="en-GB" sz="3200" b="0" i="1" smtClean="0">
                              <a:latin typeface="Cambria Math" panose="02040503050406030204" pitchFamily="18" charset="0"/>
                            </a:rPr>
                            <m:t>𝑁</m:t>
                          </m:r>
                        </m:den>
                      </m:f>
                      <m:r>
                        <a:rPr lang="en-GB" sz="3200" b="0" i="1" smtClean="0">
                          <a:latin typeface="Cambria Math" panose="02040503050406030204" pitchFamily="18" charset="0"/>
                        </a:rPr>
                        <m:t>=</m:t>
                      </m:r>
                      <m:r>
                        <a:rPr lang="en-GB" sz="3200" b="0" i="1" smtClean="0">
                          <a:latin typeface="Cambria Math" panose="02040503050406030204" pitchFamily="18" charset="0"/>
                        </a:rPr>
                        <m:t>𝑓</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𝑣</m:t>
                          </m:r>
                        </m:e>
                      </m:d>
                      <m:r>
                        <a:rPr lang="en-GB" sz="3200" b="0" i="1" smtClean="0">
                          <a:latin typeface="Cambria Math" panose="02040503050406030204" pitchFamily="18" charset="0"/>
                        </a:rPr>
                        <m:t>𝑑𝑣</m:t>
                      </m:r>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31109" y="1630055"/>
                <a:ext cx="2471061" cy="931794"/>
              </a:xfrm>
              <a:prstGeom prst="rect">
                <a:avLst/>
              </a:prstGeom>
              <a:blipFill>
                <a:blip r:embed="rId3"/>
                <a:stretch>
                  <a:fillRect/>
                </a:stretch>
              </a:blipFill>
            </p:spPr>
            <p:txBody>
              <a:bodyPr/>
              <a:lstStyle/>
              <a:p>
                <a:r>
                  <a:rPr lang="en-US">
                    <a:noFill/>
                  </a:rPr>
                  <a:t> </a:t>
                </a:r>
              </a:p>
            </p:txBody>
          </p:sp>
        </mc:Fallback>
      </mc:AlternateContent>
      <p:cxnSp>
        <p:nvCxnSpPr>
          <p:cNvPr id="24" name="Straight Arrow Connector 23"/>
          <p:cNvCxnSpPr/>
          <p:nvPr/>
        </p:nvCxnSpPr>
        <p:spPr>
          <a:xfrm>
            <a:off x="3275856" y="2165703"/>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flipH="1">
                <a:off x="4699794" y="1832050"/>
                <a:ext cx="4065588" cy="923330"/>
              </a:xfrm>
              <a:prstGeom prst="rect">
                <a:avLst/>
              </a:prstGeom>
              <a:noFill/>
            </p:spPr>
            <p:txBody>
              <a:bodyPr wrap="square" rtlCol="0">
                <a:spAutoFit/>
              </a:bodyPr>
              <a:lstStyle/>
              <a:p>
                <a:r>
                  <a:rPr lang="en-GB" dirty="0"/>
                  <a:t>The fraction of molecules which the velocity in the range between </a:t>
                </a:r>
                <a14:m>
                  <m:oMath xmlns:m="http://schemas.openxmlformats.org/officeDocument/2006/math">
                    <m:r>
                      <a:rPr lang="en-GB" b="0" i="1" smtClean="0">
                        <a:latin typeface="Cambria Math" panose="02040503050406030204" pitchFamily="18" charset="0"/>
                      </a:rPr>
                      <m:t>𝑣</m:t>
                    </m:r>
                  </m:oMath>
                </a14:m>
                <a:r>
                  <a:rPr lang="en-US" dirty="0"/>
                  <a:t> and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𝑑𝑣</m:t>
                    </m:r>
                  </m:oMath>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flipH="1">
                <a:off x="4699794" y="1832050"/>
                <a:ext cx="4065588" cy="923330"/>
              </a:xfrm>
              <a:prstGeom prst="rect">
                <a:avLst/>
              </a:prstGeom>
              <a:blipFill>
                <a:blip r:embed="rId4"/>
                <a:stretch>
                  <a:fillRect l="-1349" t="-3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11412" y="2832593"/>
                <a:ext cx="3652859" cy="13141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𝑁</m:t>
                          </m:r>
                        </m:e>
                        <m:sub>
                          <m:r>
                            <a:rPr lang="en-GB" sz="2800" b="0" i="1" smtClean="0">
                              <a:latin typeface="Cambria Math" panose="02040503050406030204" pitchFamily="18" charset="0"/>
                            </a:rPr>
                            <m:t>[</m:t>
                          </m:r>
                          <m:r>
                            <a:rPr lang="en-GB" sz="2800" b="0" i="1" smtClean="0">
                              <a:latin typeface="Cambria Math" panose="02040503050406030204" pitchFamily="18" charset="0"/>
                            </a:rPr>
                            <m:t>𝑣</m:t>
                          </m:r>
                          <m:r>
                            <a:rPr lang="en-GB" sz="2800" b="0" i="1" smtClean="0">
                              <a:latin typeface="Cambria Math" panose="02040503050406030204" pitchFamily="18" charset="0"/>
                            </a:rPr>
                            <m:t>1,</m:t>
                          </m:r>
                          <m:r>
                            <a:rPr lang="en-GB" sz="2800" b="0" i="1" smtClean="0">
                              <a:latin typeface="Cambria Math" panose="02040503050406030204" pitchFamily="18" charset="0"/>
                            </a:rPr>
                            <m:t>𝑣</m:t>
                          </m:r>
                          <m:r>
                            <a:rPr lang="en-GB" sz="2800" b="0" i="1" smtClean="0">
                              <a:latin typeface="Cambria Math" panose="02040503050406030204" pitchFamily="18" charset="0"/>
                            </a:rPr>
                            <m:t>2]</m:t>
                          </m:r>
                        </m:sub>
                      </m:sSub>
                      <m:r>
                        <a:rPr lang="en-GB" sz="2800" b="0" i="1" smtClean="0">
                          <a:latin typeface="Cambria Math" panose="02040503050406030204" pitchFamily="18" charset="0"/>
                        </a:rPr>
                        <m:t>=</m:t>
                      </m:r>
                      <m:r>
                        <a:rPr lang="en-GB" sz="2800" b="0" i="1" smtClean="0">
                          <a:latin typeface="Cambria Math" panose="02040503050406030204" pitchFamily="18" charset="0"/>
                        </a:rPr>
                        <m:t>𝑁</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sub>
                        <m:sup>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sup>
                        <m:e>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11412" y="2832593"/>
                <a:ext cx="3652859" cy="131414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631109" y="935922"/>
                <a:ext cx="270792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3200" b="0" i="0" smtClean="0">
                          <a:latin typeface="Cambria Math" panose="02040503050406030204" pitchFamily="18" charset="0"/>
                        </a:rPr>
                        <m:t>dN</m:t>
                      </m:r>
                      <m:r>
                        <a:rPr lang="en-GB" sz="3200" b="0" i="0" smtClean="0">
                          <a:latin typeface="Cambria Math" panose="02040503050406030204" pitchFamily="18" charset="0"/>
                        </a:rPr>
                        <m:t>=</m:t>
                      </m:r>
                      <m:r>
                        <m:rPr>
                          <m:sty m:val="p"/>
                        </m:rPr>
                        <a:rPr lang="en-GB" sz="3200" b="0" i="0" smtClean="0">
                          <a:latin typeface="Cambria Math" panose="02040503050406030204" pitchFamily="18" charset="0"/>
                        </a:rPr>
                        <m:t>N</m:t>
                      </m:r>
                      <m:r>
                        <a:rPr lang="en-GB" sz="3200" b="0" i="1" smtClean="0">
                          <a:latin typeface="Cambria Math" panose="02040503050406030204" pitchFamily="18" charset="0"/>
                        </a:rPr>
                        <m:t>𝑓</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𝑣</m:t>
                          </m:r>
                        </m:e>
                      </m:d>
                      <m:r>
                        <a:rPr lang="en-GB" sz="3200" b="0" i="1" smtClean="0">
                          <a:latin typeface="Cambria Math" panose="02040503050406030204" pitchFamily="18" charset="0"/>
                        </a:rPr>
                        <m:t>𝑑𝑣</m:t>
                      </m:r>
                    </m:oMath>
                  </m:oMathPara>
                </a14:m>
                <a:endParaRPr lang="en-US" sz="3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631109" y="935922"/>
                <a:ext cx="2707921" cy="492443"/>
              </a:xfrm>
              <a:prstGeom prst="rect">
                <a:avLst/>
              </a:prstGeom>
              <a:blipFill>
                <a:blip r:embed="rId6"/>
                <a:stretch>
                  <a:fillRect/>
                </a:stretch>
              </a:blipFill>
            </p:spPr>
            <p:txBody>
              <a:bodyPr/>
              <a:lstStyle/>
              <a:p>
                <a:r>
                  <a:rPr lang="en-US">
                    <a:noFill/>
                  </a:rPr>
                  <a:t> </a:t>
                </a:r>
              </a:p>
            </p:txBody>
          </p:sp>
        </mc:Fallback>
      </mc:AlternateContent>
      <p:cxnSp>
        <p:nvCxnSpPr>
          <p:cNvPr id="28" name="Straight Arrow Connector 27"/>
          <p:cNvCxnSpPr/>
          <p:nvPr/>
        </p:nvCxnSpPr>
        <p:spPr>
          <a:xfrm>
            <a:off x="3428256" y="1268760"/>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flipH="1">
                <a:off x="4682876" y="908720"/>
                <a:ext cx="4065588" cy="923330"/>
              </a:xfrm>
              <a:prstGeom prst="rect">
                <a:avLst/>
              </a:prstGeom>
              <a:noFill/>
            </p:spPr>
            <p:txBody>
              <a:bodyPr wrap="square" rtlCol="0">
                <a:spAutoFit/>
              </a:bodyPr>
              <a:lstStyle/>
              <a:p>
                <a:r>
                  <a:rPr lang="en-GB" dirty="0"/>
                  <a:t>The number of molecules which the velocity  in the range between </a:t>
                </a:r>
                <a14:m>
                  <m:oMath xmlns:m="http://schemas.openxmlformats.org/officeDocument/2006/math">
                    <m:r>
                      <a:rPr lang="en-GB" b="0" i="1" smtClean="0">
                        <a:latin typeface="Cambria Math" panose="02040503050406030204" pitchFamily="18" charset="0"/>
                      </a:rPr>
                      <m:t>𝑣</m:t>
                    </m:r>
                  </m:oMath>
                </a14:m>
                <a:r>
                  <a:rPr lang="en-US" dirty="0"/>
                  <a:t> and </a:t>
                </a:r>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𝑑𝑣</m:t>
                    </m:r>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flipH="1">
                <a:off x="4682876" y="908720"/>
                <a:ext cx="4065588" cy="923330"/>
              </a:xfrm>
              <a:prstGeom prst="rect">
                <a:avLst/>
              </a:prstGeom>
              <a:blipFill>
                <a:blip r:embed="rId7"/>
                <a:stretch>
                  <a:fillRect l="-1199" t="-3289"/>
                </a:stretch>
              </a:blipFill>
            </p:spPr>
            <p:txBody>
              <a:bodyPr/>
              <a:lstStyle/>
              <a:p>
                <a:r>
                  <a:rPr lang="en-US">
                    <a:noFill/>
                  </a:rPr>
                  <a:t> </a:t>
                </a:r>
              </a:p>
            </p:txBody>
          </p:sp>
        </mc:Fallback>
      </mc:AlternateContent>
      <p:cxnSp>
        <p:nvCxnSpPr>
          <p:cNvPr id="30" name="Straight Arrow Connector 29"/>
          <p:cNvCxnSpPr/>
          <p:nvPr/>
        </p:nvCxnSpPr>
        <p:spPr>
          <a:xfrm>
            <a:off x="3567907" y="3341816"/>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flipH="1">
                <a:off x="4800600" y="3031425"/>
                <a:ext cx="4065588" cy="646331"/>
              </a:xfrm>
              <a:prstGeom prst="rect">
                <a:avLst/>
              </a:prstGeom>
              <a:noFill/>
            </p:spPr>
            <p:txBody>
              <a:bodyPr wrap="square" rtlCol="0">
                <a:spAutoFit/>
              </a:bodyPr>
              <a:lstStyle/>
              <a:p>
                <a:r>
                  <a:rPr lang="en-GB" dirty="0"/>
                  <a:t>The number of molecules which the velocity is in the range between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oMath>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flipH="1">
                <a:off x="4800600" y="3031425"/>
                <a:ext cx="4065588" cy="646331"/>
              </a:xfrm>
              <a:prstGeom prst="rect">
                <a:avLst/>
              </a:prstGeom>
              <a:blipFill>
                <a:blip r:embed="rId8"/>
                <a:stretch>
                  <a:fillRect l="-1351"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99982" y="4237441"/>
                <a:ext cx="3238515" cy="13141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rPr>
                                <m:t>𝑁</m:t>
                              </m:r>
                            </m:e>
                            <m:sub>
                              <m:r>
                                <a:rPr lang="en-GB" sz="2800" i="1">
                                  <a:latin typeface="Cambria Math" panose="02040503050406030204" pitchFamily="18" charset="0"/>
                                </a:rPr>
                                <m:t>[</m:t>
                              </m:r>
                              <m:r>
                                <a:rPr lang="en-GB" sz="2800" i="1">
                                  <a:latin typeface="Cambria Math" panose="02040503050406030204" pitchFamily="18" charset="0"/>
                                </a:rPr>
                                <m:t>𝑣</m:t>
                              </m:r>
                              <m:r>
                                <a:rPr lang="en-GB" sz="2800" i="1">
                                  <a:latin typeface="Cambria Math" panose="02040503050406030204" pitchFamily="18" charset="0"/>
                                </a:rPr>
                                <m:t>1,</m:t>
                              </m:r>
                              <m:r>
                                <a:rPr lang="en-GB" sz="2800" i="1">
                                  <a:latin typeface="Cambria Math" panose="02040503050406030204" pitchFamily="18" charset="0"/>
                                </a:rPr>
                                <m:t>𝑣</m:t>
                              </m:r>
                              <m:r>
                                <a:rPr lang="en-GB" sz="2800" i="1">
                                  <a:latin typeface="Cambria Math" panose="02040503050406030204" pitchFamily="18" charset="0"/>
                                </a:rPr>
                                <m:t>2]</m:t>
                              </m:r>
                            </m:sub>
                          </m:sSub>
                        </m:num>
                        <m:den>
                          <m:r>
                            <a:rPr lang="en-GB" sz="2800" b="0" i="1" smtClean="0">
                              <a:latin typeface="Cambria Math" panose="02040503050406030204" pitchFamily="18" charset="0"/>
                            </a:rPr>
                            <m:t>𝑁</m:t>
                          </m:r>
                        </m:den>
                      </m:f>
                      <m:r>
                        <a:rPr lang="en-GB" sz="2800" b="0" i="1" smtClean="0">
                          <a:latin typeface="Cambria Math" panose="02040503050406030204" pitchFamily="18" charset="0"/>
                        </a:rPr>
                        <m:t>=</m:t>
                      </m:r>
                      <m:nary>
                        <m:naryPr>
                          <m:limLoc m:val="undOvr"/>
                          <m:ctrlPr>
                            <a:rPr lang="en-US" sz="2800" i="1">
                              <a:latin typeface="Cambria Math" panose="02040503050406030204" pitchFamily="18" charset="0"/>
                            </a:rPr>
                          </m:ctrlPr>
                        </m:naryPr>
                        <m:sub>
                          <m:sSub>
                            <m:sSubPr>
                              <m:ctrlPr>
                                <a:rPr lang="en-US" sz="2800" i="1">
                                  <a:latin typeface="Cambria Math" panose="02040503050406030204" pitchFamily="18" charset="0"/>
                                </a:rPr>
                              </m:ctrlPr>
                            </m:sSubPr>
                            <m:e>
                              <m:r>
                                <a:rPr lang="en-GB" sz="2800" i="1">
                                  <a:latin typeface="Cambria Math" panose="02040503050406030204" pitchFamily="18" charset="0"/>
                                </a:rPr>
                                <m:t>𝑣</m:t>
                              </m:r>
                            </m:e>
                            <m:sub>
                              <m:r>
                                <a:rPr lang="en-GB" sz="2800" i="1">
                                  <a:latin typeface="Cambria Math" panose="02040503050406030204" pitchFamily="18" charset="0"/>
                                </a:rPr>
                                <m:t>1</m:t>
                              </m:r>
                            </m:sub>
                          </m:sSub>
                        </m:sub>
                        <m:sup>
                          <m:sSub>
                            <m:sSubPr>
                              <m:ctrlPr>
                                <a:rPr lang="en-US" sz="2800" i="1">
                                  <a:latin typeface="Cambria Math" panose="02040503050406030204" pitchFamily="18" charset="0"/>
                                </a:rPr>
                              </m:ctrlPr>
                            </m:sSubPr>
                            <m:e>
                              <m:r>
                                <a:rPr lang="en-GB" sz="2800" i="1">
                                  <a:latin typeface="Cambria Math" panose="02040503050406030204" pitchFamily="18" charset="0"/>
                                </a:rPr>
                                <m:t>𝑣</m:t>
                              </m:r>
                            </m:e>
                            <m:sub>
                              <m:r>
                                <a:rPr lang="en-GB" sz="2800" i="1">
                                  <a:latin typeface="Cambria Math" panose="02040503050406030204" pitchFamily="18" charset="0"/>
                                </a:rPr>
                                <m:t>2</m:t>
                              </m:r>
                            </m:sub>
                          </m:sSub>
                        </m:sup>
                        <m:e>
                          <m:r>
                            <a:rPr lang="en-GB" sz="2800" i="1">
                              <a:latin typeface="Cambria Math" panose="02040503050406030204" pitchFamily="18" charset="0"/>
                            </a:rPr>
                            <m:t>𝑓</m:t>
                          </m:r>
                          <m:d>
                            <m:dPr>
                              <m:ctrlPr>
                                <a:rPr lang="en-GB" sz="2800" i="1">
                                  <a:latin typeface="Cambria Math" panose="02040503050406030204" pitchFamily="18" charset="0"/>
                                </a:rPr>
                              </m:ctrlPr>
                            </m:dPr>
                            <m:e>
                              <m:r>
                                <a:rPr lang="en-GB" sz="2800" i="1">
                                  <a:latin typeface="Cambria Math" panose="02040503050406030204" pitchFamily="18" charset="0"/>
                                </a:rPr>
                                <m:t>𝑣</m:t>
                              </m:r>
                            </m:e>
                          </m:d>
                          <m:r>
                            <a:rPr lang="en-GB" sz="2800" i="1">
                              <a:latin typeface="Cambria Math" panose="02040503050406030204" pitchFamily="18" charset="0"/>
                            </a:rPr>
                            <m:t>𝑑𝑣</m:t>
                          </m:r>
                        </m:e>
                      </m:nary>
                    </m:oMath>
                  </m:oMathPara>
                </a14:m>
                <a:endParaRPr lang="en-US" sz="2800" dirty="0"/>
              </a:p>
            </p:txBody>
          </p:sp>
        </mc:Choice>
        <mc:Fallback xmlns="">
          <p:sp>
            <p:nvSpPr>
              <p:cNvPr id="32" name="TextBox 31"/>
              <p:cNvSpPr txBox="1">
                <a:spLocks noRot="1" noChangeAspect="1" noMove="1" noResize="1" noEditPoints="1" noAdjustHandles="1" noChangeArrowheads="1" noChangeShapeType="1" noTextEdit="1"/>
              </p:cNvSpPr>
              <p:nvPr/>
            </p:nvSpPr>
            <p:spPr>
              <a:xfrm>
                <a:off x="499982" y="4237441"/>
                <a:ext cx="3238515" cy="1314142"/>
              </a:xfrm>
              <a:prstGeom prst="rect">
                <a:avLst/>
              </a:prstGeom>
              <a:blipFill>
                <a:blip r:embed="rId9"/>
                <a:stretch>
                  <a:fillRect/>
                </a:stretch>
              </a:blipFill>
            </p:spPr>
            <p:txBody>
              <a:bodyPr/>
              <a:lstStyle/>
              <a:p>
                <a:r>
                  <a:rPr lang="en-US">
                    <a:noFill/>
                  </a:rPr>
                  <a:t> </a:t>
                </a:r>
              </a:p>
            </p:txBody>
          </p:sp>
        </mc:Fallback>
      </mc:AlternateContent>
      <p:cxnSp>
        <p:nvCxnSpPr>
          <p:cNvPr id="33" name="Straight Arrow Connector 32"/>
          <p:cNvCxnSpPr/>
          <p:nvPr/>
        </p:nvCxnSpPr>
        <p:spPr>
          <a:xfrm>
            <a:off x="3428256" y="4894512"/>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p:cNvSpPr txBox="1"/>
              <p:nvPr/>
            </p:nvSpPr>
            <p:spPr>
              <a:xfrm flipH="1">
                <a:off x="4741143" y="4419034"/>
                <a:ext cx="4065588" cy="1477328"/>
              </a:xfrm>
              <a:prstGeom prst="rect">
                <a:avLst/>
              </a:prstGeom>
              <a:noFill/>
            </p:spPr>
            <p:txBody>
              <a:bodyPr wrap="square" rtlCol="0">
                <a:spAutoFit/>
              </a:bodyPr>
              <a:lstStyle/>
              <a:p>
                <a:r>
                  <a:rPr lang="en-GB" dirty="0"/>
                  <a:t>The fraction of molecules which the velocity is in the range between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2</m:t>
                        </m:r>
                      </m:sub>
                    </m:sSub>
                  </m:oMath>
                </a14:m>
                <a:r>
                  <a:rPr lang="en-US" dirty="0"/>
                  <a:t> (it is also the probability for a molecule to have its velocity in the range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e>
                    </m:d>
                  </m:oMath>
                </a14:m>
                <a:r>
                  <a:rPr lang="en-US" dirty="0"/>
                  <a:t>)</a:t>
                </a:r>
              </a:p>
              <a:p>
                <a:endParaRPr lang="en-US" dirty="0"/>
              </a:p>
            </p:txBody>
          </p:sp>
        </mc:Choice>
        <mc:Fallback xmlns="">
          <p:sp>
            <p:nvSpPr>
              <p:cNvPr id="34" name="TextBox 33"/>
              <p:cNvSpPr txBox="1">
                <a:spLocks noRot="1" noChangeAspect="1" noMove="1" noResize="1" noEditPoints="1" noAdjustHandles="1" noChangeArrowheads="1" noChangeShapeType="1" noTextEdit="1"/>
              </p:cNvSpPr>
              <p:nvPr/>
            </p:nvSpPr>
            <p:spPr>
              <a:xfrm flipH="1">
                <a:off x="4741143" y="4419034"/>
                <a:ext cx="4065588" cy="1477328"/>
              </a:xfrm>
              <a:prstGeom prst="rect">
                <a:avLst/>
              </a:prstGeom>
              <a:blipFill>
                <a:blip r:embed="rId10"/>
                <a:stretch>
                  <a:fillRect l="-1349" t="-2479" r="-1799"/>
                </a:stretch>
              </a:blipFill>
            </p:spPr>
            <p:txBody>
              <a:bodyPr/>
              <a:lstStyle/>
              <a:p>
                <a:r>
                  <a:rPr lang="en-US">
                    <a:noFill/>
                  </a:rPr>
                  <a:t> </a:t>
                </a:r>
              </a:p>
            </p:txBody>
          </p:sp>
        </mc:Fallback>
      </mc:AlternateContent>
    </p:spTree>
    <p:extLst>
      <p:ext uri="{BB962C8B-B14F-4D97-AF65-F5344CB8AC3E}">
        <p14:creationId xmlns:p14="http://schemas.microsoft.com/office/powerpoint/2010/main" val="380251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5" grpId="0"/>
      <p:bldP spid="26"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1519" y="4261543"/>
            <a:ext cx="8614668" cy="1272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15</a:t>
            </a:fld>
            <a:endParaRPr lang="en-US" altLang="zh-CN" dirty="0"/>
          </a:p>
        </p:txBody>
      </p:sp>
      <mc:AlternateContent xmlns:mc="http://schemas.openxmlformats.org/markup-compatibility/2006" xmlns:a14="http://schemas.microsoft.com/office/drawing/2010/main">
        <mc:Choice Requires="a14">
          <p:sp>
            <p:nvSpPr>
              <p:cNvPr id="35" name="TextBox 34"/>
              <p:cNvSpPr txBox="1"/>
              <p:nvPr/>
            </p:nvSpPr>
            <p:spPr>
              <a:xfrm>
                <a:off x="395536" y="908720"/>
                <a:ext cx="3652859" cy="131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𝑁</m:t>
                          </m:r>
                        </m:e>
                        <m:sub>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&gt;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𝑣</m:t>
                              </m:r>
                            </m:e>
                            <m:sub>
                              <m:r>
                                <a:rPr lang="en-GB" sz="2800" b="0" i="1" smtClean="0">
                                  <a:latin typeface="Cambria Math" panose="02040503050406030204" pitchFamily="18" charset="0"/>
                                  <a:ea typeface="Cambria Math" panose="02040503050406030204" pitchFamily="18" charset="0"/>
                                </a:rPr>
                                <m:t>𝐴</m:t>
                              </m:r>
                            </m:sub>
                          </m:sSub>
                        </m:sub>
                      </m:sSub>
                      <m:r>
                        <a:rPr lang="en-GB" sz="2800" b="0" i="1" smtClean="0">
                          <a:latin typeface="Cambria Math" panose="02040503050406030204" pitchFamily="18" charset="0"/>
                        </a:rPr>
                        <m:t>=</m:t>
                      </m:r>
                      <m:r>
                        <a:rPr lang="en-GB" sz="2800" b="0" i="1" smtClean="0">
                          <a:latin typeface="Cambria Math" panose="02040503050406030204" pitchFamily="18" charset="0"/>
                        </a:rPr>
                        <m:t>𝑁</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𝐴</m:t>
                              </m:r>
                            </m:sub>
                          </m:sSub>
                        </m:sub>
                        <m:sup>
                          <m:r>
                            <a:rPr lang="en-US" sz="2800" i="1" smtClean="0">
                              <a:latin typeface="Cambria Math" panose="02040503050406030204" pitchFamily="18" charset="0"/>
                              <a:ea typeface="Cambria Math" panose="02040503050406030204" pitchFamily="18" charset="0"/>
                            </a:rPr>
                            <m:t>∞</m:t>
                          </m:r>
                        </m:sup>
                        <m:e>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95536" y="908720"/>
                <a:ext cx="3652859" cy="1312732"/>
              </a:xfrm>
              <a:prstGeom prst="rect">
                <a:avLst/>
              </a:prstGeom>
              <a:blipFill>
                <a:blip r:embed="rId2"/>
                <a:stretch>
                  <a:fillRect/>
                </a:stretch>
              </a:blipFill>
            </p:spPr>
            <p:txBody>
              <a:bodyPr/>
              <a:lstStyle/>
              <a:p>
                <a:r>
                  <a:rPr lang="en-US">
                    <a:noFill/>
                  </a:rPr>
                  <a:t> </a:t>
                </a:r>
              </a:p>
            </p:txBody>
          </p:sp>
        </mc:Fallback>
      </mc:AlternateContent>
      <p:cxnSp>
        <p:nvCxnSpPr>
          <p:cNvPr id="36" name="Straight Arrow Connector 35"/>
          <p:cNvCxnSpPr/>
          <p:nvPr/>
        </p:nvCxnSpPr>
        <p:spPr>
          <a:xfrm>
            <a:off x="4048395" y="1576448"/>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p:cNvSpPr txBox="1"/>
              <p:nvPr/>
            </p:nvSpPr>
            <p:spPr>
              <a:xfrm flipH="1">
                <a:off x="5364088" y="1253282"/>
                <a:ext cx="3250531" cy="646331"/>
              </a:xfrm>
              <a:prstGeom prst="rect">
                <a:avLst/>
              </a:prstGeom>
              <a:noFill/>
            </p:spPr>
            <p:txBody>
              <a:bodyPr wrap="square" rtlCol="0">
                <a:spAutoFit/>
              </a:bodyPr>
              <a:lstStyle/>
              <a:p>
                <a:r>
                  <a:rPr lang="en-GB" dirty="0"/>
                  <a:t>The number of molecules which the velocity is greater than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𝐴</m:t>
                        </m:r>
                      </m:sub>
                    </m:sSub>
                  </m:oMath>
                </a14:m>
                <a:endParaRPr lang="en-US" dirty="0"/>
              </a:p>
            </p:txBody>
          </p:sp>
        </mc:Choice>
        <mc:Fallback xmlns="">
          <p:sp>
            <p:nvSpPr>
              <p:cNvPr id="37" name="TextBox 36"/>
              <p:cNvSpPr txBox="1">
                <a:spLocks noRot="1" noChangeAspect="1" noMove="1" noResize="1" noEditPoints="1" noAdjustHandles="1" noChangeArrowheads="1" noChangeShapeType="1" noTextEdit="1"/>
              </p:cNvSpPr>
              <p:nvPr/>
            </p:nvSpPr>
            <p:spPr>
              <a:xfrm flipH="1">
                <a:off x="5364088" y="1253282"/>
                <a:ext cx="3250531" cy="646331"/>
              </a:xfrm>
              <a:prstGeom prst="rect">
                <a:avLst/>
              </a:prstGeom>
              <a:blipFill>
                <a:blip r:embed="rId3"/>
                <a:stretch>
                  <a:fillRect l="-168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395535" y="2391054"/>
                <a:ext cx="3652859" cy="131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ea typeface="Cambria Math" panose="02040503050406030204" pitchFamily="18" charset="0"/>
                            </a:rPr>
                          </m:ctrlPr>
                        </m:fPr>
                        <m:num>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𝑁</m:t>
                              </m:r>
                            </m:e>
                            <m:sub>
                              <m:r>
                                <a:rPr lang="en-GB" sz="2800" i="1">
                                  <a:latin typeface="Cambria Math" panose="02040503050406030204" pitchFamily="18" charset="0"/>
                                  <a:ea typeface="Cambria Math" panose="02040503050406030204" pitchFamily="18" charset="0"/>
                                </a:rPr>
                                <m:t>𝑣</m:t>
                              </m:r>
                              <m:r>
                                <a:rPr lang="en-GB" sz="2800" i="1">
                                  <a:latin typeface="Cambria Math" panose="02040503050406030204" pitchFamily="18" charset="0"/>
                                  <a:ea typeface="Cambria Math" panose="02040503050406030204" pitchFamily="18" charset="0"/>
                                </a:rPr>
                                <m:t>&gt;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𝑣</m:t>
                                  </m:r>
                                </m:e>
                                <m:sub>
                                  <m:r>
                                    <a:rPr lang="en-GB" sz="2800" i="1">
                                      <a:latin typeface="Cambria Math" panose="02040503050406030204" pitchFamily="18" charset="0"/>
                                      <a:ea typeface="Cambria Math" panose="02040503050406030204" pitchFamily="18" charset="0"/>
                                    </a:rPr>
                                    <m:t>𝐴</m:t>
                                  </m:r>
                                </m:sub>
                              </m:sSub>
                            </m:sub>
                          </m:sSub>
                        </m:num>
                        <m:den>
                          <m:r>
                            <a:rPr lang="en-GB" sz="2800" b="0" i="1" smtClean="0">
                              <a:latin typeface="Cambria Math" panose="02040503050406030204" pitchFamily="18" charset="0"/>
                              <a:ea typeface="Cambria Math" panose="02040503050406030204" pitchFamily="18" charset="0"/>
                            </a:rPr>
                            <m:t>𝑁</m:t>
                          </m:r>
                        </m:den>
                      </m:f>
                      <m:r>
                        <a:rPr lang="en-GB" sz="2800" b="0" i="1" smtClean="0">
                          <a:latin typeface="Cambria Math" panose="02040503050406030204" pitchFamily="18" charset="0"/>
                        </a:rPr>
                        <m:t>=</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𝐴</m:t>
                              </m:r>
                            </m:sub>
                          </m:sSub>
                        </m:sub>
                        <m:sup>
                          <m:r>
                            <a:rPr lang="en-US" sz="2800" i="1" smtClean="0">
                              <a:latin typeface="Cambria Math" panose="02040503050406030204" pitchFamily="18" charset="0"/>
                              <a:ea typeface="Cambria Math" panose="02040503050406030204" pitchFamily="18" charset="0"/>
                            </a:rPr>
                            <m:t>∞</m:t>
                          </m:r>
                        </m:sup>
                        <m:e>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95535" y="2391054"/>
                <a:ext cx="3652859" cy="1312732"/>
              </a:xfrm>
              <a:prstGeom prst="rect">
                <a:avLst/>
              </a:prstGeom>
              <a:blipFill>
                <a:blip r:embed="rId4"/>
                <a:stretch>
                  <a:fillRect/>
                </a:stretch>
              </a:blipFill>
            </p:spPr>
            <p:txBody>
              <a:bodyPr/>
              <a:lstStyle/>
              <a:p>
                <a:r>
                  <a:rPr lang="en-US">
                    <a:noFill/>
                  </a:rPr>
                  <a:t> </a:t>
                </a:r>
              </a:p>
            </p:txBody>
          </p:sp>
        </mc:Fallback>
      </mc:AlternateContent>
      <p:cxnSp>
        <p:nvCxnSpPr>
          <p:cNvPr id="20" name="Straight Arrow Connector 19"/>
          <p:cNvCxnSpPr/>
          <p:nvPr/>
        </p:nvCxnSpPr>
        <p:spPr>
          <a:xfrm>
            <a:off x="4200795" y="3036009"/>
            <a:ext cx="11521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p:cNvSpPr/>
              <p:nvPr/>
            </p:nvSpPr>
            <p:spPr>
              <a:xfrm>
                <a:off x="5364088" y="2603326"/>
                <a:ext cx="3502100" cy="1200329"/>
              </a:xfrm>
              <a:prstGeom prst="rect">
                <a:avLst/>
              </a:prstGeom>
            </p:spPr>
            <p:txBody>
              <a:bodyPr wrap="square">
                <a:spAutoFit/>
              </a:bodyPr>
              <a:lstStyle/>
              <a:p>
                <a:r>
                  <a:rPr lang="en-US" dirty="0"/>
                  <a:t>The fraction of the molecules which the velocity is greater than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𝐴</m:t>
                        </m:r>
                      </m:sub>
                    </m:sSub>
                    <m:r>
                      <a:rPr lang="en-GB" b="0" i="0" smtClean="0">
                        <a:latin typeface="Cambria Math" panose="02040503050406030204" pitchFamily="18" charset="0"/>
                      </a:rPr>
                      <m:t> </m:t>
                    </m:r>
                  </m:oMath>
                </a14:m>
                <a:r>
                  <a:rPr lang="en-US" dirty="0"/>
                  <a:t>(</a:t>
                </a:r>
                <a:r>
                  <a:rPr lang="en-GB" dirty="0"/>
                  <a:t>is also the probability for a molecule to have its velocity greater than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𝐴</m:t>
                        </m:r>
                      </m:sub>
                    </m:sSub>
                  </m:oMath>
                </a14:m>
                <a:r>
                  <a:rPr lang="en-US" dirty="0"/>
                  <a:t> )</a:t>
                </a:r>
              </a:p>
            </p:txBody>
          </p:sp>
        </mc:Choice>
        <mc:Fallback xmlns="">
          <p:sp>
            <p:nvSpPr>
              <p:cNvPr id="3" name="Rectangle 2"/>
              <p:cNvSpPr>
                <a:spLocks noRot="1" noChangeAspect="1" noMove="1" noResize="1" noEditPoints="1" noAdjustHandles="1" noChangeArrowheads="1" noChangeShapeType="1" noTextEdit="1"/>
              </p:cNvSpPr>
              <p:nvPr/>
            </p:nvSpPr>
            <p:spPr>
              <a:xfrm>
                <a:off x="5364088" y="2603326"/>
                <a:ext cx="3502100" cy="1200329"/>
              </a:xfrm>
              <a:prstGeom prst="rect">
                <a:avLst/>
              </a:prstGeom>
              <a:blipFill>
                <a:blip r:embed="rId5"/>
                <a:stretch>
                  <a:fillRect l="-1568" t="-2538" r="-2787" b="-7107"/>
                </a:stretch>
              </a:blipFill>
            </p:spPr>
            <p:txBody>
              <a:bodyPr/>
              <a:lstStyle/>
              <a:p>
                <a:r>
                  <a:rPr lang="en-US">
                    <a:noFill/>
                  </a:rPr>
                  <a:t> </a:t>
                </a:r>
              </a:p>
            </p:txBody>
          </p:sp>
        </mc:Fallback>
      </mc:AlternateContent>
      <p:sp>
        <p:nvSpPr>
          <p:cNvPr id="5" name="TextBox 4"/>
          <p:cNvSpPr txBox="1"/>
          <p:nvPr/>
        </p:nvSpPr>
        <p:spPr>
          <a:xfrm>
            <a:off x="493833" y="4272401"/>
            <a:ext cx="8182623" cy="1200329"/>
          </a:xfrm>
          <a:prstGeom prst="rect">
            <a:avLst/>
          </a:prstGeom>
          <a:noFill/>
        </p:spPr>
        <p:txBody>
          <a:bodyPr wrap="square" rtlCol="0">
            <a:spAutoFit/>
          </a:bodyPr>
          <a:lstStyle/>
          <a:p>
            <a:r>
              <a:rPr lang="en-GB" sz="2400" dirty="0"/>
              <a:t>To remember them easily, the best way it is to understand them, the issue is that understanding these concepts could be quite difficult, if you are not used to probabilities !  </a:t>
            </a:r>
            <a:endParaRPr lang="en-US" sz="2400" dirty="0"/>
          </a:p>
        </p:txBody>
      </p:sp>
      <mc:AlternateContent xmlns:mc="http://schemas.openxmlformats.org/markup-compatibility/2006" xmlns:a14="http://schemas.microsoft.com/office/drawing/2010/main">
        <mc:Choice Requires="a14">
          <p:sp>
            <p:nvSpPr>
              <p:cNvPr id="23" name="Title 1"/>
              <p:cNvSpPr>
                <a:spLocks noGrp="1"/>
              </p:cNvSpPr>
              <p:nvPr>
                <p:ph type="title"/>
              </p:nvPr>
            </p:nvSpPr>
            <p:spPr>
              <a:xfrm>
                <a:off x="914400" y="-40078"/>
                <a:ext cx="8229600" cy="1143000"/>
              </a:xfrm>
            </p:spPr>
            <p:txBody>
              <a:bodyPr/>
              <a:lstStyle/>
              <a:p>
                <a:r>
                  <a:rPr lang="en-GB" sz="3600" dirty="0">
                    <a:solidFill>
                      <a:schemeClr val="tx1"/>
                    </a:solidFill>
                  </a:rPr>
                  <a:t>Summary about </a:t>
                </a:r>
                <a14:m>
                  <m:oMath xmlns:m="http://schemas.openxmlformats.org/officeDocument/2006/math">
                    <m:r>
                      <a:rPr lang="en-GB" sz="3600" b="0" i="1" smtClean="0">
                        <a:solidFill>
                          <a:schemeClr val="tx1"/>
                        </a:solidFill>
                        <a:latin typeface="Cambria Math" panose="02040503050406030204" pitchFamily="18" charset="0"/>
                      </a:rPr>
                      <m:t>𝑓</m:t>
                    </m:r>
                    <m:r>
                      <a:rPr lang="en-GB" sz="3600" b="0" i="1" smtClean="0">
                        <a:solidFill>
                          <a:schemeClr val="tx1"/>
                        </a:solidFill>
                        <a:latin typeface="Cambria Math" panose="02040503050406030204" pitchFamily="18" charset="0"/>
                      </a:rPr>
                      <m:t>(</m:t>
                    </m:r>
                    <m:r>
                      <a:rPr lang="en-GB" sz="3600" b="0" i="1" smtClean="0">
                        <a:solidFill>
                          <a:schemeClr val="tx1"/>
                        </a:solidFill>
                        <a:latin typeface="Cambria Math" panose="02040503050406030204" pitchFamily="18" charset="0"/>
                      </a:rPr>
                      <m:t>𝑣</m:t>
                    </m:r>
                    <m:r>
                      <a:rPr lang="en-GB" sz="3600" b="0" i="1" smtClean="0">
                        <a:solidFill>
                          <a:schemeClr val="tx1"/>
                        </a:solidFill>
                        <a:latin typeface="Cambria Math" panose="02040503050406030204" pitchFamily="18" charset="0"/>
                      </a:rPr>
                      <m:t>)</m:t>
                    </m:r>
                  </m:oMath>
                </a14:m>
                <a:endParaRPr lang="en-US" sz="3600" dirty="0">
                  <a:solidFill>
                    <a:schemeClr val="tx1"/>
                  </a:solidFill>
                </a:endParaRPr>
              </a:p>
            </p:txBody>
          </p:sp>
        </mc:Choice>
        <mc:Fallback xmlns="">
          <p:sp>
            <p:nvSpPr>
              <p:cNvPr id="23" name="Title 1"/>
              <p:cNvSpPr>
                <a:spLocks noGrp="1" noRot="1" noChangeAspect="1" noMove="1" noResize="1" noEditPoints="1" noAdjustHandles="1" noChangeArrowheads="1" noChangeShapeType="1" noTextEdit="1"/>
              </p:cNvSpPr>
              <p:nvPr>
                <p:ph type="title"/>
              </p:nvPr>
            </p:nvSpPr>
            <p:spPr>
              <a:xfrm>
                <a:off x="914400" y="-40078"/>
                <a:ext cx="8229600" cy="1143000"/>
              </a:xfrm>
              <a:blipFill>
                <a:blip r:embed="rId6"/>
                <a:stretch>
                  <a:fillRect t="-7979"/>
                </a:stretch>
              </a:blipFill>
            </p:spPr>
            <p:txBody>
              <a:bodyPr/>
              <a:lstStyle/>
              <a:p>
                <a:r>
                  <a:rPr lang="en-US">
                    <a:noFill/>
                  </a:rPr>
                  <a:t> </a:t>
                </a:r>
              </a:p>
            </p:txBody>
          </p:sp>
        </mc:Fallback>
      </mc:AlternateContent>
    </p:spTree>
    <p:extLst>
      <p:ext uri="{BB962C8B-B14F-4D97-AF65-F5344CB8AC3E}">
        <p14:creationId xmlns:p14="http://schemas.microsoft.com/office/powerpoint/2010/main" val="330047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1868" y="774909"/>
            <a:ext cx="7678564" cy="2006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16</a:t>
            </a:fld>
            <a:endParaRPr lang="en-US" altLang="zh-CN"/>
          </a:p>
        </p:txBody>
      </p:sp>
      <p:sp>
        <p:nvSpPr>
          <p:cNvPr id="2" name="TextBox 1"/>
          <p:cNvSpPr txBox="1"/>
          <p:nvPr/>
        </p:nvSpPr>
        <p:spPr>
          <a:xfrm>
            <a:off x="971600" y="808422"/>
            <a:ext cx="7007399" cy="1938992"/>
          </a:xfrm>
          <a:prstGeom prst="rect">
            <a:avLst/>
          </a:prstGeom>
          <a:noFill/>
        </p:spPr>
        <p:txBody>
          <a:bodyPr wrap="square" rtlCol="0">
            <a:spAutoFit/>
          </a:bodyPr>
          <a:lstStyle/>
          <a:p>
            <a:r>
              <a:rPr lang="en-GB" sz="4000" dirty="0"/>
              <a:t>Heat transfers, Lesson 3: Degrees of freedom and internal energy of an ideal gas</a:t>
            </a:r>
            <a:endParaRPr lang="en-US" sz="4000" dirty="0"/>
          </a:p>
        </p:txBody>
      </p:sp>
      <p:sp>
        <p:nvSpPr>
          <p:cNvPr id="3" name="TextBox 2"/>
          <p:cNvSpPr txBox="1"/>
          <p:nvPr/>
        </p:nvSpPr>
        <p:spPr>
          <a:xfrm>
            <a:off x="3131840" y="2893596"/>
            <a:ext cx="2092176" cy="646331"/>
          </a:xfrm>
          <a:prstGeom prst="rect">
            <a:avLst/>
          </a:prstGeom>
          <a:noFill/>
        </p:spPr>
        <p:txBody>
          <a:bodyPr wrap="none" rtlCol="0">
            <a:spAutoFit/>
          </a:bodyPr>
          <a:lstStyle/>
          <a:p>
            <a:r>
              <a:rPr lang="en-GB" dirty="0"/>
              <a:t>Teacher: Paul Briard</a:t>
            </a:r>
          </a:p>
          <a:p>
            <a:r>
              <a:rPr lang="en-GB" dirty="0" err="1"/>
              <a:t>Wechat</a:t>
            </a:r>
            <a:r>
              <a:rPr lang="en-GB" dirty="0"/>
              <a:t>: Paulbg123</a:t>
            </a:r>
          </a:p>
        </p:txBody>
      </p:sp>
      <p:pic>
        <p:nvPicPr>
          <p:cNvPr id="6" name="Picture 5"/>
          <p:cNvPicPr>
            <a:picLocks noChangeAspect="1"/>
          </p:cNvPicPr>
          <p:nvPr/>
        </p:nvPicPr>
        <p:blipFill>
          <a:blip r:embed="rId2"/>
          <a:stretch>
            <a:fillRect/>
          </a:stretch>
        </p:blipFill>
        <p:spPr>
          <a:xfrm>
            <a:off x="2709361" y="3716164"/>
            <a:ext cx="2937134" cy="2910433"/>
          </a:xfrm>
          <a:prstGeom prst="rect">
            <a:avLst/>
          </a:prstGeom>
        </p:spPr>
      </p:pic>
      <p:sp>
        <p:nvSpPr>
          <p:cNvPr id="7" name="Rectangle 6"/>
          <p:cNvSpPr/>
          <p:nvPr/>
        </p:nvSpPr>
        <p:spPr>
          <a:xfrm>
            <a:off x="2632659" y="6594118"/>
            <a:ext cx="4572000" cy="430887"/>
          </a:xfrm>
          <a:prstGeom prst="rect">
            <a:avLst/>
          </a:prstGeom>
        </p:spPr>
        <p:txBody>
          <a:bodyPr>
            <a:spAutoFit/>
          </a:bodyPr>
          <a:lstStyle/>
          <a:p>
            <a:r>
              <a:rPr lang="en-US" sz="1100" dirty="0">
                <a:hlinkClick r:id="rId3"/>
              </a:rPr>
              <a:t>https://byjus.com/physics/law-equipartition-energy/</a:t>
            </a:r>
            <a:endParaRPr lang="en-US" sz="1100" dirty="0"/>
          </a:p>
          <a:p>
            <a:endParaRPr lang="en-US" sz="1100" dirty="0"/>
          </a:p>
        </p:txBody>
      </p:sp>
    </p:spTree>
    <p:extLst>
      <p:ext uri="{BB962C8B-B14F-4D97-AF65-F5344CB8AC3E}">
        <p14:creationId xmlns:p14="http://schemas.microsoft.com/office/powerpoint/2010/main" val="361919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346480" y="4869160"/>
            <a:ext cx="8739989"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2902" y="-41307"/>
            <a:ext cx="8229600" cy="1143000"/>
          </a:xfrm>
        </p:spPr>
        <p:txBody>
          <a:bodyPr/>
          <a:lstStyle/>
          <a:p>
            <a:r>
              <a:rPr lang="en-GB" sz="3200" dirty="0"/>
              <a:t>Introduction: the equipartition of energy  </a:t>
            </a:r>
            <a:endParaRPr lang="en-US" sz="32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17</a:t>
            </a:fld>
            <a:endParaRPr lang="en-US" altLang="zh-CN"/>
          </a:p>
        </p:txBody>
      </p:sp>
      <p:sp>
        <p:nvSpPr>
          <p:cNvPr id="3" name="TextBox 2"/>
          <p:cNvSpPr txBox="1"/>
          <p:nvPr/>
        </p:nvSpPr>
        <p:spPr>
          <a:xfrm>
            <a:off x="534948" y="651800"/>
            <a:ext cx="8074103" cy="830997"/>
          </a:xfrm>
          <a:prstGeom prst="rect">
            <a:avLst/>
          </a:prstGeom>
          <a:noFill/>
        </p:spPr>
        <p:txBody>
          <a:bodyPr wrap="square" rtlCol="0">
            <a:spAutoFit/>
          </a:bodyPr>
          <a:lstStyle/>
          <a:p>
            <a:r>
              <a:rPr lang="en-GB" sz="2400" dirty="0"/>
              <a:t>In the previous lessons, which describe the ideal gas, we had already a small approach of the equipartition ! </a:t>
            </a:r>
            <a:endParaRPr lang="en-US" sz="2400" dirty="0"/>
          </a:p>
        </p:txBody>
      </p:sp>
      <mc:AlternateContent xmlns:mc="http://schemas.openxmlformats.org/markup-compatibility/2006" xmlns:a14="http://schemas.microsoft.com/office/drawing/2010/main">
        <mc:Choice Requires="a14">
          <p:sp>
            <p:nvSpPr>
              <p:cNvPr id="11" name="TextBox 10"/>
              <p:cNvSpPr txBox="1"/>
              <p:nvPr/>
            </p:nvSpPr>
            <p:spPr>
              <a:xfrm>
                <a:off x="290530" y="1476637"/>
                <a:ext cx="2859564" cy="405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GB" sz="2400" b="0" i="1" smtClean="0">
                              <a:latin typeface="Cambria Math" panose="02040503050406030204" pitchFamily="18" charset="0"/>
                            </a:rPr>
                            <m:t>𝑣</m:t>
                          </m:r>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𝑣</m:t>
                              </m:r>
                            </m:e>
                            <m:sub>
                              <m:r>
                                <a:rPr lang="en-GB" sz="2400" b="0" i="1" smtClean="0">
                                  <a:latin typeface="Cambria Math" panose="02040503050406030204" pitchFamily="18" charset="0"/>
                                </a:rPr>
                                <m:t>𝑥</m:t>
                              </m:r>
                            </m:sub>
                          </m:sSub>
                        </m:e>
                        <m:sup>
                          <m:r>
                            <a:rPr lang="en-GB" sz="2400" b="0" i="1" smtClean="0">
                              <a:latin typeface="Cambria Math" panose="02040503050406030204" pitchFamily="18" charset="0"/>
                            </a:rPr>
                            <m:t>2</m:t>
                          </m:r>
                        </m:sup>
                      </m:sSup>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sSub>
                            <m:sSubPr>
                              <m:ctrlPr>
                                <a:rPr lang="en-GB" sz="2400" i="1">
                                  <a:latin typeface="Cambria Math" panose="02040503050406030204" pitchFamily="18" charset="0"/>
                                </a:rPr>
                              </m:ctrlPr>
                            </m:sSubPr>
                            <m:e>
                              <m:r>
                                <a:rPr lang="en-GB" sz="2400" i="1">
                                  <a:latin typeface="Cambria Math" panose="02040503050406030204" pitchFamily="18" charset="0"/>
                                </a:rPr>
                                <m:t>𝑣</m:t>
                              </m:r>
                            </m:e>
                            <m:sub>
                              <m:r>
                                <a:rPr lang="en-GB" sz="2400" b="0" i="1" smtClean="0">
                                  <a:latin typeface="Cambria Math" panose="02040503050406030204" pitchFamily="18" charset="0"/>
                                </a:rPr>
                                <m:t>𝑦</m:t>
                              </m:r>
                            </m:sub>
                          </m:sSub>
                        </m:e>
                        <m:sup>
                          <m:r>
                            <a:rPr lang="en-GB" sz="2400" i="1">
                              <a:latin typeface="Cambria Math" panose="02040503050406030204" pitchFamily="18" charset="0"/>
                            </a:rPr>
                            <m:t>2</m:t>
                          </m:r>
                        </m:sup>
                      </m:sSup>
                      <m:r>
                        <a:rPr lang="en-GB" sz="2400" b="0" i="1" smtClean="0">
                          <a:latin typeface="Cambria Math" panose="02040503050406030204" pitchFamily="18" charset="0"/>
                        </a:rPr>
                        <m:t>+</m:t>
                      </m:r>
                      <m:sSup>
                        <m:sSupPr>
                          <m:ctrlPr>
                            <a:rPr lang="en-GB" sz="2400" i="1">
                              <a:latin typeface="Cambria Math" panose="02040503050406030204" pitchFamily="18" charset="0"/>
                            </a:rPr>
                          </m:ctrlPr>
                        </m:sSupPr>
                        <m:e>
                          <m:sSub>
                            <m:sSubPr>
                              <m:ctrlPr>
                                <a:rPr lang="en-GB" sz="2400" i="1">
                                  <a:latin typeface="Cambria Math" panose="02040503050406030204" pitchFamily="18" charset="0"/>
                                </a:rPr>
                              </m:ctrlPr>
                            </m:sSubPr>
                            <m:e>
                              <m:r>
                                <a:rPr lang="en-GB" sz="2400" i="1">
                                  <a:latin typeface="Cambria Math" panose="02040503050406030204" pitchFamily="18" charset="0"/>
                                </a:rPr>
                                <m:t>𝑣</m:t>
                              </m:r>
                            </m:e>
                            <m:sub>
                              <m:r>
                                <a:rPr lang="en-GB" sz="2400" b="0" i="1" smtClean="0">
                                  <a:latin typeface="Cambria Math" panose="02040503050406030204" pitchFamily="18" charset="0"/>
                                </a:rPr>
                                <m:t>𝑧</m:t>
                              </m:r>
                            </m:sub>
                          </m:sSub>
                        </m:e>
                        <m:sup>
                          <m:r>
                            <a:rPr lang="en-GB" sz="2400" i="1">
                              <a:latin typeface="Cambria Math" panose="02040503050406030204" pitchFamily="18" charset="0"/>
                            </a:rPr>
                            <m:t>2</m:t>
                          </m:r>
                        </m:sup>
                      </m:sSup>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290530" y="1476637"/>
                <a:ext cx="2859564" cy="405945"/>
              </a:xfrm>
              <a:prstGeom prst="rect">
                <a:avLst/>
              </a:prstGeom>
              <a:blipFill>
                <a:blip r:embed="rId2"/>
                <a:stretch>
                  <a:fillRect l="-1066" r="-426" b="-17910"/>
                </a:stretch>
              </a:blipFill>
            </p:spPr>
            <p:txBody>
              <a:bodyPr/>
              <a:lstStyle/>
              <a:p>
                <a:r>
                  <a:rPr lang="en-US">
                    <a:noFill/>
                  </a:rPr>
                  <a:t> </a:t>
                </a:r>
              </a:p>
            </p:txBody>
          </p:sp>
        </mc:Fallback>
      </mc:AlternateContent>
      <p:sp>
        <p:nvSpPr>
          <p:cNvPr id="12" name="Right Arrow 11"/>
          <p:cNvSpPr/>
          <p:nvPr/>
        </p:nvSpPr>
        <p:spPr>
          <a:xfrm>
            <a:off x="3287439" y="1412776"/>
            <a:ext cx="1080120" cy="601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4499744" y="1476637"/>
                <a:ext cx="3462102" cy="507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i="1" smtClean="0">
                              <a:latin typeface="Cambria Math" panose="02040503050406030204" pitchFamily="18" charset="0"/>
                            </a:rPr>
                          </m:ctrlPr>
                        </m:accPr>
                        <m:e>
                          <m:sSup>
                            <m:sSupPr>
                              <m:ctrlPr>
                                <a:rPr lang="en-GB" sz="2800" i="1">
                                  <a:latin typeface="Cambria Math" panose="02040503050406030204" pitchFamily="18" charset="0"/>
                                </a:rPr>
                              </m:ctrlPr>
                            </m:sSupPr>
                            <m:e>
                              <m:r>
                                <a:rPr lang="en-GB" sz="2800" b="0" i="1" smtClean="0">
                                  <a:latin typeface="Cambria Math" panose="02040503050406030204" pitchFamily="18" charset="0"/>
                                </a:rPr>
                                <m:t>𝑣</m:t>
                              </m:r>
                            </m:e>
                            <m:sup>
                              <m:r>
                                <a:rPr lang="en-GB" sz="2800" i="1">
                                  <a:latin typeface="Cambria Math" panose="02040503050406030204" pitchFamily="18" charset="0"/>
                                </a:rPr>
                                <m:t>2</m:t>
                              </m:r>
                            </m:sup>
                          </m:sSup>
                        </m:e>
                      </m:acc>
                      <m:r>
                        <a:rPr lang="en-GB" sz="2800" i="1">
                          <a:latin typeface="Cambria Math" panose="02040503050406030204" pitchFamily="18" charset="0"/>
                        </a:rPr>
                        <m:t>=</m:t>
                      </m:r>
                      <m:acc>
                        <m:accPr>
                          <m:chr m:val="̅"/>
                          <m:ctrlPr>
                            <a:rPr lang="en-GB" sz="2800" i="1">
                              <a:latin typeface="Cambria Math" panose="02040503050406030204" pitchFamily="18" charset="0"/>
                            </a:rPr>
                          </m:ctrlPr>
                        </m:accPr>
                        <m:e>
                          <m:sSup>
                            <m:sSupPr>
                              <m:ctrlPr>
                                <a:rPr lang="en-GB" sz="2800" i="1">
                                  <a:latin typeface="Cambria Math" panose="02040503050406030204" pitchFamily="18" charset="0"/>
                                </a:rPr>
                              </m:ctrlPr>
                            </m:sSupPr>
                            <m:e>
                              <m:sSub>
                                <m:sSubPr>
                                  <m:ctrlPr>
                                    <a:rPr lang="en-GB" sz="2800" i="1">
                                      <a:latin typeface="Cambria Math" panose="02040503050406030204" pitchFamily="18" charset="0"/>
                                    </a:rPr>
                                  </m:ctrlPr>
                                </m:sSubPr>
                                <m:e>
                                  <m:r>
                                    <a:rPr lang="en-GB" sz="2800" i="1">
                                      <a:latin typeface="Cambria Math" panose="02040503050406030204" pitchFamily="18" charset="0"/>
                                    </a:rPr>
                                    <m:t>𝑣</m:t>
                                  </m:r>
                                </m:e>
                                <m:sub>
                                  <m:r>
                                    <a:rPr lang="en-GB" sz="2800" i="1">
                                      <a:latin typeface="Cambria Math" panose="02040503050406030204" pitchFamily="18" charset="0"/>
                                    </a:rPr>
                                    <m:t>𝑥</m:t>
                                  </m:r>
                                </m:sub>
                              </m:sSub>
                            </m:e>
                            <m:sup>
                              <m:r>
                                <a:rPr lang="en-GB" sz="2800" i="1">
                                  <a:latin typeface="Cambria Math" panose="02040503050406030204" pitchFamily="18" charset="0"/>
                                </a:rPr>
                                <m:t>2</m:t>
                              </m:r>
                            </m:sup>
                          </m:s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p>
                            <m:sSupPr>
                              <m:ctrlPr>
                                <a:rPr lang="en-GB" sz="2800" i="1">
                                  <a:latin typeface="Cambria Math" panose="02040503050406030204" pitchFamily="18" charset="0"/>
                                </a:rPr>
                              </m:ctrlPr>
                            </m:sSupPr>
                            <m:e>
                              <m:sSub>
                                <m:sSubPr>
                                  <m:ctrlPr>
                                    <a:rPr lang="en-GB" sz="2800" i="1">
                                      <a:latin typeface="Cambria Math" panose="02040503050406030204" pitchFamily="18" charset="0"/>
                                    </a:rPr>
                                  </m:ctrlPr>
                                </m:sSubPr>
                                <m:e>
                                  <m:r>
                                    <a:rPr lang="en-GB" sz="2800" i="1">
                                      <a:latin typeface="Cambria Math" panose="02040503050406030204" pitchFamily="18" charset="0"/>
                                    </a:rPr>
                                    <m:t>𝑣</m:t>
                                  </m:r>
                                </m:e>
                                <m:sub>
                                  <m:r>
                                    <a:rPr lang="en-GB" sz="2800" b="0" i="1" smtClean="0">
                                      <a:latin typeface="Cambria Math" panose="02040503050406030204" pitchFamily="18" charset="0"/>
                                    </a:rPr>
                                    <m:t>𝑦</m:t>
                                  </m:r>
                                </m:sub>
                              </m:sSub>
                            </m:e>
                            <m:sup>
                              <m:r>
                                <a:rPr lang="en-GB" sz="2800" i="1">
                                  <a:latin typeface="Cambria Math" panose="02040503050406030204" pitchFamily="18" charset="0"/>
                                </a:rPr>
                                <m:t>2</m:t>
                              </m:r>
                            </m:sup>
                          </m:sSup>
                        </m:e>
                      </m:acc>
                      <m:r>
                        <a:rPr lang="en-GB" sz="2800" b="0" i="1" smtClean="0">
                          <a:latin typeface="Cambria Math" panose="02040503050406030204" pitchFamily="18" charset="0"/>
                        </a:rPr>
                        <m:t>+</m:t>
                      </m:r>
                      <m:acc>
                        <m:accPr>
                          <m:chr m:val="̅"/>
                          <m:ctrlPr>
                            <a:rPr lang="en-GB" sz="2800" i="1">
                              <a:latin typeface="Cambria Math" panose="02040503050406030204" pitchFamily="18" charset="0"/>
                            </a:rPr>
                          </m:ctrlPr>
                        </m:accPr>
                        <m:e>
                          <m:sSup>
                            <m:sSupPr>
                              <m:ctrlPr>
                                <a:rPr lang="en-GB" sz="2800" i="1">
                                  <a:latin typeface="Cambria Math" panose="02040503050406030204" pitchFamily="18" charset="0"/>
                                </a:rPr>
                              </m:ctrlPr>
                            </m:sSupPr>
                            <m:e>
                              <m:sSub>
                                <m:sSubPr>
                                  <m:ctrlPr>
                                    <a:rPr lang="en-GB" sz="2800" i="1">
                                      <a:latin typeface="Cambria Math" panose="02040503050406030204" pitchFamily="18" charset="0"/>
                                    </a:rPr>
                                  </m:ctrlPr>
                                </m:sSubPr>
                                <m:e>
                                  <m:r>
                                    <a:rPr lang="en-GB" sz="2800" i="1">
                                      <a:latin typeface="Cambria Math" panose="02040503050406030204" pitchFamily="18" charset="0"/>
                                    </a:rPr>
                                    <m:t>𝑣</m:t>
                                  </m:r>
                                </m:e>
                                <m:sub>
                                  <m:r>
                                    <a:rPr lang="en-GB" sz="2800" b="0" i="1" smtClean="0">
                                      <a:latin typeface="Cambria Math" panose="02040503050406030204" pitchFamily="18" charset="0"/>
                                    </a:rPr>
                                    <m:t>𝑧</m:t>
                                  </m:r>
                                </m:sub>
                              </m:sSub>
                            </m:e>
                            <m:sup>
                              <m:r>
                                <a:rPr lang="en-GB" sz="2800" i="1">
                                  <a:latin typeface="Cambria Math" panose="02040503050406030204" pitchFamily="18" charset="0"/>
                                </a:rPr>
                                <m:t>2</m:t>
                              </m:r>
                            </m:sup>
                          </m:sSup>
                        </m:e>
                      </m:acc>
                    </m:oMath>
                  </m:oMathPara>
                </a14:m>
                <a:endParaRPr 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4499744" y="1476637"/>
                <a:ext cx="3462102" cy="507190"/>
              </a:xfrm>
              <a:prstGeom prst="rect">
                <a:avLst/>
              </a:prstGeom>
              <a:blipFill>
                <a:blip r:embed="rId3"/>
                <a:stretch>
                  <a:fillRect/>
                </a:stretch>
              </a:blipFill>
            </p:spPr>
            <p:txBody>
              <a:bodyPr/>
              <a:lstStyle/>
              <a:p>
                <a:r>
                  <a:rPr lang="en-US">
                    <a:noFill/>
                  </a:rPr>
                  <a:t> </a:t>
                </a:r>
              </a:p>
            </p:txBody>
          </p:sp>
        </mc:Fallback>
      </mc:AlternateContent>
      <p:sp>
        <p:nvSpPr>
          <p:cNvPr id="15" name="TextBox 14"/>
          <p:cNvSpPr txBox="1"/>
          <p:nvPr/>
        </p:nvSpPr>
        <p:spPr>
          <a:xfrm>
            <a:off x="191095" y="2125797"/>
            <a:ext cx="3788998" cy="646331"/>
          </a:xfrm>
          <a:prstGeom prst="rect">
            <a:avLst/>
          </a:prstGeom>
          <a:noFill/>
        </p:spPr>
        <p:txBody>
          <a:bodyPr wrap="square" rtlCol="0">
            <a:spAutoFit/>
          </a:bodyPr>
          <a:lstStyle/>
          <a:p>
            <a:r>
              <a:rPr lang="en-GB" dirty="0"/>
              <a:t>Velocity of the molecules of the gas and its components</a:t>
            </a:r>
            <a:endParaRPr lang="en-US" dirty="0"/>
          </a:p>
        </p:txBody>
      </p:sp>
      <p:sp>
        <p:nvSpPr>
          <p:cNvPr id="16" name="TextBox 15"/>
          <p:cNvSpPr txBox="1"/>
          <p:nvPr/>
        </p:nvSpPr>
        <p:spPr>
          <a:xfrm>
            <a:off x="4235324" y="2064149"/>
            <a:ext cx="3788998" cy="369332"/>
          </a:xfrm>
          <a:prstGeom prst="rect">
            <a:avLst/>
          </a:prstGeom>
          <a:noFill/>
        </p:spPr>
        <p:txBody>
          <a:bodyPr wrap="square" rtlCol="0">
            <a:spAutoFit/>
          </a:bodyPr>
          <a:lstStyle/>
          <a:p>
            <a:r>
              <a:rPr lang="en-GB" dirty="0"/>
              <a:t>Average  of the square of the velocity</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562902" y="4160995"/>
                <a:ext cx="1847044" cy="695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e>
                            <m:sup>
                              <m:r>
                                <a:rPr lang="en-GB" i="1">
                                  <a:latin typeface="Cambria Math" panose="02040503050406030204" pitchFamily="18" charset="0"/>
                                </a:rPr>
                                <m:t>2</m:t>
                              </m:r>
                            </m:sup>
                          </m:sSup>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𝑦</m:t>
                                  </m:r>
                                </m:sub>
                              </m:sSub>
                            </m:e>
                            <m:sup>
                              <m:r>
                                <a:rPr lang="en-GB" i="1">
                                  <a:latin typeface="Cambria Math" panose="02040503050406030204" pitchFamily="18" charset="0"/>
                                </a:rPr>
                                <m:t>2</m:t>
                              </m:r>
                            </m:sup>
                          </m:sSup>
                        </m:e>
                      </m:acc>
                      <m:r>
                        <a:rPr lang="en-GB" b="0" i="1" smtClean="0">
                          <a:latin typeface="Cambria Math" panose="02040503050406030204" pitchFamily="18" charset="0"/>
                        </a:rPr>
                        <m:t>=</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𝑧</m:t>
                                  </m:r>
                                </m:sub>
                              </m:sSub>
                            </m:e>
                            <m:sup>
                              <m:r>
                                <a:rPr lang="en-GB" i="1">
                                  <a:latin typeface="Cambria Math" panose="02040503050406030204" pitchFamily="18" charset="0"/>
                                </a:rPr>
                                <m:t>2</m:t>
                              </m:r>
                            </m:sup>
                          </m:sSup>
                        </m:e>
                      </m:acc>
                    </m:oMath>
                  </m:oMathPara>
                </a14:m>
                <a:endParaRPr lang="en-US" dirty="0"/>
              </a:p>
              <a:p>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62902" y="4160995"/>
                <a:ext cx="1847044" cy="695383"/>
              </a:xfrm>
              <a:prstGeom prst="rect">
                <a:avLst/>
              </a:prstGeom>
              <a:blipFill>
                <a:blip r:embed="rId4"/>
                <a:stretch>
                  <a:fillRect/>
                </a:stretch>
              </a:blipFill>
            </p:spPr>
            <p:txBody>
              <a:bodyPr/>
              <a:lstStyle/>
              <a:p>
                <a:r>
                  <a:rPr lang="en-US">
                    <a:noFill/>
                  </a:rPr>
                  <a:t> </a:t>
                </a:r>
              </a:p>
            </p:txBody>
          </p:sp>
        </mc:Fallback>
      </mc:AlternateContent>
      <p:sp>
        <p:nvSpPr>
          <p:cNvPr id="19" name="TextBox 18"/>
          <p:cNvSpPr txBox="1"/>
          <p:nvPr/>
        </p:nvSpPr>
        <p:spPr>
          <a:xfrm>
            <a:off x="457200" y="3760172"/>
            <a:ext cx="5624297" cy="369332"/>
          </a:xfrm>
          <a:prstGeom prst="rect">
            <a:avLst/>
          </a:prstGeom>
          <a:noFill/>
        </p:spPr>
        <p:txBody>
          <a:bodyPr wrap="none" rtlCol="0">
            <a:spAutoFit/>
          </a:bodyPr>
          <a:lstStyle/>
          <a:p>
            <a:r>
              <a:rPr lang="en-GB" dirty="0"/>
              <a:t>There was no difference between the x-,y- and z-directions</a:t>
            </a:r>
            <a:endParaRPr lang="en-US" dirty="0"/>
          </a:p>
        </p:txBody>
      </p:sp>
      <mc:AlternateContent xmlns:mc="http://schemas.openxmlformats.org/markup-compatibility/2006" xmlns:a14="http://schemas.microsoft.com/office/drawing/2010/main">
        <mc:Choice Requires="a14">
          <p:sp>
            <p:nvSpPr>
              <p:cNvPr id="20" name="TextBox 19"/>
              <p:cNvSpPr txBox="1"/>
              <p:nvPr/>
            </p:nvSpPr>
            <p:spPr>
              <a:xfrm>
                <a:off x="3827499" y="3173137"/>
                <a:ext cx="3781805" cy="795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r>
                                <a:rPr lang="en-GB" i="1">
                                  <a:latin typeface="Cambria Math" panose="02040503050406030204" pitchFamily="18" charset="0"/>
                                </a:rPr>
                                <m:t>𝑣</m:t>
                              </m:r>
                            </m:e>
                            <m:sup>
                              <m:r>
                                <a:rPr lang="en-GB" i="1">
                                  <a:latin typeface="Cambria Math" panose="02040503050406030204" pitchFamily="18" charset="0"/>
                                </a:rPr>
                                <m:t>2</m:t>
                              </m:r>
                            </m:sup>
                          </m:sSup>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r>
                        <a:rPr lang="en-GB" b="0" i="1" smtClean="0">
                          <a:latin typeface="Cambria Math" panose="02040503050406030204" pitchFamily="18" charset="0"/>
                        </a:rPr>
                        <m:t>(</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e>
                            <m:sup>
                              <m:r>
                                <a:rPr lang="en-GB" i="1">
                                  <a:latin typeface="Cambria Math" panose="02040503050406030204" pitchFamily="18" charset="0"/>
                                </a:rPr>
                                <m:t>2</m:t>
                              </m:r>
                            </m:sup>
                          </m:sSup>
                        </m:e>
                      </m:acc>
                      <m:r>
                        <a:rPr lang="en-GB" i="1">
                          <a:latin typeface="Cambria Math" panose="02040503050406030204" pitchFamily="18" charset="0"/>
                        </a:rPr>
                        <m:t>+</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𝑦</m:t>
                                  </m:r>
                                </m:sub>
                              </m:sSub>
                            </m:e>
                            <m:sup>
                              <m:r>
                                <a:rPr lang="en-GB" i="1">
                                  <a:latin typeface="Cambria Math" panose="02040503050406030204" pitchFamily="18" charset="0"/>
                                </a:rPr>
                                <m:t>2</m:t>
                              </m:r>
                            </m:sup>
                          </m:sSup>
                        </m:e>
                      </m:acc>
                      <m:r>
                        <a:rPr lang="en-GB" i="1">
                          <a:latin typeface="Cambria Math" panose="02040503050406030204" pitchFamily="18" charset="0"/>
                        </a:rPr>
                        <m:t>+</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𝑧</m:t>
                                  </m:r>
                                </m:sub>
                              </m:sSub>
                            </m:e>
                            <m:sup>
                              <m:r>
                                <a:rPr lang="en-GB" i="1">
                                  <a:latin typeface="Cambria Math" panose="02040503050406030204" pitchFamily="18" charset="0"/>
                                </a:rPr>
                                <m:t>2</m:t>
                              </m:r>
                            </m:sup>
                          </m:sSup>
                        </m:e>
                      </m:acc>
                      <m:r>
                        <a:rPr lang="en-GB" b="0" i="1" smtClean="0">
                          <a:latin typeface="Cambria Math" panose="02040503050406030204" pitchFamily="18" charset="0"/>
                        </a:rPr>
                        <m:t>)</m:t>
                      </m:r>
                    </m:oMath>
                  </m:oMathPara>
                </a14:m>
                <a:endParaRPr lang="en-US" dirty="0"/>
              </a:p>
              <a:p>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3827499" y="3173137"/>
                <a:ext cx="3781805" cy="79560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485017" y="4165711"/>
                <a:ext cx="329878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sub>
                          </m:sSub>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r>
                        <a:rPr lang="en-GB" b="0" i="1" smtClean="0">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𝑥</m:t>
                                  </m:r>
                                </m:sub>
                              </m:sSub>
                            </m:e>
                            <m:sup>
                              <m:r>
                                <a:rPr lang="en-GB" i="1">
                                  <a:latin typeface="Cambria Math" panose="02040503050406030204" pitchFamily="18" charset="0"/>
                                </a:rPr>
                                <m:t>2</m:t>
                              </m:r>
                            </m:sup>
                          </m:sSup>
                        </m:e>
                      </m:acc>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𝑦</m:t>
                                  </m:r>
                                </m:sub>
                              </m:sSub>
                            </m:e>
                            <m:sup>
                              <m:r>
                                <a:rPr lang="en-GB" i="1">
                                  <a:latin typeface="Cambria Math" panose="02040503050406030204" pitchFamily="18" charset="0"/>
                                </a:rPr>
                                <m:t>2</m:t>
                              </m:r>
                            </m:sup>
                          </m:s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𝑧</m:t>
                                  </m:r>
                                </m:sub>
                              </m:sSub>
                            </m:e>
                            <m:sup>
                              <m:r>
                                <a:rPr lang="en-GB" i="1">
                                  <a:latin typeface="Cambria Math" panose="02040503050406030204" pitchFamily="18" charset="0"/>
                                </a:rPr>
                                <m:t>2</m:t>
                              </m:r>
                            </m:sup>
                          </m:sSup>
                        </m:e>
                      </m:acc>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485017" y="4165711"/>
                <a:ext cx="3298788" cy="518604"/>
              </a:xfrm>
              <a:prstGeom prst="rect">
                <a:avLst/>
              </a:prstGeom>
              <a:blipFill>
                <a:blip r:embed="rId6"/>
                <a:stretch>
                  <a:fillRect/>
                </a:stretch>
              </a:blipFill>
            </p:spPr>
            <p:txBody>
              <a:bodyPr/>
              <a:lstStyle/>
              <a:p>
                <a:r>
                  <a:rPr lang="en-US">
                    <a:noFill/>
                  </a:rPr>
                  <a:t> </a:t>
                </a:r>
              </a:p>
            </p:txBody>
          </p:sp>
        </mc:Fallback>
      </mc:AlternateContent>
      <p:sp>
        <p:nvSpPr>
          <p:cNvPr id="22" name="TextBox 21"/>
          <p:cNvSpPr txBox="1"/>
          <p:nvPr/>
        </p:nvSpPr>
        <p:spPr>
          <a:xfrm>
            <a:off x="346480" y="2852936"/>
            <a:ext cx="4162358" cy="369332"/>
          </a:xfrm>
          <a:prstGeom prst="rect">
            <a:avLst/>
          </a:prstGeom>
          <a:noFill/>
        </p:spPr>
        <p:txBody>
          <a:bodyPr wrap="none" rtlCol="0">
            <a:spAutoFit/>
          </a:bodyPr>
          <a:lstStyle/>
          <a:p>
            <a:r>
              <a:rPr lang="en-GB" dirty="0"/>
              <a:t>The average translational kinetic energy is:</a:t>
            </a:r>
            <a:endParaRPr lang="en-US" dirty="0"/>
          </a:p>
        </p:txBody>
      </p:sp>
      <p:sp>
        <p:nvSpPr>
          <p:cNvPr id="24" name="TextBox 23"/>
          <p:cNvSpPr txBox="1"/>
          <p:nvPr/>
        </p:nvSpPr>
        <p:spPr>
          <a:xfrm>
            <a:off x="431471" y="5149590"/>
            <a:ext cx="8654998" cy="369332"/>
          </a:xfrm>
          <a:prstGeom prst="rect">
            <a:avLst/>
          </a:prstGeom>
          <a:noFill/>
        </p:spPr>
        <p:txBody>
          <a:bodyPr wrap="none" rtlCol="0">
            <a:spAutoFit/>
          </a:bodyPr>
          <a:lstStyle/>
          <a:p>
            <a:r>
              <a:rPr lang="en-GB" dirty="0"/>
              <a:t>Each direction contribute to one third of the kinetic energy, each contribution are the same ! </a:t>
            </a:r>
            <a:endParaRPr lang="en-US" dirty="0"/>
          </a:p>
        </p:txBody>
      </p:sp>
    </p:spTree>
    <p:extLst>
      <p:ext uri="{BB962C8B-B14F-4D97-AF65-F5344CB8AC3E}">
        <p14:creationId xmlns:p14="http://schemas.microsoft.com/office/powerpoint/2010/main" val="323998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7" grpId="0"/>
      <p:bldP spid="19" grpId="0"/>
      <p:bldP spid="20" grpId="0"/>
      <p:bldP spid="21" grpId="0"/>
      <p:bldP spid="22"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65" y="-169862"/>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18</a:t>
            </a:fld>
            <a:endParaRPr lang="en-US" altLang="zh-CN"/>
          </a:p>
        </p:txBody>
      </p:sp>
      <p:sp>
        <p:nvSpPr>
          <p:cNvPr id="5" name="TextBox 4"/>
          <p:cNvSpPr txBox="1"/>
          <p:nvPr/>
        </p:nvSpPr>
        <p:spPr>
          <a:xfrm>
            <a:off x="1187624" y="973138"/>
            <a:ext cx="6062429" cy="369332"/>
          </a:xfrm>
          <a:prstGeom prst="rect">
            <a:avLst/>
          </a:prstGeom>
          <a:noFill/>
        </p:spPr>
        <p:txBody>
          <a:bodyPr wrap="none" rtlCol="0">
            <a:spAutoFit/>
          </a:bodyPr>
          <a:lstStyle/>
          <a:p>
            <a:r>
              <a:rPr lang="en-GB" dirty="0"/>
              <a:t>Average translational kinetic energy of a molecule (point-like):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71600" y="1602693"/>
                <a:ext cx="117217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sub>
                          </m:sSub>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GB" b="0" i="1" smtClean="0">
                          <a:latin typeface="Cambria Math" panose="02040503050406030204" pitchFamily="18" charset="0"/>
                        </a:rPr>
                        <m:t>𝑇</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971600" y="1602693"/>
                <a:ext cx="1172179" cy="518604"/>
              </a:xfrm>
              <a:prstGeom prst="rect">
                <a:avLst/>
              </a:prstGeom>
              <a:blipFill>
                <a:blip r:embed="rId2"/>
                <a:stretch>
                  <a:fillRect/>
                </a:stretch>
              </a:blipFill>
            </p:spPr>
            <p:txBody>
              <a:bodyPr/>
              <a:lstStyle/>
              <a:p>
                <a:r>
                  <a:rPr lang="en-US">
                    <a:noFill/>
                  </a:rPr>
                  <a:t> </a:t>
                </a:r>
              </a:p>
            </p:txBody>
          </p:sp>
        </mc:Fallback>
      </mc:AlternateContent>
      <p:sp>
        <p:nvSpPr>
          <p:cNvPr id="7" name="Right Arrow 6"/>
          <p:cNvSpPr/>
          <p:nvPr/>
        </p:nvSpPr>
        <p:spPr>
          <a:xfrm>
            <a:off x="2483768" y="1602693"/>
            <a:ext cx="720080" cy="518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79712" y="2542226"/>
            <a:ext cx="7704856" cy="461665"/>
          </a:xfrm>
          <a:prstGeom prst="rect">
            <a:avLst/>
          </a:prstGeom>
          <a:noFill/>
        </p:spPr>
        <p:txBody>
          <a:bodyPr wrap="square" rtlCol="0">
            <a:spAutoFit/>
          </a:bodyPr>
          <a:lstStyle/>
          <a:p>
            <a:r>
              <a:rPr lang="en-GB" sz="2400" dirty="0"/>
              <a:t>But a molecule is not strictly a point-like</a:t>
            </a:r>
            <a:endParaRPr lang="en-US" sz="2400" dirty="0"/>
          </a:p>
        </p:txBody>
      </p:sp>
      <p:sp>
        <p:nvSpPr>
          <p:cNvPr id="11" name="Rectangle 4"/>
          <p:cNvSpPr>
            <a:spLocks noChangeArrowheads="1"/>
          </p:cNvSpPr>
          <p:nvPr/>
        </p:nvSpPr>
        <p:spPr bwMode="auto">
          <a:xfrm>
            <a:off x="353852" y="3269864"/>
            <a:ext cx="63787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600" dirty="0">
                <a:ea typeface="楷体_GB2312"/>
              </a:rPr>
              <a:t>Forms of motion of the molecules (here example of a diatomic molecule):</a:t>
            </a:r>
          </a:p>
          <a:p>
            <a:pPr>
              <a:spcBef>
                <a:spcPct val="0"/>
              </a:spcBef>
              <a:buClrTx/>
              <a:buSzTx/>
              <a:buFontTx/>
              <a:buNone/>
            </a:pPr>
            <a:endParaRPr lang="en-US" altLang="en-US" sz="1600" dirty="0">
              <a:ea typeface="楷体_GB2312"/>
            </a:endParaRPr>
          </a:p>
        </p:txBody>
      </p:sp>
      <p:sp>
        <p:nvSpPr>
          <p:cNvPr id="20" name="TextBox 19"/>
          <p:cNvSpPr txBox="1"/>
          <p:nvPr/>
        </p:nvSpPr>
        <p:spPr>
          <a:xfrm>
            <a:off x="1387271" y="3719186"/>
            <a:ext cx="1452514" cy="369332"/>
          </a:xfrm>
          <a:prstGeom prst="rect">
            <a:avLst/>
          </a:prstGeom>
          <a:noFill/>
        </p:spPr>
        <p:txBody>
          <a:bodyPr wrap="none" rtlCol="0">
            <a:spAutoFit/>
          </a:bodyPr>
          <a:lstStyle/>
          <a:p>
            <a:r>
              <a:rPr lang="en-GB" dirty="0"/>
              <a:t>Translational </a:t>
            </a:r>
            <a:endParaRPr lang="en-US" dirty="0"/>
          </a:p>
        </p:txBody>
      </p:sp>
      <p:sp>
        <p:nvSpPr>
          <p:cNvPr id="21" name="TextBox 20"/>
          <p:cNvSpPr txBox="1"/>
          <p:nvPr/>
        </p:nvSpPr>
        <p:spPr>
          <a:xfrm>
            <a:off x="5258906" y="3669973"/>
            <a:ext cx="1146468" cy="369332"/>
          </a:xfrm>
          <a:prstGeom prst="rect">
            <a:avLst/>
          </a:prstGeom>
          <a:noFill/>
        </p:spPr>
        <p:txBody>
          <a:bodyPr wrap="none" rtlCol="0">
            <a:spAutoFit/>
          </a:bodyPr>
          <a:lstStyle/>
          <a:p>
            <a:r>
              <a:rPr lang="en-GB" dirty="0"/>
              <a:t>Rotational</a:t>
            </a:r>
            <a:endParaRPr lang="en-US" dirty="0"/>
          </a:p>
        </p:txBody>
      </p:sp>
      <p:pic>
        <p:nvPicPr>
          <p:cNvPr id="26" name="Picture 25"/>
          <p:cNvPicPr>
            <a:picLocks noChangeAspect="1"/>
          </p:cNvPicPr>
          <p:nvPr/>
        </p:nvPicPr>
        <p:blipFill>
          <a:blip r:embed="rId3"/>
          <a:stretch>
            <a:fillRect/>
          </a:stretch>
        </p:blipFill>
        <p:spPr>
          <a:xfrm>
            <a:off x="750181" y="4253644"/>
            <a:ext cx="2726694" cy="2202024"/>
          </a:xfrm>
          <a:prstGeom prst="rect">
            <a:avLst/>
          </a:prstGeom>
        </p:spPr>
      </p:pic>
      <p:pic>
        <p:nvPicPr>
          <p:cNvPr id="27" name="Picture 26"/>
          <p:cNvPicPr>
            <a:picLocks noChangeAspect="1"/>
          </p:cNvPicPr>
          <p:nvPr/>
        </p:nvPicPr>
        <p:blipFill>
          <a:blip r:embed="rId4"/>
          <a:stretch>
            <a:fillRect/>
          </a:stretch>
        </p:blipFill>
        <p:spPr>
          <a:xfrm>
            <a:off x="4447079" y="3983056"/>
            <a:ext cx="2971800" cy="2743200"/>
          </a:xfrm>
          <a:prstGeom prst="rect">
            <a:avLst/>
          </a:prstGeom>
        </p:spPr>
      </p:pic>
      <p:sp>
        <p:nvSpPr>
          <p:cNvPr id="29" name="TextBox 28"/>
          <p:cNvSpPr txBox="1"/>
          <p:nvPr/>
        </p:nvSpPr>
        <p:spPr>
          <a:xfrm>
            <a:off x="478261" y="6436128"/>
            <a:ext cx="2119491" cy="369332"/>
          </a:xfrm>
          <a:prstGeom prst="rect">
            <a:avLst/>
          </a:prstGeom>
          <a:noFill/>
        </p:spPr>
        <p:txBody>
          <a:bodyPr wrap="none" rtlCol="0">
            <a:spAutoFit/>
          </a:bodyPr>
          <a:lstStyle/>
          <a:p>
            <a:r>
              <a:rPr lang="en-GB" dirty="0"/>
              <a:t>cm: “</a:t>
            </a:r>
            <a:r>
              <a:rPr lang="en-GB" dirty="0" err="1"/>
              <a:t>center</a:t>
            </a:r>
            <a:r>
              <a:rPr lang="en-GB" dirty="0"/>
              <a:t> of mass”</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3339828" y="1540992"/>
                <a:ext cx="5526360" cy="6347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e>
                      </m:acc>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𝑦</m:t>
                                  </m:r>
                                </m:sub>
                              </m:sSub>
                            </m:e>
                            <m:sup>
                              <m:r>
                                <a:rPr lang="en-GB" i="1">
                                  <a:latin typeface="Cambria Math" panose="02040503050406030204" pitchFamily="18" charset="0"/>
                                </a:rPr>
                                <m:t>2</m:t>
                              </m:r>
                            </m:sup>
                          </m:sSup>
                        </m:e>
                      </m:acc>
                      <m:r>
                        <a:rPr lang="en-GB" i="1" dirty="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𝑧</m:t>
                                  </m:r>
                                </m:sub>
                              </m:sSub>
                            </m:e>
                            <m:sup>
                              <m:r>
                                <a:rPr lang="en-GB" i="1">
                                  <a:latin typeface="Cambria Math" panose="02040503050406030204" pitchFamily="18" charset="0"/>
                                </a:rPr>
                                <m:t>2</m:t>
                              </m:r>
                            </m:sup>
                          </m:sSup>
                        </m:e>
                      </m:acc>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𝑘</m:t>
                          </m:r>
                        </m:e>
                        <m:sub>
                          <m:r>
                            <a:rPr lang="en-GB" b="0" i="1" dirty="0" smtClean="0">
                              <a:latin typeface="Cambria Math" panose="02040503050406030204" pitchFamily="18" charset="0"/>
                            </a:rPr>
                            <m:t>𝐵</m:t>
                          </m:r>
                        </m:sub>
                      </m:sSub>
                      <m:r>
                        <a:rPr lang="en-GB" b="0" i="1" dirty="0" smtClean="0">
                          <a:latin typeface="Cambria Math" panose="02040503050406030204" pitchFamily="18" charset="0"/>
                        </a:rPr>
                        <m:t>𝑇</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3339828" y="1540992"/>
                <a:ext cx="5526360" cy="63478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288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65" y="-169862"/>
            <a:ext cx="8229600" cy="1143000"/>
          </a:xfrm>
        </p:spPr>
        <p:txBody>
          <a:bodyPr/>
          <a:lstStyle/>
          <a:p>
            <a:r>
              <a:rPr lang="en-GB" dirty="0"/>
              <a:t>Introduction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19</a:t>
            </a:fld>
            <a:endParaRPr lang="en-US" altLang="zh-CN"/>
          </a:p>
        </p:txBody>
      </p:sp>
      <p:sp>
        <p:nvSpPr>
          <p:cNvPr id="5" name="TextBox 4"/>
          <p:cNvSpPr txBox="1"/>
          <p:nvPr/>
        </p:nvSpPr>
        <p:spPr>
          <a:xfrm>
            <a:off x="1187624" y="973138"/>
            <a:ext cx="6062429" cy="369332"/>
          </a:xfrm>
          <a:prstGeom prst="rect">
            <a:avLst/>
          </a:prstGeom>
          <a:noFill/>
        </p:spPr>
        <p:txBody>
          <a:bodyPr wrap="none" rtlCol="0">
            <a:spAutoFit/>
          </a:bodyPr>
          <a:lstStyle/>
          <a:p>
            <a:r>
              <a:rPr lang="en-GB" dirty="0"/>
              <a:t>Average translational kinetic energy of a molecule (point-like): </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971600" y="1602693"/>
                <a:ext cx="1412118"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𝐸</m:t>
                          </m:r>
                        </m:e>
                        <m:sub>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𝑎𝑣</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GB" b="0" i="1" smtClean="0">
                          <a:latin typeface="Cambria Math" panose="02040503050406030204" pitchFamily="18" charset="0"/>
                        </a:rPr>
                        <m:t>𝑇</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971600" y="1602693"/>
                <a:ext cx="1412118" cy="518604"/>
              </a:xfrm>
              <a:prstGeom prst="rect">
                <a:avLst/>
              </a:prstGeom>
              <a:blipFill>
                <a:blip r:embed="rId2"/>
                <a:stretch>
                  <a:fillRect/>
                </a:stretch>
              </a:blipFill>
            </p:spPr>
            <p:txBody>
              <a:bodyPr/>
              <a:lstStyle/>
              <a:p>
                <a:r>
                  <a:rPr lang="en-US">
                    <a:noFill/>
                  </a:rPr>
                  <a:t> </a:t>
                </a:r>
              </a:p>
            </p:txBody>
          </p:sp>
        </mc:Fallback>
      </mc:AlternateContent>
      <p:sp>
        <p:nvSpPr>
          <p:cNvPr id="7" name="Right Arrow 6"/>
          <p:cNvSpPr/>
          <p:nvPr/>
        </p:nvSpPr>
        <p:spPr>
          <a:xfrm>
            <a:off x="2483768" y="1602693"/>
            <a:ext cx="720080" cy="518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p:cNvSpPr/>
              <p:nvPr/>
            </p:nvSpPr>
            <p:spPr>
              <a:xfrm>
                <a:off x="3339828" y="1540992"/>
                <a:ext cx="5526360" cy="6347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𝑥</m:t>
                                  </m:r>
                                </m:sub>
                              </m:sSub>
                            </m:e>
                            <m:sup>
                              <m:r>
                                <a:rPr lang="en-GB" i="1">
                                  <a:latin typeface="Cambria Math" panose="02040503050406030204" pitchFamily="18" charset="0"/>
                                </a:rPr>
                                <m:t>2</m:t>
                              </m:r>
                            </m:sup>
                          </m:sSup>
                        </m:e>
                      </m:acc>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smtClean="0">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𝑦</m:t>
                                  </m:r>
                                </m:sub>
                              </m:sSub>
                            </m:e>
                            <m:sup>
                              <m:r>
                                <a:rPr lang="en-GB" i="1">
                                  <a:latin typeface="Cambria Math" panose="02040503050406030204" pitchFamily="18" charset="0"/>
                                </a:rPr>
                                <m:t>2</m:t>
                              </m:r>
                            </m:sup>
                          </m:sSup>
                        </m:e>
                      </m:acc>
                      <m:r>
                        <a:rPr lang="en-GB" i="1" dirty="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b="0" i="1" smtClean="0">
                                      <a:latin typeface="Cambria Math" panose="02040503050406030204" pitchFamily="18" charset="0"/>
                                    </a:rPr>
                                    <m:t>𝑧</m:t>
                                  </m:r>
                                </m:sub>
                              </m:sSub>
                            </m:e>
                            <m:sup>
                              <m:r>
                                <a:rPr lang="en-GB" i="1">
                                  <a:latin typeface="Cambria Math" panose="02040503050406030204" pitchFamily="18" charset="0"/>
                                </a:rPr>
                                <m:t>2</m:t>
                              </m:r>
                            </m:sup>
                          </m:sSup>
                        </m:e>
                      </m:acc>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𝑘</m:t>
                          </m:r>
                        </m:e>
                        <m:sub>
                          <m:r>
                            <a:rPr lang="en-GB" b="0" i="1" dirty="0" smtClean="0">
                              <a:latin typeface="Cambria Math" panose="02040503050406030204" pitchFamily="18" charset="0"/>
                            </a:rPr>
                            <m:t>𝐵</m:t>
                          </m:r>
                        </m:sub>
                      </m:sSub>
                      <m:r>
                        <a:rPr lang="en-GB" b="0" i="1" dirty="0" smtClean="0">
                          <a:latin typeface="Cambria Math" panose="02040503050406030204" pitchFamily="18" charset="0"/>
                        </a:rPr>
                        <m:t>𝑇</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339828" y="1540992"/>
                <a:ext cx="5526360" cy="634789"/>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1979712" y="2542226"/>
            <a:ext cx="7704856" cy="461665"/>
          </a:xfrm>
          <a:prstGeom prst="rect">
            <a:avLst/>
          </a:prstGeom>
          <a:noFill/>
        </p:spPr>
        <p:txBody>
          <a:bodyPr wrap="square" rtlCol="0">
            <a:spAutoFit/>
          </a:bodyPr>
          <a:lstStyle/>
          <a:p>
            <a:r>
              <a:rPr lang="en-GB" sz="2400" dirty="0"/>
              <a:t>But a molecule is not strictly a point-like</a:t>
            </a:r>
            <a:endParaRPr lang="en-US" sz="2400" dirty="0"/>
          </a:p>
        </p:txBody>
      </p:sp>
      <p:sp>
        <p:nvSpPr>
          <p:cNvPr id="11" name="Rectangle 4"/>
          <p:cNvSpPr>
            <a:spLocks noChangeArrowheads="1"/>
          </p:cNvSpPr>
          <p:nvPr/>
        </p:nvSpPr>
        <p:spPr bwMode="auto">
          <a:xfrm>
            <a:off x="353853" y="3269864"/>
            <a:ext cx="4572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600" dirty="0">
                <a:ea typeface="楷体_GB2312"/>
              </a:rPr>
              <a:t>Forms of motion of the molecules:</a:t>
            </a:r>
          </a:p>
          <a:p>
            <a:pPr>
              <a:spcBef>
                <a:spcPct val="0"/>
              </a:spcBef>
              <a:buClrTx/>
              <a:buSzTx/>
              <a:buFontTx/>
              <a:buNone/>
            </a:pPr>
            <a:endParaRPr lang="en-US" altLang="en-US" sz="1600" dirty="0">
              <a:ea typeface="楷体_GB2312"/>
            </a:endParaRPr>
          </a:p>
        </p:txBody>
      </p:sp>
      <p:sp>
        <p:nvSpPr>
          <p:cNvPr id="20" name="TextBox 19"/>
          <p:cNvSpPr txBox="1"/>
          <p:nvPr/>
        </p:nvSpPr>
        <p:spPr>
          <a:xfrm>
            <a:off x="1387271" y="3719186"/>
            <a:ext cx="1452514" cy="369332"/>
          </a:xfrm>
          <a:prstGeom prst="rect">
            <a:avLst/>
          </a:prstGeom>
          <a:noFill/>
        </p:spPr>
        <p:txBody>
          <a:bodyPr wrap="none" rtlCol="0">
            <a:spAutoFit/>
          </a:bodyPr>
          <a:lstStyle/>
          <a:p>
            <a:r>
              <a:rPr lang="en-GB" dirty="0"/>
              <a:t>Translational </a:t>
            </a:r>
            <a:endParaRPr lang="en-US" dirty="0"/>
          </a:p>
        </p:txBody>
      </p:sp>
      <p:sp>
        <p:nvSpPr>
          <p:cNvPr id="21" name="TextBox 20"/>
          <p:cNvSpPr txBox="1"/>
          <p:nvPr/>
        </p:nvSpPr>
        <p:spPr>
          <a:xfrm>
            <a:off x="4022231" y="3670986"/>
            <a:ext cx="1146468" cy="369332"/>
          </a:xfrm>
          <a:prstGeom prst="rect">
            <a:avLst/>
          </a:prstGeom>
          <a:noFill/>
        </p:spPr>
        <p:txBody>
          <a:bodyPr wrap="none" rtlCol="0">
            <a:spAutoFit/>
          </a:bodyPr>
          <a:lstStyle/>
          <a:p>
            <a:r>
              <a:rPr lang="en-GB" dirty="0"/>
              <a:t>Rotational</a:t>
            </a:r>
            <a:endParaRPr lang="en-US" dirty="0"/>
          </a:p>
        </p:txBody>
      </p:sp>
      <p:sp>
        <p:nvSpPr>
          <p:cNvPr id="17" name="Rectangle 4"/>
          <p:cNvSpPr>
            <a:spLocks noChangeArrowheads="1"/>
          </p:cNvSpPr>
          <p:nvPr/>
        </p:nvSpPr>
        <p:spPr bwMode="auto">
          <a:xfrm>
            <a:off x="395535" y="4293096"/>
            <a:ext cx="6854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600" dirty="0">
                <a:ea typeface="楷体_GB2312"/>
              </a:rPr>
              <a:t>Forms of energy of the molecules associated with the motion:</a:t>
            </a:r>
          </a:p>
          <a:p>
            <a:pPr>
              <a:spcBef>
                <a:spcPct val="0"/>
              </a:spcBef>
              <a:buClrTx/>
              <a:buSzTx/>
              <a:buFontTx/>
              <a:buNone/>
            </a:pPr>
            <a:endParaRPr lang="en-US" altLang="en-US" sz="1600" dirty="0">
              <a:ea typeface="楷体_GB2312"/>
            </a:endParaRPr>
          </a:p>
        </p:txBody>
      </p:sp>
      <p:sp>
        <p:nvSpPr>
          <p:cNvPr id="18" name="TextBox 17"/>
          <p:cNvSpPr txBox="1"/>
          <p:nvPr/>
        </p:nvSpPr>
        <p:spPr>
          <a:xfrm>
            <a:off x="1475656" y="5070966"/>
            <a:ext cx="1552669" cy="646331"/>
          </a:xfrm>
          <a:prstGeom prst="rect">
            <a:avLst/>
          </a:prstGeom>
          <a:noFill/>
        </p:spPr>
        <p:txBody>
          <a:bodyPr wrap="none" rtlCol="0">
            <a:spAutoFit/>
          </a:bodyPr>
          <a:lstStyle/>
          <a:p>
            <a:r>
              <a:rPr lang="en-GB" dirty="0"/>
              <a:t>Translational</a:t>
            </a:r>
          </a:p>
          <a:p>
            <a:r>
              <a:rPr lang="en-GB" dirty="0"/>
              <a:t>kinetic energy </a:t>
            </a:r>
            <a:endParaRPr lang="en-US" dirty="0"/>
          </a:p>
        </p:txBody>
      </p:sp>
      <p:sp>
        <p:nvSpPr>
          <p:cNvPr id="19" name="TextBox 18"/>
          <p:cNvSpPr txBox="1"/>
          <p:nvPr/>
        </p:nvSpPr>
        <p:spPr>
          <a:xfrm>
            <a:off x="4022231" y="5119955"/>
            <a:ext cx="1494961" cy="646331"/>
          </a:xfrm>
          <a:prstGeom prst="rect">
            <a:avLst/>
          </a:prstGeom>
          <a:noFill/>
        </p:spPr>
        <p:txBody>
          <a:bodyPr wrap="none" rtlCol="0">
            <a:spAutoFit/>
          </a:bodyPr>
          <a:lstStyle/>
          <a:p>
            <a:r>
              <a:rPr lang="en-GB" dirty="0"/>
              <a:t>Rotational</a:t>
            </a:r>
          </a:p>
          <a:p>
            <a:r>
              <a:rPr lang="en-GB" dirty="0"/>
              <a:t>kinetic energy</a:t>
            </a:r>
            <a:endParaRPr lang="en-US" dirty="0"/>
          </a:p>
        </p:txBody>
      </p:sp>
      <p:sp>
        <p:nvSpPr>
          <p:cNvPr id="3" name="Right Arrow 2"/>
          <p:cNvSpPr/>
          <p:nvPr/>
        </p:nvSpPr>
        <p:spPr>
          <a:xfrm>
            <a:off x="1036787" y="6145982"/>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895719" y="6213344"/>
            <a:ext cx="4941224" cy="369332"/>
          </a:xfrm>
          <a:prstGeom prst="rect">
            <a:avLst/>
          </a:prstGeom>
          <a:noFill/>
        </p:spPr>
        <p:txBody>
          <a:bodyPr wrap="none" rtlCol="0">
            <a:spAutoFit/>
          </a:bodyPr>
          <a:lstStyle/>
          <a:p>
            <a:r>
              <a:rPr lang="en-GB" dirty="0"/>
              <a:t>We must to use the concept </a:t>
            </a:r>
            <a:r>
              <a:rPr lang="en-GB" b="1" dirty="0"/>
              <a:t>of degrees of freedom </a:t>
            </a:r>
            <a:endParaRPr lang="en-US" b="1" dirty="0"/>
          </a:p>
        </p:txBody>
      </p:sp>
    </p:spTree>
    <p:extLst>
      <p:ext uri="{BB962C8B-B14F-4D97-AF65-F5344CB8AC3E}">
        <p14:creationId xmlns:p14="http://schemas.microsoft.com/office/powerpoint/2010/main" val="78080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21" grpId="0"/>
      <p:bldP spid="17" grpId="0"/>
      <p:bldP spid="18" grpId="0"/>
      <p:bldP spid="19" grpId="0"/>
      <p:bldP spid="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dirty="0"/>
              <a:t>The Maxwell-Boltzmann distribution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54298" y="1318347"/>
                <a:ext cx="8314712" cy="1529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𝑓</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𝑣</m:t>
                          </m:r>
                        </m:e>
                      </m:d>
                      <m:r>
                        <a:rPr lang="en-GB" sz="4000" b="0" i="1" smtClean="0">
                          <a:latin typeface="Cambria Math" panose="02040503050406030204" pitchFamily="18" charset="0"/>
                        </a:rPr>
                        <m:t>=4</m:t>
                      </m:r>
                      <m:r>
                        <a:rPr lang="en-GB" sz="4000" b="0" i="1" smtClean="0">
                          <a:latin typeface="Cambria Math" panose="02040503050406030204" pitchFamily="18" charset="0"/>
                          <a:ea typeface="Cambria Math" panose="02040503050406030204" pitchFamily="18" charset="0"/>
                        </a:rPr>
                        <m:t>𝜋</m:t>
                      </m:r>
                      <m:sSup>
                        <m:sSupPr>
                          <m:ctrlPr>
                            <a:rPr lang="en-GB" sz="4000" b="0" i="1" smtClean="0">
                              <a:latin typeface="Cambria Math" panose="02040503050406030204" pitchFamily="18" charset="0"/>
                              <a:ea typeface="Cambria Math" panose="02040503050406030204" pitchFamily="18" charset="0"/>
                            </a:rPr>
                          </m:ctrlPr>
                        </m:sSupPr>
                        <m:e>
                          <m:d>
                            <m:dPr>
                              <m:ctrlPr>
                                <a:rPr lang="en-GB" sz="4000" b="0" i="1" smtClean="0">
                                  <a:latin typeface="Cambria Math" panose="02040503050406030204" pitchFamily="18" charset="0"/>
                                  <a:ea typeface="Cambria Math" panose="02040503050406030204" pitchFamily="18" charset="0"/>
                                </a:rPr>
                              </m:ctrlPr>
                            </m:dPr>
                            <m:e>
                              <m:f>
                                <m:fPr>
                                  <m:ctrlPr>
                                    <a:rPr lang="en-GB" sz="4000" b="0" i="1" smtClean="0">
                                      <a:latin typeface="Cambria Math" panose="02040503050406030204" pitchFamily="18" charset="0"/>
                                      <a:ea typeface="Cambria Math" panose="02040503050406030204" pitchFamily="18" charset="0"/>
                                    </a:rPr>
                                  </m:ctrlPr>
                                </m:fPr>
                                <m:num>
                                  <m:r>
                                    <a:rPr lang="en-GB" sz="4000" b="0" i="1" smtClean="0">
                                      <a:latin typeface="Cambria Math" panose="02040503050406030204" pitchFamily="18" charset="0"/>
                                      <a:ea typeface="Cambria Math" panose="02040503050406030204" pitchFamily="18" charset="0"/>
                                    </a:rPr>
                                    <m:t>𝑚</m:t>
                                  </m:r>
                                </m:num>
                                <m:den>
                                  <m:r>
                                    <a:rPr lang="en-GB" sz="4000" b="0" i="1" smtClean="0">
                                      <a:latin typeface="Cambria Math" panose="02040503050406030204" pitchFamily="18" charset="0"/>
                                      <a:ea typeface="Cambria Math" panose="02040503050406030204" pitchFamily="18" charset="0"/>
                                    </a:rPr>
                                    <m:t>2</m:t>
                                  </m:r>
                                  <m:r>
                                    <a:rPr lang="en-GB" sz="4000" b="0" i="1" smtClean="0">
                                      <a:latin typeface="Cambria Math" panose="02040503050406030204" pitchFamily="18" charset="0"/>
                                      <a:ea typeface="Cambria Math" panose="02040503050406030204" pitchFamily="18" charset="0"/>
                                    </a:rPr>
                                    <m:t>𝜋</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den>
                              </m:f>
                            </m:e>
                          </m:d>
                        </m:e>
                        <m:sup>
                          <m:r>
                            <a:rPr lang="en-GB" sz="4000" b="0" i="1" smtClean="0">
                              <a:latin typeface="Cambria Math" panose="02040503050406030204" pitchFamily="18" charset="0"/>
                              <a:ea typeface="Cambria Math" panose="02040503050406030204" pitchFamily="18" charset="0"/>
                            </a:rPr>
                            <m:t>3/2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𝑒</m:t>
                          </m:r>
                        </m:e>
                        <m:sup>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𝑚</m:t>
                          </m:r>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/2</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sup>
                      </m:sSup>
                    </m:oMath>
                  </m:oMathPara>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654298" y="1318347"/>
                <a:ext cx="8314712" cy="1529521"/>
              </a:xfrm>
              <a:prstGeom prst="rect">
                <a:avLst/>
              </a:prstGeom>
              <a:blipFill>
                <a:blip r:embed="rId2"/>
                <a:stretch>
                  <a:fillRect/>
                </a:stretch>
              </a:blipFill>
            </p:spPr>
            <p:txBody>
              <a:bodyPr/>
              <a:lstStyle/>
              <a:p>
                <a:r>
                  <a:rPr lang="en-US">
                    <a:noFill/>
                  </a:rPr>
                  <a:t> </a:t>
                </a:r>
              </a:p>
            </p:txBody>
          </p:sp>
        </mc:Fallback>
      </mc:AlternateContent>
      <p:sp>
        <p:nvSpPr>
          <p:cNvPr id="11" name="TextBox 10"/>
          <p:cNvSpPr txBox="1"/>
          <p:nvPr/>
        </p:nvSpPr>
        <p:spPr>
          <a:xfrm>
            <a:off x="654298" y="5311552"/>
            <a:ext cx="4775666" cy="369332"/>
          </a:xfrm>
          <a:prstGeom prst="rect">
            <a:avLst/>
          </a:prstGeom>
          <a:noFill/>
        </p:spPr>
        <p:txBody>
          <a:bodyPr wrap="none" rtlCol="0">
            <a:spAutoFit/>
          </a:bodyPr>
          <a:lstStyle/>
          <a:p>
            <a:r>
              <a:rPr lang="en-GB" dirty="0"/>
              <a:t>In a graph, the distribution is not so complicated: </a:t>
            </a:r>
            <a:endParaRPr lang="en-US" dirty="0"/>
          </a:p>
        </p:txBody>
      </p:sp>
      <mc:AlternateContent xmlns:mc="http://schemas.openxmlformats.org/markup-compatibility/2006" xmlns:a14="http://schemas.microsoft.com/office/drawing/2010/main">
        <mc:Choice Requires="a14">
          <p:sp>
            <p:nvSpPr>
              <p:cNvPr id="12" name="TextBox 11"/>
              <p:cNvSpPr txBox="1"/>
              <p:nvPr/>
            </p:nvSpPr>
            <p:spPr>
              <a:xfrm flipH="1">
                <a:off x="670322" y="4059935"/>
                <a:ext cx="8298688" cy="1200329"/>
              </a:xfrm>
              <a:prstGeom prst="rect">
                <a:avLst/>
              </a:prstGeom>
              <a:noFill/>
            </p:spPr>
            <p:txBody>
              <a:bodyPr wrap="square" rtlCol="0">
                <a:spAutoFit/>
              </a:bodyPr>
              <a:lstStyle/>
              <a:p>
                <a:r>
                  <a:rPr lang="en-GB" dirty="0"/>
                  <a:t>m: the mass of individual molecules in the gas (we still consider all the molecules are identical)</a:t>
                </a:r>
              </a:p>
              <a:p>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oMath>
                </a14:m>
                <a:r>
                  <a:rPr lang="en-US" dirty="0"/>
                  <a:t>: Boltzmann constant</a:t>
                </a:r>
              </a:p>
              <a:p>
                <a:r>
                  <a:rPr lang="en-GB" dirty="0"/>
                  <a:t>T: temperature </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flipH="1">
                <a:off x="670322" y="4059935"/>
                <a:ext cx="8298688" cy="1200329"/>
              </a:xfrm>
              <a:prstGeom prst="rect">
                <a:avLst/>
              </a:prstGeom>
              <a:blipFill>
                <a:blip r:embed="rId3"/>
                <a:stretch>
                  <a:fillRect l="-661" t="-2538" b="-7107"/>
                </a:stretch>
              </a:blipFill>
            </p:spPr>
            <p:txBody>
              <a:bodyPr/>
              <a:lstStyle/>
              <a:p>
                <a:r>
                  <a:rPr lang="en-US">
                    <a:noFill/>
                  </a:rPr>
                  <a:t> </a:t>
                </a:r>
              </a:p>
            </p:txBody>
          </p:sp>
        </mc:Fallback>
      </mc:AlternateContent>
      <p:pic>
        <p:nvPicPr>
          <p:cNvPr id="13" name="Picture 12"/>
          <p:cNvPicPr>
            <a:picLocks noChangeAspect="1"/>
          </p:cNvPicPr>
          <p:nvPr/>
        </p:nvPicPr>
        <p:blipFill>
          <a:blip r:embed="rId4"/>
          <a:stretch>
            <a:fillRect/>
          </a:stretch>
        </p:blipFill>
        <p:spPr>
          <a:xfrm>
            <a:off x="5353606" y="4429267"/>
            <a:ext cx="3110013" cy="2379522"/>
          </a:xfrm>
          <a:prstGeom prst="rect">
            <a:avLst/>
          </a:prstGeom>
        </p:spPr>
      </p:pic>
      <p:sp>
        <p:nvSpPr>
          <p:cNvPr id="3" name="Rectangle 2"/>
          <p:cNvSpPr/>
          <p:nvPr/>
        </p:nvSpPr>
        <p:spPr>
          <a:xfrm>
            <a:off x="6526024" y="5013176"/>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318112" y="5290864"/>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6060339" y="2459986"/>
            <a:ext cx="0" cy="576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flipH="1">
                <a:off x="3779912" y="3140968"/>
                <a:ext cx="8064896" cy="369332"/>
              </a:xfrm>
              <a:prstGeom prst="rect">
                <a:avLst/>
              </a:prstGeom>
              <a:noFill/>
            </p:spPr>
            <p:txBody>
              <a:bodyPr wrap="square" rtlCol="0">
                <a:spAutoFit/>
              </a:bodyPr>
              <a:lstStyle/>
              <a:p>
                <a:r>
                  <a:rPr lang="en-GB" dirty="0"/>
                  <a:t>Because of this term, </a:t>
                </a:r>
                <a14:m>
                  <m:oMath xmlns:m="http://schemas.openxmlformats.org/officeDocument/2006/math">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oMath>
                </a14:m>
                <a:r>
                  <a:rPr lang="en-US" dirty="0"/>
                  <a:t> </a:t>
                </a:r>
                <a:r>
                  <a:rPr lang="en-US" b="1" dirty="0">
                    <a:solidFill>
                      <a:srgbClr val="FF0000"/>
                    </a:solidFill>
                  </a:rPr>
                  <a:t>is not </a:t>
                </a:r>
                <a:r>
                  <a:rPr lang="en-US" dirty="0"/>
                  <a:t>a Gaussian function</a:t>
                </a:r>
              </a:p>
            </p:txBody>
          </p:sp>
        </mc:Choice>
        <mc:Fallback xmlns="">
          <p:sp>
            <p:nvSpPr>
              <p:cNvPr id="15" name="TextBox 14"/>
              <p:cNvSpPr txBox="1">
                <a:spLocks noRot="1" noChangeAspect="1" noMove="1" noResize="1" noEditPoints="1" noAdjustHandles="1" noChangeArrowheads="1" noChangeShapeType="1" noTextEdit="1"/>
              </p:cNvSpPr>
              <p:nvPr/>
            </p:nvSpPr>
            <p:spPr>
              <a:xfrm flipH="1">
                <a:off x="3779912" y="3140968"/>
                <a:ext cx="8064896" cy="369332"/>
              </a:xfrm>
              <a:prstGeom prst="rect">
                <a:avLst/>
              </a:prstGeom>
              <a:blipFill>
                <a:blip r:embed="rId5"/>
                <a:stretch>
                  <a:fillRect l="-605" t="-8197" b="-24590"/>
                </a:stretch>
              </a:blipFill>
            </p:spPr>
            <p:txBody>
              <a:bodyPr/>
              <a:lstStyle/>
              <a:p>
                <a:r>
                  <a:rPr lang="en-US">
                    <a:noFill/>
                  </a:rPr>
                  <a:t> </a:t>
                </a:r>
              </a:p>
            </p:txBody>
          </p:sp>
        </mc:Fallback>
      </mc:AlternateContent>
      <p:sp>
        <p:nvSpPr>
          <p:cNvPr id="6" name="TextBox 5"/>
          <p:cNvSpPr txBox="1"/>
          <p:nvPr/>
        </p:nvSpPr>
        <p:spPr>
          <a:xfrm>
            <a:off x="634487" y="6391850"/>
            <a:ext cx="5387885" cy="369332"/>
          </a:xfrm>
          <a:prstGeom prst="rect">
            <a:avLst/>
          </a:prstGeom>
          <a:noFill/>
        </p:spPr>
        <p:txBody>
          <a:bodyPr wrap="none" rtlCol="0">
            <a:spAutoFit/>
          </a:bodyPr>
          <a:lstStyle/>
          <a:p>
            <a:r>
              <a:rPr lang="en-GB" dirty="0"/>
              <a:t>Well, it’s a bit complicated, </a:t>
            </a:r>
            <a:r>
              <a:rPr lang="en-GB" dirty="0">
                <a:solidFill>
                  <a:srgbClr val="FF0000"/>
                </a:solidFill>
              </a:rPr>
              <a:t>you don’t have to remember</a:t>
            </a:r>
            <a:endParaRPr lang="en-US" dirty="0">
              <a:solidFill>
                <a:srgbClr val="FF0000"/>
              </a:solidFill>
            </a:endParaRPr>
          </a:p>
        </p:txBody>
      </p:sp>
    </p:spTree>
    <p:extLst>
      <p:ext uri="{BB962C8B-B14F-4D97-AF65-F5344CB8AC3E}">
        <p14:creationId xmlns:p14="http://schemas.microsoft.com/office/powerpoint/2010/main" val="51368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914400" y="-169862"/>
                <a:ext cx="8229600" cy="1143000"/>
              </a:xfrm>
            </p:spPr>
            <p:txBody>
              <a:bodyPr/>
              <a:lstStyle/>
              <a:p>
                <a:r>
                  <a:rPr lang="en-GB" sz="3600" dirty="0"/>
                  <a:t>The number of degrees of freedom </a:t>
                </a:r>
                <a14:m>
                  <m:oMath xmlns:m="http://schemas.openxmlformats.org/officeDocument/2006/math">
                    <m:r>
                      <a:rPr lang="en-GB" sz="3600" b="0" i="1" smtClean="0">
                        <a:latin typeface="Cambria Math" panose="02040503050406030204" pitchFamily="18" charset="0"/>
                      </a:rPr>
                      <m:t>𝑖</m:t>
                    </m:r>
                  </m:oMath>
                </a14:m>
                <a:r>
                  <a:rPr lang="en-GB" sz="3600" dirty="0"/>
                  <a:t> </a:t>
                </a:r>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914400" y="-169862"/>
                <a:ext cx="8229600" cy="1143000"/>
              </a:xfrm>
              <a:blipFill>
                <a:blip r:embed="rId4"/>
                <a:stretch>
                  <a:fillRect t="-7979"/>
                </a:stretch>
              </a:blipFill>
            </p:spPr>
            <p:txBody>
              <a:bodyPr/>
              <a:lstStyle/>
              <a:p>
                <a:r>
                  <a:rPr lang="en-US">
                    <a:noFill/>
                  </a:rPr>
                  <a:t> </a:t>
                </a:r>
              </a:p>
            </p:txBody>
          </p:sp>
        </mc:Fallback>
      </mc:AlternateContent>
      <p:sp>
        <p:nvSpPr>
          <p:cNvPr id="3" name="Content Placeholder 2"/>
          <p:cNvSpPr>
            <a:spLocks noGrp="1"/>
          </p:cNvSpPr>
          <p:nvPr>
            <p:ph idx="1"/>
          </p:nvPr>
        </p:nvSpPr>
        <p:spPr>
          <a:xfrm>
            <a:off x="514350" y="878986"/>
            <a:ext cx="8229600" cy="4525963"/>
          </a:xfrm>
        </p:spPr>
        <p:txBody>
          <a:bodyPr/>
          <a:lstStyle/>
          <a:p>
            <a:r>
              <a:rPr lang="en-GB" sz="2400" dirty="0"/>
              <a:t>The number of degrees of freedom is the number of velocity components needed to describe the motion </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20</a:t>
            </a:fld>
            <a:endParaRPr lang="en-US" altLang="zh-CN"/>
          </a:p>
        </p:txBody>
      </p:sp>
      <p:sp>
        <p:nvSpPr>
          <p:cNvPr id="5" name="TextBox 4"/>
          <p:cNvSpPr txBox="1"/>
          <p:nvPr/>
        </p:nvSpPr>
        <p:spPr>
          <a:xfrm>
            <a:off x="323528" y="1928175"/>
            <a:ext cx="4959948" cy="707886"/>
          </a:xfrm>
          <a:prstGeom prst="rect">
            <a:avLst/>
          </a:prstGeom>
          <a:noFill/>
        </p:spPr>
        <p:txBody>
          <a:bodyPr wrap="none" rtlCol="0">
            <a:spAutoFit/>
          </a:bodyPr>
          <a:lstStyle/>
          <a:p>
            <a:r>
              <a:rPr lang="en-GB" sz="4000" dirty="0"/>
              <a:t>1. Translational motion</a:t>
            </a:r>
            <a:endParaRPr lang="en-US" sz="4000" dirty="0"/>
          </a:p>
        </p:txBody>
      </p:sp>
      <p:sp>
        <p:nvSpPr>
          <p:cNvPr id="6" name="TextBox 9"/>
          <p:cNvSpPr txBox="1">
            <a:spLocks noChangeArrowheads="1"/>
          </p:cNvSpPr>
          <p:nvPr/>
        </p:nvSpPr>
        <p:spPr bwMode="auto">
          <a:xfrm>
            <a:off x="428625" y="3003437"/>
            <a:ext cx="31992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3D free motion (example: aircraft</a:t>
            </a:r>
            <a:r>
              <a:rPr lang="en-GB" altLang="en-US" dirty="0">
                <a:latin typeface="+mn-lt"/>
              </a:rPr>
              <a:t>)</a:t>
            </a:r>
            <a:endParaRPr lang="en-US" altLang="en-US" dirty="0">
              <a:latin typeface="+mn-lt"/>
            </a:endParaRPr>
          </a:p>
        </p:txBody>
      </p:sp>
      <p:sp>
        <p:nvSpPr>
          <p:cNvPr id="7" name="Right Arrow 10"/>
          <p:cNvSpPr>
            <a:spLocks noChangeArrowheads="1"/>
          </p:cNvSpPr>
          <p:nvPr/>
        </p:nvSpPr>
        <p:spPr bwMode="auto">
          <a:xfrm>
            <a:off x="3888012" y="2954225"/>
            <a:ext cx="431800" cy="46355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9" name="TextBox 12"/>
          <p:cNvSpPr txBox="1">
            <a:spLocks noChangeArrowheads="1"/>
          </p:cNvSpPr>
          <p:nvPr/>
        </p:nvSpPr>
        <p:spPr bwMode="auto">
          <a:xfrm>
            <a:off x="358999" y="4223047"/>
            <a:ext cx="33778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Free motion on a plane surface</a:t>
            </a:r>
          </a:p>
          <a:p>
            <a:r>
              <a:rPr lang="en-GB" altLang="en-US" b="0" dirty="0">
                <a:latin typeface="+mn-lt"/>
              </a:rPr>
              <a:t> (example: ship on the sea</a:t>
            </a:r>
            <a:r>
              <a:rPr lang="en-GB" altLang="en-US" dirty="0">
                <a:latin typeface="+mn-lt"/>
              </a:rPr>
              <a:t>)</a:t>
            </a:r>
            <a:endParaRPr lang="en-US" altLang="en-US" dirty="0">
              <a:latin typeface="+mn-lt"/>
            </a:endParaRPr>
          </a:p>
        </p:txBody>
      </p:sp>
      <p:sp>
        <p:nvSpPr>
          <p:cNvPr id="10" name="Right Arrow 13"/>
          <p:cNvSpPr>
            <a:spLocks noChangeArrowheads="1"/>
          </p:cNvSpPr>
          <p:nvPr/>
        </p:nvSpPr>
        <p:spPr bwMode="auto">
          <a:xfrm>
            <a:off x="3888012" y="4245272"/>
            <a:ext cx="431800" cy="46355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12" name="TextBox 15"/>
          <p:cNvSpPr txBox="1">
            <a:spLocks noChangeArrowheads="1"/>
          </p:cNvSpPr>
          <p:nvPr/>
        </p:nvSpPr>
        <p:spPr bwMode="auto">
          <a:xfrm>
            <a:off x="358999" y="5445596"/>
            <a:ext cx="24416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Free motion on a line </a:t>
            </a:r>
          </a:p>
          <a:p>
            <a:r>
              <a:rPr lang="en-GB" altLang="en-US" b="0" dirty="0">
                <a:latin typeface="+mn-lt"/>
              </a:rPr>
              <a:t>(example: locomotive)</a:t>
            </a:r>
            <a:endParaRPr lang="en-US" altLang="en-US" b="0" dirty="0">
              <a:latin typeface="+mn-lt"/>
            </a:endParaRPr>
          </a:p>
        </p:txBody>
      </p:sp>
      <p:sp>
        <p:nvSpPr>
          <p:cNvPr id="13" name="Right Arrow 16"/>
          <p:cNvSpPr>
            <a:spLocks noChangeArrowheads="1"/>
          </p:cNvSpPr>
          <p:nvPr/>
        </p:nvSpPr>
        <p:spPr bwMode="auto">
          <a:xfrm>
            <a:off x="3888012" y="5469409"/>
            <a:ext cx="431800" cy="46355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mc:AlternateContent xmlns:mc="http://schemas.openxmlformats.org/markup-compatibility/2006" xmlns:a14="http://schemas.microsoft.com/office/drawing/2010/main">
        <mc:Choice Requires="a14">
          <p:sp>
            <p:nvSpPr>
              <p:cNvPr id="15" name="TextBox 14"/>
              <p:cNvSpPr txBox="1"/>
              <p:nvPr/>
            </p:nvSpPr>
            <p:spPr>
              <a:xfrm>
                <a:off x="4432151" y="2852936"/>
                <a:ext cx="11319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𝑖</m:t>
                      </m:r>
                      <m:r>
                        <a:rPr lang="en-GB" sz="3600" b="0" i="1" smtClean="0">
                          <a:latin typeface="Cambria Math" panose="02040503050406030204" pitchFamily="18" charset="0"/>
                        </a:rPr>
                        <m:t>=3</m:t>
                      </m:r>
                    </m:oMath>
                  </m:oMathPara>
                </a14:m>
                <a:endParaRPr lang="en-US" sz="36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432151" y="2852936"/>
                <a:ext cx="1131977" cy="5539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427984" y="4101420"/>
                <a:ext cx="11319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𝑖</m:t>
                      </m:r>
                      <m:r>
                        <a:rPr lang="en-GB" sz="3600" b="0" i="1" smtClean="0">
                          <a:latin typeface="Cambria Math" panose="02040503050406030204" pitchFamily="18" charset="0"/>
                        </a:rPr>
                        <m:t>=2</m:t>
                      </m:r>
                    </m:oMath>
                  </m:oMathPara>
                </a14:m>
                <a:endParaRPr lang="en-US" sz="3600" dirty="0"/>
              </a:p>
            </p:txBody>
          </p:sp>
        </mc:Choice>
        <mc:Fallback xmlns="">
          <p:sp>
            <p:nvSpPr>
              <p:cNvPr id="16" name="TextBox 15"/>
              <p:cNvSpPr txBox="1">
                <a:spLocks noRot="1" noChangeAspect="1" noMove="1" noResize="1" noEditPoints="1" noAdjustHandles="1" noChangeArrowheads="1" noChangeShapeType="1" noTextEdit="1"/>
              </p:cNvSpPr>
              <p:nvPr/>
            </p:nvSpPr>
            <p:spPr>
              <a:xfrm>
                <a:off x="4427984" y="4101420"/>
                <a:ext cx="1131977" cy="5539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4427984" y="5393298"/>
                <a:ext cx="113197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𝑖</m:t>
                      </m:r>
                      <m:r>
                        <a:rPr lang="en-GB" sz="3600" b="0" i="1" smtClean="0">
                          <a:latin typeface="Cambria Math" panose="02040503050406030204" pitchFamily="18" charset="0"/>
                        </a:rPr>
                        <m:t>=1</m:t>
                      </m:r>
                    </m:oMath>
                  </m:oMathPara>
                </a14:m>
                <a:endParaRPr lang="en-US" sz="3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427984" y="5393298"/>
                <a:ext cx="1131977" cy="553998"/>
              </a:xfrm>
              <a:prstGeom prst="rect">
                <a:avLst/>
              </a:prstGeom>
              <a:blipFill>
                <a:blip r:embed="rId7"/>
                <a:stretch>
                  <a:fillRect/>
                </a:stretch>
              </a:blipFill>
            </p:spPr>
            <p:txBody>
              <a:bodyPr/>
              <a:lstStyle/>
              <a:p>
                <a:r>
                  <a:rPr lang="en-US">
                    <a:noFill/>
                  </a:rPr>
                  <a:t> </a:t>
                </a:r>
              </a:p>
            </p:txBody>
          </p:sp>
        </mc:Fallback>
      </mc:AlternateContent>
      <p:pic>
        <p:nvPicPr>
          <p:cNvPr id="18" name="Picture 17"/>
          <p:cNvPicPr>
            <a:picLocks noChangeAspect="1"/>
          </p:cNvPicPr>
          <p:nvPr/>
        </p:nvPicPr>
        <p:blipFill>
          <a:blip r:embed="rId8"/>
          <a:stretch>
            <a:fillRect/>
          </a:stretch>
        </p:blipFill>
        <p:spPr>
          <a:xfrm>
            <a:off x="5864674" y="2359886"/>
            <a:ext cx="1951681" cy="1335597"/>
          </a:xfrm>
          <a:prstGeom prst="rect">
            <a:avLst/>
          </a:prstGeom>
        </p:spPr>
      </p:pic>
      <p:graphicFrame>
        <p:nvGraphicFramePr>
          <p:cNvPr id="19" name="Object 18"/>
          <p:cNvGraphicFramePr>
            <a:graphicFrameLocks noChangeAspect="1"/>
          </p:cNvGraphicFramePr>
          <p:nvPr/>
        </p:nvGraphicFramePr>
        <p:xfrm>
          <a:off x="5893497" y="3775464"/>
          <a:ext cx="2889833" cy="1325676"/>
        </p:xfrm>
        <a:graphic>
          <a:graphicData uri="http://schemas.openxmlformats.org/presentationml/2006/ole">
            <mc:AlternateContent xmlns:mc="http://schemas.openxmlformats.org/markup-compatibility/2006">
              <mc:Choice xmlns:v="urn:schemas-microsoft-com:vml" Requires="v">
                <p:oleObj spid="_x0000_s4098" name="Bitmap Image" r:id="rId9" imgW="3924360" imgH="1800360" progId="Paint.Picture">
                  <p:embed/>
                </p:oleObj>
              </mc:Choice>
              <mc:Fallback>
                <p:oleObj name="Bitmap Image" r:id="rId9" imgW="3924360" imgH="1800360" progId="Paint.Picture">
                  <p:embed/>
                  <p:pic>
                    <p:nvPicPr>
                      <p:cNvPr id="19" name="Object 18"/>
                      <p:cNvPicPr/>
                      <p:nvPr/>
                    </p:nvPicPr>
                    <p:blipFill>
                      <a:blip r:embed="rId10"/>
                      <a:stretch>
                        <a:fillRect/>
                      </a:stretch>
                    </p:blipFill>
                    <p:spPr>
                      <a:xfrm>
                        <a:off x="5893497" y="3775464"/>
                        <a:ext cx="2889833" cy="1325676"/>
                      </a:xfrm>
                      <a:prstGeom prst="rect">
                        <a:avLst/>
                      </a:prstGeom>
                    </p:spPr>
                  </p:pic>
                </p:oleObj>
              </mc:Fallback>
            </mc:AlternateContent>
          </a:graphicData>
        </a:graphic>
      </p:graphicFrame>
      <p:pic>
        <p:nvPicPr>
          <p:cNvPr id="20" name="Picture 19"/>
          <p:cNvPicPr>
            <a:picLocks noChangeAspect="1"/>
          </p:cNvPicPr>
          <p:nvPr/>
        </p:nvPicPr>
        <p:blipFill>
          <a:blip r:embed="rId11"/>
          <a:stretch>
            <a:fillRect/>
          </a:stretch>
        </p:blipFill>
        <p:spPr>
          <a:xfrm>
            <a:off x="5864674" y="5145233"/>
            <a:ext cx="2307290" cy="1529478"/>
          </a:xfrm>
          <a:prstGeom prst="rect">
            <a:avLst/>
          </a:prstGeom>
        </p:spPr>
      </p:pic>
    </p:spTree>
    <p:extLst>
      <p:ext uri="{BB962C8B-B14F-4D97-AF65-F5344CB8AC3E}">
        <p14:creationId xmlns:p14="http://schemas.microsoft.com/office/powerpoint/2010/main" val="25674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animBg="1"/>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21</a:t>
            </a:fld>
            <a:endParaRPr lang="en-US" altLang="zh-CN"/>
          </a:p>
        </p:txBody>
      </p:sp>
      <p:sp>
        <p:nvSpPr>
          <p:cNvPr id="6" name="TextBox 7"/>
          <p:cNvSpPr txBox="1">
            <a:spLocks noChangeArrowheads="1"/>
          </p:cNvSpPr>
          <p:nvPr/>
        </p:nvSpPr>
        <p:spPr bwMode="auto">
          <a:xfrm>
            <a:off x="342328" y="2207940"/>
            <a:ext cx="81819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2400" b="0" dirty="0">
                <a:latin typeface="+mn-lt"/>
              </a:rPr>
              <a:t>It has two perpendicular axis of rotations perpendicular to the axis of the rod (the axis of axially symmetry is not included as an axis of rotation)  </a:t>
            </a:r>
            <a:endParaRPr lang="en-US" altLang="en-US" sz="2400" b="0" dirty="0">
              <a:latin typeface="+mn-lt"/>
            </a:endParaRPr>
          </a:p>
        </p:txBody>
      </p:sp>
      <p:sp>
        <p:nvSpPr>
          <p:cNvPr id="7" name="Can 8"/>
          <p:cNvSpPr>
            <a:spLocks noChangeArrowheads="1"/>
          </p:cNvSpPr>
          <p:nvPr/>
        </p:nvSpPr>
        <p:spPr bwMode="auto">
          <a:xfrm>
            <a:off x="2146027" y="4151660"/>
            <a:ext cx="784225" cy="1944688"/>
          </a:xfrm>
          <a:prstGeom prst="can">
            <a:avLst>
              <a:gd name="adj" fmla="val 25016"/>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cxnSp>
        <p:nvCxnSpPr>
          <p:cNvPr id="8" name="Straight Connector 10"/>
          <p:cNvCxnSpPr>
            <a:cxnSpLocks noChangeShapeType="1"/>
          </p:cNvCxnSpPr>
          <p:nvPr/>
        </p:nvCxnSpPr>
        <p:spPr bwMode="auto">
          <a:xfrm flipV="1">
            <a:off x="2527027" y="3611910"/>
            <a:ext cx="0" cy="3024188"/>
          </a:xfrm>
          <a:prstGeom prst="line">
            <a:avLst/>
          </a:prstGeom>
          <a:noFill/>
          <a:ln w="9525" algn="ctr">
            <a:solidFill>
              <a:schemeClr val="bg2"/>
            </a:solidFill>
            <a:prstDash val="dash"/>
            <a:round/>
            <a:headEnd/>
            <a:tailEnd/>
          </a:ln>
        </p:spPr>
      </p:cxnSp>
      <p:cxnSp>
        <p:nvCxnSpPr>
          <p:cNvPr id="9" name="Straight Connector 12"/>
          <p:cNvCxnSpPr>
            <a:cxnSpLocks noChangeShapeType="1"/>
          </p:cNvCxnSpPr>
          <p:nvPr/>
        </p:nvCxnSpPr>
        <p:spPr bwMode="auto">
          <a:xfrm flipV="1">
            <a:off x="1530077" y="4259610"/>
            <a:ext cx="2016125" cy="1728788"/>
          </a:xfrm>
          <a:prstGeom prst="line">
            <a:avLst/>
          </a:prstGeom>
          <a:noFill/>
          <a:ln w="9525" algn="ctr">
            <a:solidFill>
              <a:schemeClr val="tx1"/>
            </a:solidFill>
            <a:round/>
            <a:headEnd/>
            <a:tailEnd/>
          </a:ln>
        </p:spPr>
      </p:cxnSp>
      <p:cxnSp>
        <p:nvCxnSpPr>
          <p:cNvPr id="10" name="Straight Connector 14"/>
          <p:cNvCxnSpPr>
            <a:cxnSpLocks noChangeShapeType="1"/>
          </p:cNvCxnSpPr>
          <p:nvPr/>
        </p:nvCxnSpPr>
        <p:spPr bwMode="auto">
          <a:xfrm>
            <a:off x="1461815" y="5088285"/>
            <a:ext cx="2520950" cy="0"/>
          </a:xfrm>
          <a:prstGeom prst="line">
            <a:avLst/>
          </a:prstGeom>
          <a:noFill/>
          <a:ln w="9525" algn="ctr">
            <a:solidFill>
              <a:schemeClr val="tx1"/>
            </a:solidFill>
            <a:round/>
            <a:headEnd/>
            <a:tailEnd/>
          </a:ln>
        </p:spPr>
      </p:cxnSp>
      <p:sp>
        <p:nvSpPr>
          <p:cNvPr id="11" name="Curved Up Arrow 16"/>
          <p:cNvSpPr>
            <a:spLocks noChangeArrowheads="1"/>
          </p:cNvSpPr>
          <p:nvPr/>
        </p:nvSpPr>
        <p:spPr bwMode="auto">
          <a:xfrm rot="5234508">
            <a:off x="1185589" y="5777261"/>
            <a:ext cx="665163" cy="481012"/>
          </a:xfrm>
          <a:prstGeom prst="curvedUpArrow">
            <a:avLst>
              <a:gd name="adj1" fmla="val 25109"/>
              <a:gd name="adj2" fmla="val 50218"/>
              <a:gd name="adj3" fmla="val 25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12" name="Curved Up Arrow 17"/>
          <p:cNvSpPr>
            <a:spLocks noChangeArrowheads="1"/>
          </p:cNvSpPr>
          <p:nvPr/>
        </p:nvSpPr>
        <p:spPr bwMode="auto">
          <a:xfrm rot="10464347">
            <a:off x="3604940" y="4834285"/>
            <a:ext cx="661987" cy="506413"/>
          </a:xfrm>
          <a:prstGeom prst="curvedUpArrow">
            <a:avLst>
              <a:gd name="adj1" fmla="val 24994"/>
              <a:gd name="adj2" fmla="val 50001"/>
              <a:gd name="adj3" fmla="val 25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13" name="TextBox 18"/>
          <p:cNvSpPr txBox="1">
            <a:spLocks noChangeArrowheads="1"/>
          </p:cNvSpPr>
          <p:nvPr/>
        </p:nvSpPr>
        <p:spPr bwMode="auto">
          <a:xfrm flipH="1">
            <a:off x="4770165" y="3611910"/>
            <a:ext cx="21605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Degrees of freedom for translational motion: </a:t>
            </a:r>
            <a:endParaRPr lang="en-US" altLang="en-US" b="0" dirty="0">
              <a:latin typeface="+mn-lt"/>
            </a:endParaRPr>
          </a:p>
        </p:txBody>
      </p:sp>
      <p:sp>
        <p:nvSpPr>
          <p:cNvPr id="14" name="TextBox 13"/>
          <p:cNvSpPr txBox="1">
            <a:spLocks noRot="1" noChangeAspect="1" noMove="1" noResize="1" noEditPoints="1" noAdjustHandles="1" noChangeArrowheads="1" noChangeShapeType="1" noTextEdit="1"/>
          </p:cNvSpPr>
          <p:nvPr/>
        </p:nvSpPr>
        <p:spPr>
          <a:xfrm>
            <a:off x="6722480" y="3032085"/>
            <a:ext cx="751744" cy="276999"/>
          </a:xfrm>
          <a:prstGeom prst="rect">
            <a:avLst/>
          </a:prstGeom>
          <a:blipFill>
            <a:blip r:embed="rId2"/>
            <a:stretch>
              <a:fillRect l="-7317" r="-7317" b="-13043"/>
            </a:stretch>
          </a:blipFill>
        </p:spPr>
        <p:txBody>
          <a:bodyPr/>
          <a:lstStyle/>
          <a:p>
            <a:r>
              <a:rPr lang="en-US">
                <a:noFill/>
              </a:rPr>
              <a:t> </a:t>
            </a:r>
          </a:p>
        </p:txBody>
      </p:sp>
      <p:sp>
        <p:nvSpPr>
          <p:cNvPr id="15" name="TextBox 20"/>
          <p:cNvSpPr txBox="1">
            <a:spLocks noChangeArrowheads="1"/>
          </p:cNvSpPr>
          <p:nvPr/>
        </p:nvSpPr>
        <p:spPr bwMode="auto">
          <a:xfrm flipH="1">
            <a:off x="4778102" y="4810473"/>
            <a:ext cx="2159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Degrees of freedom for rotational motion: </a:t>
            </a:r>
            <a:endParaRPr lang="en-US" altLang="en-US" b="0" dirty="0">
              <a:latin typeface="+mn-lt"/>
            </a:endParaRPr>
          </a:p>
        </p:txBody>
      </p:sp>
      <p:sp>
        <p:nvSpPr>
          <p:cNvPr id="16" name="TextBox 15"/>
          <p:cNvSpPr txBox="1">
            <a:spLocks noRot="1" noChangeAspect="1" noMove="1" noResize="1" noEditPoints="1" noAdjustHandles="1" noChangeArrowheads="1" noChangeShapeType="1" noTextEdit="1"/>
          </p:cNvSpPr>
          <p:nvPr/>
        </p:nvSpPr>
        <p:spPr>
          <a:xfrm>
            <a:off x="6730120" y="4231305"/>
            <a:ext cx="849528" cy="276999"/>
          </a:xfrm>
          <a:prstGeom prst="rect">
            <a:avLst/>
          </a:prstGeom>
          <a:blipFill>
            <a:blip r:embed="rId3"/>
            <a:stretch>
              <a:fillRect l="-5755" r="-7194" b="-13043"/>
            </a:stretch>
          </a:blipFill>
        </p:spPr>
        <p:txBody>
          <a:bodyPr/>
          <a:lstStyle/>
          <a:p>
            <a:r>
              <a:rPr lang="en-US">
                <a:noFill/>
              </a:rPr>
              <a:t> </a:t>
            </a:r>
          </a:p>
        </p:txBody>
      </p:sp>
      <p:sp>
        <p:nvSpPr>
          <p:cNvPr id="17" name="TextBox 16"/>
          <p:cNvSpPr txBox="1"/>
          <p:nvPr/>
        </p:nvSpPr>
        <p:spPr>
          <a:xfrm>
            <a:off x="242316" y="988958"/>
            <a:ext cx="8623872" cy="1200329"/>
          </a:xfrm>
          <a:prstGeom prst="rect">
            <a:avLst/>
          </a:prstGeom>
          <a:noFill/>
        </p:spPr>
        <p:txBody>
          <a:bodyPr wrap="square" rtlCol="0">
            <a:spAutoFit/>
          </a:bodyPr>
          <a:lstStyle/>
          <a:p>
            <a:r>
              <a:rPr lang="en-GB" sz="3600" dirty="0"/>
              <a:t>2. Number of degrees of freedom of a rigid axially symmetric rod</a:t>
            </a:r>
            <a:endParaRPr lang="en-US" sz="3600" dirty="0"/>
          </a:p>
        </p:txBody>
      </p:sp>
      <mc:AlternateContent xmlns:mc="http://schemas.openxmlformats.org/markup-compatibility/2006" xmlns:a14="http://schemas.microsoft.com/office/drawing/2010/main">
        <mc:Choice Requires="a14">
          <p:sp>
            <p:nvSpPr>
              <p:cNvPr id="18" name="TextBox 17"/>
              <p:cNvSpPr txBox="1"/>
              <p:nvPr/>
            </p:nvSpPr>
            <p:spPr>
              <a:xfrm>
                <a:off x="7059955" y="3928479"/>
                <a:ext cx="739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𝑡𝑟</m:t>
                          </m:r>
                        </m:sub>
                      </m:sSub>
                      <m:r>
                        <a:rPr lang="en-GB" b="0" i="1" smtClean="0">
                          <a:latin typeface="Cambria Math" panose="02040503050406030204" pitchFamily="18" charset="0"/>
                        </a:rPr>
                        <m:t>=3</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7059955" y="3928479"/>
                <a:ext cx="739433" cy="276999"/>
              </a:xfrm>
              <a:prstGeom prst="rect">
                <a:avLst/>
              </a:prstGeom>
              <a:blipFill>
                <a:blip r:embed="rId4"/>
                <a:stretch>
                  <a:fillRect l="-7438" r="-7438"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937102" y="5064472"/>
                <a:ext cx="8379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𝑟𝑜𝑡</m:t>
                          </m:r>
                        </m:sub>
                      </m:sSub>
                      <m:r>
                        <a:rPr lang="en-GB" b="0" i="1" smtClean="0">
                          <a:latin typeface="Cambria Math" panose="02040503050406030204" pitchFamily="18" charset="0"/>
                        </a:rPr>
                        <m:t>=2</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937102" y="5064472"/>
                <a:ext cx="837986" cy="276999"/>
              </a:xfrm>
              <a:prstGeom prst="rect">
                <a:avLst/>
              </a:prstGeom>
              <a:blipFill>
                <a:blip r:embed="rId5"/>
                <a:stretch>
                  <a:fillRect l="-6569" r="-583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itle 1"/>
              <p:cNvSpPr>
                <a:spLocks noGrp="1"/>
              </p:cNvSpPr>
              <p:nvPr>
                <p:ph type="title"/>
              </p:nvPr>
            </p:nvSpPr>
            <p:spPr>
              <a:xfrm>
                <a:off x="914400" y="-169862"/>
                <a:ext cx="8229600" cy="1143000"/>
              </a:xfrm>
            </p:spPr>
            <p:txBody>
              <a:bodyPr/>
              <a:lstStyle/>
              <a:p>
                <a:r>
                  <a:rPr lang="en-GB" dirty="0"/>
                  <a:t>The degrees of freedom </a:t>
                </a:r>
                <a14:m>
                  <m:oMath xmlns:m="http://schemas.openxmlformats.org/officeDocument/2006/math">
                    <m:r>
                      <a:rPr lang="en-GB" b="0" i="1" smtClean="0">
                        <a:latin typeface="Cambria Math" panose="02040503050406030204" pitchFamily="18" charset="0"/>
                      </a:rPr>
                      <m:t>𝑖</m:t>
                    </m:r>
                  </m:oMath>
                </a14:m>
                <a:r>
                  <a:rPr lang="en-GB" dirty="0"/>
                  <a:t> </a:t>
                </a:r>
                <a:endParaRPr lang="en-US" dirty="0"/>
              </a:p>
            </p:txBody>
          </p:sp>
        </mc:Choice>
        <mc:Fallback xmlns="">
          <p:sp>
            <p:nvSpPr>
              <p:cNvPr id="21" name="Title 1"/>
              <p:cNvSpPr>
                <a:spLocks noGrp="1" noRot="1" noChangeAspect="1" noMove="1" noResize="1" noEditPoints="1" noAdjustHandles="1" noChangeArrowheads="1" noChangeShapeType="1" noTextEdit="1"/>
              </p:cNvSpPr>
              <p:nvPr>
                <p:ph type="title"/>
              </p:nvPr>
            </p:nvSpPr>
            <p:spPr>
              <a:xfrm>
                <a:off x="914400" y="-169862"/>
                <a:ext cx="8229600" cy="1143000"/>
              </a:xfrm>
              <a:blipFill>
                <a:blip r:embed="rId6"/>
                <a:stretch>
                  <a:fillRect t="-11170"/>
                </a:stretch>
              </a:blipFill>
            </p:spPr>
            <p:txBody>
              <a:bodyPr/>
              <a:lstStyle/>
              <a:p>
                <a:r>
                  <a:rPr lang="en-US">
                    <a:noFill/>
                  </a:rPr>
                  <a:t> </a:t>
                </a:r>
              </a:p>
            </p:txBody>
          </p:sp>
        </mc:Fallback>
      </mc:AlternateContent>
      <p:sp>
        <p:nvSpPr>
          <p:cNvPr id="22" name="TextBox 22"/>
          <p:cNvSpPr txBox="1">
            <a:spLocks noChangeArrowheads="1"/>
          </p:cNvSpPr>
          <p:nvPr/>
        </p:nvSpPr>
        <p:spPr bwMode="auto">
          <a:xfrm>
            <a:off x="617265" y="6309344"/>
            <a:ext cx="52403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dirty="0"/>
              <a:t>Degree of freedom of a rigid axially symmetric rod:</a:t>
            </a:r>
            <a:endParaRPr lang="en-US" altLang="en-US" dirty="0"/>
          </a:p>
        </p:txBody>
      </p:sp>
      <mc:AlternateContent xmlns:mc="http://schemas.openxmlformats.org/markup-compatibility/2006" xmlns:a14="http://schemas.microsoft.com/office/drawing/2010/main">
        <mc:Choice Requires="a14">
          <p:sp>
            <p:nvSpPr>
              <p:cNvPr id="23" name="TextBox 22"/>
              <p:cNvSpPr txBox="1"/>
              <p:nvPr/>
            </p:nvSpPr>
            <p:spPr>
              <a:xfrm>
                <a:off x="5863985" y="6373039"/>
                <a:ext cx="25817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𝑡𝑟</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𝑟𝑜𝑡</m:t>
                          </m:r>
                        </m:sub>
                      </m:sSub>
                      <m:r>
                        <a:rPr lang="en-GB" b="0" i="1" smtClean="0">
                          <a:latin typeface="Cambria Math" panose="02040503050406030204" pitchFamily="18" charset="0"/>
                        </a:rPr>
                        <m:t>=3+2=5</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863985" y="6373039"/>
                <a:ext cx="2581797" cy="276999"/>
              </a:xfrm>
              <a:prstGeom prst="rect">
                <a:avLst/>
              </a:prstGeom>
              <a:blipFill>
                <a:blip r:embed="rId7"/>
                <a:stretch>
                  <a:fillRect l="-1655" r="-1891" b="-15217"/>
                </a:stretch>
              </a:blipFill>
            </p:spPr>
            <p:txBody>
              <a:bodyPr/>
              <a:lstStyle/>
              <a:p>
                <a:r>
                  <a:rPr lang="en-US">
                    <a:noFill/>
                  </a:rPr>
                  <a:t> </a:t>
                </a:r>
              </a:p>
            </p:txBody>
          </p:sp>
        </mc:Fallback>
      </mc:AlternateContent>
    </p:spTree>
    <p:extLst>
      <p:ext uri="{BB962C8B-B14F-4D97-AF65-F5344CB8AC3E}">
        <p14:creationId xmlns:p14="http://schemas.microsoft.com/office/powerpoint/2010/main" val="131451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22</a:t>
            </a:fld>
            <a:endParaRPr lang="en-US" altLang="zh-CN"/>
          </a:p>
        </p:txBody>
      </p:sp>
      <p:sp>
        <p:nvSpPr>
          <p:cNvPr id="5" name="TextBox 6"/>
          <p:cNvSpPr txBox="1">
            <a:spLocks noChangeArrowheads="1"/>
          </p:cNvSpPr>
          <p:nvPr/>
        </p:nvSpPr>
        <p:spPr bwMode="auto">
          <a:xfrm>
            <a:off x="255266" y="1087931"/>
            <a:ext cx="89884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2800" b="0" dirty="0">
                <a:latin typeface="+mn-lt"/>
              </a:rPr>
              <a:t>3. Degree of freedom of a rigid irregular object, without axis of rotational symmetry  (example: aircraft) </a:t>
            </a:r>
            <a:endParaRPr lang="en-US" altLang="en-US" sz="2800" b="0" dirty="0">
              <a:latin typeface="+mn-lt"/>
            </a:endParaRPr>
          </a:p>
        </p:txBody>
      </p:sp>
      <p:sp>
        <p:nvSpPr>
          <p:cNvPr id="6" name="TextBox 7"/>
          <p:cNvSpPr txBox="1">
            <a:spLocks noChangeArrowheads="1"/>
          </p:cNvSpPr>
          <p:nvPr/>
        </p:nvSpPr>
        <p:spPr bwMode="auto">
          <a:xfrm flipH="1">
            <a:off x="2234878" y="2419350"/>
            <a:ext cx="21605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a:t>Degree of freedom for translational motion: </a:t>
            </a:r>
            <a:endParaRPr lang="en-US" altLang="en-US"/>
          </a:p>
        </p:txBody>
      </p:sp>
      <p:sp>
        <p:nvSpPr>
          <p:cNvPr id="7" name="TextBox 6"/>
          <p:cNvSpPr txBox="1">
            <a:spLocks noRot="1" noChangeAspect="1" noMove="1" noResize="1" noEditPoints="1" noAdjustHandles="1" noChangeArrowheads="1" noChangeShapeType="1" noTextEdit="1"/>
          </p:cNvSpPr>
          <p:nvPr/>
        </p:nvSpPr>
        <p:spPr>
          <a:xfrm>
            <a:off x="3780113" y="1518649"/>
            <a:ext cx="751744" cy="276999"/>
          </a:xfrm>
          <a:prstGeom prst="rect">
            <a:avLst/>
          </a:prstGeom>
          <a:blipFill>
            <a:blip r:embed="rId2"/>
            <a:stretch>
              <a:fillRect l="-6504" r="-8130" b="-13043"/>
            </a:stretch>
          </a:blipFill>
        </p:spPr>
        <p:txBody>
          <a:bodyPr/>
          <a:lstStyle/>
          <a:p>
            <a:r>
              <a:rPr lang="en-US">
                <a:noFill/>
              </a:rPr>
              <a:t> </a:t>
            </a:r>
          </a:p>
        </p:txBody>
      </p:sp>
      <p:sp>
        <p:nvSpPr>
          <p:cNvPr id="8" name="TextBox 9"/>
          <p:cNvSpPr txBox="1">
            <a:spLocks noChangeArrowheads="1"/>
          </p:cNvSpPr>
          <p:nvPr/>
        </p:nvSpPr>
        <p:spPr bwMode="auto">
          <a:xfrm flipH="1">
            <a:off x="2242815" y="3619500"/>
            <a:ext cx="2160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a:t>Degree of freedom for rotational motion: </a:t>
            </a:r>
            <a:endParaRPr lang="en-US" altLang="en-US"/>
          </a:p>
        </p:txBody>
      </p:sp>
      <p:sp>
        <p:nvSpPr>
          <p:cNvPr id="9" name="TextBox 8"/>
          <p:cNvSpPr txBox="1">
            <a:spLocks noRot="1" noChangeAspect="1" noMove="1" noResize="1" noEditPoints="1" noAdjustHandles="1" noChangeArrowheads="1" noChangeShapeType="1" noTextEdit="1"/>
          </p:cNvSpPr>
          <p:nvPr/>
        </p:nvSpPr>
        <p:spPr>
          <a:xfrm>
            <a:off x="3787753" y="2717869"/>
            <a:ext cx="849528" cy="276999"/>
          </a:xfrm>
          <a:prstGeom prst="rect">
            <a:avLst/>
          </a:prstGeom>
          <a:blipFill>
            <a:blip r:embed="rId3"/>
            <a:stretch>
              <a:fillRect l="-5714" r="-6429" b="-15556"/>
            </a:stretch>
          </a:blipFill>
        </p:spPr>
        <p:txBody>
          <a:bodyPr/>
          <a:lstStyle/>
          <a:p>
            <a:r>
              <a:rPr lang="en-US">
                <a:noFill/>
              </a:rPr>
              <a:t> </a:t>
            </a:r>
          </a:p>
        </p:txBody>
      </p:sp>
      <p:sp>
        <p:nvSpPr>
          <p:cNvPr id="10" name="TextBox 9"/>
          <p:cNvSpPr txBox="1">
            <a:spLocks noRot="1" noChangeAspect="1" noMove="1" noResize="1" noEditPoints="1" noAdjustHandles="1" noChangeArrowheads="1" noChangeShapeType="1" noTextEdit="1"/>
          </p:cNvSpPr>
          <p:nvPr/>
        </p:nvSpPr>
        <p:spPr>
          <a:xfrm>
            <a:off x="5443937" y="2044788"/>
            <a:ext cx="2619179" cy="276999"/>
          </a:xfrm>
          <a:prstGeom prst="rect">
            <a:avLst/>
          </a:prstGeom>
          <a:blipFill>
            <a:blip r:embed="rId4"/>
            <a:stretch>
              <a:fillRect l="-1395" r="-1628" b="-13043"/>
            </a:stretch>
          </a:blipFill>
        </p:spPr>
        <p:txBody>
          <a:bodyPr/>
          <a:lstStyle/>
          <a:p>
            <a:r>
              <a:rPr lang="en-US">
                <a:noFill/>
              </a:rPr>
              <a:t> </a:t>
            </a:r>
          </a:p>
        </p:txBody>
      </p:sp>
      <p:sp>
        <p:nvSpPr>
          <p:cNvPr id="11" name="Right Arrow 12"/>
          <p:cNvSpPr>
            <a:spLocks noChangeArrowheads="1"/>
          </p:cNvSpPr>
          <p:nvPr/>
        </p:nvSpPr>
        <p:spPr bwMode="auto">
          <a:xfrm>
            <a:off x="4637281" y="2618580"/>
            <a:ext cx="590550" cy="525463"/>
          </a:xfrm>
          <a:prstGeom prst="rightArrow">
            <a:avLst>
              <a:gd name="adj1" fmla="val 50000"/>
              <a:gd name="adj2" fmla="val 50059"/>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13" name="Right Arrow 12"/>
          <p:cNvSpPr>
            <a:spLocks noChangeArrowheads="1"/>
          </p:cNvSpPr>
          <p:nvPr/>
        </p:nvSpPr>
        <p:spPr bwMode="auto">
          <a:xfrm>
            <a:off x="4644008" y="3767633"/>
            <a:ext cx="590550" cy="525463"/>
          </a:xfrm>
          <a:prstGeom prst="rightArrow">
            <a:avLst>
              <a:gd name="adj1" fmla="val 50000"/>
              <a:gd name="adj2" fmla="val 50059"/>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mc:AlternateContent xmlns:mc="http://schemas.openxmlformats.org/markup-compatibility/2006" xmlns:a14="http://schemas.microsoft.com/office/drawing/2010/main">
        <mc:Choice Requires="a14">
          <p:sp>
            <p:nvSpPr>
              <p:cNvPr id="14" name="TextBox 13"/>
              <p:cNvSpPr txBox="1"/>
              <p:nvPr/>
            </p:nvSpPr>
            <p:spPr>
              <a:xfrm>
                <a:off x="5401474" y="2742811"/>
                <a:ext cx="739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𝑡𝑟</m:t>
                          </m:r>
                        </m:sub>
                      </m:sSub>
                      <m:r>
                        <a:rPr lang="en-GB" b="0" i="1" smtClean="0">
                          <a:latin typeface="Cambria Math" panose="02040503050406030204" pitchFamily="18" charset="0"/>
                        </a:rPr>
                        <m:t>=3</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5401474" y="2742811"/>
                <a:ext cx="739433" cy="276999"/>
              </a:xfrm>
              <a:prstGeom prst="rect">
                <a:avLst/>
              </a:prstGeom>
              <a:blipFill>
                <a:blip r:embed="rId5"/>
                <a:stretch>
                  <a:fillRect l="-7438" r="-7438"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5436096" y="3789040"/>
                <a:ext cx="8379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𝑟𝑜𝑡</m:t>
                          </m:r>
                        </m:sub>
                      </m:sSub>
                      <m:r>
                        <a:rPr lang="en-GB" b="0" i="1" smtClean="0">
                          <a:latin typeface="Cambria Math" panose="02040503050406030204" pitchFamily="18" charset="0"/>
                        </a:rPr>
                        <m:t>=3</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436096" y="3789040"/>
                <a:ext cx="837986" cy="276999"/>
              </a:xfrm>
              <a:prstGeom prst="rect">
                <a:avLst/>
              </a:prstGeom>
              <a:blipFill>
                <a:blip r:embed="rId6"/>
                <a:stretch>
                  <a:fillRect l="-6569" r="-5839" b="-17778"/>
                </a:stretch>
              </a:blipFill>
            </p:spPr>
            <p:txBody>
              <a:bodyPr/>
              <a:lstStyle/>
              <a:p>
                <a:r>
                  <a:rPr lang="en-US">
                    <a:noFill/>
                  </a:rPr>
                  <a:t> </a:t>
                </a:r>
              </a:p>
            </p:txBody>
          </p:sp>
        </mc:Fallback>
      </mc:AlternateContent>
      <p:pic>
        <p:nvPicPr>
          <p:cNvPr id="16" name="Picture 15"/>
          <p:cNvPicPr>
            <a:picLocks noChangeAspect="1"/>
          </p:cNvPicPr>
          <p:nvPr/>
        </p:nvPicPr>
        <p:blipFill>
          <a:blip r:embed="rId7"/>
          <a:stretch>
            <a:fillRect/>
          </a:stretch>
        </p:blipFill>
        <p:spPr>
          <a:xfrm>
            <a:off x="255266" y="2784930"/>
            <a:ext cx="1951681" cy="1335597"/>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494531" y="5095452"/>
                <a:ext cx="8509894" cy="430887"/>
              </a:xfrm>
              <a:prstGeom prst="rect">
                <a:avLst/>
              </a:prstGeom>
              <a:noFill/>
            </p:spPr>
            <p:txBody>
              <a:bodyPr wrap="none" lIns="0" tIns="0" rIns="0" bIns="0" rtlCol="0">
                <a:spAutoFit/>
              </a:bodyPr>
              <a:lstStyle/>
              <a:p>
                <a:r>
                  <a:rPr lang="en-US" sz="2800" dirty="0"/>
                  <a:t>Number of degrees of freedom </a:t>
                </a:r>
                <a14:m>
                  <m:oMath xmlns:m="http://schemas.openxmlformats.org/officeDocument/2006/math">
                    <m:r>
                      <a:rPr lang="en-GB" sz="2800" b="0" i="1" smtClean="0">
                        <a:latin typeface="Cambria Math" panose="02040503050406030204" pitchFamily="18" charset="0"/>
                      </a:rPr>
                      <m:t>𝑖</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𝑡𝑟</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𝑟𝑜𝑡</m:t>
                        </m:r>
                      </m:sub>
                    </m:sSub>
                    <m:r>
                      <a:rPr lang="en-GB" sz="2800" b="0" i="1" smtClean="0">
                        <a:latin typeface="Cambria Math" panose="02040503050406030204" pitchFamily="18" charset="0"/>
                      </a:rPr>
                      <m:t>=3+3=6</m:t>
                    </m:r>
                  </m:oMath>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94531" y="5095452"/>
                <a:ext cx="8509894" cy="430887"/>
              </a:xfrm>
              <a:prstGeom prst="rect">
                <a:avLst/>
              </a:prstGeom>
              <a:blipFill>
                <a:blip r:embed="rId8"/>
                <a:stretch>
                  <a:fillRect l="-2507" t="-25352" b="-47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itle 1"/>
              <p:cNvSpPr>
                <a:spLocks noGrp="1"/>
              </p:cNvSpPr>
              <p:nvPr>
                <p:ph type="title"/>
              </p:nvPr>
            </p:nvSpPr>
            <p:spPr>
              <a:xfrm>
                <a:off x="914400" y="-169862"/>
                <a:ext cx="8229600" cy="1143000"/>
              </a:xfrm>
            </p:spPr>
            <p:txBody>
              <a:bodyPr/>
              <a:lstStyle/>
              <a:p>
                <a:r>
                  <a:rPr lang="en-GB" dirty="0"/>
                  <a:t>The degrees of freedom </a:t>
                </a:r>
                <a14:m>
                  <m:oMath xmlns:m="http://schemas.openxmlformats.org/officeDocument/2006/math">
                    <m:r>
                      <a:rPr lang="en-GB" b="0" i="1" smtClean="0">
                        <a:latin typeface="Cambria Math" panose="02040503050406030204" pitchFamily="18" charset="0"/>
                      </a:rPr>
                      <m:t>𝑖</m:t>
                    </m:r>
                  </m:oMath>
                </a14:m>
                <a:r>
                  <a:rPr lang="en-GB" dirty="0"/>
                  <a:t> </a:t>
                </a:r>
                <a:endParaRPr lang="en-US" dirty="0"/>
              </a:p>
            </p:txBody>
          </p:sp>
        </mc:Choice>
        <mc:Fallback xmlns="">
          <p:sp>
            <p:nvSpPr>
              <p:cNvPr id="18" name="Title 1"/>
              <p:cNvSpPr>
                <a:spLocks noGrp="1" noRot="1" noChangeAspect="1" noMove="1" noResize="1" noEditPoints="1" noAdjustHandles="1" noChangeArrowheads="1" noChangeShapeType="1" noTextEdit="1"/>
              </p:cNvSpPr>
              <p:nvPr>
                <p:ph type="title"/>
              </p:nvPr>
            </p:nvSpPr>
            <p:spPr>
              <a:xfrm>
                <a:off x="914400" y="-169862"/>
                <a:ext cx="8229600" cy="1143000"/>
              </a:xfrm>
              <a:blipFill>
                <a:blip r:embed="rId9"/>
                <a:stretch>
                  <a:fillRect t="-11170"/>
                </a:stretch>
              </a:blipFill>
            </p:spPr>
            <p:txBody>
              <a:bodyPr/>
              <a:lstStyle/>
              <a:p>
                <a:r>
                  <a:rPr lang="en-US">
                    <a:noFill/>
                  </a:rPr>
                  <a:t> </a:t>
                </a:r>
              </a:p>
            </p:txBody>
          </p:sp>
        </mc:Fallback>
      </mc:AlternateContent>
    </p:spTree>
    <p:extLst>
      <p:ext uri="{BB962C8B-B14F-4D97-AF65-F5344CB8AC3E}">
        <p14:creationId xmlns:p14="http://schemas.microsoft.com/office/powerpoint/2010/main" val="49851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flipV="1">
            <a:off x="1555068" y="1940858"/>
            <a:ext cx="0" cy="3121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41A7B2A6-4997-4D6A-A223-B65D77C6B4A9}" type="slidenum">
              <a:rPr lang="en-US" altLang="zh-CN" smtClean="0"/>
              <a:pPr/>
              <a:t>23</a:t>
            </a:fld>
            <a:endParaRPr lang="en-US" altLang="zh-CN"/>
          </a:p>
        </p:txBody>
      </p:sp>
      <p:sp>
        <p:nvSpPr>
          <p:cNvPr id="5" name="TextBox 6"/>
          <p:cNvSpPr txBox="1">
            <a:spLocks noChangeArrowheads="1"/>
          </p:cNvSpPr>
          <p:nvPr/>
        </p:nvSpPr>
        <p:spPr bwMode="auto">
          <a:xfrm>
            <a:off x="323528" y="1417638"/>
            <a:ext cx="8988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2800" b="0" dirty="0">
                <a:latin typeface="+mn-lt"/>
              </a:rPr>
              <a:t>4. Degree of freedom of a rigid sphere </a:t>
            </a:r>
            <a:endParaRPr lang="en-US" altLang="en-US" sz="2800" b="0" dirty="0">
              <a:latin typeface="+mn-lt"/>
            </a:endParaRPr>
          </a:p>
        </p:txBody>
      </p:sp>
      <p:sp>
        <p:nvSpPr>
          <p:cNvPr id="6" name="TextBox 7"/>
          <p:cNvSpPr txBox="1">
            <a:spLocks noChangeArrowheads="1"/>
          </p:cNvSpPr>
          <p:nvPr/>
        </p:nvSpPr>
        <p:spPr bwMode="auto">
          <a:xfrm flipH="1">
            <a:off x="3348447" y="2420096"/>
            <a:ext cx="2160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Degree of freedom for translational motion: </a:t>
            </a:r>
            <a:endParaRPr lang="en-US" altLang="en-US" b="0" dirty="0">
              <a:latin typeface="+mn-lt"/>
            </a:endParaRPr>
          </a:p>
        </p:txBody>
      </p:sp>
      <p:sp>
        <p:nvSpPr>
          <p:cNvPr id="7" name="TextBox 6"/>
          <p:cNvSpPr txBox="1">
            <a:spLocks noRot="1" noChangeAspect="1" noMove="1" noResize="1" noEditPoints="1" noAdjustHandles="1" noChangeArrowheads="1" noChangeShapeType="1" noTextEdit="1"/>
          </p:cNvSpPr>
          <p:nvPr/>
        </p:nvSpPr>
        <p:spPr>
          <a:xfrm>
            <a:off x="3780113" y="1518649"/>
            <a:ext cx="751744" cy="276999"/>
          </a:xfrm>
          <a:prstGeom prst="rect">
            <a:avLst/>
          </a:prstGeom>
          <a:blipFill>
            <a:blip r:embed="rId2"/>
            <a:stretch>
              <a:fillRect l="-6504" r="-8130" b="-13043"/>
            </a:stretch>
          </a:blipFill>
        </p:spPr>
        <p:txBody>
          <a:bodyPr/>
          <a:lstStyle/>
          <a:p>
            <a:r>
              <a:rPr lang="en-US">
                <a:noFill/>
              </a:rPr>
              <a:t> </a:t>
            </a:r>
          </a:p>
        </p:txBody>
      </p:sp>
      <p:sp>
        <p:nvSpPr>
          <p:cNvPr id="8" name="TextBox 9"/>
          <p:cNvSpPr txBox="1">
            <a:spLocks noChangeArrowheads="1"/>
          </p:cNvSpPr>
          <p:nvPr/>
        </p:nvSpPr>
        <p:spPr bwMode="auto">
          <a:xfrm flipH="1">
            <a:off x="3283793" y="3619500"/>
            <a:ext cx="21605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b="0" dirty="0">
                <a:latin typeface="+mn-lt"/>
              </a:rPr>
              <a:t>Degree of freedom for rotational motion: </a:t>
            </a:r>
            <a:endParaRPr lang="en-US" altLang="en-US" b="0" dirty="0">
              <a:latin typeface="+mn-lt"/>
            </a:endParaRPr>
          </a:p>
        </p:txBody>
      </p:sp>
      <p:sp>
        <p:nvSpPr>
          <p:cNvPr id="11" name="Right Arrow 12"/>
          <p:cNvSpPr>
            <a:spLocks noChangeArrowheads="1"/>
          </p:cNvSpPr>
          <p:nvPr/>
        </p:nvSpPr>
        <p:spPr bwMode="auto">
          <a:xfrm>
            <a:off x="5678259" y="2618580"/>
            <a:ext cx="590550" cy="525463"/>
          </a:xfrm>
          <a:prstGeom prst="rightArrow">
            <a:avLst>
              <a:gd name="adj1" fmla="val 50000"/>
              <a:gd name="adj2" fmla="val 50059"/>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13" name="Right Arrow 12"/>
          <p:cNvSpPr>
            <a:spLocks noChangeArrowheads="1"/>
          </p:cNvSpPr>
          <p:nvPr/>
        </p:nvSpPr>
        <p:spPr bwMode="auto">
          <a:xfrm>
            <a:off x="5684986" y="3767633"/>
            <a:ext cx="590550" cy="525463"/>
          </a:xfrm>
          <a:prstGeom prst="rightArrow">
            <a:avLst>
              <a:gd name="adj1" fmla="val 50000"/>
              <a:gd name="adj2" fmla="val 50059"/>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mc:AlternateContent xmlns:mc="http://schemas.openxmlformats.org/markup-compatibility/2006" xmlns:a14="http://schemas.microsoft.com/office/drawing/2010/main">
        <mc:Choice Requires="a14">
          <p:sp>
            <p:nvSpPr>
              <p:cNvPr id="14" name="TextBox 13"/>
              <p:cNvSpPr txBox="1"/>
              <p:nvPr/>
            </p:nvSpPr>
            <p:spPr>
              <a:xfrm>
                <a:off x="6442452" y="2742811"/>
                <a:ext cx="7394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𝑡𝑟</m:t>
                          </m:r>
                        </m:sub>
                      </m:sSub>
                      <m:r>
                        <a:rPr lang="en-GB" b="0" i="1" smtClean="0">
                          <a:latin typeface="Cambria Math" panose="02040503050406030204" pitchFamily="18" charset="0"/>
                        </a:rPr>
                        <m:t>=3</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442452" y="2742811"/>
                <a:ext cx="739433" cy="276999"/>
              </a:xfrm>
              <a:prstGeom prst="rect">
                <a:avLst/>
              </a:prstGeom>
              <a:blipFill>
                <a:blip r:embed="rId5"/>
                <a:stretch>
                  <a:fillRect l="-7438" r="-6612"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77074" y="3789040"/>
                <a:ext cx="8379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𝑟𝑜𝑡</m:t>
                          </m:r>
                        </m:sub>
                      </m:sSub>
                      <m:r>
                        <a:rPr lang="en-GB" b="0" i="1" smtClean="0">
                          <a:latin typeface="Cambria Math" panose="02040503050406030204" pitchFamily="18" charset="0"/>
                        </a:rPr>
                        <m:t>=0</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6477074" y="3789040"/>
                <a:ext cx="837986" cy="276999"/>
              </a:xfrm>
              <a:prstGeom prst="rect">
                <a:avLst/>
              </a:prstGeom>
              <a:blipFill>
                <a:blip r:embed="rId6"/>
                <a:stretch>
                  <a:fillRect l="-6569" r="-5839"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55252" y="5062326"/>
                <a:ext cx="6853992" cy="430887"/>
              </a:xfrm>
              <a:prstGeom prst="rect">
                <a:avLst/>
              </a:prstGeom>
              <a:noFill/>
            </p:spPr>
            <p:txBody>
              <a:bodyPr wrap="none" lIns="0" tIns="0" rIns="0" bIns="0" rtlCol="0">
                <a:spAutoFit/>
              </a:bodyPr>
              <a:lstStyle/>
              <a:p>
                <a:r>
                  <a:rPr lang="en-US" sz="2800" dirty="0"/>
                  <a:t>Degrees of freedom </a:t>
                </a:r>
                <a14:m>
                  <m:oMath xmlns:m="http://schemas.openxmlformats.org/officeDocument/2006/math">
                    <m:r>
                      <a:rPr lang="en-GB" sz="2800" b="0" i="1" smtClean="0">
                        <a:latin typeface="Cambria Math" panose="02040503050406030204" pitchFamily="18" charset="0"/>
                      </a:rPr>
                      <m:t>𝑖</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𝑡𝑟</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𝑟𝑜𝑡</m:t>
                        </m:r>
                      </m:sub>
                    </m:sSub>
                    <m:r>
                      <a:rPr lang="en-GB" sz="2800" b="0" i="1" smtClean="0">
                        <a:latin typeface="Cambria Math" panose="02040503050406030204" pitchFamily="18" charset="0"/>
                      </a:rPr>
                      <m:t>=3+0=3</m:t>
                    </m:r>
                  </m:oMath>
                </a14:m>
                <a:endParaRPr lang="en-US" sz="2800" dirty="0"/>
              </a:p>
            </p:txBody>
          </p:sp>
        </mc:Choice>
        <mc:Fallback xmlns="">
          <p:sp>
            <p:nvSpPr>
              <p:cNvPr id="17" name="TextBox 16"/>
              <p:cNvSpPr txBox="1">
                <a:spLocks noRot="1" noChangeAspect="1" noMove="1" noResize="1" noEditPoints="1" noAdjustHandles="1" noChangeArrowheads="1" noChangeShapeType="1" noTextEdit="1"/>
              </p:cNvSpPr>
              <p:nvPr/>
            </p:nvSpPr>
            <p:spPr>
              <a:xfrm>
                <a:off x="855252" y="5062326"/>
                <a:ext cx="6853992" cy="430887"/>
              </a:xfrm>
              <a:prstGeom prst="rect">
                <a:avLst/>
              </a:prstGeom>
              <a:blipFill>
                <a:blip r:embed="rId7"/>
                <a:stretch>
                  <a:fillRect l="-3111" t="-25352" b="-49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itle 1"/>
              <p:cNvSpPr>
                <a:spLocks noGrp="1"/>
              </p:cNvSpPr>
              <p:nvPr>
                <p:ph type="title"/>
              </p:nvPr>
            </p:nvSpPr>
            <p:spPr>
              <a:xfrm>
                <a:off x="914400" y="-169862"/>
                <a:ext cx="8229600" cy="1143000"/>
              </a:xfrm>
            </p:spPr>
            <p:txBody>
              <a:bodyPr/>
              <a:lstStyle/>
              <a:p>
                <a:r>
                  <a:rPr lang="en-GB" dirty="0"/>
                  <a:t>The degrees of freedom </a:t>
                </a:r>
                <a14:m>
                  <m:oMath xmlns:m="http://schemas.openxmlformats.org/officeDocument/2006/math">
                    <m:r>
                      <a:rPr lang="en-GB" b="0" i="1" smtClean="0">
                        <a:latin typeface="Cambria Math" panose="02040503050406030204" pitchFamily="18" charset="0"/>
                      </a:rPr>
                      <m:t>𝑖</m:t>
                    </m:r>
                  </m:oMath>
                </a14:m>
                <a:r>
                  <a:rPr lang="en-GB" dirty="0"/>
                  <a:t> </a:t>
                </a:r>
                <a:endParaRPr lang="en-US" dirty="0"/>
              </a:p>
            </p:txBody>
          </p:sp>
        </mc:Choice>
        <mc:Fallback xmlns="">
          <p:sp>
            <p:nvSpPr>
              <p:cNvPr id="18" name="Title 1"/>
              <p:cNvSpPr>
                <a:spLocks noGrp="1" noRot="1" noChangeAspect="1" noMove="1" noResize="1" noEditPoints="1" noAdjustHandles="1" noChangeArrowheads="1" noChangeShapeType="1" noTextEdit="1"/>
              </p:cNvSpPr>
              <p:nvPr>
                <p:ph type="title"/>
              </p:nvPr>
            </p:nvSpPr>
            <p:spPr>
              <a:xfrm>
                <a:off x="914400" y="-169862"/>
                <a:ext cx="8229600" cy="1143000"/>
              </a:xfrm>
              <a:blipFill>
                <a:blip r:embed="rId8"/>
                <a:stretch>
                  <a:fillRect t="-11170"/>
                </a:stretch>
              </a:blipFill>
            </p:spPr>
            <p:txBody>
              <a:bodyPr/>
              <a:lstStyle/>
              <a:p>
                <a:r>
                  <a:rPr lang="en-US">
                    <a:noFill/>
                  </a:rPr>
                  <a:t> </a:t>
                </a:r>
              </a:p>
            </p:txBody>
          </p:sp>
        </mc:Fallback>
      </mc:AlternateContent>
      <p:cxnSp>
        <p:nvCxnSpPr>
          <p:cNvPr id="20" name="Straight Connector 12"/>
          <p:cNvCxnSpPr>
            <a:cxnSpLocks noChangeShapeType="1"/>
          </p:cNvCxnSpPr>
          <p:nvPr/>
        </p:nvCxnSpPr>
        <p:spPr bwMode="auto">
          <a:xfrm flipV="1">
            <a:off x="432073" y="2650618"/>
            <a:ext cx="2016125" cy="1728788"/>
          </a:xfrm>
          <a:prstGeom prst="line">
            <a:avLst/>
          </a:prstGeom>
          <a:noFill/>
          <a:ln w="9525" algn="ctr">
            <a:solidFill>
              <a:schemeClr val="tx1"/>
            </a:solidFill>
            <a:round/>
            <a:headEnd/>
            <a:tailEnd/>
          </a:ln>
        </p:spPr>
      </p:cxnSp>
      <p:cxnSp>
        <p:nvCxnSpPr>
          <p:cNvPr id="21" name="Straight Connector 14"/>
          <p:cNvCxnSpPr>
            <a:cxnSpLocks noChangeShapeType="1"/>
          </p:cNvCxnSpPr>
          <p:nvPr/>
        </p:nvCxnSpPr>
        <p:spPr bwMode="auto">
          <a:xfrm>
            <a:off x="363811" y="3479293"/>
            <a:ext cx="2520950" cy="0"/>
          </a:xfrm>
          <a:prstGeom prst="line">
            <a:avLst/>
          </a:prstGeom>
          <a:noFill/>
          <a:ln w="9525" algn="ctr">
            <a:solidFill>
              <a:schemeClr val="tx1"/>
            </a:solidFill>
            <a:round/>
            <a:headEnd/>
            <a:tailEnd/>
          </a:ln>
        </p:spPr>
      </p:cxnSp>
      <p:sp>
        <p:nvSpPr>
          <p:cNvPr id="2" name="Oval 1"/>
          <p:cNvSpPr/>
          <p:nvPr/>
        </p:nvSpPr>
        <p:spPr>
          <a:xfrm>
            <a:off x="914400" y="2891421"/>
            <a:ext cx="1281336" cy="148798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14400" y="3343275"/>
            <a:ext cx="1281336" cy="4457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flipH="1">
            <a:off x="1089326" y="5831553"/>
            <a:ext cx="6973789" cy="646331"/>
          </a:xfrm>
          <a:prstGeom prst="rect">
            <a:avLst/>
          </a:prstGeom>
          <a:noFill/>
        </p:spPr>
        <p:txBody>
          <a:bodyPr wrap="square" rtlCol="0">
            <a:spAutoFit/>
          </a:bodyPr>
          <a:lstStyle/>
          <a:p>
            <a:r>
              <a:rPr lang="en-GB" dirty="0"/>
              <a:t>This situation is similar with the degree of freedom of point-like molecule, because of the particular geometry of the sphere ! </a:t>
            </a:r>
            <a:endParaRPr lang="en-US" dirty="0"/>
          </a:p>
        </p:txBody>
      </p:sp>
    </p:spTree>
    <p:extLst>
      <p:ext uri="{BB962C8B-B14F-4D97-AF65-F5344CB8AC3E}">
        <p14:creationId xmlns:p14="http://schemas.microsoft.com/office/powerpoint/2010/main" val="2842540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55576" y="-145256"/>
                <a:ext cx="8229600" cy="1143000"/>
              </a:xfrm>
            </p:spPr>
            <p:txBody>
              <a:bodyPr/>
              <a:lstStyle/>
              <a:p>
                <a:r>
                  <a:rPr lang="en-GB" dirty="0"/>
                  <a:t>Degrees of freedom </a:t>
                </a:r>
                <a14:m>
                  <m:oMath xmlns:m="http://schemas.openxmlformats.org/officeDocument/2006/math">
                    <m:r>
                      <a:rPr lang="en-GB" b="0" i="1" smtClean="0">
                        <a:latin typeface="Cambria Math" panose="02040503050406030204" pitchFamily="18" charset="0"/>
                      </a:rPr>
                      <m:t>𝑖</m:t>
                    </m:r>
                  </m:oMath>
                </a14:m>
                <a:r>
                  <a:rPr lang="en-GB" dirty="0"/>
                  <a:t> of gas molecules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55576" y="-145256"/>
                <a:ext cx="8229600" cy="1143000"/>
              </a:xfrm>
              <a:blipFill>
                <a:blip r:embed="rId2"/>
                <a:stretch>
                  <a:fillRect t="-11170" b="-5000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pPr/>
              <a:t>24</a:t>
            </a:fld>
            <a:endParaRPr lang="en-US" altLang="zh-CN"/>
          </a:p>
        </p:txBody>
      </p:sp>
      <p:sp>
        <p:nvSpPr>
          <p:cNvPr id="5" name="Text Box 24"/>
          <p:cNvSpPr txBox="1">
            <a:spLocks noChangeArrowheads="1"/>
          </p:cNvSpPr>
          <p:nvPr/>
        </p:nvSpPr>
        <p:spPr bwMode="auto">
          <a:xfrm>
            <a:off x="3397027" y="128781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US" altLang="zh-CN" sz="2400" i="1">
                <a:latin typeface="Times New Roman" panose="02020603050405020304" pitchFamily="18" charset="0"/>
                <a:ea typeface="楷体_GB2312"/>
              </a:rPr>
              <a:t>i</a:t>
            </a:r>
            <a:r>
              <a:rPr kumimoji="1" lang="zh-CN" altLang="en-US" sz="2400">
                <a:latin typeface="Times New Roman" panose="02020603050405020304" pitchFamily="18" charset="0"/>
                <a:ea typeface="楷体_GB2312"/>
              </a:rPr>
              <a:t>＝</a:t>
            </a:r>
            <a:r>
              <a:rPr kumimoji="1" lang="en-US" altLang="zh-CN" sz="2400">
                <a:latin typeface="Times New Roman" panose="02020603050405020304" pitchFamily="18" charset="0"/>
                <a:ea typeface="楷体_GB2312"/>
              </a:rPr>
              <a:t>3</a:t>
            </a:r>
          </a:p>
        </p:txBody>
      </p:sp>
      <p:sp>
        <p:nvSpPr>
          <p:cNvPr id="6" name="Text Box 25"/>
          <p:cNvSpPr txBox="1">
            <a:spLocks noChangeArrowheads="1"/>
          </p:cNvSpPr>
          <p:nvPr/>
        </p:nvSpPr>
        <p:spPr bwMode="auto">
          <a:xfrm>
            <a:off x="4500563" y="1298217"/>
            <a:ext cx="44640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GB" altLang="zh-CN" sz="2400" dirty="0">
                <a:latin typeface="Times New Roman" panose="02020603050405020304" pitchFamily="18" charset="0"/>
                <a:ea typeface="楷体_GB2312"/>
              </a:rPr>
              <a:t>examples</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He</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Ne</a:t>
            </a:r>
            <a:r>
              <a:rPr kumimoji="1" lang="zh-CN" altLang="en-US" sz="2400" dirty="0">
                <a:latin typeface="Times New Roman" panose="02020603050405020304" pitchFamily="18" charset="0"/>
                <a:ea typeface="楷体_GB2312"/>
              </a:rPr>
              <a:t>、</a:t>
            </a:r>
            <a:r>
              <a:rPr kumimoji="1" lang="en-US" altLang="zh-CN" sz="2400" dirty="0" err="1">
                <a:latin typeface="Times New Roman" panose="02020603050405020304" pitchFamily="18" charset="0"/>
                <a:ea typeface="楷体_GB2312"/>
              </a:rPr>
              <a:t>Ar</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Kr……</a:t>
            </a:r>
            <a:r>
              <a:rPr kumimoji="1" lang="zh-CN" altLang="en-US" sz="2400" dirty="0">
                <a:latin typeface="Times New Roman" panose="02020603050405020304" pitchFamily="18" charset="0"/>
                <a:ea typeface="楷体_GB2312"/>
              </a:rPr>
              <a:t> </a:t>
            </a:r>
            <a:r>
              <a:rPr kumimoji="1" lang="en-GB" altLang="zh-CN" sz="2400" dirty="0">
                <a:latin typeface="Times New Roman" panose="02020603050405020304" pitchFamily="18" charset="0"/>
                <a:ea typeface="楷体_GB2312"/>
              </a:rPr>
              <a:t>(situation similar with the point-like case and the sphere)</a:t>
            </a:r>
            <a:endParaRPr kumimoji="1" lang="zh-CN" altLang="en-US" sz="2400" dirty="0">
              <a:latin typeface="Times New Roman" panose="02020603050405020304" pitchFamily="18" charset="0"/>
              <a:ea typeface="楷体_GB2312"/>
            </a:endParaRPr>
          </a:p>
        </p:txBody>
      </p:sp>
      <p:sp>
        <p:nvSpPr>
          <p:cNvPr id="7" name="Text Box 27"/>
          <p:cNvSpPr txBox="1">
            <a:spLocks noChangeArrowheads="1"/>
          </p:cNvSpPr>
          <p:nvPr/>
        </p:nvSpPr>
        <p:spPr bwMode="auto">
          <a:xfrm>
            <a:off x="3491607" y="2924944"/>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US" altLang="zh-CN" sz="2400" i="1">
                <a:latin typeface="Times New Roman" panose="02020603050405020304" pitchFamily="18" charset="0"/>
                <a:ea typeface="楷体_GB2312"/>
              </a:rPr>
              <a:t>i</a:t>
            </a:r>
            <a:r>
              <a:rPr kumimoji="1" lang="zh-CN" altLang="en-US" sz="2400">
                <a:latin typeface="Times New Roman" panose="02020603050405020304" pitchFamily="18" charset="0"/>
                <a:ea typeface="楷体_GB2312"/>
              </a:rPr>
              <a:t>＝</a:t>
            </a:r>
            <a:r>
              <a:rPr kumimoji="1" lang="en-US" altLang="zh-CN" sz="2400">
                <a:latin typeface="Times New Roman" panose="02020603050405020304" pitchFamily="18" charset="0"/>
                <a:ea typeface="楷体_GB2312"/>
              </a:rPr>
              <a:t>5</a:t>
            </a:r>
          </a:p>
        </p:txBody>
      </p:sp>
      <p:sp>
        <p:nvSpPr>
          <p:cNvPr id="9" name="Text Box 30"/>
          <p:cNvSpPr txBox="1">
            <a:spLocks noChangeArrowheads="1"/>
          </p:cNvSpPr>
          <p:nvPr/>
        </p:nvSpPr>
        <p:spPr bwMode="auto">
          <a:xfrm>
            <a:off x="4500563" y="2860789"/>
            <a:ext cx="44640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GB" altLang="zh-CN" sz="2400" dirty="0">
                <a:latin typeface="Times New Roman" panose="02020603050405020304" pitchFamily="18" charset="0"/>
                <a:ea typeface="楷体_GB2312"/>
              </a:rPr>
              <a:t>examples</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H</a:t>
            </a:r>
            <a:r>
              <a:rPr kumimoji="1" lang="en-US" altLang="zh-CN" sz="2400" baseline="-25000" dirty="0">
                <a:latin typeface="Times New Roman" panose="02020603050405020304" pitchFamily="18" charset="0"/>
                <a:ea typeface="楷体_GB2312"/>
              </a:rPr>
              <a:t>2</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O</a:t>
            </a:r>
            <a:r>
              <a:rPr kumimoji="1" lang="en-US" altLang="zh-CN" sz="2400" baseline="-25000" dirty="0">
                <a:latin typeface="Times New Roman" panose="02020603050405020304" pitchFamily="18" charset="0"/>
                <a:ea typeface="楷体_GB2312"/>
              </a:rPr>
              <a:t>2</a:t>
            </a:r>
            <a:r>
              <a:rPr kumimoji="1" lang="en-US" altLang="zh-CN" sz="2400" dirty="0">
                <a:latin typeface="Times New Roman" panose="02020603050405020304" pitchFamily="18" charset="0"/>
                <a:ea typeface="楷体_GB2312"/>
              </a:rPr>
              <a:t>…… (situation similar with the rigid axially symmetric rod )</a:t>
            </a:r>
            <a:endParaRPr kumimoji="1" lang="zh-CN" altLang="en-US" sz="2400" dirty="0">
              <a:latin typeface="Times New Roman" panose="02020603050405020304" pitchFamily="18" charset="0"/>
              <a:ea typeface="楷体_GB2312"/>
            </a:endParaRPr>
          </a:p>
        </p:txBody>
      </p:sp>
      <p:sp>
        <p:nvSpPr>
          <p:cNvPr id="11" name="Rectangle 9"/>
          <p:cNvSpPr>
            <a:spLocks noChangeArrowheads="1"/>
          </p:cNvSpPr>
          <p:nvPr/>
        </p:nvSpPr>
        <p:spPr bwMode="auto">
          <a:xfrm>
            <a:off x="515715" y="126876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GB" altLang="en-US" sz="1800">
                <a:ea typeface="楷体_GB2312"/>
              </a:rPr>
              <a:t>Monoatomic gas:</a:t>
            </a:r>
            <a:endParaRPr lang="en-US" altLang="en-US" sz="1800">
              <a:ea typeface="楷体_GB2312"/>
            </a:endParaRPr>
          </a:p>
          <a:p>
            <a:pPr>
              <a:spcBef>
                <a:spcPct val="0"/>
              </a:spcBef>
              <a:buClrTx/>
              <a:buSzTx/>
              <a:buFontTx/>
              <a:buNone/>
            </a:pPr>
            <a:endParaRPr lang="en-US" altLang="en-US" sz="1800">
              <a:ea typeface="楷体_GB2312"/>
            </a:endParaRPr>
          </a:p>
        </p:txBody>
      </p:sp>
      <p:sp>
        <p:nvSpPr>
          <p:cNvPr id="12" name="Rectangle 10"/>
          <p:cNvSpPr>
            <a:spLocks noChangeArrowheads="1"/>
          </p:cNvSpPr>
          <p:nvPr/>
        </p:nvSpPr>
        <p:spPr bwMode="auto">
          <a:xfrm>
            <a:off x="515715" y="29437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800" dirty="0">
                <a:ea typeface="楷体_GB2312"/>
              </a:rPr>
              <a:t>Diatomic molecules:</a:t>
            </a:r>
          </a:p>
        </p:txBody>
      </p:sp>
      <p:pic>
        <p:nvPicPr>
          <p:cNvPr id="3" name="Picture 2"/>
          <p:cNvPicPr>
            <a:picLocks noChangeAspect="1"/>
          </p:cNvPicPr>
          <p:nvPr/>
        </p:nvPicPr>
        <p:blipFill>
          <a:blip r:embed="rId3"/>
          <a:stretch>
            <a:fillRect/>
          </a:stretch>
        </p:blipFill>
        <p:spPr>
          <a:xfrm>
            <a:off x="1907704" y="4247738"/>
            <a:ext cx="4176464" cy="2336646"/>
          </a:xfrm>
          <a:prstGeom prst="rect">
            <a:avLst/>
          </a:prstGeom>
        </p:spPr>
      </p:pic>
      <p:sp>
        <p:nvSpPr>
          <p:cNvPr id="14" name="Rectangle 13"/>
          <p:cNvSpPr/>
          <p:nvPr/>
        </p:nvSpPr>
        <p:spPr>
          <a:xfrm>
            <a:off x="-71412" y="6660902"/>
            <a:ext cx="4572000" cy="338554"/>
          </a:xfrm>
          <a:prstGeom prst="rect">
            <a:avLst/>
          </a:prstGeom>
        </p:spPr>
        <p:txBody>
          <a:bodyPr>
            <a:spAutoFit/>
          </a:bodyPr>
          <a:lstStyle/>
          <a:p>
            <a:r>
              <a:rPr lang="en-US" sz="800" dirty="0">
                <a:hlinkClick r:id="rId4"/>
              </a:rPr>
              <a:t>http://kids.britannica.com/comptons/art-53825/Molecules-of-neon-a-monatomic-gas-have-only-one-atom</a:t>
            </a:r>
            <a:endParaRPr lang="en-US" sz="800" dirty="0"/>
          </a:p>
          <a:p>
            <a:endParaRPr lang="en-US" sz="800" dirty="0"/>
          </a:p>
        </p:txBody>
      </p:sp>
    </p:spTree>
    <p:extLst>
      <p:ext uri="{BB962C8B-B14F-4D97-AF65-F5344CB8AC3E}">
        <p14:creationId xmlns:p14="http://schemas.microsoft.com/office/powerpoint/2010/main" val="370689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755576" y="-145256"/>
                <a:ext cx="8229600" cy="1143000"/>
              </a:xfrm>
            </p:spPr>
            <p:txBody>
              <a:bodyPr/>
              <a:lstStyle/>
              <a:p>
                <a:r>
                  <a:rPr lang="en-GB" dirty="0"/>
                  <a:t>Degrees of freedom </a:t>
                </a:r>
                <a14:m>
                  <m:oMath xmlns:m="http://schemas.openxmlformats.org/officeDocument/2006/math">
                    <m:r>
                      <a:rPr lang="en-GB" b="0" i="1" smtClean="0">
                        <a:latin typeface="Cambria Math" panose="02040503050406030204" pitchFamily="18" charset="0"/>
                      </a:rPr>
                      <m:t>𝑖</m:t>
                    </m:r>
                  </m:oMath>
                </a14:m>
                <a:r>
                  <a:rPr lang="en-GB" dirty="0"/>
                  <a:t> of gas molecules</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755576" y="-145256"/>
                <a:ext cx="8229600" cy="1143000"/>
              </a:xfrm>
              <a:blipFill>
                <a:blip r:embed="rId2"/>
                <a:stretch>
                  <a:fillRect t="-11170" b="-50000"/>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41A7B2A6-4997-4D6A-A223-B65D77C6B4A9}" type="slidenum">
              <a:rPr lang="en-US" altLang="zh-CN" smtClean="0"/>
              <a:pPr/>
              <a:t>25</a:t>
            </a:fld>
            <a:endParaRPr lang="en-US" altLang="zh-CN"/>
          </a:p>
        </p:txBody>
      </p:sp>
      <p:sp>
        <p:nvSpPr>
          <p:cNvPr id="8" name="Text Box 29"/>
          <p:cNvSpPr txBox="1">
            <a:spLocks noChangeArrowheads="1"/>
          </p:cNvSpPr>
          <p:nvPr/>
        </p:nvSpPr>
        <p:spPr bwMode="auto">
          <a:xfrm>
            <a:off x="3199632" y="1557239"/>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US" altLang="zh-CN" sz="2400" i="1">
                <a:latin typeface="Times New Roman" panose="02020603050405020304" pitchFamily="18" charset="0"/>
                <a:ea typeface="楷体_GB2312"/>
              </a:rPr>
              <a:t>i</a:t>
            </a:r>
            <a:r>
              <a:rPr kumimoji="1" lang="zh-CN" altLang="en-US" sz="2400">
                <a:latin typeface="Times New Roman" panose="02020603050405020304" pitchFamily="18" charset="0"/>
                <a:ea typeface="楷体_GB2312"/>
              </a:rPr>
              <a:t>＝</a:t>
            </a:r>
            <a:r>
              <a:rPr kumimoji="1" lang="en-US" altLang="zh-CN" sz="2400">
                <a:latin typeface="Times New Roman" panose="02020603050405020304" pitchFamily="18" charset="0"/>
                <a:ea typeface="楷体_GB2312"/>
              </a:rPr>
              <a:t>6</a:t>
            </a:r>
          </a:p>
        </p:txBody>
      </p:sp>
      <p:sp>
        <p:nvSpPr>
          <p:cNvPr id="10" name="Text Box 31"/>
          <p:cNvSpPr txBox="1">
            <a:spLocks noChangeArrowheads="1"/>
          </p:cNvSpPr>
          <p:nvPr/>
        </p:nvSpPr>
        <p:spPr bwMode="auto">
          <a:xfrm>
            <a:off x="4210113" y="1557239"/>
            <a:ext cx="49009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eaLnBrk="1" hangingPunct="1">
              <a:spcBef>
                <a:spcPct val="0"/>
              </a:spcBef>
              <a:buClrTx/>
              <a:buSzTx/>
              <a:buFontTx/>
              <a:buNone/>
            </a:pPr>
            <a:r>
              <a:rPr kumimoji="1" lang="en-GB" altLang="zh-CN" sz="2400" dirty="0">
                <a:latin typeface="Times New Roman" panose="02020603050405020304" pitchFamily="18" charset="0"/>
                <a:ea typeface="楷体_GB2312"/>
              </a:rPr>
              <a:t>examples</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H</a:t>
            </a:r>
            <a:r>
              <a:rPr kumimoji="1" lang="en-US" altLang="zh-CN" sz="2400" baseline="-25000" dirty="0">
                <a:latin typeface="Times New Roman" panose="02020603050405020304" pitchFamily="18" charset="0"/>
                <a:ea typeface="楷体_GB2312"/>
              </a:rPr>
              <a:t>2</a:t>
            </a:r>
            <a:r>
              <a:rPr kumimoji="1" lang="en-US" altLang="zh-CN" sz="2400" dirty="0">
                <a:latin typeface="Times New Roman" panose="02020603050405020304" pitchFamily="18" charset="0"/>
                <a:ea typeface="楷体_GB2312"/>
              </a:rPr>
              <a:t>O</a:t>
            </a:r>
            <a:r>
              <a:rPr kumimoji="1" lang="zh-CN" altLang="en-US" sz="2400" dirty="0">
                <a:latin typeface="Times New Roman" panose="02020603050405020304" pitchFamily="18" charset="0"/>
                <a:ea typeface="楷体_GB2312"/>
              </a:rPr>
              <a:t>、</a:t>
            </a:r>
            <a:r>
              <a:rPr kumimoji="1" lang="en-US" altLang="zh-CN" sz="2400" dirty="0">
                <a:latin typeface="Times New Roman" panose="02020603050405020304" pitchFamily="18" charset="0"/>
                <a:ea typeface="楷体_GB2312"/>
              </a:rPr>
              <a:t>NH</a:t>
            </a:r>
            <a:r>
              <a:rPr kumimoji="1" lang="en-US" altLang="zh-CN" sz="2400" baseline="-25000" dirty="0">
                <a:latin typeface="Times New Roman" panose="02020603050405020304" pitchFamily="18" charset="0"/>
                <a:ea typeface="楷体_GB2312"/>
              </a:rPr>
              <a:t>3</a:t>
            </a:r>
            <a:r>
              <a:rPr kumimoji="1" lang="en-US" altLang="zh-CN" sz="2400" dirty="0">
                <a:latin typeface="Times New Roman" panose="02020603050405020304" pitchFamily="18" charset="0"/>
                <a:ea typeface="楷体_GB2312"/>
              </a:rPr>
              <a:t>……</a:t>
            </a:r>
            <a:r>
              <a:rPr kumimoji="1" lang="en-GB" altLang="zh-CN" sz="2400" dirty="0">
                <a:latin typeface="Times New Roman" panose="02020603050405020304" pitchFamily="18" charset="0"/>
                <a:ea typeface="楷体_GB2312"/>
              </a:rPr>
              <a:t>(situation similar with the aircraft)</a:t>
            </a:r>
            <a:endParaRPr kumimoji="1" lang="zh-CN" altLang="en-US" sz="2400" dirty="0">
              <a:latin typeface="Times New Roman" panose="02020603050405020304" pitchFamily="18" charset="0"/>
              <a:ea typeface="楷体_GB2312"/>
            </a:endParaRPr>
          </a:p>
        </p:txBody>
      </p:sp>
      <mc:AlternateContent xmlns:mc="http://schemas.openxmlformats.org/markup-compatibility/2006" xmlns:a14="http://schemas.microsoft.com/office/drawing/2010/main">
        <mc:Choice Requires="a14">
          <p:sp>
            <p:nvSpPr>
              <p:cNvPr id="13" name="Rectangle 11"/>
              <p:cNvSpPr>
                <a:spLocks noChangeArrowheads="1"/>
              </p:cNvSpPr>
              <p:nvPr/>
            </p:nvSpPr>
            <p:spPr bwMode="auto">
              <a:xfrm>
                <a:off x="467544" y="1412776"/>
                <a:ext cx="2841625" cy="147732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800" dirty="0">
                    <a:ea typeface="楷体_GB2312"/>
                  </a:rPr>
                  <a:t>Molecules with more than two atoms (excepted those with linear arrangement such as CO</a:t>
                </a:r>
                <a:r>
                  <a:rPr lang="en-US" altLang="en-US" sz="1800" baseline="-25000" dirty="0">
                    <a:ea typeface="楷体_GB2312"/>
                  </a:rPr>
                  <a:t>2</a:t>
                </a:r>
                <a:r>
                  <a:rPr lang="en-US" altLang="en-US" sz="1800" dirty="0">
                    <a:ea typeface="楷体_GB2312"/>
                  </a:rPr>
                  <a:t> </a:t>
                </a:r>
                <a14:m>
                  <m:oMath xmlns:m="http://schemas.openxmlformats.org/officeDocument/2006/math">
                    <m:r>
                      <a:rPr lang="en-GB" altLang="en-US" sz="1800" b="0" i="1" smtClean="0">
                        <a:latin typeface="Cambria Math" panose="02040503050406030204" pitchFamily="18" charset="0"/>
                        <a:ea typeface="楷体_GB2312"/>
                      </a:rPr>
                      <m:t>:</m:t>
                    </m:r>
                    <m:r>
                      <a:rPr lang="en-GB" altLang="en-US" sz="1800" b="0" i="1" smtClean="0">
                        <a:latin typeface="Cambria Math" panose="02040503050406030204" pitchFamily="18" charset="0"/>
                        <a:ea typeface="楷体_GB2312"/>
                      </a:rPr>
                      <m:t>𝑖</m:t>
                    </m:r>
                    <m:r>
                      <a:rPr lang="en-GB" altLang="en-US" sz="1800" b="0" i="1" smtClean="0">
                        <a:latin typeface="Cambria Math" panose="02040503050406030204" pitchFamily="18" charset="0"/>
                        <a:ea typeface="楷体_GB2312"/>
                      </a:rPr>
                      <m:t>=5</m:t>
                    </m:r>
                  </m:oMath>
                </a14:m>
                <a:r>
                  <a:rPr lang="en-US" altLang="en-US" sz="1800" dirty="0">
                    <a:ea typeface="楷体_GB2312"/>
                  </a:rPr>
                  <a:t>):</a:t>
                </a:r>
              </a:p>
              <a:p>
                <a:pPr>
                  <a:spcBef>
                    <a:spcPct val="0"/>
                  </a:spcBef>
                  <a:buClrTx/>
                  <a:buSzTx/>
                  <a:buFontTx/>
                  <a:buNone/>
                </a:pPr>
                <a:endParaRPr lang="en-US" altLang="en-US" sz="1800" dirty="0">
                  <a:ea typeface="楷体_GB2312"/>
                </a:endParaRPr>
              </a:p>
            </p:txBody>
          </p:sp>
        </mc:Choice>
        <mc:Fallback xmlns="">
          <p:sp>
            <p:nvSpPr>
              <p:cNvPr id="13" name="Rectangle 11"/>
              <p:cNvSpPr>
                <a:spLocks noRot="1" noChangeAspect="1" noMove="1" noResize="1" noEditPoints="1" noAdjustHandles="1" noChangeArrowheads="1" noChangeShapeType="1" noTextEdit="1"/>
              </p:cNvSpPr>
              <p:nvPr/>
            </p:nvSpPr>
            <p:spPr bwMode="auto">
              <a:xfrm>
                <a:off x="467544" y="1412776"/>
                <a:ext cx="2841625" cy="1477328"/>
              </a:xfrm>
              <a:prstGeom prst="rect">
                <a:avLst/>
              </a:prstGeom>
              <a:blipFill>
                <a:blip r:embed="rId3"/>
                <a:stretch>
                  <a:fillRect l="-1931" t="-2479" r="-4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5" name="Picture 14"/>
          <p:cNvPicPr>
            <a:picLocks noChangeAspect="1"/>
          </p:cNvPicPr>
          <p:nvPr/>
        </p:nvPicPr>
        <p:blipFill>
          <a:blip r:embed="rId4"/>
          <a:stretch>
            <a:fillRect/>
          </a:stretch>
        </p:blipFill>
        <p:spPr>
          <a:xfrm>
            <a:off x="1528306" y="2559244"/>
            <a:ext cx="2581275" cy="2447925"/>
          </a:xfrm>
          <a:prstGeom prst="rect">
            <a:avLst/>
          </a:prstGeom>
        </p:spPr>
      </p:pic>
      <mc:AlternateContent xmlns:mc="http://schemas.openxmlformats.org/markup-compatibility/2006" xmlns:a14="http://schemas.microsoft.com/office/drawing/2010/main">
        <mc:Choice Requires="a14">
          <p:sp>
            <p:nvSpPr>
              <p:cNvPr id="16" name="TextBox 15"/>
              <p:cNvSpPr txBox="1"/>
              <p:nvPr/>
            </p:nvSpPr>
            <p:spPr>
              <a:xfrm flipH="1">
                <a:off x="2023279" y="2513544"/>
                <a:ext cx="2544778" cy="369332"/>
              </a:xfrm>
              <a:prstGeom prst="rect">
                <a:avLst/>
              </a:prstGeom>
              <a:noFill/>
            </p:spPr>
            <p:txBody>
              <a:bodyPr wrap="square" rtlCol="0">
                <a:spAutoFit/>
              </a:bodyPr>
              <a:lstStyle/>
              <a:p>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𝐻</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𝑂</m:t>
                    </m:r>
                  </m:oMath>
                </a14:m>
                <a:r>
                  <a:rPr lang="en-GB" dirty="0"/>
                  <a:t> molecule: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=6</m:t>
                    </m:r>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flipH="1">
                <a:off x="2023279" y="2513544"/>
                <a:ext cx="2544778" cy="369332"/>
              </a:xfrm>
              <a:prstGeom prst="rect">
                <a:avLst/>
              </a:prstGeom>
              <a:blipFill>
                <a:blip r:embed="rId5"/>
                <a:stretch>
                  <a:fillRect t="-8197" b="-24590"/>
                </a:stretch>
              </a:blipFill>
            </p:spPr>
            <p:txBody>
              <a:bodyPr/>
              <a:lstStyle/>
              <a:p>
                <a:r>
                  <a:rPr lang="en-US">
                    <a:noFill/>
                  </a:rPr>
                  <a:t> </a:t>
                </a:r>
              </a:p>
            </p:txBody>
          </p:sp>
        </mc:Fallback>
      </mc:AlternateContent>
      <p:sp>
        <p:nvSpPr>
          <p:cNvPr id="17" name="Rectangle 16"/>
          <p:cNvSpPr/>
          <p:nvPr/>
        </p:nvSpPr>
        <p:spPr>
          <a:xfrm>
            <a:off x="913632" y="4917843"/>
            <a:ext cx="4572000" cy="369332"/>
          </a:xfrm>
          <a:prstGeom prst="rect">
            <a:avLst/>
          </a:prstGeom>
        </p:spPr>
        <p:txBody>
          <a:bodyPr>
            <a:spAutoFit/>
          </a:bodyPr>
          <a:lstStyle/>
          <a:p>
            <a:r>
              <a:rPr lang="en-US" sz="900" dirty="0">
                <a:hlinkClick r:id="rId6"/>
              </a:rPr>
              <a:t>https://www.dreamstime.com/royalty-free-stock-images-water-molecule-image15345519</a:t>
            </a:r>
            <a:endParaRPr lang="en-US" sz="900" dirty="0"/>
          </a:p>
          <a:p>
            <a:endParaRPr lang="en-US" sz="900" dirty="0"/>
          </a:p>
        </p:txBody>
      </p:sp>
      <p:pic>
        <p:nvPicPr>
          <p:cNvPr id="18" name="Picture 17"/>
          <p:cNvPicPr>
            <a:picLocks noChangeAspect="1"/>
          </p:cNvPicPr>
          <p:nvPr/>
        </p:nvPicPr>
        <p:blipFill>
          <a:blip r:embed="rId7"/>
          <a:stretch>
            <a:fillRect/>
          </a:stretch>
        </p:blipFill>
        <p:spPr>
          <a:xfrm>
            <a:off x="5843493" y="2857509"/>
            <a:ext cx="2410669" cy="1851394"/>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6062500" y="2492896"/>
                <a:ext cx="1972656" cy="276999"/>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𝑁</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3</m:t>
                        </m:r>
                      </m:sub>
                    </m:sSub>
                  </m:oMath>
                </a14:m>
                <a:r>
                  <a:rPr lang="en-US" dirty="0"/>
                  <a:t> molecule: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=6</m:t>
                    </m:r>
                  </m:oMath>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062500" y="2492896"/>
                <a:ext cx="1972656" cy="276999"/>
              </a:xfrm>
              <a:prstGeom prst="rect">
                <a:avLst/>
              </a:prstGeom>
              <a:blipFill>
                <a:blip r:embed="rId8"/>
                <a:stretch>
                  <a:fillRect l="-4334" t="-28889" r="-3406" b="-51111"/>
                </a:stretch>
              </a:blipFill>
            </p:spPr>
            <p:txBody>
              <a:bodyPr/>
              <a:lstStyle/>
              <a:p>
                <a:r>
                  <a:rPr lang="en-US">
                    <a:noFill/>
                  </a:rPr>
                  <a:t> </a:t>
                </a:r>
              </a:p>
            </p:txBody>
          </p:sp>
        </mc:Fallback>
      </mc:AlternateContent>
      <p:sp>
        <p:nvSpPr>
          <p:cNvPr id="20" name="Rectangle 19"/>
          <p:cNvSpPr/>
          <p:nvPr/>
        </p:nvSpPr>
        <p:spPr>
          <a:xfrm>
            <a:off x="5170343" y="4848593"/>
            <a:ext cx="3940704" cy="507831"/>
          </a:xfrm>
          <a:prstGeom prst="rect">
            <a:avLst/>
          </a:prstGeom>
        </p:spPr>
        <p:txBody>
          <a:bodyPr wrap="square">
            <a:spAutoFit/>
          </a:bodyPr>
          <a:lstStyle/>
          <a:p>
            <a:r>
              <a:rPr lang="en-US" sz="900" dirty="0">
                <a:hlinkClick r:id="rId9"/>
              </a:rPr>
              <a:t>http://newenergyandfuel.com/http:/newenergyandfuel/com/2010/02/16/can-ammonia-aka-nh3-be-a-fuel/</a:t>
            </a:r>
            <a:endParaRPr lang="en-US" sz="900" dirty="0"/>
          </a:p>
          <a:p>
            <a:endParaRPr lang="en-US" sz="900" dirty="0"/>
          </a:p>
        </p:txBody>
      </p:sp>
      <p:pic>
        <p:nvPicPr>
          <p:cNvPr id="22" name="Picture 21"/>
          <p:cNvPicPr>
            <a:picLocks noChangeAspect="1"/>
          </p:cNvPicPr>
          <p:nvPr/>
        </p:nvPicPr>
        <p:blipFill>
          <a:blip r:embed="rId10"/>
          <a:stretch>
            <a:fillRect/>
          </a:stretch>
        </p:blipFill>
        <p:spPr>
          <a:xfrm>
            <a:off x="2552750" y="5592515"/>
            <a:ext cx="2047875" cy="847725"/>
          </a:xfrm>
          <a:prstGeom prst="rect">
            <a:avLst/>
          </a:prstGeom>
        </p:spPr>
      </p:pic>
      <mc:AlternateContent xmlns:mc="http://schemas.openxmlformats.org/markup-compatibility/2006" xmlns:a14="http://schemas.microsoft.com/office/drawing/2010/main">
        <mc:Choice Requires="a14">
          <p:sp>
            <p:nvSpPr>
              <p:cNvPr id="23" name="TextBox 22"/>
              <p:cNvSpPr txBox="1"/>
              <p:nvPr/>
            </p:nvSpPr>
            <p:spPr>
              <a:xfrm>
                <a:off x="5170343" y="5798707"/>
                <a:ext cx="2121928" cy="369332"/>
              </a:xfrm>
              <a:prstGeom prst="rect">
                <a:avLst/>
              </a:prstGeom>
              <a:noFill/>
            </p:spPr>
            <p:txBody>
              <a:bodyPr wrap="none" rtlCol="0">
                <a:spAutoFit/>
              </a:bodyPr>
              <a:lstStyle/>
              <a:p>
                <a14:m>
                  <m:oMath xmlns:m="http://schemas.openxmlformats.org/officeDocument/2006/math">
                    <m:r>
                      <a:rPr lang="en-GB" b="0" i="1" smtClean="0">
                        <a:latin typeface="Cambria Math" panose="02040503050406030204" pitchFamily="18" charset="0"/>
                      </a:rPr>
                      <m:t>𝐶</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𝑂</m:t>
                        </m:r>
                      </m:e>
                      <m:sub>
                        <m:r>
                          <a:rPr lang="en-GB" b="0" i="1" smtClean="0">
                            <a:latin typeface="Cambria Math" panose="02040503050406030204" pitchFamily="18" charset="0"/>
                          </a:rPr>
                          <m:t>2</m:t>
                        </m:r>
                      </m:sub>
                    </m:sSub>
                  </m:oMath>
                </a14:m>
                <a:r>
                  <a:rPr lang="en-US" dirty="0"/>
                  <a:t> molecule: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=5</m:t>
                    </m:r>
                  </m:oMath>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5170343" y="5798707"/>
                <a:ext cx="2121928" cy="369332"/>
              </a:xfrm>
              <a:prstGeom prst="rect">
                <a:avLst/>
              </a:prstGeom>
              <a:blipFill>
                <a:blip r:embed="rId11"/>
                <a:stretch>
                  <a:fillRect t="-8197" b="-24590"/>
                </a:stretch>
              </a:blipFill>
            </p:spPr>
            <p:txBody>
              <a:bodyPr/>
              <a:lstStyle/>
              <a:p>
                <a:r>
                  <a:rPr lang="en-US">
                    <a:noFill/>
                  </a:rPr>
                  <a:t> </a:t>
                </a:r>
              </a:p>
            </p:txBody>
          </p:sp>
        </mc:Fallback>
      </mc:AlternateContent>
      <p:cxnSp>
        <p:nvCxnSpPr>
          <p:cNvPr id="25" name="Straight Connector 24"/>
          <p:cNvCxnSpPr/>
          <p:nvPr/>
        </p:nvCxnSpPr>
        <p:spPr>
          <a:xfrm>
            <a:off x="1528306" y="5983373"/>
            <a:ext cx="3475742" cy="330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5723" y="5660207"/>
            <a:ext cx="1913880" cy="646331"/>
          </a:xfrm>
          <a:prstGeom prst="rect">
            <a:avLst/>
          </a:prstGeom>
          <a:noFill/>
        </p:spPr>
        <p:txBody>
          <a:bodyPr wrap="square" rtlCol="0">
            <a:spAutoFit/>
          </a:bodyPr>
          <a:lstStyle/>
          <a:p>
            <a:r>
              <a:rPr lang="en-GB" dirty="0"/>
              <a:t>Axis of rotational symmetry </a:t>
            </a:r>
            <a:endParaRPr lang="en-US" dirty="0"/>
          </a:p>
        </p:txBody>
      </p:sp>
    </p:spTree>
    <p:extLst>
      <p:ext uri="{BB962C8B-B14F-4D97-AF65-F5344CB8AC3E}">
        <p14:creationId xmlns:p14="http://schemas.microsoft.com/office/powerpoint/2010/main" val="38876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3"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1150" y="973138"/>
            <a:ext cx="8555038" cy="1231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5289" y="-169862"/>
            <a:ext cx="8229600" cy="1143000"/>
          </a:xfrm>
        </p:spPr>
        <p:txBody>
          <a:bodyPr/>
          <a:lstStyle/>
          <a:p>
            <a:r>
              <a:rPr lang="en-GB" dirty="0"/>
              <a:t>Theorem of equipartition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26</a:t>
            </a:fld>
            <a:endParaRPr lang="en-US" altLang="zh-CN"/>
          </a:p>
        </p:txBody>
      </p:sp>
      <p:sp>
        <p:nvSpPr>
          <p:cNvPr id="5" name="Rectangle 2"/>
          <p:cNvSpPr>
            <a:spLocks noChangeArrowheads="1"/>
          </p:cNvSpPr>
          <p:nvPr/>
        </p:nvSpPr>
        <p:spPr bwMode="auto">
          <a:xfrm>
            <a:off x="311150" y="1124744"/>
            <a:ext cx="88328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800" dirty="0">
                <a:latin typeface="+mn-lt"/>
                <a:ea typeface="楷体_GB2312"/>
              </a:rPr>
              <a:t> Because for the ideal gas molecules in the equilibrium state, according to statistical assumptions, due to the extremely frequent collision between molecules, the probability of the molecule moving is equal in all directions</a:t>
            </a:r>
          </a:p>
        </p:txBody>
      </p:sp>
      <mc:AlternateContent xmlns:mc="http://schemas.openxmlformats.org/markup-compatibility/2006" xmlns:a14="http://schemas.microsoft.com/office/drawing/2010/main">
        <mc:Choice Requires="a14">
          <p:sp>
            <p:nvSpPr>
              <p:cNvPr id="7" name="TextBox 6"/>
              <p:cNvSpPr txBox="1"/>
              <p:nvPr/>
            </p:nvSpPr>
            <p:spPr>
              <a:xfrm>
                <a:off x="3356548" y="4371503"/>
                <a:ext cx="283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𝐸</m:t>
                              </m:r>
                            </m:e>
                          </m:acc>
                        </m:e>
                        <m:sub>
                          <m:r>
                            <a:rPr lang="en-GB" b="0" i="1" smtClean="0">
                              <a:latin typeface="Cambria Math" panose="02040503050406030204" pitchFamily="18" charset="0"/>
                            </a:rPr>
                            <m:t>𝑘</m:t>
                          </m:r>
                        </m:sub>
                      </m:sSub>
                      <m:r>
                        <a:rPr lang="en-GB" b="1" i="1" smtClean="0">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𝐸</m:t>
                              </m:r>
                            </m:e>
                          </m:acc>
                        </m:e>
                        <m:sub>
                          <m:r>
                            <a:rPr lang="en-GB" i="1">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𝑡𝑟</m:t>
                          </m:r>
                        </m:sub>
                      </m:sSub>
                      <m:r>
                        <a:rPr lang="en-GB" b="1"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2</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GB" b="0" i="1" smtClean="0">
                          <a:latin typeface="Cambria Math" panose="02040503050406030204" pitchFamily="18" charset="0"/>
                        </a:rPr>
                        <m:t>𝑇</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a:latin typeface="Cambria Math" panose="02040503050406030204" pitchFamily="18" charset="0"/>
                                </a:rPr>
                              </m:ctrlPr>
                            </m:sSupPr>
                            <m:e>
                              <m:r>
                                <a:rPr lang="en-GB" i="1">
                                  <a:latin typeface="Cambria Math" panose="02040503050406030204" pitchFamily="18" charset="0"/>
                                </a:rPr>
                                <m:t>𝑣</m:t>
                              </m:r>
                            </m:e>
                            <m:sup>
                              <m:r>
                                <a:rPr lang="en-GB" i="1">
                                  <a:latin typeface="Cambria Math" panose="02040503050406030204" pitchFamily="18" charset="0"/>
                                </a:rPr>
                                <m:t>2</m:t>
                              </m:r>
                            </m:sup>
                          </m:sSup>
                        </m:e>
                      </m:acc>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356548" y="4371503"/>
                <a:ext cx="2838469" cy="5186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491282" y="2204864"/>
                <a:ext cx="5526360" cy="6347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𝑥</m:t>
                              </m:r>
                            </m:sub>
                            <m:sup>
                              <m:r>
                                <a:rPr lang="en-GB" i="1">
                                  <a:latin typeface="Cambria Math" panose="02040503050406030204" pitchFamily="18" charset="0"/>
                                </a:rPr>
                                <m:t>2</m:t>
                              </m:r>
                            </m:sup>
                          </m:sSubSup>
                        </m:e>
                      </m:acc>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𝑦</m:t>
                              </m:r>
                            </m:sub>
                            <m:sup>
                              <m:r>
                                <a:rPr lang="en-GB" i="1">
                                  <a:latin typeface="Cambria Math" panose="02040503050406030204" pitchFamily="18" charset="0"/>
                                </a:rPr>
                                <m:t>2</m:t>
                              </m:r>
                            </m:sup>
                          </m:sSubSup>
                        </m:e>
                      </m:acc>
                      <m:r>
                        <a:rPr lang="en-GB" i="1" dirty="0">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𝑧</m:t>
                              </m:r>
                            </m:sub>
                            <m:sup>
                              <m:r>
                                <a:rPr lang="en-GB" i="1">
                                  <a:latin typeface="Cambria Math" panose="02040503050406030204" pitchFamily="18" charset="0"/>
                                </a:rPr>
                                <m:t>2</m:t>
                              </m:r>
                            </m:sup>
                          </m:sSubSup>
                        </m:e>
                      </m:acc>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491282" y="2204864"/>
                <a:ext cx="5526360" cy="6347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73146" y="3754234"/>
                <a:ext cx="7894588" cy="940579"/>
              </a:xfrm>
              <a:prstGeom prst="rect">
                <a:avLst/>
              </a:prstGeom>
              <a:noFill/>
            </p:spPr>
            <p:txBody>
              <a:bodyPr wrap="square" rtlCol="0">
                <a:spAutoFit/>
              </a:bodyPr>
              <a:lstStyle/>
              <a:p>
                <a:r>
                  <a:rPr lang="en-GB" dirty="0"/>
                  <a:t>The average kinetic energy </a:t>
                </a:r>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𝐸</m:t>
                            </m:r>
                          </m:e>
                        </m:acc>
                      </m:e>
                      <m:sub>
                        <m:r>
                          <a:rPr lang="en-GB" i="1">
                            <a:latin typeface="Cambria Math" panose="02040503050406030204" pitchFamily="18" charset="0"/>
                          </a:rPr>
                          <m:t>𝑘</m:t>
                        </m:r>
                      </m:sub>
                    </m:sSub>
                  </m:oMath>
                </a14:m>
                <a:r>
                  <a:rPr lang="en-GB" dirty="0"/>
                  <a:t> of a point-like molecule (or mass-point molecule) can be decomposed as follows (</a:t>
                </a:r>
                <a14:m>
                  <m:oMath xmlns:m="http://schemas.openxmlformats.org/officeDocument/2006/math">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𝐸</m:t>
                            </m:r>
                          </m:e>
                        </m:acc>
                      </m:e>
                      <m:sub>
                        <m:r>
                          <a:rPr lang="en-GB" i="1">
                            <a:latin typeface="Cambria Math" panose="02040503050406030204" pitchFamily="18" charset="0"/>
                          </a:rPr>
                          <m:t>𝑘</m:t>
                        </m:r>
                        <m:r>
                          <a:rPr lang="en-GB" i="1">
                            <a:latin typeface="Cambria Math" panose="02040503050406030204" pitchFamily="18" charset="0"/>
                          </a:rPr>
                          <m:t>,</m:t>
                        </m:r>
                        <m:r>
                          <a:rPr lang="en-GB" i="1">
                            <a:latin typeface="Cambria Math" panose="02040503050406030204" pitchFamily="18" charset="0"/>
                          </a:rPr>
                          <m:t>𝑡𝑟</m:t>
                        </m:r>
                      </m:sub>
                    </m:sSub>
                  </m:oMath>
                </a14:m>
                <a:r>
                  <a:rPr lang="en-GB" dirty="0"/>
                  <a:t> is the translational kinetic energy, there is no rotational motion): </a:t>
                </a: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73146" y="3754234"/>
                <a:ext cx="7894588" cy="940579"/>
              </a:xfrm>
              <a:prstGeom prst="rect">
                <a:avLst/>
              </a:prstGeom>
              <a:blipFill>
                <a:blip r:embed="rId4"/>
                <a:stretch>
                  <a:fillRect l="-618" t="-3896" b="-9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1374" y="2863737"/>
                <a:ext cx="7940899" cy="646331"/>
              </a:xfrm>
              <a:prstGeom prst="rect">
                <a:avLst/>
              </a:prstGeom>
              <a:noFill/>
            </p:spPr>
            <p:txBody>
              <a:bodyPr wrap="square" rtlCol="0">
                <a:spAutoFit/>
              </a:bodyPr>
              <a:lstStyle/>
              <a:p>
                <a:r>
                  <a:rPr lang="en-GB" dirty="0"/>
                  <a:t>For a molecule such as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=3</m:t>
                    </m:r>
                  </m:oMath>
                </a14:m>
                <a:r>
                  <a:rPr lang="en-US" dirty="0"/>
                  <a:t>, each degree of freedom correspond to one direction of translational motion associated with one third of the average kinetic energy:</a:t>
                </a:r>
              </a:p>
            </p:txBody>
          </p:sp>
        </mc:Choice>
        <mc:Fallback xmlns="">
          <p:sp>
            <p:nvSpPr>
              <p:cNvPr id="11" name="TextBox 10"/>
              <p:cNvSpPr txBox="1">
                <a:spLocks noRot="1" noChangeAspect="1" noMove="1" noResize="1" noEditPoints="1" noAdjustHandles="1" noChangeArrowheads="1" noChangeShapeType="1" noTextEdit="1"/>
              </p:cNvSpPr>
              <p:nvPr/>
            </p:nvSpPr>
            <p:spPr>
              <a:xfrm>
                <a:off x="641374" y="2863737"/>
                <a:ext cx="7940899" cy="646331"/>
              </a:xfrm>
              <a:prstGeom prst="rect">
                <a:avLst/>
              </a:prstGeom>
              <a:blipFill>
                <a:blip r:embed="rId5"/>
                <a:stretch>
                  <a:fillRect l="-614" t="-5660" r="-1151"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491282" y="5105056"/>
                <a:ext cx="4348755"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acc>
                        <m:accPr>
                          <m:chr m:val="̅"/>
                          <m:ctrlPr>
                            <a:rPr lang="en-GB" i="1">
                              <a:latin typeface="Cambria Math" panose="02040503050406030204" pitchFamily="18" charset="0"/>
                            </a:rPr>
                          </m:ctrlPr>
                        </m:accPr>
                        <m:e>
                          <m:sSup>
                            <m:sSupPr>
                              <m:ctrlPr>
                                <a:rPr lang="en-GB"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2</m:t>
                              </m:r>
                            </m:sup>
                          </m:sSup>
                        </m:e>
                      </m:acc>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𝑥</m:t>
                              </m:r>
                            </m:sub>
                            <m:sup>
                              <m:r>
                                <a:rPr lang="en-GB" i="1">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𝑦</m:t>
                              </m:r>
                            </m:sub>
                            <m:sup>
                              <m:r>
                                <a:rPr lang="en-GB" i="1">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𝑧</m:t>
                              </m:r>
                            </m:sub>
                            <m:sup>
                              <m:r>
                                <a:rPr lang="en-GB" i="1">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91282" y="5105056"/>
                <a:ext cx="4348755" cy="518604"/>
              </a:xfrm>
              <a:prstGeom prst="rect">
                <a:avLst/>
              </a:prstGeom>
              <a:blipFill>
                <a:blip r:embed="rId6"/>
                <a:stretch>
                  <a:fillRect/>
                </a:stretch>
              </a:blipFill>
            </p:spPr>
            <p:txBody>
              <a:bodyPr/>
              <a:lstStyle/>
              <a:p>
                <a:r>
                  <a:rPr lang="en-US">
                    <a:noFill/>
                  </a:rPr>
                  <a:t> </a:t>
                </a:r>
              </a:p>
            </p:txBody>
          </p:sp>
        </mc:Fallback>
      </mc:AlternateContent>
      <p:sp>
        <p:nvSpPr>
          <p:cNvPr id="14" name="Left Brace 13"/>
          <p:cNvSpPr/>
          <p:nvPr/>
        </p:nvSpPr>
        <p:spPr>
          <a:xfrm rot="16200000">
            <a:off x="2662404" y="5591523"/>
            <a:ext cx="413767" cy="6300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3504457" y="5579910"/>
            <a:ext cx="413767" cy="67415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16200000">
            <a:off x="4294031" y="5621345"/>
            <a:ext cx="413767" cy="63063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2553694" y="6113442"/>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2553694" y="6113442"/>
                <a:ext cx="806503"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3365026" y="6143548"/>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365026" y="6143548"/>
                <a:ext cx="806503" cy="6109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254462" y="6139410"/>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4254462" y="6139410"/>
                <a:ext cx="806503" cy="61093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2218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4" grpId="0" animBg="1"/>
      <p:bldP spid="15" grpId="0" animBg="1"/>
      <p:bldP spid="16" grpId="0" animBg="1"/>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27</a:t>
            </a:fld>
            <a:endParaRPr lang="en-US" altLang="zh-CN"/>
          </a:p>
        </p:txBody>
      </p:sp>
      <p:sp>
        <p:nvSpPr>
          <p:cNvPr id="5" name="Title 1"/>
          <p:cNvSpPr>
            <a:spLocks noGrp="1"/>
          </p:cNvSpPr>
          <p:nvPr>
            <p:ph type="title"/>
          </p:nvPr>
        </p:nvSpPr>
        <p:spPr>
          <a:xfrm>
            <a:off x="925289" y="-169862"/>
            <a:ext cx="8229600" cy="1143000"/>
          </a:xfrm>
        </p:spPr>
        <p:txBody>
          <a:bodyPr/>
          <a:lstStyle/>
          <a:p>
            <a:r>
              <a:rPr lang="en-GB" dirty="0"/>
              <a:t>Theorem of equipartition</a:t>
            </a:r>
            <a:endParaRPr lang="en-US" dirty="0"/>
          </a:p>
        </p:txBody>
      </p:sp>
      <p:sp>
        <p:nvSpPr>
          <p:cNvPr id="6" name="Rounded Rectangle 19"/>
          <p:cNvSpPr>
            <a:spLocks noChangeArrowheads="1"/>
          </p:cNvSpPr>
          <p:nvPr/>
        </p:nvSpPr>
        <p:spPr bwMode="auto">
          <a:xfrm>
            <a:off x="2123728" y="4170362"/>
            <a:ext cx="5832648" cy="1270794"/>
          </a:xfrm>
          <a:prstGeom prst="roundRect">
            <a:avLst>
              <a:gd name="adj" fmla="val 16667"/>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7" name="Rectangle 5"/>
          <p:cNvSpPr>
            <a:spLocks noChangeArrowheads="1"/>
          </p:cNvSpPr>
          <p:nvPr/>
        </p:nvSpPr>
        <p:spPr bwMode="auto">
          <a:xfrm>
            <a:off x="150589" y="3245095"/>
            <a:ext cx="9004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1800">
                <a:ea typeface="楷体_GB2312"/>
              </a:rPr>
              <a:t>The average kinetic energy of each degree of freedom of the molecule is</a:t>
            </a:r>
          </a:p>
        </p:txBody>
      </p:sp>
      <p:sp>
        <p:nvSpPr>
          <p:cNvPr id="8" name="Rectangle 6"/>
          <p:cNvSpPr>
            <a:spLocks noChangeArrowheads="1"/>
          </p:cNvSpPr>
          <p:nvPr/>
        </p:nvSpPr>
        <p:spPr bwMode="auto">
          <a:xfrm>
            <a:off x="2316930" y="4166732"/>
            <a:ext cx="592747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dirty="0">
                <a:latin typeface="+mn-lt"/>
                <a:ea typeface="楷体_GB2312"/>
              </a:rPr>
              <a:t>Energy is equally divided by degrees of freedom</a:t>
            </a:r>
          </a:p>
        </p:txBody>
      </p:sp>
      <p:sp>
        <p:nvSpPr>
          <p:cNvPr id="10" name="TextBox 20"/>
          <p:cNvSpPr txBox="1">
            <a:spLocks noChangeArrowheads="1"/>
          </p:cNvSpPr>
          <p:nvPr/>
        </p:nvSpPr>
        <p:spPr bwMode="auto">
          <a:xfrm>
            <a:off x="199206" y="3814762"/>
            <a:ext cx="5256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a:t>Theorem of equipartition:</a:t>
            </a:r>
            <a:endParaRPr lang="en-US" altLang="en-US"/>
          </a:p>
        </p:txBody>
      </p:sp>
      <mc:AlternateContent xmlns:mc="http://schemas.openxmlformats.org/markup-compatibility/2006" xmlns:a14="http://schemas.microsoft.com/office/drawing/2010/main">
        <mc:Choice Requires="a14">
          <p:sp>
            <p:nvSpPr>
              <p:cNvPr id="11" name="TextBox 10"/>
              <p:cNvSpPr txBox="1"/>
              <p:nvPr/>
            </p:nvSpPr>
            <p:spPr>
              <a:xfrm>
                <a:off x="1491282" y="1412776"/>
                <a:ext cx="440518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𝑎𝑣</m:t>
                              </m:r>
                            </m:sub>
                          </m:sSub>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b="0" i="1" smtClean="0">
                              <a:latin typeface="Cambria Math" panose="02040503050406030204" pitchFamily="18" charset="0"/>
                            </a:rPr>
                          </m:ctrlPr>
                        </m:acc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𝑣</m:t>
                              </m:r>
                            </m:e>
                            <m:sub>
                              <m:r>
                                <a:rPr lang="en-GB" b="0" i="1" smtClean="0">
                                  <a:latin typeface="Cambria Math" panose="02040503050406030204" pitchFamily="18" charset="0"/>
                                </a:rPr>
                                <m:t>𝑥</m:t>
                              </m:r>
                            </m:sub>
                            <m:sup>
                              <m:r>
                                <a:rPr lang="en-GB" b="0" i="1" smtClean="0">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𝑦</m:t>
                              </m:r>
                            </m:sub>
                            <m:sup>
                              <m:r>
                                <a:rPr lang="en-GB" i="1">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𝑚</m:t>
                      </m:r>
                      <m:acc>
                        <m:accPr>
                          <m:chr m:val="̅"/>
                          <m:ctrlPr>
                            <a:rPr lang="en-GB" i="1">
                              <a:latin typeface="Cambria Math" panose="02040503050406030204" pitchFamily="18" charset="0"/>
                            </a:rPr>
                          </m:ctrlPr>
                        </m:accPr>
                        <m:e>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b="0" i="1" smtClean="0">
                                  <a:latin typeface="Cambria Math" panose="02040503050406030204" pitchFamily="18" charset="0"/>
                                </a:rPr>
                                <m:t>𝑧</m:t>
                              </m:r>
                            </m:sub>
                            <m:sup>
                              <m:r>
                                <a:rPr lang="en-GB" i="1">
                                  <a:latin typeface="Cambria Math" panose="02040503050406030204" pitchFamily="18" charset="0"/>
                                </a:rPr>
                                <m:t>2</m:t>
                              </m:r>
                            </m:sup>
                          </m:sSubSup>
                        </m:e>
                      </m:acc>
                      <m:r>
                        <a:rPr lang="en-GB" b="0" i="1" dirty="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91282" y="1412776"/>
                <a:ext cx="4405180" cy="518604"/>
              </a:xfrm>
              <a:prstGeom prst="rect">
                <a:avLst/>
              </a:prstGeom>
              <a:blipFill>
                <a:blip r:embed="rId2"/>
                <a:stretch>
                  <a:fillRect/>
                </a:stretch>
              </a:blipFill>
            </p:spPr>
            <p:txBody>
              <a:bodyPr/>
              <a:lstStyle/>
              <a:p>
                <a:r>
                  <a:rPr lang="en-US">
                    <a:noFill/>
                  </a:rPr>
                  <a:t> </a:t>
                </a:r>
              </a:p>
            </p:txBody>
          </p:sp>
        </mc:Fallback>
      </mc:AlternateContent>
      <p:sp>
        <p:nvSpPr>
          <p:cNvPr id="12" name="Left Brace 11"/>
          <p:cNvSpPr/>
          <p:nvPr/>
        </p:nvSpPr>
        <p:spPr>
          <a:xfrm rot="16200000">
            <a:off x="2681930" y="1914782"/>
            <a:ext cx="413767" cy="63007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3532113" y="1910065"/>
            <a:ext cx="413767" cy="65789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4478645" y="1915536"/>
            <a:ext cx="413767" cy="63704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2642166" y="2449994"/>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642166" y="2449994"/>
                <a:ext cx="806503" cy="610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448669" y="2463287"/>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3448669" y="2463287"/>
                <a:ext cx="806503"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4439289" y="2472438"/>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2</m:t>
                          </m:r>
                        </m:den>
                      </m:f>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𝐵</m:t>
                          </m:r>
                        </m:sub>
                      </m:sSub>
                      <m:r>
                        <a:rPr lang="en-GB" i="1">
                          <a:latin typeface="Cambria Math" panose="02040503050406030204" pitchFamily="18" charset="0"/>
                        </a:rPr>
                        <m:t>𝑇</m:t>
                      </m:r>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4439289" y="2472438"/>
                <a:ext cx="806503"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765629" y="3120594"/>
                <a:ext cx="621837"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GB" b="0" i="1" smtClean="0">
                          <a:latin typeface="Cambria Math" panose="02040503050406030204" pitchFamily="18" charset="0"/>
                        </a:rPr>
                        <m:t>𝑇</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765629" y="3120594"/>
                <a:ext cx="621837" cy="51860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824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28</a:t>
            </a:fld>
            <a:endParaRPr lang="en-US" altLang="zh-CN"/>
          </a:p>
        </p:txBody>
      </p:sp>
      <p:sp>
        <p:nvSpPr>
          <p:cNvPr id="5" name="Title 1"/>
          <p:cNvSpPr>
            <a:spLocks noGrp="1"/>
          </p:cNvSpPr>
          <p:nvPr>
            <p:ph type="title"/>
          </p:nvPr>
        </p:nvSpPr>
        <p:spPr>
          <a:xfrm>
            <a:off x="925289" y="-169862"/>
            <a:ext cx="8229600" cy="1143000"/>
          </a:xfrm>
        </p:spPr>
        <p:txBody>
          <a:bodyPr/>
          <a:lstStyle/>
          <a:p>
            <a:r>
              <a:rPr lang="en-GB" dirty="0"/>
              <a:t>Theorem of equipartition</a:t>
            </a:r>
            <a:endParaRPr lang="en-US" dirty="0"/>
          </a:p>
        </p:txBody>
      </p:sp>
      <p:sp>
        <p:nvSpPr>
          <p:cNvPr id="19" name="Rounded Rectangle 16"/>
          <p:cNvSpPr>
            <a:spLocks noChangeArrowheads="1"/>
          </p:cNvSpPr>
          <p:nvPr/>
        </p:nvSpPr>
        <p:spPr bwMode="auto">
          <a:xfrm>
            <a:off x="2771774" y="3833813"/>
            <a:ext cx="3600425" cy="1250950"/>
          </a:xfrm>
          <a:prstGeom prst="roundRect">
            <a:avLst>
              <a:gd name="adj" fmla="val 16667"/>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mc:AlternateContent xmlns:mc="http://schemas.openxmlformats.org/markup-compatibility/2006" xmlns:a14="http://schemas.microsoft.com/office/drawing/2010/main">
        <mc:Choice Requires="a14">
          <p:sp>
            <p:nvSpPr>
              <p:cNvPr id="22" name="Rectangle 4"/>
              <p:cNvSpPr>
                <a:spLocks noChangeArrowheads="1"/>
              </p:cNvSpPr>
              <p:nvPr/>
            </p:nvSpPr>
            <p:spPr bwMode="auto">
              <a:xfrm>
                <a:off x="682625" y="1716088"/>
                <a:ext cx="8208963" cy="12001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2400" dirty="0">
                    <a:ea typeface="楷体_GB2312"/>
                  </a:rPr>
                  <a:t>If a rigid gas molecule has “</a:t>
                </a:r>
                <a14:m>
                  <m:oMath xmlns:m="http://schemas.openxmlformats.org/officeDocument/2006/math">
                    <m:sSub>
                      <m:sSubPr>
                        <m:ctrlPr>
                          <a:rPr lang="en-US" altLang="en-US" sz="2400" i="1" smtClean="0">
                            <a:latin typeface="Cambria Math" panose="02040503050406030204" pitchFamily="18" charset="0"/>
                          </a:rPr>
                        </m:ctrlPr>
                      </m:sSubPr>
                      <m:e>
                        <m:r>
                          <a:rPr lang="en-GB" altLang="en-US" sz="2400" b="0" i="1" smtClean="0">
                            <a:latin typeface="Cambria Math" panose="02040503050406030204" pitchFamily="18" charset="0"/>
                          </a:rPr>
                          <m:t>𝑖</m:t>
                        </m:r>
                      </m:e>
                      <m:sub>
                        <m:r>
                          <a:rPr lang="en-GB" altLang="en-US" sz="2400" b="0" i="1" smtClean="0">
                            <a:latin typeface="Cambria Math" panose="02040503050406030204" pitchFamily="18" charset="0"/>
                          </a:rPr>
                          <m:t>𝑡𝑟</m:t>
                        </m:r>
                      </m:sub>
                    </m:sSub>
                  </m:oMath>
                </a14:m>
                <a:r>
                  <a:rPr lang="en-US" altLang="en-US" sz="2400" dirty="0">
                    <a:ea typeface="楷体_GB2312"/>
                  </a:rPr>
                  <a:t>” translational degrees of freedom and “</a:t>
                </a:r>
                <a14:m>
                  <m:oMath xmlns:m="http://schemas.openxmlformats.org/officeDocument/2006/math">
                    <m:sSub>
                      <m:sSubPr>
                        <m:ctrlPr>
                          <a:rPr lang="en-US" altLang="en-US" sz="2400" i="1" smtClean="0">
                            <a:latin typeface="Cambria Math" panose="02040503050406030204" pitchFamily="18" charset="0"/>
                          </a:rPr>
                        </m:ctrlPr>
                      </m:sSubPr>
                      <m:e>
                        <m:r>
                          <a:rPr lang="en-GB" altLang="en-US" sz="2400" b="0" i="1" smtClean="0">
                            <a:latin typeface="Cambria Math" panose="02040503050406030204" pitchFamily="18" charset="0"/>
                          </a:rPr>
                          <m:t>𝑖</m:t>
                        </m:r>
                      </m:e>
                      <m:sub>
                        <m:r>
                          <a:rPr lang="en-GB" altLang="en-US" sz="2400" b="0" i="1" smtClean="0">
                            <a:latin typeface="Cambria Math" panose="02040503050406030204" pitchFamily="18" charset="0"/>
                          </a:rPr>
                          <m:t>𝑟𝑜𝑡</m:t>
                        </m:r>
                      </m:sub>
                    </m:sSub>
                  </m:oMath>
                </a14:m>
                <a:r>
                  <a:rPr lang="en-US" altLang="en-US" sz="2400" dirty="0">
                    <a:ea typeface="楷体_GB2312"/>
                  </a:rPr>
                  <a:t>” rotational degrees of freedom,     </a:t>
                </a:r>
              </a:p>
              <a:p>
                <a:pPr>
                  <a:spcBef>
                    <a:spcPct val="0"/>
                  </a:spcBef>
                  <a:buClrTx/>
                  <a:buSzTx/>
                  <a:buFontTx/>
                  <a:buNone/>
                </a:pPr>
                <a:endParaRPr lang="en-US" altLang="en-US" sz="2400" dirty="0">
                  <a:ea typeface="楷体_GB2312"/>
                </a:endParaRPr>
              </a:p>
            </p:txBody>
          </p:sp>
        </mc:Choice>
        <mc:Fallback xmlns="">
          <p:sp>
            <p:nvSpPr>
              <p:cNvPr id="22" name="Rectangle 4"/>
              <p:cNvSpPr>
                <a:spLocks noRot="1" noChangeAspect="1" noMove="1" noResize="1" noEditPoints="1" noAdjustHandles="1" noChangeArrowheads="1" noChangeShapeType="1" noTextEdit="1"/>
              </p:cNvSpPr>
              <p:nvPr/>
            </p:nvSpPr>
            <p:spPr bwMode="auto">
              <a:xfrm>
                <a:off x="682625" y="1716088"/>
                <a:ext cx="8208963" cy="1200150"/>
              </a:xfrm>
              <a:prstGeom prst="rect">
                <a:avLst/>
              </a:prstGeom>
              <a:blipFill>
                <a:blip r:embed="rId2"/>
                <a:stretch>
                  <a:fillRect l="-1188" t="-408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3" name="Rectangle 5"/>
          <p:cNvSpPr>
            <a:spLocks noChangeArrowheads="1"/>
          </p:cNvSpPr>
          <p:nvPr/>
        </p:nvSpPr>
        <p:spPr bwMode="auto">
          <a:xfrm>
            <a:off x="1258565" y="2665324"/>
            <a:ext cx="70570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SimSun"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SimSun"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SimSun"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SimSun" panose="02010600030101010101" pitchFamily="2" charset="-122"/>
              </a:defRPr>
            </a:lvl9pPr>
          </a:lstStyle>
          <a:p>
            <a:pPr>
              <a:spcBef>
                <a:spcPct val="0"/>
              </a:spcBef>
              <a:buClrTx/>
              <a:buSzTx/>
              <a:buFontTx/>
              <a:buNone/>
            </a:pPr>
            <a:r>
              <a:rPr lang="en-US" altLang="en-US" sz="2400" dirty="0">
                <a:ea typeface="楷体_GB2312"/>
              </a:rPr>
              <a:t>The average total kinetic energy (translational + rotational kinetic energy) of each gas molecule is </a:t>
            </a:r>
          </a:p>
          <a:p>
            <a:pPr>
              <a:spcBef>
                <a:spcPct val="0"/>
              </a:spcBef>
              <a:buClrTx/>
              <a:buSzTx/>
              <a:buFontTx/>
              <a:buNone/>
            </a:pPr>
            <a:endParaRPr lang="en-US" altLang="en-US" sz="2400" dirty="0">
              <a:ea typeface="楷体_GB2312"/>
            </a:endParaRPr>
          </a:p>
        </p:txBody>
      </p:sp>
      <p:sp>
        <p:nvSpPr>
          <p:cNvPr id="24" name="Right Arrow 15"/>
          <p:cNvSpPr>
            <a:spLocks noChangeArrowheads="1"/>
          </p:cNvSpPr>
          <p:nvPr/>
        </p:nvSpPr>
        <p:spPr bwMode="auto">
          <a:xfrm>
            <a:off x="467544" y="2837792"/>
            <a:ext cx="647700" cy="431800"/>
          </a:xfrm>
          <a:prstGeom prst="rightArrow">
            <a:avLst>
              <a:gd name="adj1" fmla="val 50000"/>
              <a:gd name="adj2" fmla="val 50000"/>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mc:AlternateContent xmlns:mc="http://schemas.openxmlformats.org/markup-compatibility/2006" xmlns:a14="http://schemas.microsoft.com/office/drawing/2010/main">
        <mc:Choice Requires="a14">
          <p:sp>
            <p:nvSpPr>
              <p:cNvPr id="2" name="TextBox 1"/>
              <p:cNvSpPr txBox="1"/>
              <p:nvPr/>
            </p:nvSpPr>
            <p:spPr>
              <a:xfrm>
                <a:off x="2816758" y="4055494"/>
                <a:ext cx="3406317"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𝑖</m:t>
                          </m:r>
                        </m:num>
                        <m:den>
                          <m:r>
                            <a:rPr lang="en-GB" sz="2400" b="0" i="1" smtClean="0">
                              <a:latin typeface="Cambria Math" panose="02040503050406030204" pitchFamily="18" charset="0"/>
                            </a:rPr>
                            <m:t>2</m:t>
                          </m:r>
                        </m:den>
                      </m:f>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𝑖</m:t>
                          </m:r>
                        </m:e>
                        <m:sub>
                          <m:r>
                            <a:rPr lang="en-GB" sz="2400" b="0" i="1" smtClean="0">
                              <a:latin typeface="Cambria Math" panose="02040503050406030204" pitchFamily="18" charset="0"/>
                            </a:rPr>
                            <m:t>𝑡𝑟</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𝑖</m:t>
                          </m:r>
                        </m:e>
                        <m:sub>
                          <m:r>
                            <a:rPr lang="en-GB" sz="2400" b="0" i="1" smtClean="0">
                              <a:latin typeface="Cambria Math" panose="02040503050406030204" pitchFamily="18" charset="0"/>
                            </a:rPr>
                            <m:t>𝑟𝑜𝑡</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2816758" y="4055494"/>
                <a:ext cx="3406317" cy="69147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046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p:bldP spid="24" grpId="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88640"/>
            <a:ext cx="8229600" cy="1143000"/>
          </a:xfrm>
        </p:spPr>
        <p:txBody>
          <a:bodyPr/>
          <a:lstStyle/>
          <a:p>
            <a:r>
              <a:rPr lang="en-GB" sz="2400" dirty="0"/>
              <a:t>Example: average translational and rotational kinetic energy of a diatomic molecule of ideal gas</a:t>
            </a:r>
            <a:endParaRPr lang="en-US" sz="2400" dirty="0"/>
          </a:p>
        </p:txBody>
      </p:sp>
      <p:sp>
        <p:nvSpPr>
          <p:cNvPr id="4" name="Slide Number Placeholder 3"/>
          <p:cNvSpPr>
            <a:spLocks noGrp="1"/>
          </p:cNvSpPr>
          <p:nvPr>
            <p:ph type="sldNum" sz="quarter" idx="10"/>
          </p:nvPr>
        </p:nvSpPr>
        <p:spPr>
          <a:xfrm>
            <a:off x="6732588" y="6237312"/>
            <a:ext cx="2133600" cy="412750"/>
          </a:xfrm>
        </p:spPr>
        <p:txBody>
          <a:bodyPr/>
          <a:lstStyle/>
          <a:p>
            <a:fld id="{41A7B2A6-4997-4D6A-A223-B65D77C6B4A9}" type="slidenum">
              <a:rPr lang="en-US" altLang="zh-CN" smtClean="0"/>
              <a:pPr/>
              <a:t>29</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2128838" y="1484784"/>
                <a:ext cx="392673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𝑖</m:t>
                      </m:r>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𝑡𝑟</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𝑖</m:t>
                          </m:r>
                        </m:e>
                        <m:sub>
                          <m:r>
                            <a:rPr lang="en-GB" sz="2800" b="0" i="1" smtClean="0">
                              <a:latin typeface="Cambria Math" panose="02040503050406030204" pitchFamily="18" charset="0"/>
                            </a:rPr>
                            <m:t>𝑟𝑜𝑡</m:t>
                          </m:r>
                        </m:sub>
                      </m:sSub>
                      <m:r>
                        <a:rPr lang="en-GB" sz="2800" b="0" i="1" smtClean="0">
                          <a:latin typeface="Cambria Math" panose="02040503050406030204" pitchFamily="18" charset="0"/>
                        </a:rPr>
                        <m:t>=3+2=5</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128838" y="1484784"/>
                <a:ext cx="3926735"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02344" y="2975846"/>
                <a:ext cx="69083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2</m:t>
                          </m:r>
                        </m:den>
                      </m:f>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𝑘</m:t>
                          </m:r>
                        </m:e>
                        <m:sub>
                          <m:r>
                            <a:rPr lang="en-GB" sz="2000" b="0" i="1" smtClean="0">
                              <a:latin typeface="Cambria Math" panose="02040503050406030204" pitchFamily="18" charset="0"/>
                            </a:rPr>
                            <m:t>𝐵</m:t>
                          </m:r>
                        </m:sub>
                      </m:sSub>
                      <m:r>
                        <a:rPr lang="en-GB" sz="2000" b="0" i="1" smtClean="0">
                          <a:latin typeface="Cambria Math" panose="02040503050406030204" pitchFamily="18" charset="0"/>
                        </a:rPr>
                        <m:t>𝑇</m:t>
                      </m:r>
                    </m:oMath>
                  </m:oMathPara>
                </a14:m>
                <a:endParaRPr lang="en-US" sz="2000" dirty="0"/>
              </a:p>
            </p:txBody>
          </p:sp>
        </mc:Choice>
        <mc:Fallback xmlns="">
          <p:sp>
            <p:nvSpPr>
              <p:cNvPr id="8" name="TextBox 7"/>
              <p:cNvSpPr txBox="1">
                <a:spLocks noRot="1" noChangeAspect="1" noMove="1" noResize="1" noEditPoints="1" noAdjustHandles="1" noChangeArrowheads="1" noChangeShapeType="1" noTextEdit="1"/>
              </p:cNvSpPr>
              <p:nvPr/>
            </p:nvSpPr>
            <p:spPr>
              <a:xfrm>
                <a:off x="5602344" y="2975846"/>
                <a:ext cx="690830" cy="576183"/>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636588" y="2276872"/>
            <a:ext cx="5457584" cy="369332"/>
          </a:xfrm>
          <a:prstGeom prst="rect">
            <a:avLst/>
          </a:prstGeom>
          <a:noFill/>
        </p:spPr>
        <p:txBody>
          <a:bodyPr wrap="none" rtlCol="0">
            <a:spAutoFit/>
          </a:bodyPr>
          <a:lstStyle/>
          <a:p>
            <a:r>
              <a:rPr lang="en-GB" dirty="0"/>
              <a:t>The total (translational and rotational ) kinetic energy is: </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6094172" y="2153962"/>
                <a:ext cx="1980478" cy="698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GB" sz="2400" b="0" i="1" smtClean="0">
                              <a:latin typeface="Cambria Math" panose="02040503050406030204" pitchFamily="18" charset="0"/>
                            </a:rPr>
                            <m:t>𝑖</m:t>
                          </m:r>
                        </m:num>
                        <m:den>
                          <m:r>
                            <a:rPr lang="en-GB" sz="2400" b="0" i="1" smtClean="0">
                              <a:latin typeface="Cambria Math" panose="02040503050406030204" pitchFamily="18" charset="0"/>
                            </a:rPr>
                            <m:t>2</m:t>
                          </m:r>
                        </m:den>
                      </m:f>
                      <m:sSub>
                        <m:sSubPr>
                          <m:ctrlPr>
                            <a:rPr lang="en-US" sz="240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r>
                        <a:rPr lang="en-GB" sz="2400" b="0" i="1" smtClean="0">
                          <a:latin typeface="Cambria Math" panose="02040503050406030204" pitchFamily="18" charset="0"/>
                        </a:rPr>
                        <m:t>=</m:t>
                      </m:r>
                      <m:f>
                        <m:fPr>
                          <m:ctrlPr>
                            <a:rPr lang="en-US" sz="2400" i="1">
                              <a:latin typeface="Cambria Math" panose="02040503050406030204" pitchFamily="18" charset="0"/>
                            </a:rPr>
                          </m:ctrlPr>
                        </m:fPr>
                        <m:num>
                          <m:r>
                            <a:rPr lang="en-GB" sz="2400" b="0" i="1" smtClean="0">
                              <a:latin typeface="Cambria Math" panose="02040503050406030204" pitchFamily="18" charset="0"/>
                            </a:rPr>
                            <m:t>5</m:t>
                          </m:r>
                        </m:num>
                        <m:den>
                          <m:r>
                            <a:rPr lang="en-GB" sz="2400" i="1">
                              <a:latin typeface="Cambria Math" panose="02040503050406030204" pitchFamily="18" charset="0"/>
                            </a:rPr>
                            <m:t>2</m:t>
                          </m:r>
                        </m:den>
                      </m:f>
                      <m:sSub>
                        <m:sSubPr>
                          <m:ctrlPr>
                            <a:rPr lang="en-US" sz="2400" i="1">
                              <a:latin typeface="Cambria Math" panose="02040503050406030204" pitchFamily="18" charset="0"/>
                            </a:rPr>
                          </m:ctrlPr>
                        </m:sSubPr>
                        <m:e>
                          <m:r>
                            <a:rPr lang="en-GB" sz="2400" i="1">
                              <a:latin typeface="Cambria Math" panose="02040503050406030204" pitchFamily="18" charset="0"/>
                            </a:rPr>
                            <m:t>𝑘</m:t>
                          </m:r>
                        </m:e>
                        <m:sub>
                          <m:r>
                            <a:rPr lang="en-GB" sz="2400" i="1">
                              <a:latin typeface="Cambria Math" panose="02040503050406030204" pitchFamily="18" charset="0"/>
                            </a:rPr>
                            <m:t>𝐵</m:t>
                          </m:r>
                        </m:sub>
                      </m:sSub>
                      <m:r>
                        <a:rPr lang="en-GB" sz="2400" i="1">
                          <a:latin typeface="Cambria Math" panose="02040503050406030204" pitchFamily="18" charset="0"/>
                        </a:rPr>
                        <m:t>𝑇</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094172" y="2153962"/>
                <a:ext cx="1980478" cy="698974"/>
              </a:xfrm>
              <a:prstGeom prst="rect">
                <a:avLst/>
              </a:prstGeom>
              <a:blipFill>
                <a:blip r:embed="rId4"/>
                <a:stretch>
                  <a:fillRect/>
                </a:stretch>
              </a:blipFill>
            </p:spPr>
            <p:txBody>
              <a:bodyPr/>
              <a:lstStyle/>
              <a:p>
                <a:r>
                  <a:rPr lang="en-US">
                    <a:noFill/>
                  </a:rPr>
                  <a:t> </a:t>
                </a:r>
              </a:p>
            </p:txBody>
          </p:sp>
        </mc:Fallback>
      </mc:AlternateContent>
      <p:sp>
        <p:nvSpPr>
          <p:cNvPr id="12" name="TextBox 11"/>
          <p:cNvSpPr txBox="1"/>
          <p:nvPr/>
        </p:nvSpPr>
        <p:spPr>
          <a:xfrm>
            <a:off x="755576" y="3019031"/>
            <a:ext cx="4880503" cy="369332"/>
          </a:xfrm>
          <a:prstGeom prst="rect">
            <a:avLst/>
          </a:prstGeom>
          <a:noFill/>
        </p:spPr>
        <p:txBody>
          <a:bodyPr wrap="none" rtlCol="0">
            <a:spAutoFit/>
          </a:bodyPr>
          <a:lstStyle/>
          <a:p>
            <a:r>
              <a:rPr lang="en-GB" dirty="0"/>
              <a:t>Each degree of freedom has corresponding energy </a:t>
            </a:r>
            <a:endParaRPr lang="en-US" dirty="0"/>
          </a:p>
        </p:txBody>
      </p:sp>
      <p:sp>
        <p:nvSpPr>
          <p:cNvPr id="13" name="TextBox 12"/>
          <p:cNvSpPr txBox="1"/>
          <p:nvPr/>
        </p:nvSpPr>
        <p:spPr>
          <a:xfrm>
            <a:off x="653027" y="3894831"/>
            <a:ext cx="6295237" cy="646331"/>
          </a:xfrm>
          <a:prstGeom prst="rect">
            <a:avLst/>
          </a:prstGeom>
          <a:noFill/>
        </p:spPr>
        <p:txBody>
          <a:bodyPr wrap="square" rtlCol="0">
            <a:spAutoFit/>
          </a:bodyPr>
          <a:lstStyle/>
          <a:p>
            <a:r>
              <a:rPr lang="en-GB" dirty="0"/>
              <a:t>The average translational kinetic energy of the diatomic molecule is (3 degrees of freedom of translation) </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6918896" y="3906265"/>
                <a:ext cx="69083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3</m:t>
                          </m:r>
                        </m:num>
                        <m:den>
                          <m:r>
                            <a:rPr lang="en-GB" sz="2000" b="0" i="1" smtClean="0">
                              <a:latin typeface="Cambria Math" panose="02040503050406030204" pitchFamily="18" charset="0"/>
                            </a:rPr>
                            <m:t>2</m:t>
                          </m:r>
                        </m:den>
                      </m:f>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𝑘</m:t>
                          </m:r>
                        </m:e>
                        <m:sub>
                          <m:r>
                            <a:rPr lang="en-GB" sz="2000" b="0" i="1" smtClean="0">
                              <a:latin typeface="Cambria Math" panose="02040503050406030204" pitchFamily="18" charset="0"/>
                            </a:rPr>
                            <m:t>𝐵</m:t>
                          </m:r>
                        </m:sub>
                      </m:sSub>
                      <m:r>
                        <a:rPr lang="en-GB" sz="2000" b="0" i="1" smtClean="0">
                          <a:latin typeface="Cambria Math" panose="02040503050406030204" pitchFamily="18" charset="0"/>
                        </a:rPr>
                        <m:t>𝑇</m:t>
                      </m:r>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918896" y="3906265"/>
                <a:ext cx="690830" cy="576183"/>
              </a:xfrm>
              <a:prstGeom prst="rect">
                <a:avLst/>
              </a:prstGeom>
              <a:blipFill>
                <a:blip r:embed="rId5"/>
                <a:stretch>
                  <a:fillRect/>
                </a:stretch>
              </a:blipFill>
            </p:spPr>
            <p:txBody>
              <a:bodyPr/>
              <a:lstStyle/>
              <a:p>
                <a:r>
                  <a:rPr lang="en-US">
                    <a:noFill/>
                  </a:rPr>
                  <a:t> </a:t>
                </a:r>
              </a:p>
            </p:txBody>
          </p:sp>
        </mc:Fallback>
      </mc:AlternateContent>
      <p:sp>
        <p:nvSpPr>
          <p:cNvPr id="15" name="TextBox 14"/>
          <p:cNvSpPr txBox="1"/>
          <p:nvPr/>
        </p:nvSpPr>
        <p:spPr>
          <a:xfrm>
            <a:off x="451502" y="4800656"/>
            <a:ext cx="6202035" cy="646331"/>
          </a:xfrm>
          <a:prstGeom prst="rect">
            <a:avLst/>
          </a:prstGeom>
          <a:noFill/>
        </p:spPr>
        <p:txBody>
          <a:bodyPr wrap="square" rtlCol="0">
            <a:spAutoFit/>
          </a:bodyPr>
          <a:lstStyle/>
          <a:p>
            <a:r>
              <a:rPr lang="en-GB" dirty="0"/>
              <a:t>The average rotational kinetic energy of the diatomic molecule  is (2 degrees of freedom of rotation) </a:t>
            </a:r>
            <a:endParaRPr lang="en-US" dirty="0"/>
          </a:p>
        </p:txBody>
      </p:sp>
      <mc:AlternateContent xmlns:mc="http://schemas.openxmlformats.org/markup-compatibility/2006" xmlns:a14="http://schemas.microsoft.com/office/drawing/2010/main">
        <mc:Choice Requires="a14">
          <p:sp>
            <p:nvSpPr>
              <p:cNvPr id="16" name="TextBox 15"/>
              <p:cNvSpPr txBox="1"/>
              <p:nvPr/>
            </p:nvSpPr>
            <p:spPr>
              <a:xfrm>
                <a:off x="6851997" y="4783696"/>
                <a:ext cx="1466940"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GB" sz="2000" b="0" i="1" smtClean="0">
                              <a:latin typeface="Cambria Math" panose="02040503050406030204" pitchFamily="18" charset="0"/>
                            </a:rPr>
                            <m:t>2</m:t>
                          </m:r>
                        </m:num>
                        <m:den>
                          <m:r>
                            <a:rPr lang="en-GB" sz="2000" b="0" i="1" smtClean="0">
                              <a:latin typeface="Cambria Math" panose="02040503050406030204" pitchFamily="18" charset="0"/>
                            </a:rPr>
                            <m:t>2</m:t>
                          </m:r>
                        </m:den>
                      </m:f>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𝑘</m:t>
                          </m:r>
                        </m:e>
                        <m:sub>
                          <m:r>
                            <a:rPr lang="en-GB" sz="2000" b="0" i="1" smtClean="0">
                              <a:latin typeface="Cambria Math" panose="02040503050406030204" pitchFamily="18" charset="0"/>
                            </a:rPr>
                            <m:t>𝐵</m:t>
                          </m:r>
                        </m:sub>
                      </m:sSub>
                      <m:r>
                        <a:rPr lang="en-GB" sz="2000" b="0" i="1" smtClean="0">
                          <a:latin typeface="Cambria Math" panose="02040503050406030204" pitchFamily="18" charset="0"/>
                        </a:rPr>
                        <m:t>𝑇</m:t>
                      </m:r>
                      <m:r>
                        <a:rPr lang="en-GB" sz="2000" b="0" i="1" smtClean="0">
                          <a:latin typeface="Cambria Math" panose="02040503050406030204" pitchFamily="18" charset="0"/>
                        </a:rPr>
                        <m:t>=</m:t>
                      </m:r>
                      <m:sSub>
                        <m:sSubPr>
                          <m:ctrlPr>
                            <a:rPr lang="en-US" sz="2000" i="1">
                              <a:latin typeface="Cambria Math" panose="02040503050406030204" pitchFamily="18" charset="0"/>
                            </a:rPr>
                          </m:ctrlPr>
                        </m:sSubPr>
                        <m:e>
                          <m:r>
                            <a:rPr lang="en-GB" sz="2000" i="1">
                              <a:latin typeface="Cambria Math" panose="02040503050406030204" pitchFamily="18" charset="0"/>
                            </a:rPr>
                            <m:t>𝑘</m:t>
                          </m:r>
                        </m:e>
                        <m:sub>
                          <m:r>
                            <a:rPr lang="en-GB" sz="2000" i="1">
                              <a:latin typeface="Cambria Math" panose="02040503050406030204" pitchFamily="18" charset="0"/>
                            </a:rPr>
                            <m:t>𝐵</m:t>
                          </m:r>
                        </m:sub>
                      </m:sSub>
                      <m:r>
                        <a:rPr lang="en-GB" sz="2000" i="1">
                          <a:latin typeface="Cambria Math" panose="02040503050406030204" pitchFamily="18" charset="0"/>
                        </a:rPr>
                        <m:t>𝑇</m:t>
                      </m:r>
                    </m:oMath>
                  </m:oMathPara>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51997" y="4783696"/>
                <a:ext cx="1466940" cy="57618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747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dirty="0"/>
              <a:t>The Maxwell-Boltzmann distribution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54298" y="1318347"/>
                <a:ext cx="8314712" cy="1529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𝑓</m:t>
                      </m:r>
                      <m:d>
                        <m:dPr>
                          <m:ctrlPr>
                            <a:rPr lang="en-GB" sz="4000" b="0" i="1" smtClean="0">
                              <a:latin typeface="Cambria Math" panose="02040503050406030204" pitchFamily="18" charset="0"/>
                            </a:rPr>
                          </m:ctrlPr>
                        </m:dPr>
                        <m:e>
                          <m:r>
                            <a:rPr lang="en-GB" sz="4000" b="0" i="1" smtClean="0">
                              <a:latin typeface="Cambria Math" panose="02040503050406030204" pitchFamily="18" charset="0"/>
                            </a:rPr>
                            <m:t>𝑣</m:t>
                          </m:r>
                        </m:e>
                      </m:d>
                      <m:r>
                        <a:rPr lang="en-GB" sz="4000" b="0" i="1" smtClean="0">
                          <a:latin typeface="Cambria Math" panose="02040503050406030204" pitchFamily="18" charset="0"/>
                        </a:rPr>
                        <m:t>=4</m:t>
                      </m:r>
                      <m:r>
                        <a:rPr lang="en-GB" sz="4000" b="0" i="1" smtClean="0">
                          <a:latin typeface="Cambria Math" panose="02040503050406030204" pitchFamily="18" charset="0"/>
                          <a:ea typeface="Cambria Math" panose="02040503050406030204" pitchFamily="18" charset="0"/>
                        </a:rPr>
                        <m:t>𝜋</m:t>
                      </m:r>
                      <m:sSup>
                        <m:sSupPr>
                          <m:ctrlPr>
                            <a:rPr lang="en-GB" sz="4000" b="0" i="1" smtClean="0">
                              <a:latin typeface="Cambria Math" panose="02040503050406030204" pitchFamily="18" charset="0"/>
                              <a:ea typeface="Cambria Math" panose="02040503050406030204" pitchFamily="18" charset="0"/>
                            </a:rPr>
                          </m:ctrlPr>
                        </m:sSupPr>
                        <m:e>
                          <m:d>
                            <m:dPr>
                              <m:ctrlPr>
                                <a:rPr lang="en-GB" sz="4000" b="0" i="1" smtClean="0">
                                  <a:latin typeface="Cambria Math" panose="02040503050406030204" pitchFamily="18" charset="0"/>
                                  <a:ea typeface="Cambria Math" panose="02040503050406030204" pitchFamily="18" charset="0"/>
                                </a:rPr>
                              </m:ctrlPr>
                            </m:dPr>
                            <m:e>
                              <m:f>
                                <m:fPr>
                                  <m:ctrlPr>
                                    <a:rPr lang="en-GB" sz="4000" b="0" i="1" smtClean="0">
                                      <a:latin typeface="Cambria Math" panose="02040503050406030204" pitchFamily="18" charset="0"/>
                                      <a:ea typeface="Cambria Math" panose="02040503050406030204" pitchFamily="18" charset="0"/>
                                    </a:rPr>
                                  </m:ctrlPr>
                                </m:fPr>
                                <m:num>
                                  <m:r>
                                    <a:rPr lang="en-GB" sz="4000" b="0" i="1" smtClean="0">
                                      <a:latin typeface="Cambria Math" panose="02040503050406030204" pitchFamily="18" charset="0"/>
                                      <a:ea typeface="Cambria Math" panose="02040503050406030204" pitchFamily="18" charset="0"/>
                                    </a:rPr>
                                    <m:t>𝑚</m:t>
                                  </m:r>
                                </m:num>
                                <m:den>
                                  <m:r>
                                    <a:rPr lang="en-GB" sz="4000" b="0" i="1" smtClean="0">
                                      <a:latin typeface="Cambria Math" panose="02040503050406030204" pitchFamily="18" charset="0"/>
                                      <a:ea typeface="Cambria Math" panose="02040503050406030204" pitchFamily="18" charset="0"/>
                                    </a:rPr>
                                    <m:t>2</m:t>
                                  </m:r>
                                  <m:r>
                                    <a:rPr lang="en-GB" sz="4000" b="0" i="1" smtClean="0">
                                      <a:latin typeface="Cambria Math" panose="02040503050406030204" pitchFamily="18" charset="0"/>
                                      <a:ea typeface="Cambria Math" panose="02040503050406030204" pitchFamily="18" charset="0"/>
                                    </a:rPr>
                                    <m:t>𝜋</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den>
                              </m:f>
                            </m:e>
                          </m:d>
                        </m:e>
                        <m:sup>
                          <m:r>
                            <a:rPr lang="en-GB" sz="4000" b="0" i="1" smtClean="0">
                              <a:latin typeface="Cambria Math" panose="02040503050406030204" pitchFamily="18" charset="0"/>
                              <a:ea typeface="Cambria Math" panose="02040503050406030204" pitchFamily="18" charset="0"/>
                            </a:rPr>
                            <m:t>3/2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𝑒</m:t>
                          </m:r>
                        </m:e>
                        <m:sup>
                          <m:r>
                            <a:rPr lang="en-GB" sz="4000" b="0" i="1" smtClean="0">
                              <a:latin typeface="Cambria Math" panose="02040503050406030204" pitchFamily="18" charset="0"/>
                              <a:ea typeface="Cambria Math" panose="02040503050406030204" pitchFamily="18" charset="0"/>
                            </a:rPr>
                            <m:t>−</m:t>
                          </m:r>
                          <m:r>
                            <a:rPr lang="en-GB" sz="4000" b="0" i="1" smtClean="0">
                              <a:latin typeface="Cambria Math" panose="02040503050406030204" pitchFamily="18" charset="0"/>
                              <a:ea typeface="Cambria Math" panose="02040503050406030204" pitchFamily="18" charset="0"/>
                            </a:rPr>
                            <m:t>𝑚</m:t>
                          </m:r>
                          <m:sSup>
                            <m:sSupPr>
                              <m:ctrlPr>
                                <a:rPr lang="en-GB" sz="4000" b="0" i="1" smtClean="0">
                                  <a:latin typeface="Cambria Math" panose="02040503050406030204" pitchFamily="18" charset="0"/>
                                  <a:ea typeface="Cambria Math" panose="02040503050406030204" pitchFamily="18" charset="0"/>
                                </a:rPr>
                              </m:ctrlPr>
                            </m:sSupPr>
                            <m:e>
                              <m:r>
                                <a:rPr lang="en-GB" sz="4000" b="0" i="1" smtClean="0">
                                  <a:latin typeface="Cambria Math" panose="02040503050406030204" pitchFamily="18" charset="0"/>
                                  <a:ea typeface="Cambria Math" panose="02040503050406030204" pitchFamily="18" charset="0"/>
                                </a:rPr>
                                <m:t>𝑣</m:t>
                              </m:r>
                            </m:e>
                            <m:sup>
                              <m:r>
                                <a:rPr lang="en-GB" sz="4000" b="0" i="1" smtClean="0">
                                  <a:latin typeface="Cambria Math" panose="02040503050406030204" pitchFamily="18" charset="0"/>
                                  <a:ea typeface="Cambria Math" panose="02040503050406030204" pitchFamily="18" charset="0"/>
                                </a:rPr>
                                <m:t>2</m:t>
                              </m:r>
                            </m:sup>
                          </m:sSup>
                          <m:r>
                            <a:rPr lang="en-GB" sz="4000" b="0" i="1" smtClean="0">
                              <a:latin typeface="Cambria Math" panose="02040503050406030204" pitchFamily="18" charset="0"/>
                              <a:ea typeface="Cambria Math" panose="02040503050406030204" pitchFamily="18" charset="0"/>
                            </a:rPr>
                            <m:t>/2</m:t>
                          </m:r>
                          <m:sSub>
                            <m:sSubPr>
                              <m:ctrlPr>
                                <a:rPr lang="en-GB" sz="4000" b="0" i="1" smtClean="0">
                                  <a:latin typeface="Cambria Math" panose="02040503050406030204" pitchFamily="18" charset="0"/>
                                  <a:ea typeface="Cambria Math" panose="02040503050406030204" pitchFamily="18" charset="0"/>
                                </a:rPr>
                              </m:ctrlPr>
                            </m:sSubPr>
                            <m:e>
                              <m:r>
                                <a:rPr lang="en-GB" sz="4000" b="0" i="1" smtClean="0">
                                  <a:latin typeface="Cambria Math" panose="02040503050406030204" pitchFamily="18" charset="0"/>
                                  <a:ea typeface="Cambria Math" panose="02040503050406030204" pitchFamily="18" charset="0"/>
                                </a:rPr>
                                <m:t>𝑘</m:t>
                              </m:r>
                            </m:e>
                            <m:sub>
                              <m:r>
                                <a:rPr lang="en-GB" sz="4000" b="0" i="1" smtClean="0">
                                  <a:latin typeface="Cambria Math" panose="02040503050406030204" pitchFamily="18" charset="0"/>
                                  <a:ea typeface="Cambria Math" panose="02040503050406030204" pitchFamily="18" charset="0"/>
                                </a:rPr>
                                <m:t>𝐵</m:t>
                              </m:r>
                            </m:sub>
                          </m:sSub>
                          <m:r>
                            <a:rPr lang="en-GB" sz="4000" b="0" i="1" smtClean="0">
                              <a:latin typeface="Cambria Math" panose="02040503050406030204" pitchFamily="18" charset="0"/>
                              <a:ea typeface="Cambria Math" panose="02040503050406030204" pitchFamily="18" charset="0"/>
                            </a:rPr>
                            <m:t>𝑇</m:t>
                          </m:r>
                        </m:sup>
                      </m:sSup>
                    </m:oMath>
                  </m:oMathPara>
                </a14:m>
                <a:endParaRPr lang="en-US" sz="4000" dirty="0"/>
              </a:p>
            </p:txBody>
          </p:sp>
        </mc:Choice>
        <mc:Fallback xmlns="">
          <p:sp>
            <p:nvSpPr>
              <p:cNvPr id="5" name="TextBox 4"/>
              <p:cNvSpPr txBox="1">
                <a:spLocks noRot="1" noChangeAspect="1" noMove="1" noResize="1" noEditPoints="1" noAdjustHandles="1" noChangeArrowheads="1" noChangeShapeType="1" noTextEdit="1"/>
              </p:cNvSpPr>
              <p:nvPr/>
            </p:nvSpPr>
            <p:spPr>
              <a:xfrm>
                <a:off x="654298" y="1318347"/>
                <a:ext cx="8314712" cy="152952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54298" y="3212976"/>
                <a:ext cx="5909118" cy="369332"/>
              </a:xfrm>
              <a:prstGeom prst="rect">
                <a:avLst/>
              </a:prstGeom>
              <a:noFill/>
            </p:spPr>
            <p:txBody>
              <a:bodyPr wrap="none" rtlCol="0">
                <a:spAutoFit/>
              </a:bodyPr>
              <a:lstStyle/>
              <a:p>
                <a:r>
                  <a:rPr lang="en-GB" dirty="0"/>
                  <a:t>The kinetic energy of a molecule of mass </a:t>
                </a:r>
                <a14:m>
                  <m:oMath xmlns:m="http://schemas.openxmlformats.org/officeDocument/2006/math">
                    <m:r>
                      <a:rPr lang="en-GB" b="0" i="1" smtClean="0">
                        <a:latin typeface="Cambria Math" panose="02040503050406030204" pitchFamily="18" charset="0"/>
                      </a:rPr>
                      <m:t>𝑚</m:t>
                    </m:r>
                  </m:oMath>
                </a14:m>
                <a:r>
                  <a:rPr lang="en-US" dirty="0"/>
                  <a:t> and velocity </a:t>
                </a:r>
                <a14:m>
                  <m:oMath xmlns:m="http://schemas.openxmlformats.org/officeDocument/2006/math">
                    <m:r>
                      <a:rPr lang="en-GB" b="0" i="1" smtClean="0">
                        <a:latin typeface="Cambria Math" panose="02040503050406030204" pitchFamily="18" charset="0"/>
                      </a:rPr>
                      <m:t>𝑣</m:t>
                    </m:r>
                  </m:oMath>
                </a14:m>
                <a:r>
                  <a:rPr lang="en-US" dirty="0"/>
                  <a:t> is:</a:t>
                </a:r>
              </a:p>
            </p:txBody>
          </p:sp>
        </mc:Choice>
        <mc:Fallback xmlns="">
          <p:sp>
            <p:nvSpPr>
              <p:cNvPr id="7" name="TextBox 6"/>
              <p:cNvSpPr txBox="1">
                <a:spLocks noRot="1" noChangeAspect="1" noMove="1" noResize="1" noEditPoints="1" noAdjustHandles="1" noChangeArrowheads="1" noChangeShapeType="1" noTextEdit="1"/>
              </p:cNvSpPr>
              <p:nvPr/>
            </p:nvSpPr>
            <p:spPr>
              <a:xfrm>
                <a:off x="654298" y="3212976"/>
                <a:ext cx="5909118" cy="369332"/>
              </a:xfrm>
              <a:prstGeom prst="rect">
                <a:avLst/>
              </a:prstGeom>
              <a:blipFill>
                <a:blip r:embed="rId3"/>
                <a:stretch>
                  <a:fillRect l="-82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47664" y="3648017"/>
                <a:ext cx="2432397" cy="10371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GB" sz="3600" b="0" i="1" smtClean="0">
                              <a:latin typeface="Cambria Math" panose="02040503050406030204" pitchFamily="18" charset="0"/>
                            </a:rPr>
                            <m:t>𝐸</m:t>
                          </m:r>
                        </m:e>
                        <m:sub>
                          <m:r>
                            <a:rPr lang="en-GB" sz="3600" b="0" i="1" smtClean="0">
                              <a:latin typeface="Cambria Math" panose="02040503050406030204" pitchFamily="18" charset="0"/>
                            </a:rPr>
                            <m:t>𝑘</m:t>
                          </m:r>
                        </m:sub>
                      </m:sSub>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1</m:t>
                          </m:r>
                        </m:num>
                        <m:den>
                          <m:r>
                            <a:rPr lang="en-GB" sz="3600" b="0" i="1" smtClean="0">
                              <a:latin typeface="Cambria Math" panose="02040503050406030204" pitchFamily="18" charset="0"/>
                            </a:rPr>
                            <m:t>2</m:t>
                          </m:r>
                        </m:den>
                      </m:f>
                      <m:r>
                        <a:rPr lang="en-GB" sz="3600" b="0" i="1" smtClean="0">
                          <a:latin typeface="Cambria Math" panose="02040503050406030204" pitchFamily="18" charset="0"/>
                        </a:rPr>
                        <m:t>𝑚</m:t>
                      </m:r>
                      <m:sSup>
                        <m:sSupPr>
                          <m:ctrlPr>
                            <a:rPr lang="en-GB" sz="3600" i="1">
                              <a:latin typeface="Cambria Math" panose="02040503050406030204" pitchFamily="18" charset="0"/>
                            </a:rPr>
                          </m:ctrlPr>
                        </m:sSupPr>
                        <m:e>
                          <m:r>
                            <a:rPr lang="en-GB" sz="3600" i="1">
                              <a:latin typeface="Cambria Math" panose="02040503050406030204" pitchFamily="18" charset="0"/>
                            </a:rPr>
                            <m:t>𝑣</m:t>
                          </m:r>
                        </m:e>
                        <m:sup>
                          <m:r>
                            <a:rPr lang="en-GB" sz="3600" i="1">
                              <a:latin typeface="Cambria Math" panose="02040503050406030204" pitchFamily="18" charset="0"/>
                            </a:rPr>
                            <m:t>2</m:t>
                          </m:r>
                        </m:sup>
                      </m:sSup>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1547664" y="3648017"/>
                <a:ext cx="2432397" cy="1037143"/>
              </a:xfrm>
              <a:prstGeom prst="rect">
                <a:avLst/>
              </a:prstGeom>
              <a:blipFill>
                <a:blip r:embed="rId4"/>
                <a:stretch>
                  <a:fillRect/>
                </a:stretch>
              </a:blipFill>
            </p:spPr>
            <p:txBody>
              <a:bodyPr/>
              <a:lstStyle/>
              <a:p>
                <a:r>
                  <a:rPr lang="en-US">
                    <a:noFill/>
                  </a:rPr>
                  <a:t> </a:t>
                </a:r>
              </a:p>
            </p:txBody>
          </p:sp>
        </mc:Fallback>
      </mc:AlternateContent>
      <p:sp>
        <p:nvSpPr>
          <p:cNvPr id="9" name="Right Arrow 8"/>
          <p:cNvSpPr/>
          <p:nvPr/>
        </p:nvSpPr>
        <p:spPr>
          <a:xfrm>
            <a:off x="4139952" y="4005064"/>
            <a:ext cx="1152128" cy="680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5462240" y="3759970"/>
                <a:ext cx="1742913"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GB" sz="3200" b="0" i="1" smtClean="0">
                              <a:latin typeface="Cambria Math" panose="02040503050406030204" pitchFamily="18" charset="0"/>
                            </a:rPr>
                            <m:t>𝑣</m:t>
                          </m:r>
                        </m:e>
                        <m:sup>
                          <m:r>
                            <a:rPr lang="en-GB" sz="3200" b="0" i="1" smtClean="0">
                              <a:latin typeface="Cambria Math" panose="02040503050406030204" pitchFamily="18" charset="0"/>
                            </a:rPr>
                            <m:t>2</m:t>
                          </m:r>
                        </m:sup>
                      </m:sSup>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2</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𝑘</m:t>
                              </m:r>
                            </m:sub>
                          </m:sSub>
                        </m:num>
                        <m:den>
                          <m:r>
                            <a:rPr lang="en-GB" sz="3200" b="0" i="1" smtClean="0">
                              <a:latin typeface="Cambria Math" panose="02040503050406030204" pitchFamily="18" charset="0"/>
                            </a:rPr>
                            <m:t>𝑚</m:t>
                          </m:r>
                        </m:den>
                      </m:f>
                    </m:oMath>
                  </m:oMathPara>
                </a14:m>
                <a:endParaRPr lang="en-US" sz="3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462240" y="3759970"/>
                <a:ext cx="1742913" cy="925190"/>
              </a:xfrm>
              <a:prstGeom prst="rect">
                <a:avLst/>
              </a:prstGeom>
              <a:blipFill>
                <a:blip r:embed="rId5"/>
                <a:stretch>
                  <a:fillRect/>
                </a:stretch>
              </a:blipFill>
            </p:spPr>
            <p:txBody>
              <a:bodyPr/>
              <a:lstStyle/>
              <a:p>
                <a:r>
                  <a:rPr lang="en-US">
                    <a:noFill/>
                  </a:rPr>
                  <a:t> </a:t>
                </a:r>
              </a:p>
            </p:txBody>
          </p:sp>
        </mc:Fallback>
      </mc:AlternateContent>
      <p:sp>
        <p:nvSpPr>
          <p:cNvPr id="17" name="TextBox 16"/>
          <p:cNvSpPr txBox="1"/>
          <p:nvPr/>
        </p:nvSpPr>
        <p:spPr>
          <a:xfrm>
            <a:off x="899592" y="4923250"/>
            <a:ext cx="4871911" cy="369332"/>
          </a:xfrm>
          <a:prstGeom prst="rect">
            <a:avLst/>
          </a:prstGeom>
          <a:noFill/>
        </p:spPr>
        <p:txBody>
          <a:bodyPr wrap="none" rtlCol="0">
            <a:spAutoFit/>
          </a:bodyPr>
          <a:lstStyle/>
          <a:p>
            <a:r>
              <a:rPr lang="en-GB" dirty="0"/>
              <a:t>There is also a distribution for the kinetic energy:  </a:t>
            </a:r>
            <a:endParaRPr lang="en-US" dirty="0"/>
          </a:p>
        </p:txBody>
      </p:sp>
      <p:sp>
        <p:nvSpPr>
          <p:cNvPr id="18" name="Right Arrow 17"/>
          <p:cNvSpPr/>
          <p:nvPr/>
        </p:nvSpPr>
        <p:spPr>
          <a:xfrm>
            <a:off x="4310112" y="5522046"/>
            <a:ext cx="115212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5665218" y="5534689"/>
                <a:ext cx="11665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𝑓</m:t>
                      </m:r>
                      <m:d>
                        <m:dPr>
                          <m:ctrlPr>
                            <a:rPr lang="en-GB" sz="2800" i="1">
                              <a:latin typeface="Cambria Math" panose="02040503050406030204" pitchFamily="18" charset="0"/>
                            </a:rPr>
                          </m:ctrlPr>
                        </m:dPr>
                        <m:e>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𝑘</m:t>
                              </m:r>
                            </m:sub>
                          </m:sSub>
                        </m:e>
                      </m:d>
                    </m:oMath>
                  </m:oMathPara>
                </a14:m>
                <a:endParaRPr lang="en-US" sz="2800" dirty="0"/>
              </a:p>
            </p:txBody>
          </p:sp>
        </mc:Choice>
        <mc:Fallback xmlns="">
          <p:sp>
            <p:nvSpPr>
              <p:cNvPr id="19" name="Rectangle 18"/>
              <p:cNvSpPr>
                <a:spLocks noRot="1" noChangeAspect="1" noMove="1" noResize="1" noEditPoints="1" noAdjustHandles="1" noChangeArrowheads="1" noChangeShapeType="1" noTextEdit="1"/>
              </p:cNvSpPr>
              <p:nvPr/>
            </p:nvSpPr>
            <p:spPr>
              <a:xfrm>
                <a:off x="5665218" y="5534689"/>
                <a:ext cx="1166538" cy="523220"/>
              </a:xfrm>
              <a:prstGeom prst="rect">
                <a:avLst/>
              </a:prstGeom>
              <a:blipFill>
                <a:blip r:embed="rId6"/>
                <a:stretch>
                  <a:fillRect/>
                </a:stretch>
              </a:blipFill>
            </p:spPr>
            <p:txBody>
              <a:bodyPr/>
              <a:lstStyle/>
              <a:p>
                <a:r>
                  <a:rPr lang="en-US">
                    <a:noFill/>
                  </a:rPr>
                  <a:t> </a:t>
                </a:r>
              </a:p>
            </p:txBody>
          </p:sp>
        </mc:Fallback>
      </mc:AlternateContent>
      <p:sp>
        <p:nvSpPr>
          <p:cNvPr id="20" name="TextBox 19"/>
          <p:cNvSpPr txBox="1"/>
          <p:nvPr/>
        </p:nvSpPr>
        <p:spPr>
          <a:xfrm>
            <a:off x="654298" y="6284141"/>
            <a:ext cx="5419112" cy="369332"/>
          </a:xfrm>
          <a:prstGeom prst="rect">
            <a:avLst/>
          </a:prstGeom>
          <a:noFill/>
        </p:spPr>
        <p:txBody>
          <a:bodyPr wrap="none" rtlCol="0">
            <a:spAutoFit/>
          </a:bodyPr>
          <a:lstStyle/>
          <a:p>
            <a:r>
              <a:rPr lang="en-GB" dirty="0"/>
              <a:t>(I don’t give you here, you can find it easily if you wish)</a:t>
            </a:r>
            <a:endParaRPr lang="en-US" dirty="0"/>
          </a:p>
        </p:txBody>
      </p:sp>
    </p:spTree>
    <p:extLst>
      <p:ext uri="{BB962C8B-B14F-4D97-AF65-F5344CB8AC3E}">
        <p14:creationId xmlns:p14="http://schemas.microsoft.com/office/powerpoint/2010/main" val="40244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fade">
                                      <p:cBhvr>
                                        <p:cTn id="3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6" grpId="0"/>
      <p:bldP spid="17" grpId="0"/>
      <p:bldP spid="18" grpId="0" animBg="1"/>
      <p:bldP spid="1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9699"/>
            <a:ext cx="8229600" cy="1143000"/>
          </a:xfrm>
        </p:spPr>
        <p:txBody>
          <a:bodyPr/>
          <a:lstStyle/>
          <a:p>
            <a:r>
              <a:rPr lang="en-GB" sz="3600" dirty="0"/>
              <a:t>If there is vibrational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30</a:t>
            </a:fld>
            <a:endParaRPr lang="en-US" altLang="zh-CN"/>
          </a:p>
        </p:txBody>
      </p:sp>
      <p:sp>
        <p:nvSpPr>
          <p:cNvPr id="12" name="TextBox 11"/>
          <p:cNvSpPr txBox="1"/>
          <p:nvPr/>
        </p:nvSpPr>
        <p:spPr>
          <a:xfrm>
            <a:off x="742428" y="806822"/>
            <a:ext cx="7966599" cy="646331"/>
          </a:xfrm>
          <a:prstGeom prst="rect">
            <a:avLst/>
          </a:prstGeom>
          <a:noFill/>
        </p:spPr>
        <p:txBody>
          <a:bodyPr wrap="square" rtlCol="0">
            <a:spAutoFit/>
          </a:bodyPr>
          <a:lstStyle/>
          <a:p>
            <a:r>
              <a:rPr lang="en-GB" dirty="0"/>
              <a:t>Molecules can have vibrational motion around an equilibrium position (as for a SHM but could be much more complicated). </a:t>
            </a:r>
            <a:endParaRPr lang="en-US" dirty="0"/>
          </a:p>
        </p:txBody>
      </p:sp>
      <p:pic>
        <p:nvPicPr>
          <p:cNvPr id="19" name="Picture 18"/>
          <p:cNvPicPr>
            <a:picLocks noChangeAspect="1"/>
          </p:cNvPicPr>
          <p:nvPr/>
        </p:nvPicPr>
        <p:blipFill>
          <a:blip r:embed="rId2"/>
          <a:stretch>
            <a:fillRect/>
          </a:stretch>
        </p:blipFill>
        <p:spPr>
          <a:xfrm>
            <a:off x="2051720" y="1730152"/>
            <a:ext cx="4403749" cy="3588727"/>
          </a:xfrm>
          <a:prstGeom prst="rect">
            <a:avLst/>
          </a:prstGeom>
        </p:spPr>
      </p:pic>
      <p:sp>
        <p:nvSpPr>
          <p:cNvPr id="20" name="TextBox 19"/>
          <p:cNvSpPr txBox="1"/>
          <p:nvPr/>
        </p:nvSpPr>
        <p:spPr>
          <a:xfrm flipH="1">
            <a:off x="788146" y="5399505"/>
            <a:ext cx="8536381" cy="923330"/>
          </a:xfrm>
          <a:prstGeom prst="rect">
            <a:avLst/>
          </a:prstGeom>
          <a:noFill/>
        </p:spPr>
        <p:txBody>
          <a:bodyPr wrap="square" rtlCol="0">
            <a:spAutoFit/>
          </a:bodyPr>
          <a:lstStyle/>
          <a:p>
            <a:r>
              <a:rPr lang="en-GB" dirty="0"/>
              <a:t>Example of vibrational motion for a di-atomic molecule. The atoms are like two mass points connected by a spring. This vibrational motion is related with Van de Walls forces and could be much more complicated to describe than a simple harmonic motion.</a:t>
            </a:r>
            <a:endParaRPr lang="en-US" dirty="0"/>
          </a:p>
        </p:txBody>
      </p:sp>
    </p:spTree>
    <p:extLst>
      <p:ext uri="{BB962C8B-B14F-4D97-AF65-F5344CB8AC3E}">
        <p14:creationId xmlns:p14="http://schemas.microsoft.com/office/powerpoint/2010/main" val="109301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9699"/>
            <a:ext cx="8229600" cy="1143000"/>
          </a:xfrm>
        </p:spPr>
        <p:txBody>
          <a:bodyPr/>
          <a:lstStyle/>
          <a:p>
            <a:r>
              <a:rPr lang="en-GB" sz="3600" dirty="0"/>
              <a:t>If there is vibrational motion</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31</a:t>
            </a:fld>
            <a:endParaRPr lang="en-US" altLang="zh-CN"/>
          </a:p>
        </p:txBody>
      </p:sp>
      <mc:AlternateContent xmlns:mc="http://schemas.openxmlformats.org/markup-compatibility/2006" xmlns:a14="http://schemas.microsoft.com/office/drawing/2010/main">
        <mc:Choice Requires="a14">
          <p:sp>
            <p:nvSpPr>
              <p:cNvPr id="5" name="Rectangle 4"/>
              <p:cNvSpPr/>
              <p:nvPr/>
            </p:nvSpPr>
            <p:spPr>
              <a:xfrm>
                <a:off x="2339752" y="1628800"/>
                <a:ext cx="422910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600" i="1" smtClean="0">
                          <a:latin typeface="Cambria Math" panose="02040503050406030204" pitchFamily="18" charset="0"/>
                        </a:rPr>
                        <m:t>𝑖</m:t>
                      </m:r>
                      <m:r>
                        <a:rPr lang="en-GB" sz="3600" i="1" smtClean="0">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𝑖</m:t>
                          </m:r>
                        </m:e>
                        <m:sub>
                          <m:r>
                            <a:rPr lang="en-GB" sz="3600" i="1">
                              <a:latin typeface="Cambria Math" panose="02040503050406030204" pitchFamily="18" charset="0"/>
                            </a:rPr>
                            <m:t>𝑡𝑟</m:t>
                          </m:r>
                        </m:sub>
                      </m:sSub>
                      <m:r>
                        <a:rPr lang="en-GB" sz="3600" i="1">
                          <a:latin typeface="Cambria Math" panose="02040503050406030204" pitchFamily="18" charset="0"/>
                        </a:rPr>
                        <m:t>+</m:t>
                      </m:r>
                      <m:sSub>
                        <m:sSubPr>
                          <m:ctrlPr>
                            <a:rPr lang="en-GB" sz="3600" i="1">
                              <a:latin typeface="Cambria Math" panose="02040503050406030204" pitchFamily="18" charset="0"/>
                            </a:rPr>
                          </m:ctrlPr>
                        </m:sSubPr>
                        <m:e>
                          <m:r>
                            <a:rPr lang="en-GB" sz="3600" i="1">
                              <a:latin typeface="Cambria Math" panose="02040503050406030204" pitchFamily="18" charset="0"/>
                            </a:rPr>
                            <m:t>𝑖</m:t>
                          </m:r>
                        </m:e>
                        <m:sub>
                          <m:r>
                            <a:rPr lang="en-GB" sz="3600" i="1">
                              <a:latin typeface="Cambria Math" panose="02040503050406030204" pitchFamily="18" charset="0"/>
                            </a:rPr>
                            <m:t>𝑟𝑜𝑡</m:t>
                          </m:r>
                        </m:sub>
                      </m:sSub>
                      <m:r>
                        <a:rPr lang="en-GB" sz="3600" b="0" i="1" smtClean="0">
                          <a:latin typeface="Cambria Math" panose="02040503050406030204" pitchFamily="18" charset="0"/>
                        </a:rPr>
                        <m:t>+</m:t>
                      </m:r>
                      <m:sSub>
                        <m:sSubPr>
                          <m:ctrlPr>
                            <a:rPr lang="en-GB" sz="3600" b="0" i="1" smtClean="0">
                              <a:latin typeface="Cambria Math" panose="02040503050406030204" pitchFamily="18" charset="0"/>
                            </a:rPr>
                          </m:ctrlPr>
                        </m:sSubPr>
                        <m:e>
                          <m:r>
                            <a:rPr lang="en-GB" sz="3600" b="0" i="1" smtClean="0">
                              <a:latin typeface="Cambria Math" panose="02040503050406030204" pitchFamily="18" charset="0"/>
                            </a:rPr>
                            <m:t>𝑖</m:t>
                          </m:r>
                        </m:e>
                        <m:sub>
                          <m:r>
                            <a:rPr lang="en-GB" sz="3600" b="0" i="1" smtClean="0">
                              <a:latin typeface="Cambria Math" panose="02040503050406030204" pitchFamily="18" charset="0"/>
                            </a:rPr>
                            <m:t>𝑣𝑖𝑏𝑟</m:t>
                          </m:r>
                        </m:sub>
                      </m:sSub>
                    </m:oMath>
                  </m:oMathPara>
                </a14:m>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2339752" y="1628800"/>
                <a:ext cx="4229106" cy="646331"/>
              </a:xfrm>
              <a:prstGeom prst="rect">
                <a:avLst/>
              </a:prstGeom>
              <a:blipFill>
                <a:blip r:embed="rId2"/>
                <a:stretch>
                  <a:fillRect/>
                </a:stretch>
              </a:blipFill>
            </p:spPr>
            <p:txBody>
              <a:bodyPr/>
              <a:lstStyle/>
              <a:p>
                <a:r>
                  <a:rPr lang="en-US">
                    <a:noFill/>
                  </a:rPr>
                  <a:t> </a:t>
                </a:r>
              </a:p>
            </p:txBody>
          </p:sp>
        </mc:Fallback>
      </mc:AlternateContent>
      <p:cxnSp>
        <p:nvCxnSpPr>
          <p:cNvPr id="7" name="Straight Arrow Connector 6"/>
          <p:cNvCxnSpPr/>
          <p:nvPr/>
        </p:nvCxnSpPr>
        <p:spPr>
          <a:xfrm flipV="1">
            <a:off x="2339752" y="2420888"/>
            <a:ext cx="936104"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644008" y="2420888"/>
            <a:ext cx="0" cy="100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940152" y="2564904"/>
            <a:ext cx="936104"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2428" y="806822"/>
            <a:ext cx="7966599" cy="923330"/>
          </a:xfrm>
          <a:prstGeom prst="rect">
            <a:avLst/>
          </a:prstGeom>
          <a:noFill/>
        </p:spPr>
        <p:txBody>
          <a:bodyPr wrap="square" rtlCol="0">
            <a:spAutoFit/>
          </a:bodyPr>
          <a:lstStyle/>
          <a:p>
            <a:r>
              <a:rPr lang="en-GB" dirty="0"/>
              <a:t>Molecules can have vibrational motion around an equilibrium position (as for a SHM but could be much more complicated). The number of degrees of freedom is then:</a:t>
            </a:r>
            <a:endParaRPr lang="en-US" dirty="0"/>
          </a:p>
        </p:txBody>
      </p:sp>
      <p:sp>
        <p:nvSpPr>
          <p:cNvPr id="13" name="TextBox 12"/>
          <p:cNvSpPr txBox="1"/>
          <p:nvPr/>
        </p:nvSpPr>
        <p:spPr>
          <a:xfrm>
            <a:off x="369215" y="3244334"/>
            <a:ext cx="2834633" cy="646331"/>
          </a:xfrm>
          <a:prstGeom prst="rect">
            <a:avLst/>
          </a:prstGeom>
          <a:noFill/>
        </p:spPr>
        <p:txBody>
          <a:bodyPr wrap="square" rtlCol="0">
            <a:spAutoFit/>
          </a:bodyPr>
          <a:lstStyle/>
          <a:p>
            <a:r>
              <a:rPr lang="en-GB" dirty="0"/>
              <a:t>Degrees of freedom for the translational motion</a:t>
            </a:r>
            <a:endParaRPr lang="en-US" dirty="0"/>
          </a:p>
        </p:txBody>
      </p:sp>
      <p:sp>
        <p:nvSpPr>
          <p:cNvPr id="14" name="TextBox 13"/>
          <p:cNvSpPr txBox="1"/>
          <p:nvPr/>
        </p:nvSpPr>
        <p:spPr>
          <a:xfrm>
            <a:off x="3573571" y="3590131"/>
            <a:ext cx="2834633" cy="646331"/>
          </a:xfrm>
          <a:prstGeom prst="rect">
            <a:avLst/>
          </a:prstGeom>
          <a:noFill/>
        </p:spPr>
        <p:txBody>
          <a:bodyPr wrap="square" rtlCol="0">
            <a:spAutoFit/>
          </a:bodyPr>
          <a:lstStyle/>
          <a:p>
            <a:r>
              <a:rPr lang="en-GB" dirty="0"/>
              <a:t>Degrees of freedom for the rotational motion</a:t>
            </a:r>
            <a:endParaRPr lang="en-US" dirty="0"/>
          </a:p>
        </p:txBody>
      </p:sp>
      <p:sp>
        <p:nvSpPr>
          <p:cNvPr id="15" name="TextBox 14"/>
          <p:cNvSpPr txBox="1"/>
          <p:nvPr/>
        </p:nvSpPr>
        <p:spPr>
          <a:xfrm>
            <a:off x="6417887" y="3501008"/>
            <a:ext cx="2834633" cy="646331"/>
          </a:xfrm>
          <a:prstGeom prst="rect">
            <a:avLst/>
          </a:prstGeom>
          <a:noFill/>
        </p:spPr>
        <p:txBody>
          <a:bodyPr wrap="square" rtlCol="0">
            <a:spAutoFit/>
          </a:bodyPr>
          <a:lstStyle/>
          <a:p>
            <a:r>
              <a:rPr lang="en-GB" dirty="0"/>
              <a:t>Degrees of freedom for the vibrational motion</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flipH="1">
                <a:off x="585270" y="4941168"/>
                <a:ext cx="8280917" cy="646331"/>
              </a:xfrm>
              <a:prstGeom prst="rect">
                <a:avLst/>
              </a:prstGeom>
              <a:noFill/>
            </p:spPr>
            <p:txBody>
              <a:bodyPr wrap="square" rtlCol="0">
                <a:spAutoFit/>
              </a:bodyPr>
              <a:lstStyle/>
              <a:p>
                <a:r>
                  <a:rPr lang="en-GB" dirty="0"/>
                  <a:t>Example of molecule which have a vibrational motion: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2</m:t>
                        </m:r>
                      </m:sub>
                    </m:sSub>
                  </m:oMath>
                </a14:m>
                <a:r>
                  <a:rPr lang="en-US" dirty="0"/>
                  <a:t> if the temperature is greater than 600 K</a:t>
                </a:r>
              </a:p>
            </p:txBody>
          </p:sp>
        </mc:Choice>
        <mc:Fallback xmlns="">
          <p:sp>
            <p:nvSpPr>
              <p:cNvPr id="17" name="TextBox 16"/>
              <p:cNvSpPr txBox="1">
                <a:spLocks noRot="1" noChangeAspect="1" noMove="1" noResize="1" noEditPoints="1" noAdjustHandles="1" noChangeArrowheads="1" noChangeShapeType="1" noTextEdit="1"/>
              </p:cNvSpPr>
              <p:nvPr/>
            </p:nvSpPr>
            <p:spPr>
              <a:xfrm flipH="1">
                <a:off x="585270" y="4941168"/>
                <a:ext cx="8280917" cy="646331"/>
              </a:xfrm>
              <a:prstGeom prst="rect">
                <a:avLst/>
              </a:prstGeom>
              <a:blipFill>
                <a:blip r:embed="rId3"/>
                <a:stretch>
                  <a:fillRect l="-589"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753796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91" y="-122793"/>
            <a:ext cx="8229600" cy="1143000"/>
          </a:xfrm>
        </p:spPr>
        <p:txBody>
          <a:bodyPr/>
          <a:lstStyle/>
          <a:p>
            <a:r>
              <a:rPr lang="en-GB" dirty="0"/>
              <a:t>Internal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32</a:t>
            </a:fld>
            <a:endParaRPr lang="en-US" altLang="zh-CN"/>
          </a:p>
        </p:txBody>
      </p:sp>
      <p:cxnSp>
        <p:nvCxnSpPr>
          <p:cNvPr id="6" name="Straight Connector 27"/>
          <p:cNvCxnSpPr>
            <a:cxnSpLocks noChangeShapeType="1"/>
          </p:cNvCxnSpPr>
          <p:nvPr/>
        </p:nvCxnSpPr>
        <p:spPr bwMode="auto">
          <a:xfrm>
            <a:off x="3052762" y="1033089"/>
            <a:ext cx="574675" cy="0"/>
          </a:xfrm>
          <a:prstGeom prst="line">
            <a:avLst/>
          </a:prstGeom>
          <a:noFill/>
          <a:ln w="9525" algn="ctr">
            <a:solidFill>
              <a:schemeClr val="tx1"/>
            </a:solidFill>
            <a:round/>
            <a:headEnd/>
            <a:tailEnd/>
          </a:ln>
        </p:spPr>
      </p:cxnSp>
      <mc:AlternateContent xmlns:mc="http://schemas.openxmlformats.org/markup-compatibility/2006" xmlns:a14="http://schemas.microsoft.com/office/drawing/2010/main">
        <mc:Choice Requires="a14">
          <p:sp>
            <p:nvSpPr>
              <p:cNvPr id="7" name="TextBox 28"/>
              <p:cNvSpPr txBox="1">
                <a:spLocks noChangeArrowheads="1"/>
              </p:cNvSpPr>
              <p:nvPr/>
            </p:nvSpPr>
            <p:spPr bwMode="auto">
              <a:xfrm flipH="1">
                <a:off x="3851275" y="781344"/>
                <a:ext cx="4606925" cy="522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1400" dirty="0"/>
                  <a:t>Average kinetic energy of a molecule with </a:t>
                </a:r>
                <a14:m>
                  <m:oMath xmlns:m="http://schemas.openxmlformats.org/officeDocument/2006/math">
                    <m:r>
                      <a:rPr lang="en-GB" altLang="en-US" sz="1400" b="1" i="1" smtClean="0">
                        <a:latin typeface="Cambria Math" panose="02040503050406030204" pitchFamily="18" charset="0"/>
                      </a:rPr>
                      <m:t>𝒊</m:t>
                    </m:r>
                    <m:r>
                      <a:rPr lang="en-GB" altLang="en-US" sz="1400" b="1" i="1" smtClean="0">
                        <a:latin typeface="Cambria Math" panose="02040503050406030204" pitchFamily="18" charset="0"/>
                      </a:rPr>
                      <m:t>=</m:t>
                    </m:r>
                    <m:r>
                      <a:rPr lang="en-GB" altLang="en-US" sz="1400" b="1" i="1" smtClean="0">
                        <a:latin typeface="Cambria Math" panose="02040503050406030204" pitchFamily="18" charset="0"/>
                      </a:rPr>
                      <m:t>𝟑</m:t>
                    </m:r>
                  </m:oMath>
                </a14:m>
                <a:r>
                  <a:rPr lang="en-GB" altLang="en-US" sz="1400" dirty="0"/>
                  <a:t> degrees of freedom  </a:t>
                </a:r>
                <a:endParaRPr lang="en-US" altLang="en-US" sz="1400" dirty="0"/>
              </a:p>
            </p:txBody>
          </p:sp>
        </mc:Choice>
        <mc:Fallback xmlns="">
          <p:sp>
            <p:nvSpPr>
              <p:cNvPr id="7" name="TextBox 28"/>
              <p:cNvSpPr txBox="1">
                <a:spLocks noRot="1" noChangeAspect="1" noMove="1" noResize="1" noEditPoints="1" noAdjustHandles="1" noChangeArrowheads="1" noChangeShapeType="1" noTextEdit="1"/>
              </p:cNvSpPr>
              <p:nvPr/>
            </p:nvSpPr>
            <p:spPr bwMode="auto">
              <a:xfrm flipH="1">
                <a:off x="3851275" y="781344"/>
                <a:ext cx="4606925" cy="522288"/>
              </a:xfrm>
              <a:prstGeom prst="rect">
                <a:avLst/>
              </a:prstGeom>
              <a:blipFill>
                <a:blip r:embed="rId2"/>
                <a:stretch>
                  <a:fillRect l="-397" t="-2326" b="-116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123728" y="692696"/>
                <a:ext cx="80650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a:latin typeface="Cambria Math" panose="02040503050406030204" pitchFamily="18" charset="0"/>
                            </a:rPr>
                            <m:t>3</m:t>
                          </m:r>
                        </m:num>
                        <m:den>
                          <m:r>
                            <a:rPr lang="en-US" i="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US" i="1">
                          <a:latin typeface="Cambria Math" panose="02040503050406030204" pitchFamily="18" charset="0"/>
                        </a:rPr>
                        <m:t>𝑇</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123728" y="692696"/>
                <a:ext cx="806503" cy="610936"/>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27"/>
          <p:cNvCxnSpPr>
            <a:cxnSpLocks noChangeShapeType="1"/>
          </p:cNvCxnSpPr>
          <p:nvPr/>
        </p:nvCxnSpPr>
        <p:spPr bwMode="auto">
          <a:xfrm>
            <a:off x="3052762" y="1676254"/>
            <a:ext cx="574675" cy="0"/>
          </a:xfrm>
          <a:prstGeom prst="line">
            <a:avLst/>
          </a:prstGeom>
          <a:noFill/>
          <a:ln w="9525" algn="ctr">
            <a:solidFill>
              <a:schemeClr val="tx1"/>
            </a:solidFill>
            <a:round/>
            <a:headEnd/>
            <a:tailEnd/>
          </a:ln>
        </p:spPr>
      </p:cxnSp>
      <mc:AlternateContent xmlns:mc="http://schemas.openxmlformats.org/markup-compatibility/2006" xmlns:a14="http://schemas.microsoft.com/office/drawing/2010/main">
        <mc:Choice Requires="a14">
          <p:sp>
            <p:nvSpPr>
              <p:cNvPr id="11" name="TextBox 28"/>
              <p:cNvSpPr txBox="1">
                <a:spLocks noChangeArrowheads="1"/>
              </p:cNvSpPr>
              <p:nvPr/>
            </p:nvSpPr>
            <p:spPr bwMode="auto">
              <a:xfrm flipH="1">
                <a:off x="3851275" y="1424509"/>
                <a:ext cx="4606925" cy="5222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1400" dirty="0"/>
                  <a:t>Average total kinetic energy of a molecule with </a:t>
                </a:r>
                <a14:m>
                  <m:oMath xmlns:m="http://schemas.openxmlformats.org/officeDocument/2006/math">
                    <m:r>
                      <a:rPr lang="en-GB" altLang="en-US" sz="1400" b="1" i="1" smtClean="0">
                        <a:latin typeface="Cambria Math" panose="02040503050406030204" pitchFamily="18" charset="0"/>
                      </a:rPr>
                      <m:t>𝒊</m:t>
                    </m:r>
                  </m:oMath>
                </a14:m>
                <a:r>
                  <a:rPr lang="en-GB" altLang="en-US" sz="1400" dirty="0"/>
                  <a:t> degrees of freedom  </a:t>
                </a:r>
                <a:endParaRPr lang="en-US" altLang="en-US" sz="1400" dirty="0"/>
              </a:p>
            </p:txBody>
          </p:sp>
        </mc:Choice>
        <mc:Fallback xmlns="">
          <p:sp>
            <p:nvSpPr>
              <p:cNvPr id="11" name="TextBox 28"/>
              <p:cNvSpPr txBox="1">
                <a:spLocks noRot="1" noChangeAspect="1" noMove="1" noResize="1" noEditPoints="1" noAdjustHandles="1" noChangeArrowheads="1" noChangeShapeType="1" noTextEdit="1"/>
              </p:cNvSpPr>
              <p:nvPr/>
            </p:nvSpPr>
            <p:spPr bwMode="auto">
              <a:xfrm flipH="1">
                <a:off x="3851275" y="1424509"/>
                <a:ext cx="4606925" cy="522288"/>
              </a:xfrm>
              <a:prstGeom prst="rect">
                <a:avLst/>
              </a:prstGeom>
              <a:blipFill>
                <a:blip r:embed="rId4"/>
                <a:stretch>
                  <a:fillRect l="-397" t="-2353" b="-117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123728" y="1335861"/>
                <a:ext cx="806503" cy="6072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GB" b="0" i="1" smtClean="0">
                              <a:latin typeface="Cambria Math" panose="02040503050406030204" pitchFamily="18" charset="0"/>
                            </a:rPr>
                            <m:t>𝑖</m:t>
                          </m:r>
                        </m:num>
                        <m:den>
                          <m:r>
                            <a:rPr lang="en-US" i="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US" i="1">
                          <a:latin typeface="Cambria Math" panose="02040503050406030204" pitchFamily="18" charset="0"/>
                        </a:rPr>
                        <m:t>𝑇</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2123728" y="1335861"/>
                <a:ext cx="806503" cy="607218"/>
              </a:xfrm>
              <a:prstGeom prst="rect">
                <a:avLst/>
              </a:prstGeom>
              <a:blipFill>
                <a:blip r:embed="rId5"/>
                <a:stretch>
                  <a:fillRect/>
                </a:stretch>
              </a:blipFill>
            </p:spPr>
            <p:txBody>
              <a:bodyPr/>
              <a:lstStyle/>
              <a:p>
                <a:r>
                  <a:rPr lang="en-US">
                    <a:noFill/>
                  </a:rPr>
                  <a:t> </a:t>
                </a:r>
              </a:p>
            </p:txBody>
          </p:sp>
        </mc:Fallback>
      </mc:AlternateContent>
      <p:cxnSp>
        <p:nvCxnSpPr>
          <p:cNvPr id="13" name="Straight Connector 27"/>
          <p:cNvCxnSpPr>
            <a:cxnSpLocks noChangeShapeType="1"/>
          </p:cNvCxnSpPr>
          <p:nvPr/>
        </p:nvCxnSpPr>
        <p:spPr bwMode="auto">
          <a:xfrm>
            <a:off x="3052762" y="2472856"/>
            <a:ext cx="574675" cy="0"/>
          </a:xfrm>
          <a:prstGeom prst="line">
            <a:avLst/>
          </a:prstGeom>
          <a:noFill/>
          <a:ln w="9525" algn="ctr">
            <a:solidFill>
              <a:schemeClr val="tx1"/>
            </a:solidFill>
            <a:round/>
            <a:headEnd/>
            <a:tailEnd/>
          </a:ln>
        </p:spPr>
      </p:cxnSp>
      <mc:AlternateContent xmlns:mc="http://schemas.openxmlformats.org/markup-compatibility/2006" xmlns:a14="http://schemas.microsoft.com/office/drawing/2010/main">
        <mc:Choice Requires="a14">
          <p:sp>
            <p:nvSpPr>
              <p:cNvPr id="14" name="TextBox 28"/>
              <p:cNvSpPr txBox="1">
                <a:spLocks noChangeArrowheads="1"/>
              </p:cNvSpPr>
              <p:nvPr/>
            </p:nvSpPr>
            <p:spPr bwMode="auto">
              <a:xfrm flipH="1">
                <a:off x="3851275" y="2221111"/>
                <a:ext cx="4606925" cy="7386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r>
                  <a:rPr lang="en-GB" altLang="en-US" sz="1400" dirty="0"/>
                  <a:t>Total kinetic energy of N molecules with </a:t>
                </a:r>
                <a14:m>
                  <m:oMath xmlns:m="http://schemas.openxmlformats.org/officeDocument/2006/math">
                    <m:r>
                      <a:rPr lang="en-GB" altLang="en-US" sz="1400" b="1" i="1" smtClean="0">
                        <a:latin typeface="Cambria Math" panose="02040503050406030204" pitchFamily="18" charset="0"/>
                      </a:rPr>
                      <m:t>𝒊</m:t>
                    </m:r>
                  </m:oMath>
                </a14:m>
                <a:r>
                  <a:rPr lang="en-GB" altLang="en-US" sz="1400" dirty="0"/>
                  <a:t> degrees of freedom (considering the molecules of the gas are identical, they have the same degrees of freedom) </a:t>
                </a:r>
                <a:endParaRPr lang="en-US" altLang="en-US" sz="1400" dirty="0"/>
              </a:p>
            </p:txBody>
          </p:sp>
        </mc:Choice>
        <mc:Fallback xmlns="">
          <p:sp>
            <p:nvSpPr>
              <p:cNvPr id="14" name="TextBox 28"/>
              <p:cNvSpPr txBox="1">
                <a:spLocks noRot="1" noChangeAspect="1" noMove="1" noResize="1" noEditPoints="1" noAdjustHandles="1" noChangeArrowheads="1" noChangeShapeType="1" noTextEdit="1"/>
              </p:cNvSpPr>
              <p:nvPr/>
            </p:nvSpPr>
            <p:spPr bwMode="auto">
              <a:xfrm flipH="1">
                <a:off x="3851275" y="2221111"/>
                <a:ext cx="4606925" cy="738664"/>
              </a:xfrm>
              <a:prstGeom prst="rect">
                <a:avLst/>
              </a:prstGeom>
              <a:blipFill>
                <a:blip r:embed="rId6"/>
                <a:stretch>
                  <a:fillRect l="-397" t="-820" b="-73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123728" y="2132463"/>
                <a:ext cx="1039259" cy="6072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N</m:t>
                      </m:r>
                      <m:f>
                        <m:fPr>
                          <m:ctrlPr>
                            <a:rPr lang="en-US" i="1" smtClean="0">
                              <a:latin typeface="Cambria Math" panose="02040503050406030204" pitchFamily="18" charset="0"/>
                            </a:rPr>
                          </m:ctrlPr>
                        </m:fPr>
                        <m:num>
                          <m:r>
                            <a:rPr lang="en-GB" b="0" i="1" smtClean="0">
                              <a:latin typeface="Cambria Math" panose="02040503050406030204" pitchFamily="18" charset="0"/>
                            </a:rPr>
                            <m:t>𝑖</m:t>
                          </m:r>
                        </m:num>
                        <m:den>
                          <m:r>
                            <a:rPr lang="en-US" i="0">
                              <a:latin typeface="Cambria Math" panose="02040503050406030204" pitchFamily="18" charset="0"/>
                            </a:rPr>
                            <m:t>2</m:t>
                          </m:r>
                        </m:den>
                      </m:f>
                      <m:sSub>
                        <m:sSubPr>
                          <m:ctrlPr>
                            <a:rPr lang="en-US" i="1" smtClean="0">
                              <a:latin typeface="Cambria Math" panose="02040503050406030204" pitchFamily="18" charset="0"/>
                            </a:rPr>
                          </m:ctrlPr>
                        </m:sSubPr>
                        <m:e>
                          <m:r>
                            <a:rPr lang="en-GB" b="0" i="1" smtClean="0">
                              <a:latin typeface="Cambria Math" panose="02040503050406030204" pitchFamily="18" charset="0"/>
                            </a:rPr>
                            <m:t>𝑘</m:t>
                          </m:r>
                        </m:e>
                        <m:sub>
                          <m:r>
                            <a:rPr lang="en-GB" b="0" i="1" smtClean="0">
                              <a:latin typeface="Cambria Math" panose="02040503050406030204" pitchFamily="18" charset="0"/>
                            </a:rPr>
                            <m:t>𝐵</m:t>
                          </m:r>
                        </m:sub>
                      </m:sSub>
                      <m:r>
                        <a:rPr lang="en-US" i="1">
                          <a:latin typeface="Cambria Math" panose="02040503050406030204" pitchFamily="18" charset="0"/>
                        </a:rPr>
                        <m:t>𝑇</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123728" y="2132463"/>
                <a:ext cx="1039259" cy="60721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2569387" y="3964777"/>
                <a:ext cx="3330271" cy="11442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𝑈</m:t>
                          </m:r>
                        </m:e>
                        <m:sub>
                          <m:r>
                            <a:rPr lang="en-GB" sz="4000" b="0" i="1" smtClean="0">
                              <a:latin typeface="Cambria Math" panose="02040503050406030204" pitchFamily="18" charset="0"/>
                            </a:rPr>
                            <m:t>𝑖𝑛𝑡</m:t>
                          </m:r>
                        </m:sub>
                      </m:sSub>
                      <m:r>
                        <a:rPr lang="en-GB" sz="4000" b="0" i="1" smtClean="0">
                          <a:latin typeface="Cambria Math" panose="02040503050406030204" pitchFamily="18" charset="0"/>
                        </a:rPr>
                        <m:t>=</m:t>
                      </m:r>
                      <m:f>
                        <m:fPr>
                          <m:ctrlPr>
                            <a:rPr lang="en-GB" sz="4000" i="1">
                              <a:latin typeface="Cambria Math" panose="02040503050406030204" pitchFamily="18" charset="0"/>
                            </a:rPr>
                          </m:ctrlPr>
                        </m:fPr>
                        <m:num>
                          <m:r>
                            <a:rPr lang="en-GB" sz="4000" i="1">
                              <a:latin typeface="Cambria Math" panose="02040503050406030204" pitchFamily="18" charset="0"/>
                            </a:rPr>
                            <m:t>𝑖</m:t>
                          </m:r>
                        </m:num>
                        <m:den>
                          <m:r>
                            <a:rPr lang="en-GB" sz="4000" i="1">
                              <a:latin typeface="Cambria Math" panose="02040503050406030204" pitchFamily="18" charset="0"/>
                            </a:rPr>
                            <m:t>2</m:t>
                          </m:r>
                        </m:den>
                      </m:f>
                      <m:r>
                        <a:rPr lang="en-GB" sz="4000" b="0" i="1" smtClean="0">
                          <a:latin typeface="Cambria Math" panose="02040503050406030204" pitchFamily="18" charset="0"/>
                        </a:rPr>
                        <m:t>𝑁</m:t>
                      </m:r>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𝑘</m:t>
                          </m:r>
                        </m:e>
                        <m:sub>
                          <m:r>
                            <a:rPr lang="en-GB" sz="4000" b="0" i="1" smtClean="0">
                              <a:latin typeface="Cambria Math" panose="02040503050406030204" pitchFamily="18" charset="0"/>
                            </a:rPr>
                            <m:t>𝐵</m:t>
                          </m:r>
                        </m:sub>
                      </m:sSub>
                      <m:r>
                        <a:rPr lang="en-GB" sz="4000" i="1">
                          <a:latin typeface="Cambria Math" panose="02040503050406030204" pitchFamily="18" charset="0"/>
                        </a:rPr>
                        <m:t>𝑇</m:t>
                      </m:r>
                    </m:oMath>
                  </m:oMathPara>
                </a14:m>
                <a:endParaRPr lang="en-US" sz="4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2569387" y="3964777"/>
                <a:ext cx="3330271" cy="1144224"/>
              </a:xfrm>
              <a:prstGeom prst="rect">
                <a:avLst/>
              </a:prstGeom>
              <a:blipFill>
                <a:blip r:embed="rId8"/>
                <a:stretch>
                  <a:fillRect/>
                </a:stretch>
              </a:blipFill>
            </p:spPr>
            <p:txBody>
              <a:bodyPr/>
              <a:lstStyle/>
              <a:p>
                <a:r>
                  <a:rPr lang="en-US">
                    <a:noFill/>
                  </a:rPr>
                  <a:t> </a:t>
                </a:r>
              </a:p>
            </p:txBody>
          </p:sp>
        </mc:Fallback>
      </mc:AlternateContent>
      <p:sp>
        <p:nvSpPr>
          <p:cNvPr id="29" name="Rounded Rectangle 28"/>
          <p:cNvSpPr/>
          <p:nvPr/>
        </p:nvSpPr>
        <p:spPr>
          <a:xfrm>
            <a:off x="899592" y="3241117"/>
            <a:ext cx="6840760" cy="619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115616" y="3373803"/>
            <a:ext cx="5832648" cy="369332"/>
          </a:xfrm>
          <a:prstGeom prst="rect">
            <a:avLst/>
          </a:prstGeom>
          <a:noFill/>
        </p:spPr>
        <p:txBody>
          <a:bodyPr wrap="square" rtlCol="0">
            <a:spAutoFit/>
          </a:bodyPr>
          <a:lstStyle/>
          <a:p>
            <a:r>
              <a:rPr lang="en-GB" dirty="0"/>
              <a:t>Which the internal energy of N molecules of an ideal gas:  </a:t>
            </a:r>
            <a:endParaRPr lang="en-US" dirty="0"/>
          </a:p>
        </p:txBody>
      </p:sp>
      <p:sp>
        <p:nvSpPr>
          <p:cNvPr id="3" name="TextBox 2"/>
          <p:cNvSpPr txBox="1"/>
          <p:nvPr/>
        </p:nvSpPr>
        <p:spPr>
          <a:xfrm flipH="1">
            <a:off x="5931075" y="4536889"/>
            <a:ext cx="3775930" cy="369332"/>
          </a:xfrm>
          <a:prstGeom prst="rect">
            <a:avLst/>
          </a:prstGeom>
          <a:noFill/>
        </p:spPr>
        <p:txBody>
          <a:bodyPr wrap="square" rtlCol="0">
            <a:spAutoFit/>
          </a:bodyPr>
          <a:lstStyle/>
          <a:p>
            <a:r>
              <a:rPr lang="en-GB" dirty="0">
                <a:solidFill>
                  <a:srgbClr val="FF0000"/>
                </a:solidFill>
              </a:rPr>
              <a:t>Important to remember</a:t>
            </a:r>
            <a:endParaRPr lang="en-US" dirty="0">
              <a:solidFill>
                <a:srgbClr val="FF0000"/>
              </a:solidFill>
            </a:endParaRPr>
          </a:p>
        </p:txBody>
      </p:sp>
    </p:spTree>
    <p:extLst>
      <p:ext uri="{BB962C8B-B14F-4D97-AF65-F5344CB8AC3E}">
        <p14:creationId xmlns:p14="http://schemas.microsoft.com/office/powerpoint/2010/main" val="58010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28" grpId="0"/>
      <p:bldP spid="29" grpId="0" animBg="1"/>
      <p:bldP spid="30"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4175956" y="3488996"/>
            <a:ext cx="2808312" cy="1020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835076" y="4869160"/>
            <a:ext cx="5689600" cy="619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6491" y="-122793"/>
            <a:ext cx="8229600" cy="1143000"/>
          </a:xfrm>
        </p:spPr>
        <p:txBody>
          <a:bodyPr/>
          <a:lstStyle/>
          <a:p>
            <a:r>
              <a:rPr lang="en-GB" dirty="0"/>
              <a:t>Internal energy</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33</a:t>
            </a:fld>
            <a:endParaRPr lang="en-US" altLang="zh-CN"/>
          </a:p>
        </p:txBody>
      </p:sp>
      <mc:AlternateContent xmlns:mc="http://schemas.openxmlformats.org/markup-compatibility/2006" xmlns:a14="http://schemas.microsoft.com/office/drawing/2010/main">
        <mc:Choice Requires="a14">
          <p:sp>
            <p:nvSpPr>
              <p:cNvPr id="19" name="TextBox 18"/>
              <p:cNvSpPr txBox="1"/>
              <p:nvPr/>
            </p:nvSpPr>
            <p:spPr>
              <a:xfrm>
                <a:off x="1403648" y="1145305"/>
                <a:ext cx="16011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𝑁</m:t>
                          </m:r>
                        </m:e>
                        <m:sub>
                          <m:r>
                            <a:rPr lang="en-GB" sz="2800" b="0" i="1" smtClean="0">
                              <a:latin typeface="Cambria Math" panose="02040503050406030204" pitchFamily="18" charset="0"/>
                            </a:rPr>
                            <m:t>𝐴</m:t>
                          </m:r>
                        </m:sub>
                      </m:s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𝐵</m:t>
                          </m:r>
                        </m:sub>
                      </m:sSub>
                      <m:r>
                        <a:rPr lang="en-GB" sz="2800" b="0" i="1" smtClean="0">
                          <a:latin typeface="Cambria Math" panose="02040503050406030204" pitchFamily="18" charset="0"/>
                        </a:rPr>
                        <m:t>=</m:t>
                      </m:r>
                      <m:r>
                        <a:rPr lang="en-GB" sz="2800" b="0" i="1" smtClean="0">
                          <a:latin typeface="Cambria Math" panose="02040503050406030204" pitchFamily="18" charset="0"/>
                        </a:rPr>
                        <m:t>𝑅</m:t>
                      </m:r>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403648" y="1145305"/>
                <a:ext cx="1601144" cy="430887"/>
              </a:xfrm>
              <a:prstGeom prst="rect">
                <a:avLst/>
              </a:prstGeom>
              <a:blipFill>
                <a:blip r:embed="rId2"/>
                <a:stretch>
                  <a:fillRect/>
                </a:stretch>
              </a:blipFill>
            </p:spPr>
            <p:txBody>
              <a:bodyPr/>
              <a:lstStyle/>
              <a:p>
                <a:r>
                  <a:rPr lang="en-US">
                    <a:noFill/>
                  </a:rPr>
                  <a:t> </a:t>
                </a:r>
              </a:p>
            </p:txBody>
          </p:sp>
        </mc:Fallback>
      </mc:AlternateContent>
      <p:sp>
        <p:nvSpPr>
          <p:cNvPr id="22" name="TextBox 21"/>
          <p:cNvSpPr txBox="1"/>
          <p:nvPr/>
        </p:nvSpPr>
        <p:spPr>
          <a:xfrm>
            <a:off x="941556" y="1624513"/>
            <a:ext cx="2743059" cy="369332"/>
          </a:xfrm>
          <a:prstGeom prst="rect">
            <a:avLst/>
          </a:prstGeom>
          <a:noFill/>
        </p:spPr>
        <p:txBody>
          <a:bodyPr wrap="none" rtlCol="0">
            <a:spAutoFit/>
          </a:bodyPr>
          <a:lstStyle/>
          <a:p>
            <a:r>
              <a:rPr lang="en-GB" dirty="0"/>
              <a:t>(R is the ideal gas constant)</a:t>
            </a:r>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1835076" y="4871626"/>
                <a:ext cx="5833268" cy="646331"/>
              </a:xfrm>
              <a:prstGeom prst="rect">
                <a:avLst/>
              </a:prstGeom>
              <a:noFill/>
            </p:spPr>
            <p:txBody>
              <a:bodyPr wrap="square" rtlCol="0">
                <a:spAutoFit/>
              </a:bodyPr>
              <a:lstStyle/>
              <a:p>
                <a:r>
                  <a:rPr lang="en-GB" dirty="0"/>
                  <a:t>We obtain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𝑈</m:t>
                        </m:r>
                      </m:e>
                      <m:sub>
                        <m:r>
                          <a:rPr lang="en-GB" i="1">
                            <a:latin typeface="Cambria Math" panose="02040503050406030204" pitchFamily="18" charset="0"/>
                          </a:rPr>
                          <m:t>𝑖𝑛𝑡</m:t>
                        </m:r>
                      </m:sub>
                    </m:sSub>
                  </m:oMath>
                </a14:m>
                <a:r>
                  <a:rPr lang="en-GB" dirty="0"/>
                  <a:t> the internal energy of n moles of ideal gas molecules  </a:t>
                </a:r>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1835076" y="4871626"/>
                <a:ext cx="5833268" cy="646331"/>
              </a:xfrm>
              <a:prstGeom prst="rect">
                <a:avLst/>
              </a:prstGeom>
              <a:blipFill>
                <a:blip r:embed="rId3"/>
                <a:stretch>
                  <a:fillRect l="-836"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254686" y="3500172"/>
                <a:ext cx="2395784" cy="915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𝑈</m:t>
                          </m:r>
                        </m:e>
                        <m:sub>
                          <m:r>
                            <a:rPr lang="en-GB" sz="3200" b="0" i="1" smtClean="0">
                              <a:latin typeface="Cambria Math" panose="02040503050406030204" pitchFamily="18" charset="0"/>
                            </a:rPr>
                            <m:t>𝑖𝑛𝑡</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𝑖</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𝑛𝑅𝑇</m:t>
                      </m:r>
                    </m:oMath>
                  </m:oMathPara>
                </a14:m>
                <a:endParaRPr lang="en-US" sz="3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4254686" y="3500172"/>
                <a:ext cx="2395784" cy="915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354344" y="3376484"/>
                <a:ext cx="2330573" cy="800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𝑈</m:t>
                          </m:r>
                        </m:e>
                        <m:sub>
                          <m:r>
                            <a:rPr lang="en-GB" sz="2800" b="0" i="1" smtClean="0">
                              <a:latin typeface="Cambria Math" panose="02040503050406030204" pitchFamily="18" charset="0"/>
                            </a:rPr>
                            <m:t>𝑖𝑛𝑡</m:t>
                          </m:r>
                        </m:sub>
                      </m:sSub>
                      <m:r>
                        <a:rPr lang="en-GB" sz="2800" b="0" i="1" smtClean="0">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𝑖</m:t>
                          </m:r>
                        </m:num>
                        <m:den>
                          <m:r>
                            <a:rPr lang="en-GB" sz="2800" i="1">
                              <a:latin typeface="Cambria Math" panose="02040503050406030204" pitchFamily="18" charset="0"/>
                            </a:rPr>
                            <m:t>2</m:t>
                          </m:r>
                        </m:den>
                      </m:f>
                      <m:r>
                        <a:rPr lang="en-GB" sz="2800" b="0" i="1" smtClean="0">
                          <a:latin typeface="Cambria Math" panose="02040503050406030204" pitchFamily="18" charset="0"/>
                        </a:rPr>
                        <m:t>𝑁</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𝐵</m:t>
                          </m:r>
                        </m:sub>
                      </m:sSub>
                      <m:r>
                        <a:rPr lang="en-GB" sz="2800" i="1">
                          <a:latin typeface="Cambria Math" panose="02040503050406030204" pitchFamily="18" charset="0"/>
                        </a:rPr>
                        <m:t>𝑇</m:t>
                      </m:r>
                    </m:oMath>
                  </m:oMathPara>
                </a14:m>
                <a:endParaRPr lang="en-US" sz="2800" dirty="0"/>
              </a:p>
            </p:txBody>
          </p:sp>
        </mc:Choice>
        <mc:Fallback xmlns="">
          <p:sp>
            <p:nvSpPr>
              <p:cNvPr id="31" name="TextBox 30"/>
              <p:cNvSpPr txBox="1">
                <a:spLocks noRot="1" noChangeAspect="1" noMove="1" noResize="1" noEditPoints="1" noAdjustHandles="1" noChangeArrowheads="1" noChangeShapeType="1" noTextEdit="1"/>
              </p:cNvSpPr>
              <p:nvPr/>
            </p:nvSpPr>
            <p:spPr>
              <a:xfrm>
                <a:off x="354344" y="3376484"/>
                <a:ext cx="2330573" cy="8008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4341287" y="1191638"/>
                <a:ext cx="165641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𝑁</m:t>
                      </m:r>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𝑁</m:t>
                          </m:r>
                        </m:e>
                        <m:sub>
                          <m:r>
                            <a:rPr lang="en-GB" sz="3200" b="0" i="1" smtClean="0">
                              <a:latin typeface="Cambria Math" panose="02040503050406030204" pitchFamily="18" charset="0"/>
                            </a:rPr>
                            <m:t>𝐴</m:t>
                          </m:r>
                        </m:sub>
                      </m:sSub>
                      <m:r>
                        <a:rPr lang="en-GB" sz="3200" b="0" i="1" smtClean="0">
                          <a:latin typeface="Cambria Math" panose="02040503050406030204" pitchFamily="18" charset="0"/>
                        </a:rPr>
                        <m:t>𝑛</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341287" y="1191638"/>
                <a:ext cx="1656415" cy="492443"/>
              </a:xfrm>
              <a:prstGeom prst="rect">
                <a:avLst/>
              </a:prstGeom>
              <a:blipFill>
                <a:blip r:embed="rId6"/>
                <a:stretch>
                  <a:fillRect/>
                </a:stretch>
              </a:blipFill>
            </p:spPr>
            <p:txBody>
              <a:bodyPr/>
              <a:lstStyle/>
              <a:p>
                <a:r>
                  <a:rPr lang="en-US">
                    <a:noFill/>
                  </a:rPr>
                  <a:t> </a:t>
                </a:r>
              </a:p>
            </p:txBody>
          </p:sp>
        </mc:Fallback>
      </mc:AlternateContent>
      <p:sp>
        <p:nvSpPr>
          <p:cNvPr id="5" name="TextBox 4"/>
          <p:cNvSpPr txBox="1"/>
          <p:nvPr/>
        </p:nvSpPr>
        <p:spPr>
          <a:xfrm>
            <a:off x="3684615" y="2276738"/>
            <a:ext cx="3493264" cy="369332"/>
          </a:xfrm>
          <a:prstGeom prst="rect">
            <a:avLst/>
          </a:prstGeom>
          <a:noFill/>
        </p:spPr>
        <p:txBody>
          <a:bodyPr wrap="none" rtlCol="0">
            <a:spAutoFit/>
          </a:bodyPr>
          <a:lstStyle/>
          <a:p>
            <a:r>
              <a:rPr lang="en-GB" dirty="0"/>
              <a:t>The number of molecules in the gas</a:t>
            </a:r>
            <a:endParaRPr lang="en-US" dirty="0"/>
          </a:p>
        </p:txBody>
      </p:sp>
      <p:cxnSp>
        <p:nvCxnSpPr>
          <p:cNvPr id="32" name="Straight Arrow Connector 31"/>
          <p:cNvCxnSpPr/>
          <p:nvPr/>
        </p:nvCxnSpPr>
        <p:spPr>
          <a:xfrm flipV="1">
            <a:off x="4644008" y="1684081"/>
            <a:ext cx="0" cy="448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997702" y="1610172"/>
            <a:ext cx="360040" cy="595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84657" y="1754721"/>
            <a:ext cx="2781531" cy="369332"/>
          </a:xfrm>
          <a:prstGeom prst="rect">
            <a:avLst/>
          </a:prstGeom>
          <a:noFill/>
        </p:spPr>
        <p:txBody>
          <a:bodyPr wrap="none" rtlCol="0">
            <a:spAutoFit/>
          </a:bodyPr>
          <a:lstStyle/>
          <a:p>
            <a:r>
              <a:rPr lang="en-GB" dirty="0"/>
              <a:t>The number of moles of gas</a:t>
            </a:r>
            <a:endParaRPr lang="en-US" dirty="0"/>
          </a:p>
        </p:txBody>
      </p:sp>
      <p:cxnSp>
        <p:nvCxnSpPr>
          <p:cNvPr id="37" name="Straight Arrow Connector 36"/>
          <p:cNvCxnSpPr/>
          <p:nvPr/>
        </p:nvCxnSpPr>
        <p:spPr>
          <a:xfrm flipH="1">
            <a:off x="5580112" y="1020207"/>
            <a:ext cx="289000" cy="1250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5733559" y="647725"/>
            <a:ext cx="3282532" cy="646331"/>
          </a:xfrm>
          <a:prstGeom prst="rect">
            <a:avLst/>
          </a:prstGeom>
          <a:noFill/>
        </p:spPr>
        <p:txBody>
          <a:bodyPr wrap="square" rtlCol="0">
            <a:spAutoFit/>
          </a:bodyPr>
          <a:lstStyle/>
          <a:p>
            <a:r>
              <a:rPr lang="en-GB" dirty="0"/>
              <a:t>The number of molecules in one mole of gas (Avogadro’s number)</a:t>
            </a:r>
            <a:endParaRPr lang="en-US" dirty="0"/>
          </a:p>
        </p:txBody>
      </p:sp>
      <p:sp>
        <p:nvSpPr>
          <p:cNvPr id="39" name="TextBox 38"/>
          <p:cNvSpPr txBox="1"/>
          <p:nvPr/>
        </p:nvSpPr>
        <p:spPr>
          <a:xfrm flipH="1">
            <a:off x="832210" y="2646070"/>
            <a:ext cx="1219510" cy="369332"/>
          </a:xfrm>
          <a:prstGeom prst="rect">
            <a:avLst/>
          </a:prstGeom>
          <a:noFill/>
        </p:spPr>
        <p:txBody>
          <a:bodyPr wrap="square" rtlCol="0">
            <a:spAutoFit/>
          </a:bodyPr>
          <a:lstStyle/>
          <a:p>
            <a:r>
              <a:rPr lang="en-GB" dirty="0"/>
              <a:t>We obtain:  </a:t>
            </a:r>
            <a:endParaRPr lang="en-US" dirty="0"/>
          </a:p>
        </p:txBody>
      </p:sp>
      <mc:AlternateContent xmlns:mc="http://schemas.openxmlformats.org/markup-compatibility/2006" xmlns:a14="http://schemas.microsoft.com/office/drawing/2010/main">
        <mc:Choice Requires="a14">
          <p:sp>
            <p:nvSpPr>
              <p:cNvPr id="40" name="TextBox 39"/>
              <p:cNvSpPr txBox="1"/>
              <p:nvPr/>
            </p:nvSpPr>
            <p:spPr>
              <a:xfrm>
                <a:off x="2048339" y="2676862"/>
                <a:ext cx="16738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𝑁</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𝑘</m:t>
                          </m:r>
                        </m:e>
                        <m:sub>
                          <m:r>
                            <a:rPr lang="en-GB" sz="2800" b="0" i="1" smtClean="0">
                              <a:latin typeface="Cambria Math" panose="02040503050406030204" pitchFamily="18" charset="0"/>
                            </a:rPr>
                            <m:t>𝐵</m:t>
                          </m:r>
                        </m:sub>
                      </m:sSub>
                      <m:r>
                        <a:rPr lang="en-GB" sz="2800" b="0" i="1" smtClean="0">
                          <a:latin typeface="Cambria Math" panose="02040503050406030204" pitchFamily="18" charset="0"/>
                        </a:rPr>
                        <m:t>=</m:t>
                      </m:r>
                      <m:r>
                        <a:rPr lang="en-GB" sz="2800" b="0" i="1" smtClean="0">
                          <a:latin typeface="Cambria Math" panose="02040503050406030204" pitchFamily="18" charset="0"/>
                        </a:rPr>
                        <m:t>𝑛𝑅</m:t>
                      </m:r>
                    </m:oMath>
                  </m:oMathPara>
                </a14:m>
                <a:endParaRPr lang="en-US" sz="2800" dirty="0"/>
              </a:p>
            </p:txBody>
          </p:sp>
        </mc:Choice>
        <mc:Fallback xmlns="">
          <p:sp>
            <p:nvSpPr>
              <p:cNvPr id="40" name="TextBox 39"/>
              <p:cNvSpPr txBox="1">
                <a:spLocks noRot="1" noChangeAspect="1" noMove="1" noResize="1" noEditPoints="1" noAdjustHandles="1" noChangeArrowheads="1" noChangeShapeType="1" noTextEdit="1"/>
              </p:cNvSpPr>
              <p:nvPr/>
            </p:nvSpPr>
            <p:spPr>
              <a:xfrm>
                <a:off x="2048339" y="2676862"/>
                <a:ext cx="1673856" cy="430887"/>
              </a:xfrm>
              <a:prstGeom prst="rect">
                <a:avLst/>
              </a:prstGeom>
              <a:blipFill>
                <a:blip r:embed="rId7"/>
                <a:stretch>
                  <a:fillRect/>
                </a:stretch>
              </a:blipFill>
            </p:spPr>
            <p:txBody>
              <a:bodyPr/>
              <a:lstStyle/>
              <a:p>
                <a:r>
                  <a:rPr lang="en-US">
                    <a:noFill/>
                  </a:rPr>
                  <a:t> </a:t>
                </a:r>
              </a:p>
            </p:txBody>
          </p:sp>
        </mc:Fallback>
      </mc:AlternateContent>
      <p:sp>
        <p:nvSpPr>
          <p:cNvPr id="41" name="Right Arrow 40"/>
          <p:cNvSpPr/>
          <p:nvPr/>
        </p:nvSpPr>
        <p:spPr>
          <a:xfrm>
            <a:off x="3203848" y="3573016"/>
            <a:ext cx="864096" cy="6043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18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23" grpId="0"/>
      <p:bldP spid="25" grpId="0"/>
      <p:bldP spid="31" grpId="0"/>
      <p:bldP spid="3" grpId="0"/>
      <p:bldP spid="5" grpId="0"/>
      <p:bldP spid="35" grpId="0"/>
      <p:bldP spid="38" grpId="0"/>
      <p:bldP spid="39" grpId="0"/>
      <p:bldP spid="40" grpId="0"/>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203970" y="3717032"/>
            <a:ext cx="3409752" cy="1558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35038" y="1772816"/>
            <a:ext cx="7329705" cy="11878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34</a:t>
            </a:fld>
            <a:endParaRPr lang="en-US" altLang="zh-CN"/>
          </a:p>
        </p:txBody>
      </p:sp>
      <p:sp>
        <p:nvSpPr>
          <p:cNvPr id="5" name="Right Arrow 9"/>
          <p:cNvSpPr>
            <a:spLocks noChangeArrowheads="1"/>
          </p:cNvSpPr>
          <p:nvPr/>
        </p:nvSpPr>
        <p:spPr bwMode="auto">
          <a:xfrm>
            <a:off x="1213749" y="4285566"/>
            <a:ext cx="576263" cy="503237"/>
          </a:xfrm>
          <a:prstGeom prst="rightArrow">
            <a:avLst>
              <a:gd name="adj1" fmla="val 50000"/>
              <a:gd name="adj2" fmla="val 50099"/>
            </a:avLst>
          </a:prstGeom>
          <a:solidFill>
            <a:schemeClr val="accent1"/>
          </a:solidFill>
          <a:ln w="9525" algn="ctr">
            <a:solidFill>
              <a:schemeClr val="tx1"/>
            </a:solidFill>
            <a:round/>
            <a:headEnd/>
            <a:tailEnd/>
          </a:ln>
        </p:spPr>
        <p:txBody>
          <a:bodyPr/>
          <a:lstStyle>
            <a:lvl1pPr>
              <a:defRPr b="1">
                <a:solidFill>
                  <a:schemeClr val="tx1"/>
                </a:solidFill>
                <a:latin typeface="Garamond" panose="02020404030301010803" pitchFamily="18" charset="0"/>
                <a:ea typeface="楷体_GB2312"/>
                <a:cs typeface="楷体_GB2312"/>
              </a:defRPr>
            </a:lvl1pPr>
            <a:lvl2pPr marL="742950" indent="-285750">
              <a:defRPr b="1">
                <a:solidFill>
                  <a:schemeClr val="tx1"/>
                </a:solidFill>
                <a:latin typeface="Garamond" panose="02020404030301010803" pitchFamily="18" charset="0"/>
                <a:ea typeface="楷体_GB2312"/>
                <a:cs typeface="楷体_GB2312"/>
              </a:defRPr>
            </a:lvl2pPr>
            <a:lvl3pPr marL="1143000" indent="-228600">
              <a:defRPr b="1">
                <a:solidFill>
                  <a:schemeClr val="tx1"/>
                </a:solidFill>
                <a:latin typeface="Garamond" panose="02020404030301010803" pitchFamily="18" charset="0"/>
                <a:ea typeface="楷体_GB2312"/>
                <a:cs typeface="楷体_GB2312"/>
              </a:defRPr>
            </a:lvl3pPr>
            <a:lvl4pPr marL="1600200" indent="-228600">
              <a:defRPr b="1">
                <a:solidFill>
                  <a:schemeClr val="tx1"/>
                </a:solidFill>
                <a:latin typeface="Garamond" panose="02020404030301010803" pitchFamily="18" charset="0"/>
                <a:ea typeface="楷体_GB2312"/>
                <a:cs typeface="楷体_GB2312"/>
              </a:defRPr>
            </a:lvl4pPr>
            <a:lvl5pPr marL="2057400" indent="-228600">
              <a:defRPr b="1">
                <a:solidFill>
                  <a:schemeClr val="tx1"/>
                </a:solidFill>
                <a:latin typeface="Garamond" panose="02020404030301010803" pitchFamily="18" charset="0"/>
                <a:ea typeface="楷体_GB2312"/>
                <a:cs typeface="楷体_GB2312"/>
              </a:defRPr>
            </a:lvl5pPr>
            <a:lvl6pPr marL="25146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6pPr>
            <a:lvl7pPr marL="29718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7pPr>
            <a:lvl8pPr marL="34290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8pPr>
            <a:lvl9pPr marL="3886200" indent="-228600" eaLnBrk="0" fontAlgn="base" hangingPunct="0">
              <a:spcBef>
                <a:spcPct val="0"/>
              </a:spcBef>
              <a:spcAft>
                <a:spcPct val="0"/>
              </a:spcAft>
              <a:defRPr b="1">
                <a:solidFill>
                  <a:schemeClr val="tx1"/>
                </a:solidFill>
                <a:latin typeface="Garamond" panose="02020404030301010803" pitchFamily="18" charset="0"/>
                <a:ea typeface="楷体_GB2312"/>
                <a:cs typeface="楷体_GB2312"/>
              </a:defRPr>
            </a:lvl9pPr>
          </a:lstStyle>
          <a:p>
            <a:pPr algn="ctr" eaLnBrk="1" hangingPunct="1"/>
            <a:endParaRPr lang="en-US" altLang="en-US"/>
          </a:p>
        </p:txBody>
      </p:sp>
      <p:sp>
        <p:nvSpPr>
          <p:cNvPr id="8" name="Title 1"/>
          <p:cNvSpPr>
            <a:spLocks noGrp="1"/>
          </p:cNvSpPr>
          <p:nvPr>
            <p:ph type="title"/>
          </p:nvPr>
        </p:nvSpPr>
        <p:spPr>
          <a:xfrm>
            <a:off x="786491" y="-122793"/>
            <a:ext cx="8229600" cy="1143000"/>
          </a:xfrm>
        </p:spPr>
        <p:txBody>
          <a:bodyPr/>
          <a:lstStyle/>
          <a:p>
            <a:r>
              <a:rPr lang="en-GB" dirty="0"/>
              <a:t>Internal energy of an ideal gas</a:t>
            </a:r>
            <a:endParaRPr lang="en-US" dirty="0"/>
          </a:p>
        </p:txBody>
      </p:sp>
      <p:sp>
        <p:nvSpPr>
          <p:cNvPr id="9" name="Rounded Rectangle 8"/>
          <p:cNvSpPr/>
          <p:nvPr/>
        </p:nvSpPr>
        <p:spPr>
          <a:xfrm>
            <a:off x="3347864" y="620688"/>
            <a:ext cx="2016224" cy="10205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3582626" y="861411"/>
                <a:ext cx="1477328" cy="686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𝑖</m:t>
                          </m:r>
                        </m:num>
                        <m:den>
                          <m:r>
                            <a:rPr lang="en-GB" sz="2400" b="0" i="1" smtClean="0">
                              <a:latin typeface="Cambria Math" panose="02040503050406030204" pitchFamily="18" charset="0"/>
                            </a:rPr>
                            <m:t>2</m:t>
                          </m:r>
                        </m:den>
                      </m:f>
                      <m:r>
                        <a:rPr lang="en-GB" sz="2400" b="0" i="1" smtClean="0">
                          <a:latin typeface="Cambria Math" panose="02040503050406030204" pitchFamily="18" charset="0"/>
                        </a:rPr>
                        <m:t>𝑛𝑅𝑇</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582626" y="861411"/>
                <a:ext cx="1477328" cy="686470"/>
              </a:xfrm>
              <a:prstGeom prst="rect">
                <a:avLst/>
              </a:prstGeom>
              <a:blipFill>
                <a:blip r:embed="rId2"/>
                <a:stretch>
                  <a:fillRect/>
                </a:stretch>
              </a:blipFill>
            </p:spPr>
            <p:txBody>
              <a:bodyPr/>
              <a:lstStyle/>
              <a:p>
                <a:r>
                  <a:rPr lang="en-US">
                    <a:noFill/>
                  </a:rPr>
                  <a:t> </a:t>
                </a:r>
              </a:p>
            </p:txBody>
          </p:sp>
        </mc:Fallback>
      </mc:AlternateContent>
      <p:sp>
        <p:nvSpPr>
          <p:cNvPr id="11" name="TextBox 10"/>
          <p:cNvSpPr txBox="1"/>
          <p:nvPr/>
        </p:nvSpPr>
        <p:spPr>
          <a:xfrm>
            <a:off x="1046244" y="870160"/>
            <a:ext cx="2232248" cy="646331"/>
          </a:xfrm>
          <a:prstGeom prst="rect">
            <a:avLst/>
          </a:prstGeom>
          <a:noFill/>
        </p:spPr>
        <p:txBody>
          <a:bodyPr wrap="square" rtlCol="0">
            <a:spAutoFit/>
          </a:bodyPr>
          <a:lstStyle/>
          <a:p>
            <a:r>
              <a:rPr lang="en-GB" dirty="0"/>
              <a:t>Internal energy of an ideal gas</a:t>
            </a:r>
            <a:endParaRPr lang="en-US" dirty="0"/>
          </a:p>
        </p:txBody>
      </p:sp>
      <p:sp>
        <p:nvSpPr>
          <p:cNvPr id="12" name="TextBox 11"/>
          <p:cNvSpPr txBox="1"/>
          <p:nvPr/>
        </p:nvSpPr>
        <p:spPr>
          <a:xfrm>
            <a:off x="5652120" y="1130986"/>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xmlns:a14="http://schemas.microsoft.com/office/drawing/2010/main">
        <mc:Choice Requires="a14">
          <p:sp>
            <p:nvSpPr>
              <p:cNvPr id="13" name="TextBox 12"/>
              <p:cNvSpPr txBox="1"/>
              <p:nvPr/>
            </p:nvSpPr>
            <p:spPr>
              <a:xfrm>
                <a:off x="1135951" y="1772816"/>
                <a:ext cx="7128792" cy="1015663"/>
              </a:xfrm>
              <a:prstGeom prst="rect">
                <a:avLst/>
              </a:prstGeom>
              <a:noFill/>
            </p:spPr>
            <p:txBody>
              <a:bodyPr wrap="square" rtlCol="0">
                <a:spAutoFit/>
              </a:bodyPr>
              <a:lstStyle/>
              <a:p>
                <a:r>
                  <a:rPr lang="en-GB" sz="2000" dirty="0"/>
                  <a:t>The internal energy of an ideal gas depends only to the number of moles </a:t>
                </a:r>
                <a14:m>
                  <m:oMath xmlns:m="http://schemas.openxmlformats.org/officeDocument/2006/math">
                    <m:r>
                      <a:rPr lang="en-GB" sz="2000" b="0" i="1" smtClean="0">
                        <a:latin typeface="Cambria Math" panose="02040503050406030204" pitchFamily="18" charset="0"/>
                      </a:rPr>
                      <m:t>𝑛</m:t>
                    </m:r>
                  </m:oMath>
                </a14:m>
                <a:r>
                  <a:rPr lang="en-US" sz="2000" dirty="0"/>
                  <a:t>, the degree of freedom </a:t>
                </a:r>
                <a14:m>
                  <m:oMath xmlns:m="http://schemas.openxmlformats.org/officeDocument/2006/math">
                    <m:r>
                      <a:rPr lang="en-GB" sz="2000" b="0" i="1" smtClean="0">
                        <a:latin typeface="Cambria Math" panose="02040503050406030204" pitchFamily="18" charset="0"/>
                      </a:rPr>
                      <m:t>𝑖</m:t>
                    </m:r>
                  </m:oMath>
                </a14:m>
                <a:r>
                  <a:rPr lang="en-US" sz="2000" dirty="0"/>
                  <a:t>, and the temperature </a:t>
                </a:r>
                <a14:m>
                  <m:oMath xmlns:m="http://schemas.openxmlformats.org/officeDocument/2006/math">
                    <m:r>
                      <a:rPr lang="en-GB" sz="2000" b="0" i="1" smtClean="0">
                        <a:latin typeface="Cambria Math" panose="02040503050406030204" pitchFamily="18" charset="0"/>
                      </a:rPr>
                      <m:t>𝑇</m:t>
                    </m:r>
                  </m:oMath>
                </a14:m>
                <a:r>
                  <a:rPr lang="en-US" sz="2000" dirty="0"/>
                  <a:t>. It don’t depends to the pressure or the volume of the gas.</a:t>
                </a:r>
              </a:p>
            </p:txBody>
          </p:sp>
        </mc:Choice>
        <mc:Fallback xmlns="">
          <p:sp>
            <p:nvSpPr>
              <p:cNvPr id="13" name="TextBox 12"/>
              <p:cNvSpPr txBox="1">
                <a:spLocks noRot="1" noChangeAspect="1" noMove="1" noResize="1" noEditPoints="1" noAdjustHandles="1" noChangeArrowheads="1" noChangeShapeType="1" noTextEdit="1"/>
              </p:cNvSpPr>
              <p:nvPr/>
            </p:nvSpPr>
            <p:spPr>
              <a:xfrm>
                <a:off x="1135951" y="1772816"/>
                <a:ext cx="7128792" cy="1015663"/>
              </a:xfrm>
              <a:prstGeom prst="rect">
                <a:avLst/>
              </a:prstGeom>
              <a:blipFill>
                <a:blip r:embed="rId3"/>
                <a:stretch>
                  <a:fillRect l="-855" t="-3614" b="-10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208751" y="3771159"/>
                <a:ext cx="3404971" cy="1258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ea typeface="Cambria Math" panose="02040503050406030204" pitchFamily="18" charset="0"/>
                        </a:rPr>
                        <m:t>∆</m:t>
                      </m:r>
                      <m:r>
                        <a:rPr lang="en-GB" sz="4400" b="0" i="1" smtClean="0">
                          <a:latin typeface="Cambria Math" panose="02040503050406030204" pitchFamily="18" charset="0"/>
                          <a:ea typeface="Cambria Math" panose="02040503050406030204" pitchFamily="18" charset="0"/>
                        </a:rPr>
                        <m:t>𝑈</m:t>
                      </m:r>
                      <m:r>
                        <a:rPr lang="en-GB" sz="4400" b="0" i="1" smtClean="0">
                          <a:latin typeface="Cambria Math" panose="02040503050406030204" pitchFamily="18" charset="0"/>
                          <a:ea typeface="Cambria Math" panose="02040503050406030204" pitchFamily="18" charset="0"/>
                        </a:rPr>
                        <m:t>=</m:t>
                      </m:r>
                      <m:f>
                        <m:fPr>
                          <m:ctrlPr>
                            <a:rPr lang="en-GB" sz="4400" b="0" i="1" smtClean="0">
                              <a:latin typeface="Cambria Math" panose="02040503050406030204" pitchFamily="18" charset="0"/>
                              <a:ea typeface="Cambria Math" panose="02040503050406030204" pitchFamily="18" charset="0"/>
                            </a:rPr>
                          </m:ctrlPr>
                        </m:fPr>
                        <m:num>
                          <m:r>
                            <a:rPr lang="en-GB" sz="4400" b="0" i="1" smtClean="0">
                              <a:latin typeface="Cambria Math" panose="02040503050406030204" pitchFamily="18" charset="0"/>
                              <a:ea typeface="Cambria Math" panose="02040503050406030204" pitchFamily="18" charset="0"/>
                            </a:rPr>
                            <m:t>𝑖</m:t>
                          </m:r>
                        </m:num>
                        <m:den>
                          <m:r>
                            <a:rPr lang="en-GB" sz="4400" b="0" i="1" smtClean="0">
                              <a:latin typeface="Cambria Math" panose="02040503050406030204" pitchFamily="18" charset="0"/>
                              <a:ea typeface="Cambria Math" panose="02040503050406030204" pitchFamily="18" charset="0"/>
                            </a:rPr>
                            <m:t>2</m:t>
                          </m:r>
                        </m:den>
                      </m:f>
                      <m:r>
                        <a:rPr lang="en-GB" sz="4400" b="0" i="1" smtClean="0">
                          <a:latin typeface="Cambria Math" panose="02040503050406030204" pitchFamily="18" charset="0"/>
                          <a:ea typeface="Cambria Math" panose="02040503050406030204" pitchFamily="18" charset="0"/>
                        </a:rPr>
                        <m:t>𝑛𝑅</m:t>
                      </m:r>
                      <m:r>
                        <a:rPr lang="en-GB" sz="4400" b="0" i="1" smtClean="0">
                          <a:latin typeface="Cambria Math" panose="02040503050406030204" pitchFamily="18" charset="0"/>
                          <a:ea typeface="Cambria Math" panose="02040503050406030204" pitchFamily="18" charset="0"/>
                        </a:rPr>
                        <m:t>∆</m:t>
                      </m:r>
                      <m:r>
                        <a:rPr lang="en-GB" sz="4400" b="0" i="1" smtClean="0">
                          <a:latin typeface="Cambria Math" panose="02040503050406030204" pitchFamily="18" charset="0"/>
                          <a:ea typeface="Cambria Math" panose="02040503050406030204" pitchFamily="18" charset="0"/>
                        </a:rPr>
                        <m:t>𝑇</m:t>
                      </m:r>
                    </m:oMath>
                  </m:oMathPara>
                </a14:m>
                <a:endParaRPr lang="en-US" sz="4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208751" y="3771159"/>
                <a:ext cx="3404971" cy="12585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26314" y="3076955"/>
                <a:ext cx="7896118" cy="707886"/>
              </a:xfrm>
              <a:prstGeom prst="rect">
                <a:avLst/>
              </a:prstGeom>
              <a:noFill/>
            </p:spPr>
            <p:txBody>
              <a:bodyPr wrap="square" rtlCol="0">
                <a:spAutoFit/>
              </a:bodyPr>
              <a:lstStyle/>
              <a:p>
                <a:r>
                  <a:rPr lang="en-GB" sz="2000" dirty="0"/>
                  <a:t>Considering a change of temperature of the gas </a:t>
                </a:r>
                <a14:m>
                  <m:oMath xmlns:m="http://schemas.openxmlformats.org/officeDocument/2006/math">
                    <m:r>
                      <a:rPr lang="en-GB" sz="200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𝑇</m:t>
                    </m:r>
                  </m:oMath>
                </a14:m>
                <a:r>
                  <a:rPr lang="en-US" sz="2000" dirty="0"/>
                  <a:t>, (the number of moles n don’t change, i.e. the system is closed), the change of internal energy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𝑈</m:t>
                    </m:r>
                  </m:oMath>
                </a14:m>
                <a:r>
                  <a:rPr lang="en-US" sz="2000" dirty="0"/>
                  <a:t> is:</a:t>
                </a:r>
              </a:p>
            </p:txBody>
          </p:sp>
        </mc:Choice>
        <mc:Fallback xmlns="">
          <p:sp>
            <p:nvSpPr>
              <p:cNvPr id="16" name="TextBox 15"/>
              <p:cNvSpPr txBox="1">
                <a:spLocks noRot="1" noChangeAspect="1" noMove="1" noResize="1" noEditPoints="1" noAdjustHandles="1" noChangeArrowheads="1" noChangeShapeType="1" noTextEdit="1"/>
              </p:cNvSpPr>
              <p:nvPr/>
            </p:nvSpPr>
            <p:spPr>
              <a:xfrm>
                <a:off x="926314" y="3076955"/>
                <a:ext cx="7896118" cy="707886"/>
              </a:xfrm>
              <a:prstGeom prst="rect">
                <a:avLst/>
              </a:prstGeom>
              <a:blipFill>
                <a:blip r:embed="rId5"/>
                <a:stretch>
                  <a:fillRect l="-849" t="-5172" r="-849" b="-14655"/>
                </a:stretch>
              </a:blipFill>
            </p:spPr>
            <p:txBody>
              <a:bodyPr/>
              <a:lstStyle/>
              <a:p>
                <a:r>
                  <a:rPr lang="en-US">
                    <a:noFill/>
                  </a:rPr>
                  <a:t> </a:t>
                </a:r>
              </a:p>
            </p:txBody>
          </p:sp>
        </mc:Fallback>
      </mc:AlternateContent>
      <p:sp>
        <p:nvSpPr>
          <p:cNvPr id="18" name="TextBox 17"/>
          <p:cNvSpPr txBox="1"/>
          <p:nvPr/>
        </p:nvSpPr>
        <p:spPr>
          <a:xfrm>
            <a:off x="5846122" y="4330425"/>
            <a:ext cx="2326278" cy="369332"/>
          </a:xfrm>
          <a:prstGeom prst="rect">
            <a:avLst/>
          </a:prstGeom>
          <a:noFill/>
        </p:spPr>
        <p:txBody>
          <a:bodyPr wrap="none" rtlCol="0">
            <a:spAutoFit/>
          </a:bodyPr>
          <a:lstStyle/>
          <a:p>
            <a:r>
              <a:rPr lang="en-GB" dirty="0">
                <a:solidFill>
                  <a:srgbClr val="FF0000"/>
                </a:solidFill>
              </a:rPr>
              <a:t>Important to remember</a:t>
            </a:r>
            <a:endParaRPr lang="en-US" dirty="0">
              <a:solidFill>
                <a:srgbClr val="FF0000"/>
              </a:solidFill>
            </a:endParaRPr>
          </a:p>
        </p:txBody>
      </p:sp>
      <mc:AlternateContent xmlns:mc="http://schemas.openxmlformats.org/markup-compatibility/2006" xmlns:a14="http://schemas.microsoft.com/office/drawing/2010/main">
        <mc:Choice Requires="a14">
          <p:sp>
            <p:nvSpPr>
              <p:cNvPr id="19" name="TextBox 18"/>
              <p:cNvSpPr txBox="1"/>
              <p:nvPr/>
            </p:nvSpPr>
            <p:spPr>
              <a:xfrm>
                <a:off x="501508" y="5591880"/>
                <a:ext cx="2926699" cy="369332"/>
              </a:xfrm>
              <a:prstGeom prst="rect">
                <a:avLst/>
              </a:prstGeom>
              <a:noFill/>
            </p:spPr>
            <p:txBody>
              <a:bodyPr wrap="none" rtlCol="0">
                <a:spAutoFit/>
              </a:bodyPr>
              <a:lstStyle/>
              <a:p>
                <a:r>
                  <a:rPr lang="en-GB" dirty="0"/>
                  <a:t>For monoatomic gas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=3</m:t>
                    </m:r>
                  </m:oMath>
                </a14:m>
                <a:r>
                  <a:rPr lang="en-GB" dirty="0"/>
                  <a:t>): </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501508" y="5591880"/>
                <a:ext cx="2926699" cy="369332"/>
              </a:xfrm>
              <a:prstGeom prst="rect">
                <a:avLst/>
              </a:prstGeom>
              <a:blipFill>
                <a:blip r:embed="rId6"/>
                <a:stretch>
                  <a:fillRect l="-1667" t="-8197" r="-8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347864" y="5327975"/>
                <a:ext cx="1851854"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𝑈</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3</m:t>
                          </m:r>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𝑛𝑅</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𝑇</m:t>
                      </m:r>
                    </m:oMath>
                  </m:oMathPara>
                </a14:m>
                <a:endParaRPr lang="en-US" sz="32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347864" y="5327975"/>
                <a:ext cx="1851854" cy="69147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9552" y="6300028"/>
                <a:ext cx="5626156" cy="369332"/>
              </a:xfrm>
              <a:prstGeom prst="rect">
                <a:avLst/>
              </a:prstGeom>
              <a:noFill/>
            </p:spPr>
            <p:txBody>
              <a:bodyPr wrap="none" rtlCol="0">
                <a:spAutoFit/>
              </a:bodyPr>
              <a:lstStyle/>
              <a:p>
                <a:r>
                  <a:rPr lang="en-GB" dirty="0"/>
                  <a:t>For diatomic gas, if there is no vibrational motion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=5</m:t>
                    </m:r>
                  </m:oMath>
                </a14:m>
                <a:r>
                  <a:rPr lang="en-GB" dirty="0"/>
                  <a:t>): </a:t>
                </a:r>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539552" y="6300028"/>
                <a:ext cx="5626156" cy="369332"/>
              </a:xfrm>
              <a:prstGeom prst="rect">
                <a:avLst/>
              </a:prstGeom>
              <a:blipFill>
                <a:blip r:embed="rId8"/>
                <a:stretch>
                  <a:fillRect l="-97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083334" y="6029978"/>
                <a:ext cx="1851854" cy="698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𝑈</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5</m:t>
                          </m:r>
                        </m:num>
                        <m:den>
                          <m:r>
                            <a:rPr lang="en-GB" sz="2400" b="0" i="1" smtClean="0">
                              <a:latin typeface="Cambria Math" panose="02040503050406030204" pitchFamily="18" charset="0"/>
                              <a:ea typeface="Cambria Math" panose="02040503050406030204" pitchFamily="18" charset="0"/>
                            </a:rPr>
                            <m:t>2</m:t>
                          </m:r>
                        </m:den>
                      </m:f>
                      <m:r>
                        <a:rPr lang="en-GB" sz="2400" b="0" i="1" smtClean="0">
                          <a:latin typeface="Cambria Math" panose="02040503050406030204" pitchFamily="18" charset="0"/>
                          <a:ea typeface="Cambria Math" panose="02040503050406030204" pitchFamily="18" charset="0"/>
                        </a:rPr>
                        <m:t>𝑛𝑅</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𝑇</m:t>
                      </m:r>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083334" y="6029978"/>
                <a:ext cx="1851854" cy="69897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3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5" grpId="0" animBg="1"/>
      <p:bldP spid="13" grpId="0"/>
      <p:bldP spid="15" grpId="0"/>
      <p:bldP spid="16" grpId="0"/>
      <p:bldP spid="18" grpId="0"/>
      <p:bldP spid="19" grpId="0"/>
      <p:bldP spid="20"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2780928"/>
            <a:ext cx="8229600" cy="1143000"/>
          </a:xfrm>
        </p:spPr>
        <p:txBody>
          <a:bodyPr/>
          <a:lstStyle/>
          <a:p>
            <a:r>
              <a:rPr lang="en-GB" dirty="0"/>
              <a:t>End of the lesson 3</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35</a:t>
            </a:fld>
            <a:endParaRPr lang="en-US" altLang="zh-CN"/>
          </a:p>
        </p:txBody>
      </p:sp>
    </p:spTree>
    <p:extLst>
      <p:ext uri="{BB962C8B-B14F-4D97-AF65-F5344CB8AC3E}">
        <p14:creationId xmlns:p14="http://schemas.microsoft.com/office/powerpoint/2010/main" val="353338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81868" y="2104142"/>
            <a:ext cx="7678564" cy="2006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36</a:t>
            </a:fld>
            <a:endParaRPr lang="en-US" altLang="zh-CN"/>
          </a:p>
        </p:txBody>
      </p:sp>
      <p:sp>
        <p:nvSpPr>
          <p:cNvPr id="2" name="TextBox 1"/>
          <p:cNvSpPr txBox="1"/>
          <p:nvPr/>
        </p:nvSpPr>
        <p:spPr>
          <a:xfrm>
            <a:off x="1560810" y="2076250"/>
            <a:ext cx="6120680" cy="1938992"/>
          </a:xfrm>
          <a:prstGeom prst="rect">
            <a:avLst/>
          </a:prstGeom>
          <a:noFill/>
        </p:spPr>
        <p:txBody>
          <a:bodyPr wrap="square" rtlCol="0">
            <a:spAutoFit/>
          </a:bodyPr>
          <a:lstStyle/>
          <a:p>
            <a:r>
              <a:rPr lang="en-GB" sz="4000" dirty="0"/>
              <a:t>Heat transfers, Lesson 4: Introduction to the </a:t>
            </a:r>
            <a:r>
              <a:rPr lang="en-GB" sz="4000" i="1" dirty="0"/>
              <a:t>first law of thermodynamics</a:t>
            </a:r>
            <a:r>
              <a:rPr lang="en-GB" sz="4000" dirty="0"/>
              <a:t> </a:t>
            </a:r>
            <a:endParaRPr lang="en-US" sz="4000" dirty="0"/>
          </a:p>
        </p:txBody>
      </p:sp>
      <p:sp>
        <p:nvSpPr>
          <p:cNvPr id="3" name="TextBox 2"/>
          <p:cNvSpPr txBox="1"/>
          <p:nvPr/>
        </p:nvSpPr>
        <p:spPr>
          <a:xfrm>
            <a:off x="3131840" y="4222829"/>
            <a:ext cx="2092176" cy="646331"/>
          </a:xfrm>
          <a:prstGeom prst="rect">
            <a:avLst/>
          </a:prstGeom>
          <a:noFill/>
        </p:spPr>
        <p:txBody>
          <a:bodyPr wrap="none" rtlCol="0">
            <a:spAutoFit/>
          </a:bodyPr>
          <a:lstStyle/>
          <a:p>
            <a:r>
              <a:rPr lang="en-GB" dirty="0"/>
              <a:t>Teacher: Paul Briard</a:t>
            </a:r>
          </a:p>
          <a:p>
            <a:r>
              <a:rPr lang="en-GB" dirty="0" err="1"/>
              <a:t>Wechat</a:t>
            </a:r>
            <a:r>
              <a:rPr lang="en-GB" dirty="0"/>
              <a:t>: Paulbg123</a:t>
            </a:r>
          </a:p>
        </p:txBody>
      </p:sp>
    </p:spTree>
    <p:extLst>
      <p:ext uri="{BB962C8B-B14F-4D97-AF65-F5344CB8AC3E}">
        <p14:creationId xmlns:p14="http://schemas.microsoft.com/office/powerpoint/2010/main" val="3753162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a:t>Contents</a:t>
            </a:r>
            <a:endParaRPr lang="en-US" dirty="0"/>
          </a:p>
        </p:txBody>
      </p:sp>
      <p:sp>
        <p:nvSpPr>
          <p:cNvPr id="3" name="Content Placeholder 2"/>
          <p:cNvSpPr>
            <a:spLocks noGrp="1"/>
          </p:cNvSpPr>
          <p:nvPr>
            <p:ph idx="1"/>
          </p:nvPr>
        </p:nvSpPr>
        <p:spPr/>
        <p:txBody>
          <a:bodyPr/>
          <a:lstStyle/>
          <a:p>
            <a:pPr marL="514350" indent="-514350">
              <a:buAutoNum type="arabicPeriod"/>
            </a:pPr>
            <a:r>
              <a:rPr lang="en-GB" dirty="0"/>
              <a:t>The first law of Thermodynamics</a:t>
            </a:r>
          </a:p>
          <a:p>
            <a:pPr marL="514350" indent="-514350">
              <a:buAutoNum type="arabicPeriod"/>
            </a:pPr>
            <a:r>
              <a:rPr lang="en-GB" dirty="0"/>
              <a:t>Heat capacities of an ideal gas</a:t>
            </a:r>
          </a:p>
          <a:p>
            <a:pPr marL="514350" indent="-514350">
              <a:buAutoNum type="arabicPeriod"/>
            </a:pPr>
            <a:r>
              <a:rPr lang="en-GB" dirty="0"/>
              <a:t>Thermodynamic cycles</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37</a:t>
            </a:fld>
            <a:endParaRPr lang="en-US" altLang="zh-CN"/>
          </a:p>
        </p:txBody>
      </p:sp>
    </p:spTree>
    <p:extLst>
      <p:ext uri="{BB962C8B-B14F-4D97-AF65-F5344CB8AC3E}">
        <p14:creationId xmlns:p14="http://schemas.microsoft.com/office/powerpoint/2010/main" val="1270031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08720"/>
            <a:ext cx="8229600" cy="1143000"/>
          </a:xfrm>
        </p:spPr>
        <p:txBody>
          <a:bodyPr/>
          <a:lstStyle/>
          <a:p>
            <a:r>
              <a:rPr lang="en-GB" sz="3600" dirty="0"/>
              <a:t>For everything described in the lecture, we consider </a:t>
            </a:r>
            <a:r>
              <a:rPr lang="en-GB" sz="3600" b="1" dirty="0"/>
              <a:t>closed</a:t>
            </a:r>
            <a:r>
              <a:rPr lang="en-GB" sz="3600" dirty="0"/>
              <a:t> systems:</a:t>
            </a:r>
            <a:endParaRPr lang="en-US" sz="36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38</a:t>
            </a:fld>
            <a:endParaRPr lang="en-US" altLang="zh-CN"/>
          </a:p>
        </p:txBody>
      </p:sp>
      <p:sp>
        <p:nvSpPr>
          <p:cNvPr id="5" name="TextBox 4"/>
          <p:cNvSpPr txBox="1"/>
          <p:nvPr/>
        </p:nvSpPr>
        <p:spPr>
          <a:xfrm>
            <a:off x="3138032" y="-99392"/>
            <a:ext cx="2442079" cy="830997"/>
          </a:xfrm>
          <a:prstGeom prst="rect">
            <a:avLst/>
          </a:prstGeom>
          <a:noFill/>
        </p:spPr>
        <p:txBody>
          <a:bodyPr wrap="none" rtlCol="0">
            <a:spAutoFit/>
          </a:bodyPr>
          <a:lstStyle/>
          <a:p>
            <a:r>
              <a:rPr lang="en-GB" sz="4800" dirty="0">
                <a:solidFill>
                  <a:srgbClr val="FF0000"/>
                </a:solidFill>
              </a:rPr>
              <a:t>Warning </a:t>
            </a:r>
            <a:endParaRPr lang="en-US" sz="4800"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5580111" y="3115126"/>
                <a:ext cx="187435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𝑛</m:t>
                      </m:r>
                      <m:r>
                        <a:rPr lang="en-GB" sz="4000" b="0" i="1" smtClean="0">
                          <a:latin typeface="Cambria Math" panose="02040503050406030204" pitchFamily="18" charset="0"/>
                        </a:rPr>
                        <m:t>=</m:t>
                      </m:r>
                      <m:r>
                        <a:rPr lang="en-GB" sz="4000" b="0" i="1" smtClean="0">
                          <a:latin typeface="Cambria Math" panose="02040503050406030204" pitchFamily="18" charset="0"/>
                        </a:rPr>
                        <m:t>𝐶𝑡𝑒</m:t>
                      </m:r>
                    </m:oMath>
                  </m:oMathPara>
                </a14:m>
                <a:endParaRPr lang="en-US" sz="4000" dirty="0"/>
              </a:p>
            </p:txBody>
          </p:sp>
        </mc:Choice>
        <mc:Fallback xmlns="">
          <p:sp>
            <p:nvSpPr>
              <p:cNvPr id="6" name="TextBox 5"/>
              <p:cNvSpPr txBox="1">
                <a:spLocks noRot="1" noChangeAspect="1" noMove="1" noResize="1" noEditPoints="1" noAdjustHandles="1" noChangeArrowheads="1" noChangeShapeType="1" noTextEdit="1"/>
              </p:cNvSpPr>
              <p:nvPr/>
            </p:nvSpPr>
            <p:spPr>
              <a:xfrm>
                <a:off x="5580111" y="3115126"/>
                <a:ext cx="1874359" cy="615553"/>
              </a:xfrm>
              <a:prstGeom prst="rect">
                <a:avLst/>
              </a:prstGeom>
              <a:blipFill>
                <a:blip r:embed="rId2"/>
                <a:stretch>
                  <a:fillRect/>
                </a:stretch>
              </a:blipFill>
            </p:spPr>
            <p:txBody>
              <a:bodyPr/>
              <a:lstStyle/>
              <a:p>
                <a:r>
                  <a:rPr lang="en-US">
                    <a:noFill/>
                  </a:rPr>
                  <a:t> </a:t>
                </a:r>
              </a:p>
            </p:txBody>
          </p:sp>
        </mc:Fallback>
      </mc:AlternateContent>
      <p:sp>
        <p:nvSpPr>
          <p:cNvPr id="7" name="TextBox 6"/>
          <p:cNvSpPr txBox="1"/>
          <p:nvPr/>
        </p:nvSpPr>
        <p:spPr>
          <a:xfrm flipH="1">
            <a:off x="436118" y="3115126"/>
            <a:ext cx="5143993" cy="954107"/>
          </a:xfrm>
          <a:prstGeom prst="rect">
            <a:avLst/>
          </a:prstGeom>
          <a:noFill/>
        </p:spPr>
        <p:txBody>
          <a:bodyPr wrap="square" rtlCol="0">
            <a:spAutoFit/>
          </a:bodyPr>
          <a:lstStyle/>
          <a:p>
            <a:r>
              <a:rPr lang="en-GB" sz="2800" dirty="0"/>
              <a:t>Number of moles of the system is constant: </a:t>
            </a:r>
            <a:endParaRPr lang="en-US" sz="2800" dirty="0"/>
          </a:p>
        </p:txBody>
      </p:sp>
      <p:pic>
        <p:nvPicPr>
          <p:cNvPr id="8" name="Picture 7"/>
          <p:cNvPicPr>
            <a:picLocks noChangeAspect="1"/>
          </p:cNvPicPr>
          <p:nvPr/>
        </p:nvPicPr>
        <p:blipFill>
          <a:blip r:embed="rId3"/>
          <a:stretch>
            <a:fillRect/>
          </a:stretch>
        </p:blipFill>
        <p:spPr>
          <a:xfrm>
            <a:off x="755576" y="4389251"/>
            <a:ext cx="3071321" cy="2212926"/>
          </a:xfrm>
          <a:prstGeom prst="rect">
            <a:avLst/>
          </a:prstGeom>
        </p:spPr>
      </p:pic>
      <p:sp>
        <p:nvSpPr>
          <p:cNvPr id="9" name="Down Arrow 8"/>
          <p:cNvSpPr/>
          <p:nvPr/>
        </p:nvSpPr>
        <p:spPr>
          <a:xfrm rot="5400000">
            <a:off x="4133704" y="5027279"/>
            <a:ext cx="504056" cy="1093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9619" y="4836566"/>
            <a:ext cx="1872208" cy="923330"/>
          </a:xfrm>
          <a:prstGeom prst="rect">
            <a:avLst/>
          </a:prstGeom>
          <a:noFill/>
        </p:spPr>
        <p:txBody>
          <a:bodyPr wrap="square" rtlCol="0">
            <a:spAutoFit/>
          </a:bodyPr>
          <a:lstStyle/>
          <a:p>
            <a:r>
              <a:rPr lang="en-GB" dirty="0"/>
              <a:t>System (gas molecules in the balloon)</a:t>
            </a:r>
            <a:endParaRPr lang="en-US" dirty="0"/>
          </a:p>
        </p:txBody>
      </p:sp>
      <p:sp>
        <p:nvSpPr>
          <p:cNvPr id="11" name="TextBox 10"/>
          <p:cNvSpPr txBox="1"/>
          <p:nvPr/>
        </p:nvSpPr>
        <p:spPr>
          <a:xfrm>
            <a:off x="5075328" y="4601378"/>
            <a:ext cx="2348260" cy="1938992"/>
          </a:xfrm>
          <a:prstGeom prst="rect">
            <a:avLst/>
          </a:prstGeom>
          <a:noFill/>
        </p:spPr>
        <p:txBody>
          <a:bodyPr wrap="square" rtlCol="0">
            <a:spAutoFit/>
          </a:bodyPr>
          <a:lstStyle/>
          <a:p>
            <a:r>
              <a:rPr lang="en-GB" sz="2400" dirty="0"/>
              <a:t>For instance, this situation will not be described by the present lecture</a:t>
            </a:r>
            <a:endParaRPr lang="en-US" sz="2400" dirty="0"/>
          </a:p>
        </p:txBody>
      </p:sp>
      <p:sp>
        <p:nvSpPr>
          <p:cNvPr id="12" name="TextBox 11"/>
          <p:cNvSpPr txBox="1"/>
          <p:nvPr/>
        </p:nvSpPr>
        <p:spPr>
          <a:xfrm>
            <a:off x="-1438241" y="2152882"/>
            <a:ext cx="2063247" cy="1384995"/>
          </a:xfrm>
          <a:prstGeom prst="rect">
            <a:avLst/>
          </a:prstGeom>
          <a:noFill/>
        </p:spPr>
        <p:txBody>
          <a:bodyPr wrap="square" rtlCol="0">
            <a:spAutoFit/>
          </a:bodyPr>
          <a:lstStyle/>
          <a:p>
            <a:r>
              <a:rPr lang="en-GB" sz="2800" dirty="0">
                <a:solidFill>
                  <a:srgbClr val="FF0000"/>
                </a:solidFill>
              </a:rPr>
              <a:t>Verifier closed system</a:t>
            </a:r>
            <a:endParaRPr lang="en-US" sz="2800" dirty="0">
              <a:solidFill>
                <a:srgbClr val="FF0000"/>
              </a:solidFill>
            </a:endParaRPr>
          </a:p>
        </p:txBody>
      </p:sp>
    </p:spTree>
    <p:extLst>
      <p:ext uri="{BB962C8B-B14F-4D97-AF65-F5344CB8AC3E}">
        <p14:creationId xmlns:p14="http://schemas.microsoft.com/office/powerpoint/2010/main" val="81716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862"/>
            <a:ext cx="8229600" cy="1143000"/>
          </a:xfrm>
        </p:spPr>
        <p:txBody>
          <a:bodyPr/>
          <a:lstStyle/>
          <a:p>
            <a:r>
              <a:rPr lang="en-GB" dirty="0"/>
              <a:t>Introduction</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39</a:t>
            </a:fld>
            <a:endParaRPr lang="en-US" altLang="zh-CN"/>
          </a:p>
        </p:txBody>
      </p:sp>
      <p:sp>
        <p:nvSpPr>
          <p:cNvPr id="5" name="TextBox 4"/>
          <p:cNvSpPr txBox="1"/>
          <p:nvPr/>
        </p:nvSpPr>
        <p:spPr>
          <a:xfrm>
            <a:off x="622457" y="549895"/>
            <a:ext cx="7899085" cy="646331"/>
          </a:xfrm>
          <a:prstGeom prst="rect">
            <a:avLst/>
          </a:prstGeom>
          <a:noFill/>
        </p:spPr>
        <p:txBody>
          <a:bodyPr wrap="none" rtlCol="0">
            <a:spAutoFit/>
          </a:bodyPr>
          <a:lstStyle/>
          <a:p>
            <a:r>
              <a:rPr lang="en-GB" sz="3600" dirty="0"/>
              <a:t>In winter, how do you warm your hands ?</a:t>
            </a:r>
            <a:endParaRPr lang="en-US" sz="3600" dirty="0"/>
          </a:p>
        </p:txBody>
      </p:sp>
      <p:pic>
        <p:nvPicPr>
          <p:cNvPr id="6" name="Picture 5"/>
          <p:cNvPicPr>
            <a:picLocks noChangeAspect="1"/>
          </p:cNvPicPr>
          <p:nvPr/>
        </p:nvPicPr>
        <p:blipFill>
          <a:blip r:embed="rId2"/>
          <a:stretch>
            <a:fillRect/>
          </a:stretch>
        </p:blipFill>
        <p:spPr>
          <a:xfrm>
            <a:off x="4828021" y="1266664"/>
            <a:ext cx="3693521" cy="2707183"/>
          </a:xfrm>
          <a:prstGeom prst="rect">
            <a:avLst/>
          </a:prstGeom>
        </p:spPr>
      </p:pic>
      <p:pic>
        <p:nvPicPr>
          <p:cNvPr id="7" name="Picture 6"/>
          <p:cNvPicPr>
            <a:picLocks noChangeAspect="1"/>
          </p:cNvPicPr>
          <p:nvPr/>
        </p:nvPicPr>
        <p:blipFill>
          <a:blip r:embed="rId3"/>
          <a:stretch>
            <a:fillRect/>
          </a:stretch>
        </p:blipFill>
        <p:spPr>
          <a:xfrm>
            <a:off x="430360" y="1196226"/>
            <a:ext cx="3979565" cy="2745028"/>
          </a:xfrm>
          <a:prstGeom prst="rect">
            <a:avLst/>
          </a:prstGeom>
        </p:spPr>
      </p:pic>
      <p:sp>
        <p:nvSpPr>
          <p:cNvPr id="8" name="TextBox 7"/>
          <p:cNvSpPr txBox="1"/>
          <p:nvPr/>
        </p:nvSpPr>
        <p:spPr>
          <a:xfrm flipH="1">
            <a:off x="5364088" y="4052842"/>
            <a:ext cx="4274761" cy="369332"/>
          </a:xfrm>
          <a:prstGeom prst="rect">
            <a:avLst/>
          </a:prstGeom>
          <a:noFill/>
        </p:spPr>
        <p:txBody>
          <a:bodyPr wrap="square" rtlCol="0">
            <a:spAutoFit/>
          </a:bodyPr>
          <a:lstStyle/>
          <a:p>
            <a:r>
              <a:rPr lang="en-GB" dirty="0"/>
              <a:t>Warming by friction</a:t>
            </a:r>
            <a:endParaRPr lang="en-US" dirty="0"/>
          </a:p>
        </p:txBody>
      </p:sp>
      <p:sp>
        <p:nvSpPr>
          <p:cNvPr id="9" name="TextBox 8"/>
          <p:cNvSpPr txBox="1"/>
          <p:nvPr/>
        </p:nvSpPr>
        <p:spPr>
          <a:xfrm flipH="1">
            <a:off x="755576" y="3973847"/>
            <a:ext cx="4274761" cy="369332"/>
          </a:xfrm>
          <a:prstGeom prst="rect">
            <a:avLst/>
          </a:prstGeom>
          <a:noFill/>
        </p:spPr>
        <p:txBody>
          <a:bodyPr wrap="square" rtlCol="0">
            <a:spAutoFit/>
          </a:bodyPr>
          <a:lstStyle/>
          <a:p>
            <a:r>
              <a:rPr lang="en-GB" dirty="0"/>
              <a:t>Warming by contact with radiator</a:t>
            </a:r>
            <a:endParaRPr lang="en-US" dirty="0"/>
          </a:p>
        </p:txBody>
      </p:sp>
      <p:sp>
        <p:nvSpPr>
          <p:cNvPr id="10" name="Right Arrow 9"/>
          <p:cNvSpPr/>
          <p:nvPr/>
        </p:nvSpPr>
        <p:spPr>
          <a:xfrm>
            <a:off x="5508104" y="4662428"/>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flipH="1">
            <a:off x="1254579" y="5339433"/>
            <a:ext cx="6768752" cy="954107"/>
          </a:xfrm>
          <a:prstGeom prst="rect">
            <a:avLst/>
          </a:prstGeom>
          <a:noFill/>
        </p:spPr>
        <p:txBody>
          <a:bodyPr wrap="square" rtlCol="0">
            <a:spAutoFit/>
          </a:bodyPr>
          <a:lstStyle/>
          <a:p>
            <a:r>
              <a:rPr lang="en-GB" sz="2800" dirty="0"/>
              <a:t>There is not only one way to increase (or decrease) the internal energy !  </a:t>
            </a:r>
            <a:endParaRPr lang="en-US" sz="2800" dirty="0"/>
          </a:p>
        </p:txBody>
      </p:sp>
      <p:sp>
        <p:nvSpPr>
          <p:cNvPr id="12" name="TextBox 11"/>
          <p:cNvSpPr txBox="1"/>
          <p:nvPr/>
        </p:nvSpPr>
        <p:spPr>
          <a:xfrm>
            <a:off x="6084168" y="4662428"/>
            <a:ext cx="1935145" cy="369332"/>
          </a:xfrm>
          <a:prstGeom prst="rect">
            <a:avLst/>
          </a:prstGeom>
          <a:noFill/>
        </p:spPr>
        <p:txBody>
          <a:bodyPr wrap="none" rtlCol="0">
            <a:spAutoFit/>
          </a:bodyPr>
          <a:lstStyle/>
          <a:p>
            <a:r>
              <a:rPr lang="en-GB" dirty="0"/>
              <a:t>And other ways …</a:t>
            </a:r>
            <a:endParaRPr lang="en-US" dirty="0"/>
          </a:p>
        </p:txBody>
      </p:sp>
    </p:spTree>
    <p:extLst>
      <p:ext uri="{BB962C8B-B14F-4D97-AF65-F5344CB8AC3E}">
        <p14:creationId xmlns:p14="http://schemas.microsoft.com/office/powerpoint/2010/main" val="3829402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dirty="0"/>
              <a:t>The Maxwell-Boltzmann distribution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a:t>
            </a:fld>
            <a:endParaRPr lang="en-US" altLang="zh-CN"/>
          </a:p>
        </p:txBody>
      </p:sp>
      <p:pic>
        <p:nvPicPr>
          <p:cNvPr id="13" name="Picture 12"/>
          <p:cNvPicPr>
            <a:picLocks noChangeAspect="1"/>
          </p:cNvPicPr>
          <p:nvPr/>
        </p:nvPicPr>
        <p:blipFill>
          <a:blip r:embed="rId2"/>
          <a:stretch>
            <a:fillRect/>
          </a:stretch>
        </p:blipFill>
        <p:spPr>
          <a:xfrm>
            <a:off x="2362034" y="1268760"/>
            <a:ext cx="4778707" cy="3672408"/>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835696" y="5217368"/>
                <a:ext cx="3652859" cy="13141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𝑁</m:t>
                          </m:r>
                        </m:e>
                        <m:sub>
                          <m:d>
                            <m:dPr>
                              <m:begChr m:val="["/>
                              <m:endChr m:val="]"/>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e>
                          </m:d>
                        </m:sub>
                      </m:sSub>
                      <m:r>
                        <a:rPr lang="en-GB" sz="2800" b="0" i="1" smtClean="0">
                          <a:latin typeface="Cambria Math" panose="02040503050406030204" pitchFamily="18" charset="0"/>
                        </a:rPr>
                        <m:t>=</m:t>
                      </m:r>
                      <m:r>
                        <a:rPr lang="en-GB" sz="2800" b="0" i="1" smtClean="0">
                          <a:latin typeface="Cambria Math" panose="02040503050406030204" pitchFamily="18" charset="0"/>
                        </a:rPr>
                        <m:t>𝑁</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1</m:t>
                              </m:r>
                            </m:sub>
                          </m:sSub>
                        </m:sub>
                        <m:sup>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2</m:t>
                              </m:r>
                            </m:sub>
                          </m:sSub>
                        </m:sup>
                        <m:e>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835696" y="5217368"/>
                <a:ext cx="3652859" cy="131414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9552" y="4797152"/>
                <a:ext cx="7301679" cy="369332"/>
              </a:xfrm>
              <a:prstGeom prst="rect">
                <a:avLst/>
              </a:prstGeom>
              <a:noFill/>
            </p:spPr>
            <p:txBody>
              <a:bodyPr wrap="none" rtlCol="0">
                <a:spAutoFit/>
              </a:bodyPr>
              <a:lstStyle/>
              <a:p>
                <a:r>
                  <a:rPr lang="en-GB" dirty="0"/>
                  <a:t>The number of molecules which the speed in the range between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2</m:t>
                        </m:r>
                      </m:sub>
                    </m:sSub>
                    <m:r>
                      <a:rPr lang="en-GB" b="0" i="0" smtClean="0">
                        <a:latin typeface="Cambria Math" panose="02040503050406030204" pitchFamily="18" charset="0"/>
                      </a:rPr>
                      <m:t> </m:t>
                    </m:r>
                  </m:oMath>
                </a14:m>
                <a:r>
                  <a:rPr lang="en-US" dirty="0"/>
                  <a:t>is:</a:t>
                </a:r>
              </a:p>
            </p:txBody>
          </p:sp>
        </mc:Choice>
        <mc:Fallback xmlns="">
          <p:sp>
            <p:nvSpPr>
              <p:cNvPr id="7" name="TextBox 6"/>
              <p:cNvSpPr txBox="1">
                <a:spLocks noRot="1" noChangeAspect="1" noMove="1" noResize="1" noEditPoints="1" noAdjustHandles="1" noChangeArrowheads="1" noChangeShapeType="1" noTextEdit="1"/>
              </p:cNvSpPr>
              <p:nvPr/>
            </p:nvSpPr>
            <p:spPr>
              <a:xfrm>
                <a:off x="539552" y="4797152"/>
                <a:ext cx="7301679" cy="369332"/>
              </a:xfrm>
              <a:prstGeom prst="rect">
                <a:avLst/>
              </a:prstGeom>
              <a:blipFill>
                <a:blip r:embed="rId4"/>
                <a:stretch>
                  <a:fillRect l="-752" t="-9836" b="-24590"/>
                </a:stretch>
              </a:blipFill>
            </p:spPr>
            <p:txBody>
              <a:bodyPr/>
              <a:lstStyle/>
              <a:p>
                <a:r>
                  <a:rPr lang="en-US">
                    <a:noFill/>
                  </a:rPr>
                  <a:t> </a:t>
                </a:r>
              </a:p>
            </p:txBody>
          </p:sp>
        </mc:Fallback>
      </mc:AlternateContent>
      <p:sp>
        <p:nvSpPr>
          <p:cNvPr id="16" name="Rectangle 15"/>
          <p:cNvSpPr/>
          <p:nvPr/>
        </p:nvSpPr>
        <p:spPr>
          <a:xfrm>
            <a:off x="4283968" y="2348880"/>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62135" y="2806588"/>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12715" y="4958179"/>
            <a:ext cx="2201148" cy="19758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5148064" y="6448690"/>
                <a:ext cx="4294191" cy="369332"/>
              </a:xfrm>
              <a:prstGeom prst="rect">
                <a:avLst/>
              </a:prstGeom>
              <a:noFill/>
            </p:spPr>
            <p:txBody>
              <a:bodyPr wrap="square" rtlCol="0">
                <a:spAutoFit/>
              </a:bodyPr>
              <a:lstStyle/>
              <a:p>
                <a:r>
                  <a:rPr lang="en-GB" dirty="0">
                    <a:solidFill>
                      <a:srgbClr val="FF0000"/>
                    </a:solidFill>
                  </a:rPr>
                  <a:t>Area under the curve </a:t>
                </a:r>
                <a14:m>
                  <m:oMath xmlns:m="http://schemas.openxmlformats.org/officeDocument/2006/math">
                    <m:r>
                      <a:rPr lang="en-GB" b="0" i="1" smtClean="0">
                        <a:solidFill>
                          <a:srgbClr val="FF0000"/>
                        </a:solidFill>
                        <a:latin typeface="Cambria Math" panose="02040503050406030204" pitchFamily="18" charset="0"/>
                      </a:rPr>
                      <m:t>𝑓</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𝑣</m:t>
                    </m:r>
                    <m:r>
                      <a:rPr lang="en-GB" b="0" i="1" smtClean="0">
                        <a:solidFill>
                          <a:srgbClr val="FF0000"/>
                        </a:solidFill>
                        <a:latin typeface="Cambria Math" panose="02040503050406030204" pitchFamily="18" charset="0"/>
                      </a:rPr>
                      <m:t>)</m:t>
                    </m:r>
                  </m:oMath>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148064" y="6448690"/>
                <a:ext cx="4294191" cy="369332"/>
              </a:xfrm>
              <a:prstGeom prst="rect">
                <a:avLst/>
              </a:prstGeom>
              <a:blipFill>
                <a:blip r:embed="rId5"/>
                <a:stretch>
                  <a:fillRect l="-113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35397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974"/>
            <a:ext cx="8229600" cy="1143000"/>
          </a:xfrm>
        </p:spPr>
        <p:txBody>
          <a:bodyPr/>
          <a:lstStyle/>
          <a:p>
            <a:r>
              <a:rPr lang="en-GB" sz="4000" dirty="0"/>
              <a:t>Reminder: Internal energy of an ideal gas</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40</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3275856" y="1507389"/>
                <a:ext cx="2465996" cy="11442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4000" b="0" i="1" smtClean="0">
                          <a:latin typeface="Cambria Math" panose="02040503050406030204" pitchFamily="18" charset="0"/>
                        </a:rPr>
                        <m:t>𝑈</m:t>
                      </m:r>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𝑖</m:t>
                          </m:r>
                        </m:num>
                        <m:den>
                          <m:r>
                            <a:rPr lang="en-GB" sz="4000" b="0" i="1" smtClean="0">
                              <a:latin typeface="Cambria Math" panose="02040503050406030204" pitchFamily="18" charset="0"/>
                            </a:rPr>
                            <m:t>2</m:t>
                          </m:r>
                        </m:den>
                      </m:f>
                      <m:r>
                        <a:rPr lang="en-GB" sz="4000" b="0" i="1" smtClean="0">
                          <a:latin typeface="Cambria Math" panose="02040503050406030204" pitchFamily="18" charset="0"/>
                        </a:rPr>
                        <m:t>𝑛𝑅𝑇</m:t>
                      </m:r>
                    </m:oMath>
                  </m:oMathPara>
                </a14:m>
                <a:endParaRPr lang="en-US" sz="4000" dirty="0"/>
              </a:p>
            </p:txBody>
          </p:sp>
        </mc:Choice>
        <mc:Fallback xmlns="">
          <p:sp>
            <p:nvSpPr>
              <p:cNvPr id="6" name="TextBox 5"/>
              <p:cNvSpPr txBox="1">
                <a:spLocks noRot="1" noChangeAspect="1" noMove="1" noResize="1" noEditPoints="1" noAdjustHandles="1" noChangeArrowheads="1" noChangeShapeType="1" noTextEdit="1"/>
              </p:cNvSpPr>
              <p:nvPr/>
            </p:nvSpPr>
            <p:spPr>
              <a:xfrm>
                <a:off x="3275856" y="1507389"/>
                <a:ext cx="2465996" cy="1144224"/>
              </a:xfrm>
              <a:prstGeom prst="rect">
                <a:avLst/>
              </a:prstGeom>
              <a:blipFill>
                <a:blip r:embed="rId2"/>
                <a:stretch>
                  <a:fillRect/>
                </a:stretch>
              </a:blipFill>
            </p:spPr>
            <p:txBody>
              <a:bodyPr/>
              <a:lstStyle/>
              <a:p>
                <a:r>
                  <a:rPr lang="en-US">
                    <a:noFill/>
                  </a:rPr>
                  <a:t> </a:t>
                </a:r>
              </a:p>
            </p:txBody>
          </p:sp>
        </mc:Fallback>
      </mc:AlternateContent>
      <p:cxnSp>
        <p:nvCxnSpPr>
          <p:cNvPr id="8" name="Straight Arrow Connector 7"/>
          <p:cNvCxnSpPr/>
          <p:nvPr/>
        </p:nvCxnSpPr>
        <p:spPr>
          <a:xfrm flipV="1">
            <a:off x="2123728" y="2420888"/>
            <a:ext cx="792088"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14400" y="3128159"/>
            <a:ext cx="1642437" cy="369332"/>
          </a:xfrm>
          <a:prstGeom prst="rect">
            <a:avLst/>
          </a:prstGeom>
          <a:noFill/>
        </p:spPr>
        <p:txBody>
          <a:bodyPr wrap="none" rtlCol="0">
            <a:spAutoFit/>
          </a:bodyPr>
          <a:lstStyle/>
          <a:p>
            <a:r>
              <a:rPr lang="en-GB" dirty="0"/>
              <a:t>Internal energy </a:t>
            </a:r>
            <a:endParaRPr lang="en-US" dirty="0"/>
          </a:p>
        </p:txBody>
      </p:sp>
      <p:cxnSp>
        <p:nvCxnSpPr>
          <p:cNvPr id="11" name="Straight Arrow Connector 10"/>
          <p:cNvCxnSpPr/>
          <p:nvPr/>
        </p:nvCxnSpPr>
        <p:spPr>
          <a:xfrm flipH="1">
            <a:off x="5868144" y="1507389"/>
            <a:ext cx="1007964" cy="572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76108" y="1322723"/>
            <a:ext cx="1348382" cy="369332"/>
          </a:xfrm>
          <a:prstGeom prst="rect">
            <a:avLst/>
          </a:prstGeom>
          <a:noFill/>
        </p:spPr>
        <p:txBody>
          <a:bodyPr wrap="none" rtlCol="0">
            <a:spAutoFit/>
          </a:bodyPr>
          <a:lstStyle/>
          <a:p>
            <a:r>
              <a:rPr lang="en-GB" dirty="0"/>
              <a:t>Temperature</a:t>
            </a:r>
            <a:endParaRPr lang="en-US" dirty="0"/>
          </a:p>
        </p:txBody>
      </p:sp>
      <p:sp>
        <p:nvSpPr>
          <p:cNvPr id="13" name="TextBox 12"/>
          <p:cNvSpPr txBox="1"/>
          <p:nvPr/>
        </p:nvSpPr>
        <p:spPr>
          <a:xfrm>
            <a:off x="6372126" y="2065343"/>
            <a:ext cx="2555776" cy="646331"/>
          </a:xfrm>
          <a:prstGeom prst="rect">
            <a:avLst/>
          </a:prstGeom>
          <a:noFill/>
        </p:spPr>
        <p:txBody>
          <a:bodyPr wrap="square" rtlCol="0">
            <a:spAutoFit/>
          </a:bodyPr>
          <a:lstStyle/>
          <a:p>
            <a:r>
              <a:rPr lang="en-GB" dirty="0">
                <a:solidFill>
                  <a:srgbClr val="FF0000"/>
                </a:solidFill>
              </a:rPr>
              <a:t>(important to know)</a:t>
            </a:r>
            <a:endParaRPr lang="en-US" dirty="0">
              <a:solidFill>
                <a:srgbClr val="FF0000"/>
              </a:solidFill>
            </a:endParaRPr>
          </a:p>
          <a:p>
            <a:endParaRPr lang="en-US" dirty="0"/>
          </a:p>
        </p:txBody>
      </p:sp>
      <p:cxnSp>
        <p:nvCxnSpPr>
          <p:cNvPr id="15" name="Straight Arrow Connector 14"/>
          <p:cNvCxnSpPr/>
          <p:nvPr/>
        </p:nvCxnSpPr>
        <p:spPr>
          <a:xfrm flipV="1">
            <a:off x="4860032" y="2527008"/>
            <a:ext cx="0" cy="7858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941359" y="3486566"/>
            <a:ext cx="1800493" cy="369332"/>
          </a:xfrm>
          <a:prstGeom prst="rect">
            <a:avLst/>
          </a:prstGeom>
          <a:noFill/>
        </p:spPr>
        <p:txBody>
          <a:bodyPr wrap="none" rtlCol="0">
            <a:spAutoFit/>
          </a:bodyPr>
          <a:lstStyle/>
          <a:p>
            <a:r>
              <a:rPr lang="en-GB" dirty="0"/>
              <a:t>Number of moles</a:t>
            </a:r>
            <a:endParaRPr lang="en-US" dirty="0"/>
          </a:p>
        </p:txBody>
      </p:sp>
      <p:cxnSp>
        <p:nvCxnSpPr>
          <p:cNvPr id="18" name="Straight Arrow Connector 17"/>
          <p:cNvCxnSpPr/>
          <p:nvPr/>
        </p:nvCxnSpPr>
        <p:spPr>
          <a:xfrm flipH="1" flipV="1">
            <a:off x="5364088" y="2527008"/>
            <a:ext cx="1224136" cy="1144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68809" y="3808209"/>
            <a:ext cx="1654299" cy="276999"/>
          </a:xfrm>
          <a:prstGeom prst="rect">
            <a:avLst/>
          </a:prstGeom>
          <a:noFill/>
        </p:spPr>
        <p:txBody>
          <a:bodyPr wrap="none" lIns="0" tIns="0" rIns="0" bIns="0" rtlCol="0">
            <a:spAutoFit/>
          </a:bodyPr>
          <a:lstStyle/>
          <a:p>
            <a:r>
              <a:rPr lang="en-GB" dirty="0"/>
              <a:t>Ideal gas constant</a:t>
            </a:r>
            <a:endParaRPr lang="en-US" dirty="0"/>
          </a:p>
        </p:txBody>
      </p:sp>
      <mc:AlternateContent xmlns:mc="http://schemas.openxmlformats.org/markup-compatibility/2006" xmlns:a14="http://schemas.microsoft.com/office/drawing/2010/main">
        <mc:Choice Requires="a14">
          <p:sp>
            <p:nvSpPr>
              <p:cNvPr id="20" name="TextBox 19"/>
              <p:cNvSpPr txBox="1"/>
              <p:nvPr/>
            </p:nvSpPr>
            <p:spPr>
              <a:xfrm>
                <a:off x="487214" y="4990792"/>
                <a:ext cx="8378974" cy="646331"/>
              </a:xfrm>
              <a:prstGeom prst="rect">
                <a:avLst/>
              </a:prstGeom>
              <a:noFill/>
            </p:spPr>
            <p:txBody>
              <a:bodyPr wrap="square" rtlCol="0">
                <a:spAutoFit/>
              </a:bodyPr>
              <a:lstStyle/>
              <a:p>
                <a:r>
                  <a:rPr lang="en-GB" dirty="0"/>
                  <a:t>If the number of moles is constant, the change of internal energy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𝑈</m:t>
                    </m:r>
                  </m:oMath>
                </a14:m>
                <a:r>
                  <a:rPr lang="en-GB" dirty="0"/>
                  <a:t> which occurs with a change of temperature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𝑇</m:t>
                    </m:r>
                  </m:oMath>
                </a14:m>
                <a:r>
                  <a:rPr lang="en-US" dirty="0"/>
                  <a:t> is:</a:t>
                </a:r>
              </a:p>
            </p:txBody>
          </p:sp>
        </mc:Choice>
        <mc:Fallback xmlns="">
          <p:sp>
            <p:nvSpPr>
              <p:cNvPr id="20" name="TextBox 19"/>
              <p:cNvSpPr txBox="1">
                <a:spLocks noRot="1" noChangeAspect="1" noMove="1" noResize="1" noEditPoints="1" noAdjustHandles="1" noChangeArrowheads="1" noChangeShapeType="1" noTextEdit="1"/>
              </p:cNvSpPr>
              <p:nvPr/>
            </p:nvSpPr>
            <p:spPr>
              <a:xfrm>
                <a:off x="487214" y="4990792"/>
                <a:ext cx="8378974" cy="646331"/>
              </a:xfrm>
              <a:prstGeom prst="rect">
                <a:avLst/>
              </a:prstGeom>
              <a:blipFill>
                <a:blip r:embed="rId3"/>
                <a:stretch>
                  <a:fillRect l="-655" t="-5660" r="-728"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439118" y="5386802"/>
                <a:ext cx="2475165" cy="915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rPr>
                        <m:t>𝑈</m:t>
                      </m:r>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𝑖</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𝑛𝑅</m:t>
                      </m:r>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rPr>
                        <m:t>𝑇</m:t>
                      </m:r>
                    </m:oMath>
                  </m:oMathPara>
                </a14:m>
                <a:endParaRPr lang="en-US" sz="3200" dirty="0"/>
              </a:p>
            </p:txBody>
          </p:sp>
        </mc:Choice>
        <mc:Fallback xmlns="">
          <p:sp>
            <p:nvSpPr>
              <p:cNvPr id="21" name="TextBox 20"/>
              <p:cNvSpPr txBox="1">
                <a:spLocks noRot="1" noChangeAspect="1" noMove="1" noResize="1" noEditPoints="1" noAdjustHandles="1" noChangeArrowheads="1" noChangeShapeType="1" noTextEdit="1"/>
              </p:cNvSpPr>
              <p:nvPr/>
            </p:nvSpPr>
            <p:spPr>
              <a:xfrm>
                <a:off x="3439118" y="5386802"/>
                <a:ext cx="2475165" cy="915379"/>
              </a:xfrm>
              <a:prstGeom prst="rect">
                <a:avLst/>
              </a:prstGeom>
              <a:blipFill>
                <a:blip r:embed="rId4"/>
                <a:stretch>
                  <a:fillRect/>
                </a:stretch>
              </a:blipFill>
            </p:spPr>
            <p:txBody>
              <a:bodyPr/>
              <a:lstStyle/>
              <a:p>
                <a:r>
                  <a:rPr lang="en-US">
                    <a:noFill/>
                  </a:rPr>
                  <a:t> </a:t>
                </a:r>
              </a:p>
            </p:txBody>
          </p:sp>
        </mc:Fallback>
      </mc:AlternateContent>
      <p:cxnSp>
        <p:nvCxnSpPr>
          <p:cNvPr id="24" name="Straight Arrow Connector 23"/>
          <p:cNvCxnSpPr/>
          <p:nvPr/>
        </p:nvCxnSpPr>
        <p:spPr>
          <a:xfrm>
            <a:off x="2915816" y="1322723"/>
            <a:ext cx="1224136" cy="369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78933" y="939410"/>
            <a:ext cx="3089307" cy="369332"/>
          </a:xfrm>
          <a:prstGeom prst="rect">
            <a:avLst/>
          </a:prstGeom>
          <a:noFill/>
        </p:spPr>
        <p:txBody>
          <a:bodyPr wrap="none" rtlCol="0">
            <a:spAutoFit/>
          </a:bodyPr>
          <a:lstStyle/>
          <a:p>
            <a:r>
              <a:rPr lang="en-GB" dirty="0"/>
              <a:t>Number of degrees of freedom </a:t>
            </a:r>
            <a:endParaRPr lang="en-US" dirty="0"/>
          </a:p>
        </p:txBody>
      </p:sp>
    </p:spTree>
    <p:extLst>
      <p:ext uri="{BB962C8B-B14F-4D97-AF65-F5344CB8AC3E}">
        <p14:creationId xmlns:p14="http://schemas.microsoft.com/office/powerpoint/2010/main" val="114558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91" y="-37654"/>
            <a:ext cx="8229600" cy="1143000"/>
          </a:xfrm>
        </p:spPr>
        <p:txBody>
          <a:bodyPr/>
          <a:lstStyle/>
          <a:p>
            <a:r>
              <a:rPr lang="en-GB" sz="4000" dirty="0"/>
              <a:t>Another form of internal energy change</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41</a:t>
            </a:fld>
            <a:endParaRPr lang="en-US" altLang="zh-CN"/>
          </a:p>
        </p:txBody>
      </p:sp>
      <mc:AlternateContent xmlns:mc="http://schemas.openxmlformats.org/markup-compatibility/2006" xmlns:a14="http://schemas.microsoft.com/office/drawing/2010/main">
        <mc:Choice Requires="a14">
          <p:sp>
            <p:nvSpPr>
              <p:cNvPr id="6" name="TextBox 5"/>
              <p:cNvSpPr txBox="1"/>
              <p:nvPr/>
            </p:nvSpPr>
            <p:spPr>
              <a:xfrm>
                <a:off x="3635896" y="1395146"/>
                <a:ext cx="1972591" cy="915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𝑈</m:t>
                      </m:r>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𝑖</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𝑛𝑅𝑇</m:t>
                      </m:r>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635896" y="1395146"/>
                <a:ext cx="1972591" cy="915379"/>
              </a:xfrm>
              <a:prstGeom prst="rect">
                <a:avLst/>
              </a:prstGeom>
              <a:blipFill>
                <a:blip r:embed="rId2"/>
                <a:stretch>
                  <a:fillRect/>
                </a:stretch>
              </a:blipFill>
            </p:spPr>
            <p:txBody>
              <a:bodyPr/>
              <a:lstStyle/>
              <a:p>
                <a:r>
                  <a:rPr lang="en-US">
                    <a:noFill/>
                  </a:rPr>
                  <a:t> </a:t>
                </a:r>
              </a:p>
            </p:txBody>
          </p:sp>
        </mc:Fallback>
      </mc:AlternateContent>
      <p:sp>
        <p:nvSpPr>
          <p:cNvPr id="3" name="TextBox 2"/>
          <p:cNvSpPr txBox="1"/>
          <p:nvPr/>
        </p:nvSpPr>
        <p:spPr>
          <a:xfrm flipH="1">
            <a:off x="441255" y="2600325"/>
            <a:ext cx="3194641" cy="523220"/>
          </a:xfrm>
          <a:prstGeom prst="rect">
            <a:avLst/>
          </a:prstGeom>
          <a:noFill/>
        </p:spPr>
        <p:txBody>
          <a:bodyPr wrap="square" rtlCol="0">
            <a:spAutoFit/>
          </a:bodyPr>
          <a:lstStyle/>
          <a:p>
            <a:r>
              <a:rPr lang="en-GB" sz="2800" dirty="0"/>
              <a:t>Ideal gas law:</a:t>
            </a:r>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2799513" y="2646491"/>
                <a:ext cx="1539717" cy="430887"/>
              </a:xfrm>
              <a:prstGeom prst="rect">
                <a:avLst/>
              </a:prstGeom>
              <a:noFill/>
            </p:spPr>
            <p:txBody>
              <a:bodyPr wrap="none" lIns="0" tIns="0" rIns="0" bIns="0" rtlCol="0">
                <a:spAutoFit/>
              </a:bodyPr>
              <a:lstStyle/>
              <a:p>
                <a:r>
                  <a:rPr lang="en-GB" sz="2800" b="0" dirty="0"/>
                  <a:t>p</a:t>
                </a:r>
                <a14:m>
                  <m:oMath xmlns:m="http://schemas.openxmlformats.org/officeDocument/2006/math">
                    <m:r>
                      <a:rPr lang="en-GB" sz="2800" b="0" i="1" smtClean="0">
                        <a:latin typeface="Cambria Math" panose="02040503050406030204" pitchFamily="18" charset="0"/>
                      </a:rPr>
                      <m:t>𝑉</m:t>
                    </m:r>
                    <m:r>
                      <a:rPr lang="en-GB" sz="2800" b="0" i="1" smtClean="0">
                        <a:latin typeface="Cambria Math" panose="02040503050406030204" pitchFamily="18" charset="0"/>
                      </a:rPr>
                      <m:t>=</m:t>
                    </m:r>
                    <m:r>
                      <a:rPr lang="en-GB" sz="2800" b="0" i="1" smtClean="0">
                        <a:latin typeface="Cambria Math" panose="02040503050406030204" pitchFamily="18" charset="0"/>
                      </a:rPr>
                      <m:t>𝑛𝑅𝑇</m:t>
                    </m:r>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799513" y="2646491"/>
                <a:ext cx="1539717" cy="430887"/>
              </a:xfrm>
              <a:prstGeom prst="rect">
                <a:avLst/>
              </a:prstGeom>
              <a:blipFill>
                <a:blip r:embed="rId3"/>
                <a:stretch>
                  <a:fillRect l="-13834" t="-25352" b="-49296"/>
                </a:stretch>
              </a:blipFill>
            </p:spPr>
            <p:txBody>
              <a:bodyPr/>
              <a:lstStyle/>
              <a:p>
                <a:r>
                  <a:rPr lang="en-US">
                    <a:noFill/>
                  </a:rPr>
                  <a:t> </a:t>
                </a:r>
              </a:p>
            </p:txBody>
          </p:sp>
        </mc:Fallback>
      </mc:AlternateContent>
      <p:sp>
        <p:nvSpPr>
          <p:cNvPr id="7" name="Right Arrow 6"/>
          <p:cNvSpPr/>
          <p:nvPr/>
        </p:nvSpPr>
        <p:spPr>
          <a:xfrm>
            <a:off x="3419871" y="3322117"/>
            <a:ext cx="108012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5576" y="3356992"/>
            <a:ext cx="2664295" cy="648072"/>
          </a:xfrm>
          <a:prstGeom prst="rect">
            <a:avLst/>
          </a:prstGeom>
          <a:noFill/>
        </p:spPr>
        <p:txBody>
          <a:bodyPr wrap="square" rtlCol="0">
            <a:spAutoFit/>
          </a:bodyPr>
          <a:lstStyle/>
          <a:p>
            <a:r>
              <a:rPr lang="en-GB" dirty="0"/>
              <a:t>The internal energy can be expressed as follows:</a:t>
            </a:r>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4572000" y="3212976"/>
                <a:ext cx="1721690" cy="915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𝑈</m:t>
                      </m:r>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𝑖</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𝑝𝑉</m:t>
                      </m:r>
                    </m:oMath>
                  </m:oMathPara>
                </a14:m>
                <a:endParaRPr lang="en-US" sz="3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4572000" y="3212976"/>
                <a:ext cx="1721690" cy="915379"/>
              </a:xfrm>
              <a:prstGeom prst="rect">
                <a:avLst/>
              </a:prstGeom>
              <a:blipFill>
                <a:blip r:embed="rId4"/>
                <a:stretch>
                  <a:fillRect/>
                </a:stretch>
              </a:blipFill>
            </p:spPr>
            <p:txBody>
              <a:bodyPr/>
              <a:lstStyle/>
              <a:p>
                <a:r>
                  <a:rPr lang="en-US">
                    <a:noFill/>
                  </a:rPr>
                  <a:t> </a:t>
                </a:r>
              </a:p>
            </p:txBody>
          </p:sp>
        </mc:Fallback>
      </mc:AlternateContent>
      <p:sp>
        <p:nvSpPr>
          <p:cNvPr id="14" name="TextBox 13"/>
          <p:cNvSpPr txBox="1"/>
          <p:nvPr/>
        </p:nvSpPr>
        <p:spPr>
          <a:xfrm>
            <a:off x="868681" y="4391393"/>
            <a:ext cx="6223599" cy="646331"/>
          </a:xfrm>
          <a:prstGeom prst="rect">
            <a:avLst/>
          </a:prstGeom>
          <a:noFill/>
        </p:spPr>
        <p:txBody>
          <a:bodyPr wrap="square" rtlCol="0">
            <a:spAutoFit/>
          </a:bodyPr>
          <a:lstStyle/>
          <a:p>
            <a:r>
              <a:rPr lang="en-GB" dirty="0"/>
              <a:t>A change of internal energy which results from a change of pressure and volume is then described as follows:  </a:t>
            </a:r>
            <a:endParaRPr lang="en-US" dirty="0"/>
          </a:p>
        </p:txBody>
      </p:sp>
      <mc:AlternateContent xmlns:mc="http://schemas.openxmlformats.org/markup-compatibility/2006" xmlns:a14="http://schemas.microsoft.com/office/drawing/2010/main">
        <mc:Choice Requires="a14">
          <p:sp>
            <p:nvSpPr>
              <p:cNvPr id="26" name="TextBox 25"/>
              <p:cNvSpPr txBox="1"/>
              <p:nvPr/>
            </p:nvSpPr>
            <p:spPr>
              <a:xfrm>
                <a:off x="1758794" y="5053789"/>
                <a:ext cx="7218002" cy="915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ea typeface="Cambria Math" panose="02040503050406030204" pitchFamily="18" charset="0"/>
                        </a:rPr>
                        <m:t>∆</m:t>
                      </m:r>
                      <m:r>
                        <a:rPr lang="en-GB" sz="3200" b="0" i="1" smtClean="0">
                          <a:latin typeface="Cambria Math" panose="02040503050406030204" pitchFamily="18" charset="0"/>
                          <a:ea typeface="Cambria Math" panose="02040503050406030204" pitchFamily="18" charset="0"/>
                        </a:rPr>
                        <m:t>𝑈</m:t>
                      </m:r>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𝑈</m:t>
                          </m:r>
                        </m:e>
                        <m:sub>
                          <m:r>
                            <a:rPr lang="en-GB" sz="3200" b="0" i="1" smtClean="0">
                              <a:latin typeface="Cambria Math" panose="02040503050406030204" pitchFamily="18" charset="0"/>
                            </a:rPr>
                            <m:t>𝑓𝑖𝑛𝑎𝑙</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𝑈</m:t>
                          </m:r>
                        </m:e>
                        <m:sub>
                          <m:r>
                            <a:rPr lang="en-GB" sz="3200" b="0" i="1" smtClean="0">
                              <a:latin typeface="Cambria Math" panose="02040503050406030204" pitchFamily="18" charset="0"/>
                            </a:rPr>
                            <m:t>𝑖𝑛𝑖𝑡𝑖𝑎𝑙</m:t>
                          </m:r>
                        </m:sub>
                      </m:sSub>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𝑖</m:t>
                          </m:r>
                        </m:num>
                        <m:den>
                          <m:r>
                            <a:rPr lang="en-GB" sz="3200" b="0" i="1" smtClean="0">
                              <a:latin typeface="Cambria Math" panose="02040503050406030204" pitchFamily="18" charset="0"/>
                            </a:rPr>
                            <m:t>2</m:t>
                          </m:r>
                        </m:den>
                      </m:f>
                      <m:d>
                        <m:dPr>
                          <m:ctrlPr>
                            <a:rPr lang="en-GB" sz="3200" b="0" i="1" smtClean="0">
                              <a:latin typeface="Cambria Math" panose="02040503050406030204" pitchFamily="18" charset="0"/>
                            </a:rPr>
                          </m:ctrlPr>
                        </m:d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𝑝</m:t>
                              </m:r>
                            </m:e>
                            <m:sub>
                              <m:r>
                                <a:rPr lang="en-GB" sz="3200" b="0" i="1" smtClean="0">
                                  <a:latin typeface="Cambria Math" panose="02040503050406030204" pitchFamily="18" charset="0"/>
                                </a:rPr>
                                <m:t>𝑓</m:t>
                              </m:r>
                            </m:sub>
                          </m:sSub>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𝑉</m:t>
                              </m:r>
                            </m:e>
                            <m:sub>
                              <m:r>
                                <a:rPr lang="en-GB" sz="3200" b="0" i="1" smtClean="0">
                                  <a:latin typeface="Cambria Math" panose="02040503050406030204" pitchFamily="18" charset="0"/>
                                </a:rPr>
                                <m:t>𝑓</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𝑝</m:t>
                              </m:r>
                            </m:e>
                            <m:sub>
                              <m:r>
                                <a:rPr lang="en-GB" sz="3200" b="0" i="1" smtClean="0">
                                  <a:latin typeface="Cambria Math" panose="02040503050406030204" pitchFamily="18" charset="0"/>
                                </a:rPr>
                                <m:t>𝑖</m:t>
                              </m:r>
                            </m:sub>
                          </m:sSub>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𝑉</m:t>
                              </m:r>
                            </m:e>
                            <m:sub>
                              <m:r>
                                <a:rPr lang="en-GB" sz="3200" b="0" i="1" smtClean="0">
                                  <a:latin typeface="Cambria Math" panose="02040503050406030204" pitchFamily="18" charset="0"/>
                                </a:rPr>
                                <m:t>𝑖</m:t>
                              </m:r>
                            </m:sub>
                          </m:sSub>
                        </m:e>
                      </m:d>
                    </m:oMath>
                  </m:oMathPara>
                </a14:m>
                <a:endParaRPr lang="en-US" sz="3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1758794" y="5053789"/>
                <a:ext cx="7218002" cy="915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914400" y="6125787"/>
                <a:ext cx="5549020" cy="690830"/>
              </a:xfrm>
              <a:prstGeom prst="rect">
                <a:avLst/>
              </a:prstGeom>
              <a:noFill/>
            </p:spPr>
            <p:txBody>
              <a:bodyPr wrap="none" rtlCol="0">
                <a:spAutoFit/>
              </a:bodyPr>
              <a:lstStyle/>
              <a:p>
                <a:r>
                  <a:rPr lang="en-GB" dirty="0"/>
                  <a:t>initial: initial state,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oMath>
                </a14:m>
                <a:r>
                  <a:rPr lang="en-GB" dirty="0"/>
                  <a:t>: initial pressure,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𝑉</m:t>
                        </m:r>
                      </m:e>
                      <m:sub>
                        <m:r>
                          <a:rPr lang="en-GB" b="0" i="1" smtClean="0">
                            <a:latin typeface="Cambria Math" panose="02040503050406030204" pitchFamily="18" charset="0"/>
                          </a:rPr>
                          <m:t>𝑖</m:t>
                        </m:r>
                      </m:sub>
                    </m:sSub>
                  </m:oMath>
                </a14:m>
                <a:r>
                  <a:rPr lang="en-GB" dirty="0"/>
                  <a:t>: initial volume </a:t>
                </a:r>
              </a:p>
              <a:p>
                <a:r>
                  <a:rPr lang="en-GB" dirty="0"/>
                  <a:t>final: final state,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𝑝</m:t>
                        </m:r>
                      </m:e>
                      <m:sub>
                        <m:r>
                          <a:rPr lang="en-GB" i="1">
                            <a:latin typeface="Cambria Math" panose="02040503050406030204" pitchFamily="18" charset="0"/>
                          </a:rPr>
                          <m:t>𝑓</m:t>
                        </m:r>
                      </m:sub>
                    </m:sSub>
                  </m:oMath>
                </a14:m>
                <a:r>
                  <a:rPr lang="en-GB" dirty="0"/>
                  <a:t>: final pressure,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𝑉</m:t>
                        </m:r>
                      </m:e>
                      <m:sub>
                        <m:r>
                          <a:rPr lang="en-GB" i="1">
                            <a:latin typeface="Cambria Math" panose="02040503050406030204" pitchFamily="18" charset="0"/>
                          </a:rPr>
                          <m:t>𝑓</m:t>
                        </m:r>
                      </m:sub>
                    </m:sSub>
                  </m:oMath>
                </a14:m>
                <a:r>
                  <a:rPr lang="en-GB" dirty="0"/>
                  <a:t>: final volume </a:t>
                </a:r>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914400" y="6125787"/>
                <a:ext cx="5549020" cy="690830"/>
              </a:xfrm>
              <a:prstGeom prst="rect">
                <a:avLst/>
              </a:prstGeom>
              <a:blipFill>
                <a:blip r:embed="rId6"/>
                <a:stretch>
                  <a:fillRect l="-879" t="-5310" b="-7080"/>
                </a:stretch>
              </a:blipFill>
            </p:spPr>
            <p:txBody>
              <a:bodyPr/>
              <a:lstStyle/>
              <a:p>
                <a:r>
                  <a:rPr lang="en-US">
                    <a:noFill/>
                  </a:rPr>
                  <a:t> </a:t>
                </a:r>
              </a:p>
            </p:txBody>
          </p:sp>
        </mc:Fallback>
      </mc:AlternateContent>
    </p:spTree>
    <p:extLst>
      <p:ext uri="{BB962C8B-B14F-4D97-AF65-F5344CB8AC3E}">
        <p14:creationId xmlns:p14="http://schemas.microsoft.com/office/powerpoint/2010/main" val="15054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22" grpId="0"/>
      <p:bldP spid="14" grpId="0"/>
      <p:bldP spid="2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391" y="-37654"/>
            <a:ext cx="8229600" cy="1143000"/>
          </a:xfrm>
        </p:spPr>
        <p:txBody>
          <a:bodyPr/>
          <a:lstStyle/>
          <a:p>
            <a:r>
              <a:rPr lang="en-GB" sz="4000" dirty="0"/>
              <a:t>Summary</a:t>
            </a:r>
            <a:endParaRPr lang="en-US" sz="40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42</a:t>
            </a:fld>
            <a:endParaRPr lang="en-US" altLang="zh-CN"/>
          </a:p>
        </p:txBody>
      </p:sp>
      <p:sp>
        <p:nvSpPr>
          <p:cNvPr id="8" name="TextBox 7"/>
          <p:cNvSpPr txBox="1"/>
          <p:nvPr/>
        </p:nvSpPr>
        <p:spPr>
          <a:xfrm flipH="1">
            <a:off x="513145" y="1105346"/>
            <a:ext cx="8223845" cy="830997"/>
          </a:xfrm>
          <a:prstGeom prst="rect">
            <a:avLst/>
          </a:prstGeom>
          <a:noFill/>
        </p:spPr>
        <p:txBody>
          <a:bodyPr wrap="square" rtlCol="0">
            <a:spAutoFit/>
          </a:bodyPr>
          <a:lstStyle/>
          <a:p>
            <a:r>
              <a:rPr lang="en-GB" sz="2400" dirty="0"/>
              <a:t>A change of internal energy of an ideal gas occurs because of changes of variation of the variable states of the gas. </a:t>
            </a:r>
            <a:endParaRPr lang="en-US" sz="2400" dirty="0"/>
          </a:p>
        </p:txBody>
      </p:sp>
      <p:sp>
        <p:nvSpPr>
          <p:cNvPr id="9" name="TextBox 8"/>
          <p:cNvSpPr txBox="1"/>
          <p:nvPr/>
        </p:nvSpPr>
        <p:spPr>
          <a:xfrm>
            <a:off x="611560" y="1988840"/>
            <a:ext cx="7704856" cy="954107"/>
          </a:xfrm>
          <a:prstGeom prst="rect">
            <a:avLst/>
          </a:prstGeom>
          <a:noFill/>
        </p:spPr>
        <p:txBody>
          <a:bodyPr wrap="square" rtlCol="0">
            <a:spAutoFit/>
          </a:bodyPr>
          <a:lstStyle/>
          <a:p>
            <a:r>
              <a:rPr lang="en-GB" sz="2800" dirty="0"/>
              <a:t>Why these variables change and why the internal energy change ? </a:t>
            </a:r>
            <a:endParaRPr lang="en-US" sz="2800" dirty="0"/>
          </a:p>
        </p:txBody>
      </p:sp>
      <p:sp>
        <p:nvSpPr>
          <p:cNvPr id="11" name="Right Arrow 10"/>
          <p:cNvSpPr/>
          <p:nvPr/>
        </p:nvSpPr>
        <p:spPr>
          <a:xfrm>
            <a:off x="490054" y="3096671"/>
            <a:ext cx="1080120"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763688" y="2957234"/>
            <a:ext cx="7102500" cy="1077218"/>
          </a:xfrm>
          <a:prstGeom prst="rect">
            <a:avLst/>
          </a:prstGeom>
          <a:noFill/>
        </p:spPr>
        <p:txBody>
          <a:bodyPr wrap="square" rtlCol="0">
            <a:spAutoFit/>
          </a:bodyPr>
          <a:lstStyle/>
          <a:p>
            <a:r>
              <a:rPr lang="en-GB" sz="3200" dirty="0"/>
              <a:t>Because there </a:t>
            </a:r>
            <a:r>
              <a:rPr lang="en-GB" sz="3200" b="1" dirty="0"/>
              <a:t>is transfer of energy </a:t>
            </a:r>
            <a:r>
              <a:rPr lang="en-GB" sz="3200" dirty="0"/>
              <a:t>between the gas and its surrounding </a:t>
            </a:r>
            <a:endParaRPr lang="en-US" sz="3200" dirty="0"/>
          </a:p>
        </p:txBody>
      </p:sp>
      <mc:AlternateContent xmlns:mc="http://schemas.openxmlformats.org/markup-compatibility/2006" xmlns:a14="http://schemas.microsoft.com/office/drawing/2010/main">
        <mc:Choice Requires="a14">
          <p:sp>
            <p:nvSpPr>
              <p:cNvPr id="13" name="TextBox 12"/>
              <p:cNvSpPr txBox="1"/>
              <p:nvPr/>
            </p:nvSpPr>
            <p:spPr>
              <a:xfrm>
                <a:off x="443135" y="4436868"/>
                <a:ext cx="4704929" cy="923330"/>
              </a:xfrm>
              <a:prstGeom prst="rect">
                <a:avLst/>
              </a:prstGeom>
              <a:noFill/>
            </p:spPr>
            <p:txBody>
              <a:bodyPr wrap="square" rtlCol="0">
                <a:spAutoFit/>
              </a:bodyPr>
              <a:lstStyle/>
              <a:p>
                <a:r>
                  <a:rPr lang="en-GB" b="1" dirty="0"/>
                  <a:t>Example:</a:t>
                </a:r>
                <a:r>
                  <a:rPr lang="en-GB" dirty="0"/>
                  <a:t> the radiator at temperature </a:t>
                </a:r>
                <a14:m>
                  <m:oMath xmlns:m="http://schemas.openxmlformats.org/officeDocument/2006/math">
                    <m:r>
                      <a:rPr lang="en-GB" b="0" i="1" smtClean="0">
                        <a:latin typeface="Cambria Math" panose="02040503050406030204" pitchFamily="18" charset="0"/>
                      </a:rPr>
                      <m:t>&gt;20</m:t>
                    </m:r>
                    <m:r>
                      <a:rPr lang="en-GB" b="0" i="1" smtClean="0">
                        <a:latin typeface="Cambria Math" panose="02040503050406030204" pitchFamily="18" charset="0"/>
                        <a:ea typeface="Cambria Math" panose="02040503050406030204" pitchFamily="18" charset="0"/>
                      </a:rPr>
                      <m:t>℃</m:t>
                    </m:r>
                  </m:oMath>
                </a14:m>
                <a:r>
                  <a:rPr lang="en-US" dirty="0"/>
                  <a:t> will transfer energy to the surrounding air at temperature </a:t>
                </a:r>
                <a14:m>
                  <m:oMath xmlns:m="http://schemas.openxmlformats.org/officeDocument/2006/math">
                    <m:r>
                      <a:rPr lang="en-GB" i="1">
                        <a:latin typeface="Cambria Math" panose="02040503050406030204" pitchFamily="18" charset="0"/>
                      </a:rPr>
                      <m:t>20</m:t>
                    </m:r>
                    <m:r>
                      <a:rPr lang="en-GB" i="1">
                        <a:latin typeface="Cambria Math" panose="02040503050406030204" pitchFamily="18" charset="0"/>
                        <a:ea typeface="Cambria Math" panose="02040503050406030204" pitchFamily="18" charset="0"/>
                      </a:rPr>
                      <m:t>℃</m:t>
                    </m:r>
                  </m:oMath>
                </a14:m>
                <a:r>
                  <a:rPr lang="en-US" dirty="0"/>
                  <a:t> </a:t>
                </a:r>
              </a:p>
            </p:txBody>
          </p:sp>
        </mc:Choice>
        <mc:Fallback xmlns="">
          <p:sp>
            <p:nvSpPr>
              <p:cNvPr id="13" name="TextBox 12"/>
              <p:cNvSpPr txBox="1">
                <a:spLocks noRot="1" noChangeAspect="1" noMove="1" noResize="1" noEditPoints="1" noAdjustHandles="1" noChangeArrowheads="1" noChangeShapeType="1" noTextEdit="1"/>
              </p:cNvSpPr>
              <p:nvPr/>
            </p:nvSpPr>
            <p:spPr>
              <a:xfrm>
                <a:off x="443135" y="4436868"/>
                <a:ext cx="4704929" cy="923330"/>
              </a:xfrm>
              <a:prstGeom prst="rect">
                <a:avLst/>
              </a:prstGeom>
              <a:blipFill>
                <a:blip r:embed="rId2"/>
                <a:stretch>
                  <a:fillRect l="-1167" t="-3974" b="-9934"/>
                </a:stretch>
              </a:blipFill>
            </p:spPr>
            <p:txBody>
              <a:bodyPr/>
              <a:lstStyle/>
              <a:p>
                <a:r>
                  <a:rPr lang="en-US">
                    <a:noFill/>
                  </a:rPr>
                  <a:t> </a:t>
                </a:r>
              </a:p>
            </p:txBody>
          </p:sp>
        </mc:Fallback>
      </mc:AlternateContent>
      <p:pic>
        <p:nvPicPr>
          <p:cNvPr id="15" name="Picture 14"/>
          <p:cNvPicPr>
            <a:picLocks noChangeAspect="1"/>
          </p:cNvPicPr>
          <p:nvPr/>
        </p:nvPicPr>
        <p:blipFill>
          <a:blip r:embed="rId3"/>
          <a:stretch>
            <a:fillRect/>
          </a:stretch>
        </p:blipFill>
        <p:spPr>
          <a:xfrm>
            <a:off x="5463838" y="4236088"/>
            <a:ext cx="3273152" cy="2413950"/>
          </a:xfrm>
          <a:prstGeom prst="rect">
            <a:avLst/>
          </a:prstGeom>
        </p:spPr>
      </p:pic>
    </p:spTree>
    <p:extLst>
      <p:ext uri="{BB962C8B-B14F-4D97-AF65-F5344CB8AC3E}">
        <p14:creationId xmlns:p14="http://schemas.microsoft.com/office/powerpoint/2010/main" val="258835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95736" y="5962795"/>
            <a:ext cx="4536852" cy="687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9862"/>
            <a:ext cx="8229600" cy="1143000"/>
          </a:xfrm>
        </p:spPr>
        <p:txBody>
          <a:bodyPr/>
          <a:lstStyle/>
          <a:p>
            <a:r>
              <a:rPr lang="en-GB" dirty="0"/>
              <a:t>Different kinds of transfer of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43</a:t>
            </a:fld>
            <a:endParaRPr lang="en-US" altLang="zh-CN"/>
          </a:p>
        </p:txBody>
      </p:sp>
      <p:sp>
        <p:nvSpPr>
          <p:cNvPr id="7" name="Rectangle 6"/>
          <p:cNvSpPr/>
          <p:nvPr/>
        </p:nvSpPr>
        <p:spPr>
          <a:xfrm>
            <a:off x="2699792" y="4561938"/>
            <a:ext cx="3653564" cy="646331"/>
          </a:xfrm>
          <a:prstGeom prst="rect">
            <a:avLst/>
          </a:prstGeom>
        </p:spPr>
        <p:txBody>
          <a:bodyPr wrap="none">
            <a:spAutoFit/>
          </a:bodyPr>
          <a:lstStyle/>
          <a:p>
            <a:r>
              <a:rPr lang="en-US" dirty="0">
                <a:hlinkClick r:id="rId2"/>
              </a:rPr>
              <a:t>https://science4fun.info/heat-transfer/</a:t>
            </a:r>
            <a:endParaRPr lang="en-US" dirty="0"/>
          </a:p>
          <a:p>
            <a:endParaRPr lang="en-US" dirty="0"/>
          </a:p>
        </p:txBody>
      </p:sp>
      <p:pic>
        <p:nvPicPr>
          <p:cNvPr id="8" name="Picture 7"/>
          <p:cNvPicPr>
            <a:picLocks noChangeAspect="1"/>
          </p:cNvPicPr>
          <p:nvPr/>
        </p:nvPicPr>
        <p:blipFill>
          <a:blip r:embed="rId3"/>
          <a:stretch>
            <a:fillRect/>
          </a:stretch>
        </p:blipFill>
        <p:spPr>
          <a:xfrm>
            <a:off x="1938252" y="1563668"/>
            <a:ext cx="5857142" cy="3010445"/>
          </a:xfrm>
          <a:prstGeom prst="rect">
            <a:avLst/>
          </a:prstGeom>
        </p:spPr>
      </p:pic>
      <p:sp>
        <p:nvSpPr>
          <p:cNvPr id="9" name="TextBox 8"/>
          <p:cNvSpPr txBox="1"/>
          <p:nvPr/>
        </p:nvSpPr>
        <p:spPr>
          <a:xfrm>
            <a:off x="755576" y="5039465"/>
            <a:ext cx="8110612" cy="923330"/>
          </a:xfrm>
          <a:prstGeom prst="rect">
            <a:avLst/>
          </a:prstGeom>
          <a:noFill/>
        </p:spPr>
        <p:txBody>
          <a:bodyPr wrap="square" rtlCol="0">
            <a:spAutoFit/>
          </a:bodyPr>
          <a:lstStyle/>
          <a:p>
            <a:r>
              <a:rPr lang="en-GB" dirty="0"/>
              <a:t>If you put a water of bottle under the sun light or in the shadow, the temperature of the water will be not the same. The light suns have give energy to the water in the bottle ! Gas can also get heat transfer by radiation. </a:t>
            </a:r>
            <a:endParaRPr lang="en-US" dirty="0"/>
          </a:p>
        </p:txBody>
      </p:sp>
      <p:sp>
        <p:nvSpPr>
          <p:cNvPr id="10" name="TextBox 9"/>
          <p:cNvSpPr txBox="1"/>
          <p:nvPr/>
        </p:nvSpPr>
        <p:spPr>
          <a:xfrm>
            <a:off x="2411760" y="6065263"/>
            <a:ext cx="4493538" cy="584775"/>
          </a:xfrm>
          <a:prstGeom prst="rect">
            <a:avLst/>
          </a:prstGeom>
          <a:noFill/>
        </p:spPr>
        <p:txBody>
          <a:bodyPr wrap="none" rtlCol="0">
            <a:spAutoFit/>
          </a:bodyPr>
          <a:lstStyle/>
          <a:p>
            <a:r>
              <a:rPr lang="en-GB" sz="3200" dirty="0"/>
              <a:t>Heat transfer by radiation </a:t>
            </a:r>
            <a:endParaRPr lang="en-US" sz="3200" dirty="0"/>
          </a:p>
        </p:txBody>
      </p:sp>
    </p:spTree>
    <p:extLst>
      <p:ext uri="{BB962C8B-B14F-4D97-AF65-F5344CB8AC3E}">
        <p14:creationId xmlns:p14="http://schemas.microsoft.com/office/powerpoint/2010/main" val="3641781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95736" y="5962795"/>
            <a:ext cx="4536852" cy="687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9862"/>
            <a:ext cx="8229600" cy="1143000"/>
          </a:xfrm>
        </p:spPr>
        <p:txBody>
          <a:bodyPr/>
          <a:lstStyle/>
          <a:p>
            <a:r>
              <a:rPr lang="en-GB" dirty="0"/>
              <a:t>Different kinds of transfer of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44</a:t>
            </a:fld>
            <a:endParaRPr lang="en-US" altLang="zh-CN"/>
          </a:p>
        </p:txBody>
      </p:sp>
      <p:sp>
        <p:nvSpPr>
          <p:cNvPr id="10" name="TextBox 9"/>
          <p:cNvSpPr txBox="1"/>
          <p:nvPr/>
        </p:nvSpPr>
        <p:spPr>
          <a:xfrm>
            <a:off x="2411760" y="6065263"/>
            <a:ext cx="4493538" cy="584775"/>
          </a:xfrm>
          <a:prstGeom prst="rect">
            <a:avLst/>
          </a:prstGeom>
          <a:noFill/>
        </p:spPr>
        <p:txBody>
          <a:bodyPr wrap="none" rtlCol="0">
            <a:spAutoFit/>
          </a:bodyPr>
          <a:lstStyle/>
          <a:p>
            <a:r>
              <a:rPr lang="en-GB" sz="3200" dirty="0"/>
              <a:t>Heat transfer by radiation </a:t>
            </a:r>
            <a:endParaRPr lang="en-US" sz="3200" dirty="0"/>
          </a:p>
        </p:txBody>
      </p:sp>
      <p:sp>
        <p:nvSpPr>
          <p:cNvPr id="3" name="TextBox 2"/>
          <p:cNvSpPr txBox="1"/>
          <p:nvPr/>
        </p:nvSpPr>
        <p:spPr>
          <a:xfrm>
            <a:off x="5979415" y="2268349"/>
            <a:ext cx="2843807" cy="2246769"/>
          </a:xfrm>
          <a:prstGeom prst="rect">
            <a:avLst/>
          </a:prstGeom>
          <a:noFill/>
        </p:spPr>
        <p:txBody>
          <a:bodyPr wrap="square" rtlCol="0">
            <a:spAutoFit/>
          </a:bodyPr>
          <a:lstStyle/>
          <a:p>
            <a:r>
              <a:rPr lang="en-GB" sz="2800" dirty="0"/>
              <a:t>Another famous example you already know: using microwaves to heat food ! </a:t>
            </a:r>
            <a:endParaRPr lang="en-US" sz="2800" dirty="0"/>
          </a:p>
        </p:txBody>
      </p:sp>
      <p:pic>
        <p:nvPicPr>
          <p:cNvPr id="5" name="Picture 4"/>
          <p:cNvPicPr>
            <a:picLocks noChangeAspect="1"/>
          </p:cNvPicPr>
          <p:nvPr/>
        </p:nvPicPr>
        <p:blipFill>
          <a:blip r:embed="rId2"/>
          <a:stretch>
            <a:fillRect/>
          </a:stretch>
        </p:blipFill>
        <p:spPr>
          <a:xfrm>
            <a:off x="899592" y="1886420"/>
            <a:ext cx="4802772" cy="3102074"/>
          </a:xfrm>
          <a:prstGeom prst="rect">
            <a:avLst/>
          </a:prstGeom>
        </p:spPr>
      </p:pic>
    </p:spTree>
    <p:extLst>
      <p:ext uri="{BB962C8B-B14F-4D97-AF65-F5344CB8AC3E}">
        <p14:creationId xmlns:p14="http://schemas.microsoft.com/office/powerpoint/2010/main" val="30247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63688" y="6039183"/>
            <a:ext cx="4968900" cy="687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9862"/>
            <a:ext cx="8229600" cy="1143000"/>
          </a:xfrm>
        </p:spPr>
        <p:txBody>
          <a:bodyPr/>
          <a:lstStyle/>
          <a:p>
            <a:r>
              <a:rPr lang="en-GB" dirty="0"/>
              <a:t>Different kinds of transfer of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45</a:t>
            </a:fld>
            <a:endParaRPr lang="en-US" altLang="zh-CN"/>
          </a:p>
        </p:txBody>
      </p:sp>
      <p:sp>
        <p:nvSpPr>
          <p:cNvPr id="10" name="TextBox 9"/>
          <p:cNvSpPr txBox="1"/>
          <p:nvPr/>
        </p:nvSpPr>
        <p:spPr>
          <a:xfrm>
            <a:off x="1907704" y="6021288"/>
            <a:ext cx="5328592" cy="584775"/>
          </a:xfrm>
          <a:prstGeom prst="rect">
            <a:avLst/>
          </a:prstGeom>
          <a:noFill/>
        </p:spPr>
        <p:txBody>
          <a:bodyPr wrap="square" rtlCol="0">
            <a:spAutoFit/>
          </a:bodyPr>
          <a:lstStyle/>
          <a:p>
            <a:r>
              <a:rPr lang="en-GB" sz="3200" dirty="0"/>
              <a:t>Heat transfer by conduction</a:t>
            </a:r>
            <a:endParaRPr lang="en-US" sz="3200" dirty="0"/>
          </a:p>
        </p:txBody>
      </p:sp>
      <p:pic>
        <p:nvPicPr>
          <p:cNvPr id="5" name="Picture 4"/>
          <p:cNvPicPr>
            <a:picLocks noChangeAspect="1"/>
          </p:cNvPicPr>
          <p:nvPr/>
        </p:nvPicPr>
        <p:blipFill>
          <a:blip r:embed="rId2"/>
          <a:stretch>
            <a:fillRect/>
          </a:stretch>
        </p:blipFill>
        <p:spPr>
          <a:xfrm>
            <a:off x="786589" y="942815"/>
            <a:ext cx="3461549" cy="2721063"/>
          </a:xfrm>
          <a:prstGeom prst="rect">
            <a:avLst/>
          </a:prstGeom>
        </p:spPr>
      </p:pic>
      <p:sp>
        <p:nvSpPr>
          <p:cNvPr id="6" name="TextBox 5"/>
          <p:cNvSpPr txBox="1"/>
          <p:nvPr/>
        </p:nvSpPr>
        <p:spPr>
          <a:xfrm>
            <a:off x="5794756" y="1167827"/>
            <a:ext cx="3203848" cy="1938992"/>
          </a:xfrm>
          <a:prstGeom prst="rect">
            <a:avLst/>
          </a:prstGeom>
          <a:noFill/>
        </p:spPr>
        <p:txBody>
          <a:bodyPr wrap="square" rtlCol="0">
            <a:spAutoFit/>
          </a:bodyPr>
          <a:lstStyle/>
          <a:p>
            <a:r>
              <a:rPr lang="en-GB" sz="2400" dirty="0"/>
              <a:t>The person will certainly feel the rising of the temperature, even if he is not above the flame.  </a:t>
            </a:r>
            <a:endParaRPr lang="en-US" sz="2400" dirty="0"/>
          </a:p>
        </p:txBody>
      </p:sp>
      <p:sp>
        <p:nvSpPr>
          <p:cNvPr id="12" name="Rectangle 11"/>
          <p:cNvSpPr/>
          <p:nvPr/>
        </p:nvSpPr>
        <p:spPr>
          <a:xfrm>
            <a:off x="539552" y="3681773"/>
            <a:ext cx="2291012" cy="430887"/>
          </a:xfrm>
          <a:prstGeom prst="rect">
            <a:avLst/>
          </a:prstGeom>
        </p:spPr>
        <p:txBody>
          <a:bodyPr wrap="none">
            <a:spAutoFit/>
          </a:bodyPr>
          <a:lstStyle/>
          <a:p>
            <a:r>
              <a:rPr lang="en-US" sz="1100" dirty="0">
                <a:hlinkClick r:id="rId3"/>
              </a:rPr>
              <a:t>https://science4fun.info/heat-transfer/</a:t>
            </a:r>
            <a:endParaRPr lang="en-US" sz="1100" dirty="0"/>
          </a:p>
          <a:p>
            <a:endParaRPr lang="en-US" sz="1100" dirty="0"/>
          </a:p>
        </p:txBody>
      </p:sp>
      <p:sp>
        <p:nvSpPr>
          <p:cNvPr id="13" name="TextBox 12"/>
          <p:cNvSpPr txBox="1"/>
          <p:nvPr/>
        </p:nvSpPr>
        <p:spPr>
          <a:xfrm>
            <a:off x="5850121" y="3233975"/>
            <a:ext cx="2772350" cy="1569660"/>
          </a:xfrm>
          <a:prstGeom prst="rect">
            <a:avLst/>
          </a:prstGeom>
          <a:noFill/>
        </p:spPr>
        <p:txBody>
          <a:bodyPr wrap="square" rtlCol="0">
            <a:spAutoFit/>
          </a:bodyPr>
          <a:lstStyle/>
          <a:p>
            <a:r>
              <a:rPr lang="en-GB" sz="2400" dirty="0"/>
              <a:t>And you don’t want to touch an hot plate when you are cooking ! </a:t>
            </a:r>
            <a:endParaRPr lang="en-US" sz="2400" dirty="0"/>
          </a:p>
        </p:txBody>
      </p:sp>
      <p:pic>
        <p:nvPicPr>
          <p:cNvPr id="14" name="Picture 13"/>
          <p:cNvPicPr>
            <a:picLocks noChangeAspect="1"/>
          </p:cNvPicPr>
          <p:nvPr/>
        </p:nvPicPr>
        <p:blipFill>
          <a:blip r:embed="rId4"/>
          <a:stretch>
            <a:fillRect/>
          </a:stretch>
        </p:blipFill>
        <p:spPr>
          <a:xfrm>
            <a:off x="3437072" y="3389674"/>
            <a:ext cx="2413049" cy="2421229"/>
          </a:xfrm>
          <a:prstGeom prst="rect">
            <a:avLst/>
          </a:prstGeom>
        </p:spPr>
      </p:pic>
    </p:spTree>
    <p:extLst>
      <p:ext uri="{BB962C8B-B14F-4D97-AF65-F5344CB8AC3E}">
        <p14:creationId xmlns:p14="http://schemas.microsoft.com/office/powerpoint/2010/main" val="34465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763688" y="6054125"/>
            <a:ext cx="4968900" cy="687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576" y="-169862"/>
            <a:ext cx="8229600" cy="1143000"/>
          </a:xfrm>
        </p:spPr>
        <p:txBody>
          <a:bodyPr/>
          <a:lstStyle/>
          <a:p>
            <a:r>
              <a:rPr lang="en-GB" dirty="0"/>
              <a:t>Different kinds of transfer of energy </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46</a:t>
            </a:fld>
            <a:endParaRPr lang="en-US" altLang="zh-CN"/>
          </a:p>
        </p:txBody>
      </p:sp>
      <p:sp>
        <p:nvSpPr>
          <p:cNvPr id="10" name="TextBox 9"/>
          <p:cNvSpPr txBox="1"/>
          <p:nvPr/>
        </p:nvSpPr>
        <p:spPr>
          <a:xfrm>
            <a:off x="1907704" y="6036230"/>
            <a:ext cx="5328592" cy="584775"/>
          </a:xfrm>
          <a:prstGeom prst="rect">
            <a:avLst/>
          </a:prstGeom>
          <a:noFill/>
        </p:spPr>
        <p:txBody>
          <a:bodyPr wrap="square" rtlCol="0">
            <a:spAutoFit/>
          </a:bodyPr>
          <a:lstStyle/>
          <a:p>
            <a:r>
              <a:rPr lang="en-GB" sz="3200" dirty="0"/>
              <a:t>Heat transfer by convection</a:t>
            </a:r>
            <a:endParaRPr lang="en-US" sz="3200" dirty="0"/>
          </a:p>
        </p:txBody>
      </p:sp>
      <p:pic>
        <p:nvPicPr>
          <p:cNvPr id="7" name="Picture 6"/>
          <p:cNvPicPr>
            <a:picLocks noChangeAspect="1"/>
          </p:cNvPicPr>
          <p:nvPr/>
        </p:nvPicPr>
        <p:blipFill>
          <a:blip r:embed="rId2"/>
          <a:stretch>
            <a:fillRect/>
          </a:stretch>
        </p:blipFill>
        <p:spPr>
          <a:xfrm>
            <a:off x="828664" y="1268760"/>
            <a:ext cx="2749264" cy="2083008"/>
          </a:xfrm>
          <a:prstGeom prst="rect">
            <a:avLst/>
          </a:prstGeom>
        </p:spPr>
      </p:pic>
      <p:sp>
        <p:nvSpPr>
          <p:cNvPr id="9" name="Rectangle 8"/>
          <p:cNvSpPr/>
          <p:nvPr/>
        </p:nvSpPr>
        <p:spPr>
          <a:xfrm>
            <a:off x="298376" y="3186421"/>
            <a:ext cx="3121496" cy="553998"/>
          </a:xfrm>
          <a:prstGeom prst="rect">
            <a:avLst/>
          </a:prstGeom>
        </p:spPr>
        <p:txBody>
          <a:bodyPr wrap="square">
            <a:spAutoFit/>
          </a:bodyPr>
          <a:lstStyle/>
          <a:p>
            <a:r>
              <a:rPr lang="en-US" sz="1000" dirty="0">
                <a:hlinkClick r:id="rId3"/>
              </a:rPr>
              <a:t>https://www.shutterstock.com/image-vector/convective-heat-transfer-convection-by-mass-397283443</a:t>
            </a:r>
            <a:endParaRPr lang="en-US" sz="1000" dirty="0"/>
          </a:p>
          <a:p>
            <a:endParaRPr lang="en-US" sz="1000" dirty="0"/>
          </a:p>
        </p:txBody>
      </p:sp>
      <p:sp>
        <p:nvSpPr>
          <p:cNvPr id="15" name="TextBox 14"/>
          <p:cNvSpPr txBox="1"/>
          <p:nvPr/>
        </p:nvSpPr>
        <p:spPr>
          <a:xfrm flipH="1">
            <a:off x="5841854" y="1412776"/>
            <a:ext cx="3024333" cy="1938992"/>
          </a:xfrm>
          <a:prstGeom prst="rect">
            <a:avLst/>
          </a:prstGeom>
          <a:noFill/>
        </p:spPr>
        <p:txBody>
          <a:bodyPr wrap="square" rtlCol="0">
            <a:spAutoFit/>
          </a:bodyPr>
          <a:lstStyle/>
          <a:p>
            <a:r>
              <a:rPr lang="en-GB" sz="2400" dirty="0"/>
              <a:t>There is also energy transfer associated with the circulation or the motion of molecules  </a:t>
            </a:r>
            <a:endParaRPr lang="en-US" sz="2400" dirty="0"/>
          </a:p>
        </p:txBody>
      </p:sp>
      <p:pic>
        <p:nvPicPr>
          <p:cNvPr id="16" name="Picture 15"/>
          <p:cNvPicPr>
            <a:picLocks noChangeAspect="1"/>
          </p:cNvPicPr>
          <p:nvPr/>
        </p:nvPicPr>
        <p:blipFill>
          <a:blip r:embed="rId4"/>
          <a:stretch>
            <a:fillRect/>
          </a:stretch>
        </p:blipFill>
        <p:spPr>
          <a:xfrm>
            <a:off x="2668997" y="3675863"/>
            <a:ext cx="3158281" cy="2277839"/>
          </a:xfrm>
          <a:prstGeom prst="rect">
            <a:avLst/>
          </a:prstGeom>
        </p:spPr>
      </p:pic>
    </p:spTree>
    <p:extLst>
      <p:ext uri="{BB962C8B-B14F-4D97-AF65-F5344CB8AC3E}">
        <p14:creationId xmlns:p14="http://schemas.microsoft.com/office/powerpoint/2010/main" val="40503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9862"/>
            <a:ext cx="8229600" cy="1143000"/>
          </a:xfrm>
        </p:spPr>
        <p:txBody>
          <a:bodyPr/>
          <a:lstStyle/>
          <a:p>
            <a:r>
              <a:rPr lang="en-GB" dirty="0"/>
              <a:t>So, what is the heat ? </a:t>
            </a:r>
            <a:endParaRPr lang="en-US" dirty="0"/>
          </a:p>
        </p:txBody>
      </p:sp>
      <p:sp>
        <p:nvSpPr>
          <p:cNvPr id="3" name="Content Placeholder 2"/>
          <p:cNvSpPr>
            <a:spLocks noGrp="1"/>
          </p:cNvSpPr>
          <p:nvPr>
            <p:ph idx="1"/>
          </p:nvPr>
        </p:nvSpPr>
        <p:spPr>
          <a:xfrm>
            <a:off x="636588" y="973138"/>
            <a:ext cx="8229600" cy="4525963"/>
          </a:xfrm>
        </p:spPr>
        <p:txBody>
          <a:bodyPr/>
          <a:lstStyle/>
          <a:p>
            <a:r>
              <a:rPr lang="en-GB" sz="2400" dirty="0"/>
              <a:t>In physics, the definition of heat is not the common definition. </a:t>
            </a:r>
          </a:p>
          <a:p>
            <a:endParaRPr lang="en-GB" sz="2400" dirty="0"/>
          </a:p>
          <a:p>
            <a:r>
              <a:rPr lang="en-GB" sz="2400" dirty="0"/>
              <a:t>In physics, “heat is a kind of transfer of energy between two thermodynamic systems”, which is why we say “heat transfer” </a:t>
            </a:r>
            <a:endParaRPr lang="en-US" sz="24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47</a:t>
            </a:fld>
            <a:endParaRPr lang="en-US" altLang="zh-CN"/>
          </a:p>
        </p:txBody>
      </p:sp>
      <p:sp>
        <p:nvSpPr>
          <p:cNvPr id="5" name="TextBox 4"/>
          <p:cNvSpPr txBox="1"/>
          <p:nvPr/>
        </p:nvSpPr>
        <p:spPr>
          <a:xfrm>
            <a:off x="636588" y="3645024"/>
            <a:ext cx="4269951" cy="1569660"/>
          </a:xfrm>
          <a:prstGeom prst="rect">
            <a:avLst/>
          </a:prstGeom>
          <a:noFill/>
        </p:spPr>
        <p:txBody>
          <a:bodyPr wrap="none" rtlCol="0">
            <a:spAutoFit/>
          </a:bodyPr>
          <a:lstStyle/>
          <a:p>
            <a:r>
              <a:rPr lang="en-GB" sz="2400" dirty="0"/>
              <a:t>Different kinds of heat transfers: </a:t>
            </a:r>
          </a:p>
          <a:p>
            <a:pPr marL="285750" indent="-285750">
              <a:buFont typeface="Arial" panose="020B0604020202020204" pitchFamily="34" charset="0"/>
              <a:buChar char="•"/>
            </a:pPr>
            <a:r>
              <a:rPr lang="en-GB" sz="2400" dirty="0"/>
              <a:t>Radiation</a:t>
            </a:r>
          </a:p>
          <a:p>
            <a:pPr marL="285750" indent="-285750">
              <a:buFont typeface="Arial" panose="020B0604020202020204" pitchFamily="34" charset="0"/>
              <a:buChar char="•"/>
            </a:pPr>
            <a:r>
              <a:rPr lang="en-GB" sz="2400" dirty="0"/>
              <a:t>Convection </a:t>
            </a:r>
          </a:p>
          <a:p>
            <a:pPr marL="285750" indent="-285750">
              <a:buFont typeface="Arial" panose="020B0604020202020204" pitchFamily="34" charset="0"/>
              <a:buChar char="•"/>
            </a:pPr>
            <a:r>
              <a:rPr lang="en-GB" sz="2400" dirty="0"/>
              <a:t>Conduction </a:t>
            </a:r>
            <a:endParaRPr lang="en-US" sz="2400" dirty="0"/>
          </a:p>
        </p:txBody>
      </p:sp>
      <p:pic>
        <p:nvPicPr>
          <p:cNvPr id="7" name="Picture 6"/>
          <p:cNvPicPr>
            <a:picLocks noChangeAspect="1"/>
          </p:cNvPicPr>
          <p:nvPr/>
        </p:nvPicPr>
        <p:blipFill>
          <a:blip r:embed="rId2"/>
          <a:stretch>
            <a:fillRect/>
          </a:stretch>
        </p:blipFill>
        <p:spPr>
          <a:xfrm>
            <a:off x="4211960" y="4036665"/>
            <a:ext cx="3829050" cy="2809875"/>
          </a:xfrm>
          <a:prstGeom prst="rect">
            <a:avLst/>
          </a:prstGeom>
        </p:spPr>
      </p:pic>
      <p:sp>
        <p:nvSpPr>
          <p:cNvPr id="8" name="TextBox 7"/>
          <p:cNvSpPr txBox="1"/>
          <p:nvPr/>
        </p:nvSpPr>
        <p:spPr>
          <a:xfrm>
            <a:off x="4427984" y="6737042"/>
            <a:ext cx="3801041" cy="415498"/>
          </a:xfrm>
          <a:prstGeom prst="rect">
            <a:avLst/>
          </a:prstGeom>
          <a:noFill/>
        </p:spPr>
        <p:txBody>
          <a:bodyPr wrap="none" rtlCol="0">
            <a:spAutoFit/>
          </a:bodyPr>
          <a:lstStyle/>
          <a:p>
            <a:r>
              <a:rPr lang="en-US" sz="1050" dirty="0">
                <a:hlinkClick r:id="rId3"/>
              </a:rPr>
              <a:t>http://thehtrc.com/2012/building-science-heat-transfer-mechanisms</a:t>
            </a:r>
            <a:endParaRPr lang="en-US" sz="1050" dirty="0"/>
          </a:p>
          <a:p>
            <a:endParaRPr lang="en-US" sz="1050" dirty="0"/>
          </a:p>
        </p:txBody>
      </p:sp>
    </p:spTree>
    <p:extLst>
      <p:ext uri="{BB962C8B-B14F-4D97-AF65-F5344CB8AC3E}">
        <p14:creationId xmlns:p14="http://schemas.microsoft.com/office/powerpoint/2010/main" val="390342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fade">
                                      <p:cBhvr>
                                        <p:cTn id="18" dur="500"/>
                                        <p:tgtEl>
                                          <p:spTgt spid="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A7B2A6-4997-4D6A-A223-B65D77C6B4A9}" type="slidenum">
              <a:rPr lang="en-US" altLang="zh-CN" smtClean="0"/>
              <a:pPr/>
              <a:t>48</a:t>
            </a:fld>
            <a:endParaRPr lang="en-US" altLang="zh-CN"/>
          </a:p>
        </p:txBody>
      </p:sp>
      <p:sp>
        <p:nvSpPr>
          <p:cNvPr id="3" name="TextBox 2"/>
          <p:cNvSpPr txBox="1"/>
          <p:nvPr/>
        </p:nvSpPr>
        <p:spPr>
          <a:xfrm>
            <a:off x="564646" y="1556792"/>
            <a:ext cx="4474302" cy="707886"/>
          </a:xfrm>
          <a:prstGeom prst="rect">
            <a:avLst/>
          </a:prstGeom>
          <a:noFill/>
        </p:spPr>
        <p:txBody>
          <a:bodyPr wrap="none" rtlCol="0">
            <a:spAutoFit/>
          </a:bodyPr>
          <a:lstStyle/>
          <a:p>
            <a:r>
              <a:rPr lang="en-GB" sz="4000" dirty="0"/>
              <a:t>Symbol of the heat : </a:t>
            </a:r>
            <a:endParaRPr lang="en-US" sz="4000" dirty="0"/>
          </a:p>
        </p:txBody>
      </p:sp>
      <mc:AlternateContent xmlns:mc="http://schemas.openxmlformats.org/markup-compatibility/2006" xmlns:a14="http://schemas.microsoft.com/office/drawing/2010/main">
        <mc:Choice Requires="a14">
          <p:sp>
            <p:nvSpPr>
              <p:cNvPr id="5" name="TextBox 4"/>
              <p:cNvSpPr txBox="1"/>
              <p:nvPr/>
            </p:nvSpPr>
            <p:spPr>
              <a:xfrm>
                <a:off x="4932040" y="1495236"/>
                <a:ext cx="661463"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5400" b="0" i="1" smtClean="0">
                          <a:latin typeface="Cambria Math" panose="02040503050406030204" pitchFamily="18" charset="0"/>
                        </a:rPr>
                        <m:t>𝑄</m:t>
                      </m:r>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1495236"/>
                <a:ext cx="661463" cy="830997"/>
              </a:xfrm>
              <a:prstGeom prst="rect">
                <a:avLst/>
              </a:prstGeom>
              <a:blipFill>
                <a:blip r:embed="rId2"/>
                <a:stretch>
                  <a:fillRect/>
                </a:stretch>
              </a:blipFill>
            </p:spPr>
            <p:txBody>
              <a:bodyPr/>
              <a:lstStyle/>
              <a:p>
                <a:r>
                  <a:rPr lang="en-US">
                    <a:noFill/>
                  </a:rPr>
                  <a:t> </a:t>
                </a:r>
              </a:p>
            </p:txBody>
          </p:sp>
        </mc:Fallback>
      </mc:AlternateContent>
      <p:sp>
        <p:nvSpPr>
          <p:cNvPr id="14" name="TextBox 13"/>
          <p:cNvSpPr txBox="1"/>
          <p:nvPr/>
        </p:nvSpPr>
        <p:spPr>
          <a:xfrm>
            <a:off x="611560" y="3140968"/>
            <a:ext cx="7656263" cy="707886"/>
          </a:xfrm>
          <a:prstGeom prst="rect">
            <a:avLst/>
          </a:prstGeom>
          <a:noFill/>
        </p:spPr>
        <p:txBody>
          <a:bodyPr wrap="none" rtlCol="0">
            <a:spAutoFit/>
          </a:bodyPr>
          <a:lstStyle/>
          <a:p>
            <a:r>
              <a:rPr lang="en-GB" sz="4000" dirty="0"/>
              <a:t>Unit of the heat : Joules (symbol: J) </a:t>
            </a:r>
            <a:endParaRPr lang="en-US" sz="4000" dirty="0"/>
          </a:p>
        </p:txBody>
      </p:sp>
      <p:sp>
        <p:nvSpPr>
          <p:cNvPr id="15" name="Title 1"/>
          <p:cNvSpPr>
            <a:spLocks noGrp="1"/>
          </p:cNvSpPr>
          <p:nvPr>
            <p:ph type="title"/>
          </p:nvPr>
        </p:nvSpPr>
        <p:spPr>
          <a:xfrm>
            <a:off x="914400" y="-169862"/>
            <a:ext cx="8229600" cy="1143000"/>
          </a:xfrm>
        </p:spPr>
        <p:txBody>
          <a:bodyPr/>
          <a:lstStyle/>
          <a:p>
            <a:r>
              <a:rPr lang="en-GB" dirty="0"/>
              <a:t>So, what is the heat ? </a:t>
            </a:r>
            <a:endParaRPr lang="en-US" dirty="0"/>
          </a:p>
        </p:txBody>
      </p:sp>
    </p:spTree>
    <p:extLst>
      <p:ext uri="{BB962C8B-B14F-4D97-AF65-F5344CB8AC3E}">
        <p14:creationId xmlns:p14="http://schemas.microsoft.com/office/powerpoint/2010/main" val="37742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755576" y="3933056"/>
            <a:ext cx="6912768" cy="1152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725885" y="2564527"/>
            <a:ext cx="5430291" cy="1152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24148" y="-169862"/>
            <a:ext cx="8229600" cy="1143000"/>
          </a:xfrm>
        </p:spPr>
        <p:txBody>
          <a:bodyPr/>
          <a:lstStyle/>
          <a:p>
            <a:r>
              <a:rPr lang="en-GB" dirty="0">
                <a:solidFill>
                  <a:srgbClr val="FF0000"/>
                </a:solidFill>
              </a:rPr>
              <a:t>Warning</a:t>
            </a:r>
            <a:r>
              <a:rPr lang="en-GB" dirty="0"/>
              <a:t> about the heat</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49</a:t>
            </a:fld>
            <a:endParaRPr lang="en-US" altLang="zh-CN"/>
          </a:p>
        </p:txBody>
      </p:sp>
      <p:sp>
        <p:nvSpPr>
          <p:cNvPr id="9" name="TextBox 8"/>
          <p:cNvSpPr txBox="1"/>
          <p:nvPr/>
        </p:nvSpPr>
        <p:spPr>
          <a:xfrm>
            <a:off x="755576" y="994867"/>
            <a:ext cx="7914347" cy="1569660"/>
          </a:xfrm>
          <a:prstGeom prst="rect">
            <a:avLst/>
          </a:prstGeom>
          <a:noFill/>
        </p:spPr>
        <p:txBody>
          <a:bodyPr wrap="square" rtlCol="0">
            <a:spAutoFit/>
          </a:bodyPr>
          <a:lstStyle/>
          <a:p>
            <a:r>
              <a:rPr lang="en-GB" sz="3200" dirty="0"/>
              <a:t>You know different kinds of energy: kinetic energy, potential energy, internal energy and so on…</a:t>
            </a:r>
            <a:endParaRPr lang="en-US" sz="3200" dirty="0"/>
          </a:p>
        </p:txBody>
      </p:sp>
      <p:sp>
        <p:nvSpPr>
          <p:cNvPr id="10" name="TextBox 9"/>
          <p:cNvSpPr txBox="1"/>
          <p:nvPr/>
        </p:nvSpPr>
        <p:spPr>
          <a:xfrm>
            <a:off x="725885" y="2911068"/>
            <a:ext cx="7169893" cy="646331"/>
          </a:xfrm>
          <a:prstGeom prst="rect">
            <a:avLst/>
          </a:prstGeom>
          <a:noFill/>
        </p:spPr>
        <p:txBody>
          <a:bodyPr wrap="square" rtlCol="0">
            <a:spAutoFit/>
          </a:bodyPr>
          <a:lstStyle/>
          <a:p>
            <a:r>
              <a:rPr lang="en-GB" sz="3600" dirty="0"/>
              <a:t>Heat </a:t>
            </a:r>
            <a:r>
              <a:rPr lang="en-GB" sz="3600" b="1" dirty="0"/>
              <a:t>is not </a:t>
            </a:r>
            <a:r>
              <a:rPr lang="en-GB" sz="3600" dirty="0"/>
              <a:t>a kind of energy </a:t>
            </a:r>
            <a:endParaRPr lang="en-US" sz="3600" dirty="0"/>
          </a:p>
        </p:txBody>
      </p:sp>
      <p:sp>
        <p:nvSpPr>
          <p:cNvPr id="11" name="TextBox 10"/>
          <p:cNvSpPr txBox="1"/>
          <p:nvPr/>
        </p:nvSpPr>
        <p:spPr>
          <a:xfrm>
            <a:off x="755576" y="3903940"/>
            <a:ext cx="7169893" cy="1200329"/>
          </a:xfrm>
          <a:prstGeom prst="rect">
            <a:avLst/>
          </a:prstGeom>
          <a:noFill/>
        </p:spPr>
        <p:txBody>
          <a:bodyPr wrap="square" rtlCol="0">
            <a:spAutoFit/>
          </a:bodyPr>
          <a:lstStyle/>
          <a:p>
            <a:r>
              <a:rPr lang="en-GB" sz="3600" dirty="0"/>
              <a:t>Heat </a:t>
            </a:r>
            <a:r>
              <a:rPr lang="en-GB" sz="3600" b="1" dirty="0"/>
              <a:t>is a kind of transfer </a:t>
            </a:r>
            <a:r>
              <a:rPr lang="en-GB" sz="3600" dirty="0"/>
              <a:t>of energy between two systems </a:t>
            </a:r>
            <a:endParaRPr lang="en-US" sz="3600" dirty="0"/>
          </a:p>
        </p:txBody>
      </p:sp>
    </p:spTree>
    <p:extLst>
      <p:ext uri="{BB962C8B-B14F-4D97-AF65-F5344CB8AC3E}">
        <p14:creationId xmlns:p14="http://schemas.microsoft.com/office/powerpoint/2010/main" val="39063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588" y="-169862"/>
            <a:ext cx="8229600" cy="1143000"/>
          </a:xfrm>
        </p:spPr>
        <p:txBody>
          <a:bodyPr/>
          <a:lstStyle/>
          <a:p>
            <a:r>
              <a:rPr lang="en-GB" dirty="0"/>
              <a:t>The Maxwell-Boltzmann distribution law</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5</a:t>
            </a:fld>
            <a:endParaRPr lang="en-US" altLang="zh-CN"/>
          </a:p>
        </p:txBody>
      </p:sp>
      <p:pic>
        <p:nvPicPr>
          <p:cNvPr id="13" name="Picture 12"/>
          <p:cNvPicPr>
            <a:picLocks noChangeAspect="1"/>
          </p:cNvPicPr>
          <p:nvPr/>
        </p:nvPicPr>
        <p:blipFill>
          <a:blip r:embed="rId2"/>
          <a:stretch>
            <a:fillRect/>
          </a:stretch>
        </p:blipFill>
        <p:spPr>
          <a:xfrm>
            <a:off x="2362034" y="1268760"/>
            <a:ext cx="4778707" cy="3672408"/>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1835696" y="5217368"/>
                <a:ext cx="3652859" cy="1312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𝑁</m:t>
                          </m:r>
                        </m:e>
                        <m:sub>
                          <m:r>
                            <a:rPr lang="en-GB" sz="2800" b="0" i="1" smtClean="0">
                              <a:latin typeface="Cambria Math" panose="02040503050406030204" pitchFamily="18" charset="0"/>
                              <a:ea typeface="Cambria Math" panose="02040503050406030204" pitchFamily="18" charset="0"/>
                            </a:rPr>
                            <m:t>𝑣</m:t>
                          </m:r>
                          <m:r>
                            <a:rPr lang="en-GB" sz="2800" b="0" i="1" smtClean="0">
                              <a:latin typeface="Cambria Math" panose="02040503050406030204" pitchFamily="18" charset="0"/>
                              <a:ea typeface="Cambria Math" panose="02040503050406030204" pitchFamily="18" charset="0"/>
                            </a:rPr>
                            <m:t>&gt;</m:t>
                          </m:r>
                          <m:sSub>
                            <m:sSubPr>
                              <m:ctrlPr>
                                <a:rPr lang="en-GB" sz="2800" b="0" i="1" smtClean="0">
                                  <a:latin typeface="Cambria Math" panose="02040503050406030204" pitchFamily="18" charset="0"/>
                                  <a:ea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𝑣</m:t>
                              </m:r>
                            </m:e>
                            <m:sub>
                              <m:r>
                                <a:rPr lang="en-GB" sz="2800" b="0" i="1" smtClean="0">
                                  <a:latin typeface="Cambria Math" panose="02040503050406030204" pitchFamily="18" charset="0"/>
                                  <a:ea typeface="Cambria Math" panose="02040503050406030204" pitchFamily="18" charset="0"/>
                                </a:rPr>
                                <m:t>𝐴</m:t>
                              </m:r>
                            </m:sub>
                          </m:sSub>
                        </m:sub>
                      </m:sSub>
                      <m:r>
                        <a:rPr lang="en-GB" sz="2800" b="0" i="1" smtClean="0">
                          <a:latin typeface="Cambria Math" panose="02040503050406030204" pitchFamily="18" charset="0"/>
                        </a:rPr>
                        <m:t>=</m:t>
                      </m:r>
                      <m:r>
                        <a:rPr lang="en-GB" sz="2800" b="0" i="1" smtClean="0">
                          <a:latin typeface="Cambria Math" panose="02040503050406030204" pitchFamily="18" charset="0"/>
                        </a:rPr>
                        <m:t>𝑁</m:t>
                      </m:r>
                      <m:nary>
                        <m:naryPr>
                          <m:limLoc m:val="undOvr"/>
                          <m:ctrlPr>
                            <a:rPr lang="en-US" sz="2800" i="1" smtClean="0">
                              <a:latin typeface="Cambria Math" panose="02040503050406030204" pitchFamily="18" charset="0"/>
                            </a:rPr>
                          </m:ctrlPr>
                        </m:naryPr>
                        <m:sub>
                          <m:sSub>
                            <m:sSubPr>
                              <m:ctrlPr>
                                <a:rPr lang="en-US"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𝐴</m:t>
                              </m:r>
                            </m:sub>
                          </m:sSub>
                        </m:sub>
                        <m:sup>
                          <m:r>
                            <a:rPr lang="en-US" sz="2800" i="1" smtClean="0">
                              <a:latin typeface="Cambria Math" panose="02040503050406030204" pitchFamily="18" charset="0"/>
                              <a:ea typeface="Cambria Math" panose="02040503050406030204" pitchFamily="18" charset="0"/>
                            </a:rPr>
                            <m:t>∞</m:t>
                          </m:r>
                        </m:sup>
                        <m:e>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835696" y="5217368"/>
                <a:ext cx="3652859" cy="13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39552" y="4797152"/>
                <a:ext cx="6709594" cy="369332"/>
              </a:xfrm>
              <a:prstGeom prst="rect">
                <a:avLst/>
              </a:prstGeom>
              <a:noFill/>
            </p:spPr>
            <p:txBody>
              <a:bodyPr wrap="none" rtlCol="0">
                <a:spAutoFit/>
              </a:bodyPr>
              <a:lstStyle/>
              <a:p>
                <a:r>
                  <a:rPr lang="en-GB" dirty="0"/>
                  <a:t>The number of molecules which the speed is greater than a speed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𝐴</m:t>
                        </m:r>
                      </m:sub>
                    </m:sSub>
                  </m:oMath>
                </a14:m>
                <a:r>
                  <a:rPr lang="en-US" dirty="0"/>
                  <a:t> is:</a:t>
                </a:r>
              </a:p>
            </p:txBody>
          </p:sp>
        </mc:Choice>
        <mc:Fallback xmlns="">
          <p:sp>
            <p:nvSpPr>
              <p:cNvPr id="7" name="TextBox 6"/>
              <p:cNvSpPr txBox="1">
                <a:spLocks noRot="1" noChangeAspect="1" noMove="1" noResize="1" noEditPoints="1" noAdjustHandles="1" noChangeArrowheads="1" noChangeShapeType="1" noTextEdit="1"/>
              </p:cNvSpPr>
              <p:nvPr/>
            </p:nvSpPr>
            <p:spPr>
              <a:xfrm>
                <a:off x="539552" y="4797152"/>
                <a:ext cx="6709594" cy="369332"/>
              </a:xfrm>
              <a:prstGeom prst="rect">
                <a:avLst/>
              </a:prstGeom>
              <a:blipFill>
                <a:blip r:embed="rId4"/>
                <a:stretch>
                  <a:fillRect l="-818" t="-9836" r="-727" b="-24590"/>
                </a:stretch>
              </a:blipFill>
            </p:spPr>
            <p:txBody>
              <a:bodyPr/>
              <a:lstStyle/>
              <a:p>
                <a:r>
                  <a:rPr lang="en-US">
                    <a:noFill/>
                  </a:rPr>
                  <a:t> </a:t>
                </a:r>
              </a:p>
            </p:txBody>
          </p:sp>
        </mc:Fallback>
      </mc:AlternateContent>
      <p:sp>
        <p:nvSpPr>
          <p:cNvPr id="16" name="Rectangle 15"/>
          <p:cNvSpPr/>
          <p:nvPr/>
        </p:nvSpPr>
        <p:spPr>
          <a:xfrm>
            <a:off x="4283968" y="2348880"/>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62135" y="2806588"/>
            <a:ext cx="782280" cy="298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79912" y="5039623"/>
            <a:ext cx="1944216" cy="17733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5285675" y="6385919"/>
                <a:ext cx="4294191" cy="369332"/>
              </a:xfrm>
              <a:prstGeom prst="rect">
                <a:avLst/>
              </a:prstGeom>
              <a:noFill/>
            </p:spPr>
            <p:txBody>
              <a:bodyPr wrap="square" rtlCol="0">
                <a:spAutoFit/>
              </a:bodyPr>
              <a:lstStyle/>
              <a:p>
                <a:r>
                  <a:rPr lang="en-GB" dirty="0">
                    <a:solidFill>
                      <a:srgbClr val="FF0000"/>
                    </a:solidFill>
                  </a:rPr>
                  <a:t>Area under the curve </a:t>
                </a:r>
                <a14:m>
                  <m:oMath xmlns:m="http://schemas.openxmlformats.org/officeDocument/2006/math">
                    <m:r>
                      <a:rPr lang="en-GB" b="0" i="1" smtClean="0">
                        <a:solidFill>
                          <a:srgbClr val="FF0000"/>
                        </a:solidFill>
                        <a:latin typeface="Cambria Math" panose="02040503050406030204" pitchFamily="18" charset="0"/>
                      </a:rPr>
                      <m:t>𝑓</m:t>
                    </m:r>
                    <m:r>
                      <a:rPr lang="en-GB" b="0" i="1" smtClean="0">
                        <a:solidFill>
                          <a:srgbClr val="FF0000"/>
                        </a:solidFill>
                        <a:latin typeface="Cambria Math" panose="02040503050406030204" pitchFamily="18" charset="0"/>
                      </a:rPr>
                      <m:t>(</m:t>
                    </m:r>
                    <m:r>
                      <a:rPr lang="en-GB" b="0" i="1" smtClean="0">
                        <a:solidFill>
                          <a:srgbClr val="FF0000"/>
                        </a:solidFill>
                        <a:latin typeface="Cambria Math" panose="02040503050406030204" pitchFamily="18" charset="0"/>
                      </a:rPr>
                      <m:t>𝑣</m:t>
                    </m:r>
                    <m:r>
                      <a:rPr lang="en-GB" b="0" i="1" smtClean="0">
                        <a:solidFill>
                          <a:srgbClr val="FF0000"/>
                        </a:solidFill>
                        <a:latin typeface="Cambria Math" panose="02040503050406030204" pitchFamily="18" charset="0"/>
                      </a:rPr>
                      <m:t>)</m:t>
                    </m:r>
                  </m:oMath>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285675" y="6385919"/>
                <a:ext cx="4294191" cy="369332"/>
              </a:xfrm>
              <a:prstGeom prst="rect">
                <a:avLst/>
              </a:prstGeom>
              <a:blipFill>
                <a:blip r:embed="rId5"/>
                <a:stretch>
                  <a:fillRect l="-1135"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19181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FDB3-A439-5062-1D97-22510AED5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5E461-3E83-990F-B906-A1D9FDC609DD}"/>
              </a:ext>
            </a:extLst>
          </p:cNvPr>
          <p:cNvSpPr>
            <a:spLocks noGrp="1"/>
          </p:cNvSpPr>
          <p:nvPr>
            <p:ph idx="1"/>
          </p:nvPr>
        </p:nvSpPr>
        <p:spPr/>
        <p:txBody>
          <a:bodyPr/>
          <a:lstStyle/>
          <a:p>
            <a:r>
              <a:rPr lang="en-US" dirty="0"/>
              <a:t>End of the lecture </a:t>
            </a:r>
          </a:p>
        </p:txBody>
      </p:sp>
      <p:sp>
        <p:nvSpPr>
          <p:cNvPr id="4" name="Slide Number Placeholder 3">
            <a:extLst>
              <a:ext uri="{FF2B5EF4-FFF2-40B4-BE49-F238E27FC236}">
                <a16:creationId xmlns:a16="http://schemas.microsoft.com/office/drawing/2014/main" id="{24B2AAF6-C9E1-C2CE-5435-EA796E4A4460}"/>
              </a:ext>
            </a:extLst>
          </p:cNvPr>
          <p:cNvSpPr>
            <a:spLocks noGrp="1"/>
          </p:cNvSpPr>
          <p:nvPr>
            <p:ph type="sldNum" sz="quarter" idx="10"/>
          </p:nvPr>
        </p:nvSpPr>
        <p:spPr/>
        <p:txBody>
          <a:bodyPr/>
          <a:lstStyle/>
          <a:p>
            <a:fld id="{41A7B2A6-4997-4D6A-A223-B65D77C6B4A9}" type="slidenum">
              <a:rPr lang="en-US" altLang="zh-CN" smtClean="0"/>
              <a:pPr/>
              <a:t>50</a:t>
            </a:fld>
            <a:endParaRPr lang="en-US" altLang="zh-CN"/>
          </a:p>
        </p:txBody>
      </p:sp>
    </p:spTree>
    <p:extLst>
      <p:ext uri="{BB962C8B-B14F-4D97-AF65-F5344CB8AC3E}">
        <p14:creationId xmlns:p14="http://schemas.microsoft.com/office/powerpoint/2010/main" val="148122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06846" y="1947288"/>
            <a:ext cx="6314284" cy="4831163"/>
          </a:xfrm>
          <a:prstGeom prst="rect">
            <a:avLst/>
          </a:prstGeom>
        </p:spPr>
      </p:pic>
      <p:sp>
        <p:nvSpPr>
          <p:cNvPr id="2" name="Title 1"/>
          <p:cNvSpPr>
            <a:spLocks noGrp="1"/>
          </p:cNvSpPr>
          <p:nvPr>
            <p:ph type="title"/>
          </p:nvPr>
        </p:nvSpPr>
        <p:spPr>
          <a:xfrm>
            <a:off x="636588" y="-169862"/>
            <a:ext cx="8229600" cy="1143000"/>
          </a:xfrm>
        </p:spPr>
        <p:txBody>
          <a:bodyPr/>
          <a:lstStyle/>
          <a:p>
            <a:r>
              <a:rPr lang="en-GB" dirty="0"/>
              <a:t>The most probable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6</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646906" y="973138"/>
                <a:ext cx="7957541" cy="987322"/>
              </a:xfrm>
              <a:prstGeom prst="rect">
                <a:avLst/>
              </a:prstGeom>
              <a:noFill/>
            </p:spPr>
            <p:txBody>
              <a:bodyPr wrap="square" rtlCol="0">
                <a:spAutoFit/>
              </a:bodyPr>
              <a:lstStyle/>
              <a:p>
                <a:r>
                  <a:rPr lang="en-GB" sz="2800" dirty="0"/>
                  <a:t>The most probable speed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𝑚𝑝</m:t>
                        </m:r>
                      </m:sub>
                    </m:sSub>
                    <m:r>
                      <a:rPr lang="en-GB" sz="2800" b="0" i="1" smtClean="0">
                        <a:latin typeface="Cambria Math" panose="02040503050406030204" pitchFamily="18" charset="0"/>
                      </a:rPr>
                      <m:t> </m:t>
                    </m:r>
                  </m:oMath>
                </a14:m>
                <a:r>
                  <a:rPr lang="en-GB" sz="2800" dirty="0"/>
                  <a:t>is the speed which corresponds to the maximum value of </a:t>
                </a:r>
                <a14:m>
                  <m:oMath xmlns:m="http://schemas.openxmlformats.org/officeDocument/2006/math">
                    <m:r>
                      <a:rPr lang="en-GB" sz="2800" b="0" i="1" smtClean="0">
                        <a:latin typeface="Cambria Math" panose="02040503050406030204" pitchFamily="18" charset="0"/>
                      </a:rPr>
                      <m:t>𝑓</m:t>
                    </m:r>
                    <m:r>
                      <a:rPr lang="en-GB" sz="2800" b="0" i="1" smtClean="0">
                        <a:latin typeface="Cambria Math" panose="02040503050406030204" pitchFamily="18" charset="0"/>
                      </a:rPr>
                      <m:t>(</m:t>
                    </m:r>
                    <m:r>
                      <a:rPr lang="en-GB" sz="2800" b="0" i="1" smtClean="0">
                        <a:latin typeface="Cambria Math" panose="02040503050406030204" pitchFamily="18" charset="0"/>
                      </a:rPr>
                      <m:t>𝑣</m:t>
                    </m:r>
                    <m:r>
                      <a:rPr lang="en-GB" sz="2800" b="0" i="1" smtClean="0">
                        <a:latin typeface="Cambria Math" panose="02040503050406030204" pitchFamily="18" charset="0"/>
                      </a:rPr>
                      <m:t>)</m:t>
                    </m:r>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46906" y="973138"/>
                <a:ext cx="7957541" cy="987322"/>
              </a:xfrm>
              <a:prstGeom prst="rect">
                <a:avLst/>
              </a:prstGeom>
              <a:blipFill>
                <a:blip r:embed="rId3"/>
                <a:stretch>
                  <a:fillRect l="-1533" t="-6790" b="-16667"/>
                </a:stretch>
              </a:blipFill>
            </p:spPr>
            <p:txBody>
              <a:bodyPr/>
              <a:lstStyle/>
              <a:p>
                <a:r>
                  <a:rPr lang="en-US">
                    <a:noFill/>
                  </a:rPr>
                  <a:t> </a:t>
                </a:r>
              </a:p>
            </p:txBody>
          </p:sp>
        </mc:Fallback>
      </mc:AlternateContent>
      <p:sp>
        <p:nvSpPr>
          <p:cNvPr id="6" name="Oval 5"/>
          <p:cNvSpPr/>
          <p:nvPr/>
        </p:nvSpPr>
        <p:spPr>
          <a:xfrm>
            <a:off x="4139952" y="3130622"/>
            <a:ext cx="864096" cy="8024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48064" y="3130623"/>
            <a:ext cx="782280" cy="3958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088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7261"/>
            <a:ext cx="8229600" cy="1143000"/>
          </a:xfrm>
        </p:spPr>
        <p:txBody>
          <a:bodyPr/>
          <a:lstStyle/>
          <a:p>
            <a:r>
              <a:rPr lang="en-GB" dirty="0"/>
              <a:t>The most probable speed</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7</a:t>
            </a:fld>
            <a:endParaRPr lang="en-US" altLang="zh-CN"/>
          </a:p>
        </p:txBody>
      </p:sp>
      <mc:AlternateContent xmlns:mc="http://schemas.openxmlformats.org/markup-compatibility/2006" xmlns:a14="http://schemas.microsoft.com/office/drawing/2010/main">
        <mc:Choice Requires="a14">
          <p:sp>
            <p:nvSpPr>
              <p:cNvPr id="5" name="TextBox 4"/>
              <p:cNvSpPr txBox="1"/>
              <p:nvPr/>
            </p:nvSpPr>
            <p:spPr>
              <a:xfrm>
                <a:off x="914400" y="1008584"/>
                <a:ext cx="7234737" cy="369332"/>
              </a:xfrm>
              <a:prstGeom prst="rect">
                <a:avLst/>
              </a:prstGeom>
              <a:noFill/>
            </p:spPr>
            <p:txBody>
              <a:bodyPr wrap="none" rtlCol="0">
                <a:spAutoFit/>
              </a:bodyPr>
              <a:lstStyle/>
              <a:p>
                <a:r>
                  <a:rPr lang="en-GB" dirty="0"/>
                  <a:t>The most probable velocity corresponds to a maximum value of </a:t>
                </a:r>
                <a14:m>
                  <m:oMath xmlns:m="http://schemas.openxmlformats.org/officeDocument/2006/math">
                    <m:r>
                      <a:rPr lang="en-GB" i="1">
                        <a:latin typeface="Cambria Math" panose="02040503050406030204" pitchFamily="18" charset="0"/>
                      </a:rPr>
                      <m:t>𝑓</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𝐸</m:t>
                            </m:r>
                          </m:e>
                          <m:sub>
                            <m:r>
                              <a:rPr lang="en-GB" i="1">
                                <a:latin typeface="Cambria Math" panose="02040503050406030204" pitchFamily="18" charset="0"/>
                              </a:rPr>
                              <m:t>𝑘</m:t>
                            </m:r>
                          </m:sub>
                        </m:sSub>
                      </m:e>
                    </m:d>
                  </m:oMath>
                </a14:m>
                <a:r>
                  <a:rPr lang="en-GB" dirty="0"/>
                  <a:t>, i.e.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14400" y="1008584"/>
                <a:ext cx="7234737" cy="369332"/>
              </a:xfrm>
              <a:prstGeom prst="rect">
                <a:avLst/>
              </a:prstGeom>
              <a:blipFill>
                <a:blip r:embed="rId2"/>
                <a:stretch>
                  <a:fillRect l="-67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617639" y="1557040"/>
                <a:ext cx="2306401" cy="11312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GB" sz="3200" i="1" smtClean="0">
                              <a:latin typeface="Cambria Math" panose="02040503050406030204" pitchFamily="18" charset="0"/>
                            </a:rPr>
                          </m:ctrlPr>
                        </m:fPr>
                        <m:num>
                          <m:r>
                            <a:rPr lang="en-GB" sz="3200" b="0" i="1" smtClean="0">
                              <a:latin typeface="Cambria Math" panose="02040503050406030204" pitchFamily="18" charset="0"/>
                            </a:rPr>
                            <m:t>𝑑</m:t>
                          </m:r>
                          <m:r>
                            <a:rPr lang="en-GB" sz="3200" i="1">
                              <a:latin typeface="Cambria Math" panose="02040503050406030204" pitchFamily="18" charset="0"/>
                            </a:rPr>
                            <m:t>𝑓</m:t>
                          </m:r>
                          <m:d>
                            <m:dPr>
                              <m:ctrlPr>
                                <a:rPr lang="en-GB" sz="3200" i="1">
                                  <a:latin typeface="Cambria Math" panose="02040503050406030204" pitchFamily="18" charset="0"/>
                                </a:rPr>
                              </m:ctrlPr>
                            </m:dPr>
                            <m:e>
                              <m:sSub>
                                <m:sSubPr>
                                  <m:ctrlPr>
                                    <a:rPr lang="en-GB" sz="3200" i="1">
                                      <a:latin typeface="Cambria Math" panose="02040503050406030204" pitchFamily="18" charset="0"/>
                                    </a:rPr>
                                  </m:ctrlPr>
                                </m:sSubPr>
                                <m:e>
                                  <m:r>
                                    <a:rPr lang="en-GB" sz="3200" i="1">
                                      <a:latin typeface="Cambria Math" panose="02040503050406030204" pitchFamily="18" charset="0"/>
                                    </a:rPr>
                                    <m:t>𝐸</m:t>
                                  </m:r>
                                </m:e>
                                <m:sub>
                                  <m:r>
                                    <a:rPr lang="en-GB" sz="3200" i="1">
                                      <a:latin typeface="Cambria Math" panose="02040503050406030204" pitchFamily="18" charset="0"/>
                                    </a:rPr>
                                    <m:t>𝑘</m:t>
                                  </m:r>
                                </m:sub>
                              </m:sSub>
                            </m:e>
                          </m:d>
                        </m:num>
                        <m:den>
                          <m:r>
                            <a:rPr lang="en-GB" sz="3200" b="0" i="1" smtClean="0">
                              <a:latin typeface="Cambria Math" panose="02040503050406030204" pitchFamily="18" charset="0"/>
                            </a:rPr>
                            <m:t>𝑑</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𝑘</m:t>
                              </m:r>
                            </m:sub>
                          </m:sSub>
                        </m:den>
                      </m:f>
                      <m:r>
                        <a:rPr lang="en-GB" sz="3200" b="0" i="1" smtClean="0">
                          <a:latin typeface="Cambria Math" panose="02040503050406030204" pitchFamily="18" charset="0"/>
                        </a:rPr>
                        <m:t>=0</m:t>
                      </m:r>
                    </m:oMath>
                  </m:oMathPara>
                </a14:m>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3617639" y="1557040"/>
                <a:ext cx="2306401" cy="1131207"/>
              </a:xfrm>
              <a:prstGeom prst="rect">
                <a:avLst/>
              </a:prstGeom>
              <a:blipFill>
                <a:blip r:embed="rId3"/>
                <a:stretch>
                  <a:fillRect/>
                </a:stretch>
              </a:blipFill>
            </p:spPr>
            <p:txBody>
              <a:bodyPr/>
              <a:lstStyle/>
              <a:p>
                <a:r>
                  <a:rPr lang="en-US">
                    <a:noFill/>
                  </a:rPr>
                  <a:t> </a:t>
                </a:r>
              </a:p>
            </p:txBody>
          </p:sp>
        </mc:Fallback>
      </mc:AlternateContent>
      <p:sp>
        <p:nvSpPr>
          <p:cNvPr id="8" name="TextBox 7"/>
          <p:cNvSpPr txBox="1"/>
          <p:nvPr/>
        </p:nvSpPr>
        <p:spPr>
          <a:xfrm>
            <a:off x="1031652" y="6217771"/>
            <a:ext cx="6264696" cy="369332"/>
          </a:xfrm>
          <a:prstGeom prst="rect">
            <a:avLst/>
          </a:prstGeom>
          <a:noFill/>
        </p:spPr>
        <p:txBody>
          <a:bodyPr wrap="square" rtlCol="0">
            <a:spAutoFit/>
          </a:bodyPr>
          <a:lstStyle/>
          <a:p>
            <a:r>
              <a:rPr lang="en-GB" dirty="0">
                <a:solidFill>
                  <a:srgbClr val="FF0000"/>
                </a:solidFill>
              </a:rPr>
              <a:t>Full demonstration, not given here but is not difficult.</a:t>
            </a:r>
            <a:endParaRPr lang="en-US" dirty="0">
              <a:solidFill>
                <a:srgbClr val="FF0000"/>
              </a:solidFill>
            </a:endParaRPr>
          </a:p>
        </p:txBody>
      </p:sp>
      <mc:AlternateContent xmlns:mc="http://schemas.openxmlformats.org/markup-compatibility/2006" xmlns:a14="http://schemas.microsoft.com/office/drawing/2010/main">
        <mc:Choice Requires="a14">
          <p:sp>
            <p:nvSpPr>
              <p:cNvPr id="9" name="TextBox 8"/>
              <p:cNvSpPr txBox="1"/>
              <p:nvPr/>
            </p:nvSpPr>
            <p:spPr>
              <a:xfrm flipH="1">
                <a:off x="1043607" y="2780928"/>
                <a:ext cx="7105529" cy="944746"/>
              </a:xfrm>
              <a:prstGeom prst="rect">
                <a:avLst/>
              </a:prstGeom>
              <a:noFill/>
            </p:spPr>
            <p:txBody>
              <a:bodyPr wrap="square" rtlCol="0">
                <a:spAutoFit/>
              </a:bodyPr>
              <a:lstStyle/>
              <a:p>
                <a:r>
                  <a:rPr lang="en-GB" dirty="0"/>
                  <a:t>After few mathematics, we obtain the most probable velocity</a:t>
                </a:r>
                <a14:m>
                  <m:oMath xmlns:m="http://schemas.openxmlformats.org/officeDocument/2006/math">
                    <m:r>
                      <a:rPr lang="en-GB">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𝑚𝑝</m:t>
                        </m:r>
                      </m:sub>
                    </m:sSub>
                  </m:oMath>
                </a14:m>
                <a:r>
                  <a:rPr lang="en-GB" dirty="0"/>
                  <a:t> is </a:t>
                </a:r>
                <a14:m>
                  <m:oMath xmlns:m="http://schemas.openxmlformats.org/officeDocument/2006/math">
                    <m:r>
                      <a:rPr lang="en-GB" i="1">
                        <a:latin typeface="Cambria Math" panose="02040503050406030204" pitchFamily="18" charset="0"/>
                      </a:rPr>
                      <m:t>𝑣</m:t>
                    </m:r>
                  </m:oMath>
                </a14:m>
                <a:r>
                  <a:rPr lang="en-GB" dirty="0"/>
                  <a:t> such as: </a:t>
                </a:r>
                <a:endParaRPr lang="en-US" dirty="0"/>
              </a:p>
              <a:p>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flipH="1">
                <a:off x="1043607" y="2780928"/>
                <a:ext cx="7105529" cy="944746"/>
              </a:xfrm>
              <a:prstGeom prst="rect">
                <a:avLst/>
              </a:prstGeom>
              <a:blipFill>
                <a:blip r:embed="rId4"/>
                <a:stretch>
                  <a:fillRect l="-686" t="-3226" r="-12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657932" y="3137713"/>
                <a:ext cx="178555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𝑘</m:t>
                          </m:r>
                        </m:sub>
                      </m:sSub>
                      <m:r>
                        <a:rPr lang="en-GB" sz="3200" b="0" i="1" smtClean="0">
                          <a:latin typeface="Cambria Math" panose="02040503050406030204" pitchFamily="18" charset="0"/>
                        </a:rPr>
                        <m:t>=</m:t>
                      </m:r>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oMath>
                  </m:oMathPara>
                </a14:m>
                <a:endParaRPr lang="en-US" sz="3200" dirty="0"/>
              </a:p>
            </p:txBody>
          </p:sp>
        </mc:Choice>
        <mc:Fallback xmlns="">
          <p:sp>
            <p:nvSpPr>
              <p:cNvPr id="11" name="TextBox 10"/>
              <p:cNvSpPr txBox="1">
                <a:spLocks noRot="1" noChangeAspect="1" noMove="1" noResize="1" noEditPoints="1" noAdjustHandles="1" noChangeArrowheads="1" noChangeShapeType="1" noTextEdit="1"/>
              </p:cNvSpPr>
              <p:nvPr/>
            </p:nvSpPr>
            <p:spPr>
              <a:xfrm>
                <a:off x="1657932" y="3137713"/>
                <a:ext cx="1785553" cy="492443"/>
              </a:xfrm>
              <a:prstGeom prst="rect">
                <a:avLst/>
              </a:prstGeom>
              <a:blipFill>
                <a:blip r:embed="rId5"/>
                <a:stretch>
                  <a:fillRect/>
                </a:stretch>
              </a:blipFill>
            </p:spPr>
            <p:txBody>
              <a:bodyPr/>
              <a:lstStyle/>
              <a:p>
                <a:r>
                  <a:rPr lang="en-US">
                    <a:noFill/>
                  </a:rPr>
                  <a:t> </a:t>
                </a:r>
              </a:p>
            </p:txBody>
          </p:sp>
        </mc:Fallback>
      </mc:AlternateContent>
      <p:sp>
        <p:nvSpPr>
          <p:cNvPr id="12" name="Rounded Rectangle 11"/>
          <p:cNvSpPr/>
          <p:nvPr/>
        </p:nvSpPr>
        <p:spPr>
          <a:xfrm>
            <a:off x="3347864" y="3965738"/>
            <a:ext cx="2795340" cy="20733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3477333" y="4381774"/>
                <a:ext cx="2574744" cy="1455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GB" sz="3200" b="0" i="1" smtClean="0">
                              <a:latin typeface="Cambria Math" panose="02040503050406030204" pitchFamily="18" charset="0"/>
                            </a:rPr>
                            <m:t>𝑣</m:t>
                          </m:r>
                        </m:e>
                        <m:sub>
                          <m:r>
                            <a:rPr lang="en-GB" sz="3200" b="0" i="1" smtClean="0">
                              <a:latin typeface="Cambria Math" panose="02040503050406030204" pitchFamily="18" charset="0"/>
                            </a:rPr>
                            <m:t>𝑚𝑝</m:t>
                          </m:r>
                        </m:sub>
                      </m:sSub>
                      <m:r>
                        <a:rPr lang="en-GB" sz="3200" b="0" i="1" smtClean="0">
                          <a:latin typeface="Cambria Math" panose="02040503050406030204" pitchFamily="18" charset="0"/>
                        </a:rPr>
                        <m:t>=</m:t>
                      </m:r>
                      <m:rad>
                        <m:radPr>
                          <m:degHide m:val="on"/>
                          <m:ctrlPr>
                            <a:rPr lang="en-GB" sz="3200" b="0" i="1" smtClean="0">
                              <a:latin typeface="Cambria Math" panose="02040503050406030204" pitchFamily="18" charset="0"/>
                            </a:rPr>
                          </m:ctrlPr>
                        </m:radPr>
                        <m:deg/>
                        <m:e>
                          <m:f>
                            <m:fPr>
                              <m:ctrlPr>
                                <a:rPr lang="en-GB" sz="3200" i="1">
                                  <a:latin typeface="Cambria Math" panose="02040503050406030204" pitchFamily="18" charset="0"/>
                                </a:rPr>
                              </m:ctrlPr>
                            </m:fPr>
                            <m:num>
                              <m:r>
                                <a:rPr lang="en-GB" sz="3200" i="1">
                                  <a:latin typeface="Cambria Math" panose="02040503050406030204" pitchFamily="18" charset="0"/>
                                </a:rPr>
                                <m:t>2</m:t>
                              </m:r>
                              <m:sSub>
                                <m:sSubPr>
                                  <m:ctrlPr>
                                    <a:rPr lang="en-GB" sz="3200" i="1" smtClean="0">
                                      <a:latin typeface="Cambria Math" panose="02040503050406030204" pitchFamily="18" charset="0"/>
                                    </a:rPr>
                                  </m:ctrlPr>
                                </m:sSubPr>
                                <m:e>
                                  <m:r>
                                    <a:rPr lang="en-GB" sz="3200" b="0" i="1" smtClean="0">
                                      <a:latin typeface="Cambria Math" panose="02040503050406030204" pitchFamily="18" charset="0"/>
                                    </a:rPr>
                                    <m:t>𝑘</m:t>
                                  </m:r>
                                </m:e>
                                <m:sub>
                                  <m:r>
                                    <a:rPr lang="en-GB" sz="3200" b="0" i="1" smtClean="0">
                                      <a:latin typeface="Cambria Math" panose="02040503050406030204" pitchFamily="18" charset="0"/>
                                    </a:rPr>
                                    <m:t>𝐵</m:t>
                                  </m:r>
                                </m:sub>
                              </m:sSub>
                              <m:r>
                                <a:rPr lang="en-GB" sz="3200" b="0" i="1" smtClean="0">
                                  <a:latin typeface="Cambria Math" panose="02040503050406030204" pitchFamily="18" charset="0"/>
                                </a:rPr>
                                <m:t>𝑇</m:t>
                              </m:r>
                            </m:num>
                            <m:den>
                              <m:r>
                                <a:rPr lang="en-GB" sz="3200" b="0" i="1" smtClean="0">
                                  <a:latin typeface="Cambria Math" panose="02040503050406030204" pitchFamily="18" charset="0"/>
                                </a:rPr>
                                <m:t>𝑚</m:t>
                              </m:r>
                            </m:den>
                          </m:f>
                        </m:e>
                      </m:rad>
                    </m:oMath>
                  </m:oMathPara>
                </a14:m>
                <a:endParaRPr lang="en-US" sz="32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477333" y="4381774"/>
                <a:ext cx="2574744" cy="1455014"/>
              </a:xfrm>
              <a:prstGeom prst="rect">
                <a:avLst/>
              </a:prstGeom>
              <a:blipFill>
                <a:blip r:embed="rId6"/>
                <a:stretch>
                  <a:fillRect/>
                </a:stretch>
              </a:blipFill>
            </p:spPr>
            <p:txBody>
              <a:bodyPr/>
              <a:lstStyle/>
              <a:p>
                <a:r>
                  <a:rPr lang="en-US">
                    <a:noFill/>
                  </a:rPr>
                  <a:t> </a:t>
                </a:r>
              </a:p>
            </p:txBody>
          </p:sp>
        </mc:Fallback>
      </mc:AlternateContent>
      <p:sp>
        <p:nvSpPr>
          <p:cNvPr id="3" name="Right Arrow 2"/>
          <p:cNvSpPr/>
          <p:nvPr/>
        </p:nvSpPr>
        <p:spPr>
          <a:xfrm>
            <a:off x="1657932" y="4381774"/>
            <a:ext cx="892776" cy="727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840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animBg="1"/>
      <p:bldP spid="13"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42403"/>
            <a:ext cx="8229600" cy="1143000"/>
          </a:xfrm>
        </p:spPr>
        <p:txBody>
          <a:bodyPr/>
          <a:lstStyle/>
          <a:p>
            <a:r>
              <a:rPr lang="en-GB" dirty="0"/>
              <a:t>Influence of the temperature</a:t>
            </a:r>
            <a:endParaRPr lang="en-US"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8</a:t>
            </a:fld>
            <a:endParaRPr lang="en-US" altLang="zh-CN"/>
          </a:p>
        </p:txBody>
      </p:sp>
      <p:pic>
        <p:nvPicPr>
          <p:cNvPr id="5" name="Picture 4"/>
          <p:cNvPicPr>
            <a:picLocks noChangeAspect="1"/>
          </p:cNvPicPr>
          <p:nvPr/>
        </p:nvPicPr>
        <p:blipFill>
          <a:blip r:embed="rId2"/>
          <a:stretch>
            <a:fillRect/>
          </a:stretch>
        </p:blipFill>
        <p:spPr>
          <a:xfrm>
            <a:off x="2222177" y="895566"/>
            <a:ext cx="5440414" cy="3209453"/>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115616" y="4365104"/>
                <a:ext cx="6984776" cy="1913152"/>
              </a:xfrm>
              <a:prstGeom prst="rect">
                <a:avLst/>
              </a:prstGeom>
              <a:noFill/>
            </p:spPr>
            <p:txBody>
              <a:bodyPr wrap="square" rtlCol="0">
                <a:spAutoFit/>
              </a:bodyPr>
              <a:lstStyle/>
              <a:p>
                <a:r>
                  <a:rPr lang="en-GB" sz="2800" dirty="0"/>
                  <a:t>When the temperature increase, </a:t>
                </a:r>
              </a:p>
              <a:p>
                <a:pPr marL="285750" indent="-285750">
                  <a:buFont typeface="Arial" panose="020B0604020202020204" pitchFamily="34" charset="0"/>
                  <a:buChar char="•"/>
                </a:pPr>
                <a14:m>
                  <m:oMath xmlns:m="http://schemas.openxmlformats.org/officeDocument/2006/math">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oMath>
                </a14:m>
                <a:r>
                  <a:rPr lang="en-GB" sz="2800" dirty="0"/>
                  <a:t> flattens </a:t>
                </a:r>
              </a:p>
              <a:p>
                <a:pPr marL="285750" indent="-285750">
                  <a:buFont typeface="Arial" panose="020B0604020202020204" pitchFamily="34" charset="0"/>
                  <a:buChar char="•"/>
                </a:pPr>
                <a:r>
                  <a:rPr lang="en-GB" sz="2800" dirty="0"/>
                  <a:t>The most probable speed </a:t>
                </a:r>
                <a14:m>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𝑚𝑝</m:t>
                        </m:r>
                      </m:sub>
                    </m:sSub>
                  </m:oMath>
                </a14:m>
                <a:r>
                  <a:rPr lang="en-US" sz="2800" dirty="0"/>
                  <a:t> increases </a:t>
                </a:r>
              </a:p>
              <a:p>
                <a:pPr marL="285750" indent="-285750">
                  <a:buFont typeface="Arial" panose="020B0604020202020204" pitchFamily="34" charset="0"/>
                  <a:buChar char="•"/>
                </a:pPr>
                <a14:m>
                  <m:oMath xmlns:m="http://schemas.openxmlformats.org/officeDocument/2006/math">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𝑣</m:t>
                            </m:r>
                          </m:e>
                          <m:sub>
                            <m:r>
                              <a:rPr lang="en-GB" sz="2800" b="0" i="1" smtClean="0">
                                <a:latin typeface="Cambria Math" panose="02040503050406030204" pitchFamily="18" charset="0"/>
                              </a:rPr>
                              <m:t>𝑚𝑝</m:t>
                            </m:r>
                          </m:sub>
                        </m:sSub>
                      </m:e>
                    </m:d>
                  </m:oMath>
                </a14:m>
                <a:r>
                  <a:rPr lang="en-US" sz="2800" dirty="0"/>
                  <a:t> decreases </a:t>
                </a:r>
              </a:p>
            </p:txBody>
          </p:sp>
        </mc:Choice>
        <mc:Fallback xmlns="">
          <p:sp>
            <p:nvSpPr>
              <p:cNvPr id="6" name="TextBox 5"/>
              <p:cNvSpPr txBox="1">
                <a:spLocks noRot="1" noChangeAspect="1" noMove="1" noResize="1" noEditPoints="1" noAdjustHandles="1" noChangeArrowheads="1" noChangeShapeType="1" noTextEdit="1"/>
              </p:cNvSpPr>
              <p:nvPr/>
            </p:nvSpPr>
            <p:spPr>
              <a:xfrm>
                <a:off x="1115616" y="4365104"/>
                <a:ext cx="6984776" cy="1913152"/>
              </a:xfrm>
              <a:prstGeom prst="rect">
                <a:avLst/>
              </a:prstGeom>
              <a:blipFill>
                <a:blip r:embed="rId3"/>
                <a:stretch>
                  <a:fillRect l="-1745" t="-3185" b="-6051"/>
                </a:stretch>
              </a:blipFill>
            </p:spPr>
            <p:txBody>
              <a:bodyPr/>
              <a:lstStyle/>
              <a:p>
                <a:r>
                  <a:rPr lang="en-US">
                    <a:noFill/>
                  </a:rPr>
                  <a:t> </a:t>
                </a:r>
              </a:p>
            </p:txBody>
          </p:sp>
        </mc:Fallback>
      </mc:AlternateContent>
      <p:cxnSp>
        <p:nvCxnSpPr>
          <p:cNvPr id="8" name="Straight Connector 7"/>
          <p:cNvCxnSpPr/>
          <p:nvPr/>
        </p:nvCxnSpPr>
        <p:spPr>
          <a:xfrm>
            <a:off x="3563888" y="977752"/>
            <a:ext cx="0" cy="288032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95936" y="977752"/>
            <a:ext cx="0" cy="2880320"/>
          </a:xfrm>
          <a:prstGeom prst="line">
            <a:avLst/>
          </a:prstGeom>
          <a:ln>
            <a:solidFill>
              <a:srgbClr val="6699FF"/>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2000" y="980728"/>
            <a:ext cx="0" cy="2880320"/>
          </a:xfrm>
          <a:prstGeom prst="line">
            <a:avLst/>
          </a:prstGeom>
          <a:ln>
            <a:solidFill>
              <a:srgbClr val="FF0066"/>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131840" y="3873431"/>
                <a:ext cx="58804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𝑚𝑝</m:t>
                          </m:r>
                          <m:r>
                            <a:rPr lang="en-GB" b="0" i="1" smtClean="0">
                              <a:latin typeface="Cambria Math" panose="02040503050406030204" pitchFamily="18" charset="0"/>
                            </a:rPr>
                            <m:t>,1</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131840" y="3873431"/>
                <a:ext cx="588046" cy="298415"/>
              </a:xfrm>
              <a:prstGeom prst="rect">
                <a:avLst/>
              </a:prstGeom>
              <a:blipFill>
                <a:blip r:embed="rId4"/>
                <a:stretch>
                  <a:fillRect l="-5208" r="-416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01913" y="3918332"/>
                <a:ext cx="58804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𝑚𝑝</m:t>
                          </m:r>
                          <m:r>
                            <a:rPr lang="en-GB" b="0" i="1" smtClean="0">
                              <a:latin typeface="Cambria Math" panose="02040503050406030204" pitchFamily="18" charset="0"/>
                            </a:rPr>
                            <m:t>,2</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01913" y="3918332"/>
                <a:ext cx="588046" cy="298415"/>
              </a:xfrm>
              <a:prstGeom prst="rect">
                <a:avLst/>
              </a:prstGeom>
              <a:blipFill>
                <a:blip r:embed="rId5"/>
                <a:stretch>
                  <a:fillRect l="-5155" r="-412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524133" y="3867269"/>
                <a:ext cx="588046"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𝑚𝑝</m:t>
                          </m:r>
                          <m:r>
                            <a:rPr lang="en-GB" b="0" i="1" smtClean="0">
                              <a:latin typeface="Cambria Math" panose="02040503050406030204" pitchFamily="18" charset="0"/>
                            </a:rPr>
                            <m:t>,3</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524133" y="3867269"/>
                <a:ext cx="588046" cy="298415"/>
              </a:xfrm>
              <a:prstGeom prst="rect">
                <a:avLst/>
              </a:prstGeom>
              <a:blipFill>
                <a:blip r:embed="rId6"/>
                <a:stretch>
                  <a:fillRect l="-5155" r="-4124" b="-20408"/>
                </a:stretch>
              </a:blipFill>
            </p:spPr>
            <p:txBody>
              <a:bodyPr/>
              <a:lstStyle/>
              <a:p>
                <a:r>
                  <a:rPr lang="en-US">
                    <a:noFill/>
                  </a:rPr>
                  <a:t> </a:t>
                </a:r>
              </a:p>
            </p:txBody>
          </p:sp>
        </mc:Fallback>
      </mc:AlternateContent>
    </p:spTree>
    <p:extLst>
      <p:ext uri="{BB962C8B-B14F-4D97-AF65-F5344CB8AC3E}">
        <p14:creationId xmlns:p14="http://schemas.microsoft.com/office/powerpoint/2010/main" val="212574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339752" y="1176060"/>
            <a:ext cx="5328592" cy="12448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0114" y="48875"/>
            <a:ext cx="8229600" cy="1143000"/>
          </a:xfrm>
        </p:spPr>
        <p:txBody>
          <a:bodyPr/>
          <a:lstStyle/>
          <a:p>
            <a:r>
              <a:rPr lang="en-GB" sz="2800" dirty="0"/>
              <a:t>The root mean square (RMS) velocity </a:t>
            </a:r>
            <a:endParaRPr lang="en-US" sz="2800" dirty="0"/>
          </a:p>
        </p:txBody>
      </p:sp>
      <p:sp>
        <p:nvSpPr>
          <p:cNvPr id="4" name="Slide Number Placeholder 3"/>
          <p:cNvSpPr>
            <a:spLocks noGrp="1"/>
          </p:cNvSpPr>
          <p:nvPr>
            <p:ph type="sldNum" sz="quarter" idx="10"/>
          </p:nvPr>
        </p:nvSpPr>
        <p:spPr/>
        <p:txBody>
          <a:bodyPr/>
          <a:lstStyle/>
          <a:p>
            <a:fld id="{41A7B2A6-4997-4D6A-A223-B65D77C6B4A9}" type="slidenum">
              <a:rPr lang="en-US" altLang="zh-CN" smtClean="0"/>
              <a:pPr/>
              <a:t>9</a:t>
            </a:fld>
            <a:endParaRPr lang="en-US" altLang="zh-CN"/>
          </a:p>
        </p:txBody>
      </p:sp>
      <mc:AlternateContent xmlns:mc="http://schemas.openxmlformats.org/markup-compatibility/2006" xmlns:a14="http://schemas.microsoft.com/office/drawing/2010/main">
        <mc:Choice Requires="a14">
          <p:sp>
            <p:nvSpPr>
              <p:cNvPr id="8" name="TextBox 7"/>
              <p:cNvSpPr txBox="1"/>
              <p:nvPr/>
            </p:nvSpPr>
            <p:spPr>
              <a:xfrm>
                <a:off x="1679150" y="7145213"/>
                <a:ext cx="2531334"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0" i="1" smtClean="0">
                              <a:latin typeface="Cambria Math" panose="02040503050406030204" pitchFamily="18" charset="0"/>
                            </a:rPr>
                          </m:ctrlPr>
                        </m:accPr>
                        <m:e>
                          <m:sSub>
                            <m:sSubPr>
                              <m:ctrlPr>
                                <a:rPr lang="en-GB" sz="3200" b="0" i="1" smtClean="0">
                                  <a:latin typeface="Cambria Math" panose="02040503050406030204" pitchFamily="18" charset="0"/>
                                </a:rPr>
                              </m:ctrlPr>
                            </m:sSubPr>
                            <m:e>
                              <m:r>
                                <a:rPr lang="en-GB" sz="3200" b="0" i="1" smtClean="0">
                                  <a:latin typeface="Cambria Math" panose="02040503050406030204" pitchFamily="18" charset="0"/>
                                </a:rPr>
                                <m:t>𝐸</m:t>
                              </m:r>
                            </m:e>
                            <m:sub>
                              <m:r>
                                <a:rPr lang="en-GB" sz="3200" b="0" i="1" smtClean="0">
                                  <a:latin typeface="Cambria Math" panose="02040503050406030204" pitchFamily="18" charset="0"/>
                                </a:rPr>
                                <m:t>𝑘</m:t>
                              </m:r>
                            </m:sub>
                          </m:sSub>
                        </m:e>
                      </m:acc>
                      <m:r>
                        <a:rPr lang="en-GB" sz="3200" b="0" i="1" smtClean="0">
                          <a:latin typeface="Cambria Math" panose="02040503050406030204" pitchFamily="18" charset="0"/>
                        </a:rPr>
                        <m:t>=</m:t>
                      </m:r>
                      <m:f>
                        <m:fPr>
                          <m:ctrlPr>
                            <a:rPr lang="en-GB" sz="3200" b="0" i="1" smtClean="0">
                              <a:latin typeface="Cambria Math" panose="02040503050406030204" pitchFamily="18" charset="0"/>
                            </a:rPr>
                          </m:ctrlPr>
                        </m:fPr>
                        <m:num>
                          <m:r>
                            <a:rPr lang="en-GB" sz="3200" b="0" i="1" smtClean="0">
                              <a:latin typeface="Cambria Math" panose="02040503050406030204" pitchFamily="18" charset="0"/>
                            </a:rPr>
                            <m:t>1</m:t>
                          </m:r>
                        </m:num>
                        <m:den>
                          <m:r>
                            <a:rPr lang="en-GB" sz="3200" b="0" i="1" smtClean="0">
                              <a:latin typeface="Cambria Math" panose="02040503050406030204" pitchFamily="18" charset="0"/>
                            </a:rPr>
                            <m:t>2</m:t>
                          </m:r>
                        </m:den>
                      </m:f>
                      <m:r>
                        <a:rPr lang="en-GB" sz="3200" b="0" i="1" smtClean="0">
                          <a:latin typeface="Cambria Math" panose="02040503050406030204" pitchFamily="18" charset="0"/>
                        </a:rPr>
                        <m:t>𝑚</m:t>
                      </m:r>
                      <m:sSubSup>
                        <m:sSubSupPr>
                          <m:ctrlPr>
                            <a:rPr lang="en-GB" sz="3200" b="0" i="1" smtClean="0">
                              <a:latin typeface="Cambria Math" panose="02040503050406030204" pitchFamily="18" charset="0"/>
                            </a:rPr>
                          </m:ctrlPr>
                        </m:sSubSupPr>
                        <m:e>
                          <m:r>
                            <a:rPr lang="en-GB" sz="3200" b="0" i="1" smtClean="0">
                              <a:latin typeface="Cambria Math" panose="02040503050406030204" pitchFamily="18" charset="0"/>
                            </a:rPr>
                            <m:t>𝑣</m:t>
                          </m:r>
                        </m:e>
                        <m:sub>
                          <m:r>
                            <a:rPr lang="en-GB" sz="3200" b="0" i="1" smtClean="0">
                              <a:latin typeface="Cambria Math" panose="02040503050406030204" pitchFamily="18" charset="0"/>
                            </a:rPr>
                            <m:t>𝑟𝑚𝑠</m:t>
                          </m:r>
                        </m:sub>
                        <m:sup>
                          <m:r>
                            <a:rPr lang="en-GB" sz="3200" b="0" i="1" smtClean="0">
                              <a:latin typeface="Cambria Math" panose="02040503050406030204" pitchFamily="18" charset="0"/>
                            </a:rPr>
                            <m:t>2</m:t>
                          </m:r>
                        </m:sup>
                      </m:sSubSup>
                    </m:oMath>
                  </m:oMathPara>
                </a14:m>
                <a:endParaRPr lang="en-US"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1679150" y="7145213"/>
                <a:ext cx="2531334" cy="921984"/>
              </a:xfrm>
              <a:prstGeom prst="rect">
                <a:avLst/>
              </a:prstGeom>
              <a:blipFill>
                <a:blip r:embed="rId2"/>
                <a:stretch>
                  <a:fillRect/>
                </a:stretch>
              </a:blipFill>
            </p:spPr>
            <p:txBody>
              <a:bodyPr/>
              <a:lstStyle/>
              <a:p>
                <a:r>
                  <a:rPr lang="en-US">
                    <a:noFill/>
                  </a:rPr>
                  <a:t> </a:t>
                </a:r>
              </a:p>
            </p:txBody>
          </p:sp>
        </mc:Fallback>
      </mc:AlternateContent>
      <p:sp>
        <p:nvSpPr>
          <p:cNvPr id="10" name="TextBox 9"/>
          <p:cNvSpPr txBox="1"/>
          <p:nvPr/>
        </p:nvSpPr>
        <p:spPr>
          <a:xfrm>
            <a:off x="428754" y="2710893"/>
            <a:ext cx="7715104" cy="646331"/>
          </a:xfrm>
          <a:prstGeom prst="rect">
            <a:avLst/>
          </a:prstGeom>
          <a:noFill/>
        </p:spPr>
        <p:txBody>
          <a:bodyPr wrap="square" rtlCol="0">
            <a:spAutoFit/>
          </a:bodyPr>
          <a:lstStyle/>
          <a:p>
            <a:r>
              <a:rPr lang="en-GB" dirty="0"/>
              <a:t>From the Maxwell-Boltzmann distribution, after few mathematics, we should have obtained the same result.</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2419023" y="1176060"/>
                <a:ext cx="4807983"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4000" i="1" smtClean="0">
                              <a:latin typeface="Cambria Math" panose="02040503050406030204" pitchFamily="18" charset="0"/>
                            </a:rPr>
                          </m:ctrlPr>
                        </m:accPr>
                        <m:e>
                          <m:sSub>
                            <m:sSubPr>
                              <m:ctrlPr>
                                <a:rPr lang="en-GB" sz="4000" i="1">
                                  <a:latin typeface="Cambria Math" panose="02040503050406030204" pitchFamily="18" charset="0"/>
                                </a:rPr>
                              </m:ctrlPr>
                            </m:sSubPr>
                            <m:e>
                              <m:r>
                                <a:rPr lang="en-GB" sz="4000" i="1">
                                  <a:latin typeface="Cambria Math" panose="02040503050406030204" pitchFamily="18" charset="0"/>
                                </a:rPr>
                                <m:t>𝐸</m:t>
                              </m:r>
                            </m:e>
                            <m:sub>
                              <m:r>
                                <a:rPr lang="en-GB" sz="4000" i="1">
                                  <a:latin typeface="Cambria Math" panose="02040503050406030204" pitchFamily="18" charset="0"/>
                                </a:rPr>
                                <m:t>𝑘</m:t>
                              </m:r>
                            </m:sub>
                          </m:sSub>
                        </m:e>
                      </m:acc>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3</m:t>
                          </m:r>
                        </m:num>
                        <m:den>
                          <m:r>
                            <a:rPr lang="en-GB" sz="4000" b="0" i="1" smtClean="0">
                              <a:latin typeface="Cambria Math" panose="02040503050406030204" pitchFamily="18" charset="0"/>
                            </a:rPr>
                            <m:t>2</m:t>
                          </m:r>
                        </m:den>
                      </m:f>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𝑘</m:t>
                          </m:r>
                        </m:e>
                        <m:sub>
                          <m:r>
                            <a:rPr lang="en-GB" sz="4000" b="0" i="1" smtClean="0">
                              <a:latin typeface="Cambria Math" panose="02040503050406030204" pitchFamily="18" charset="0"/>
                            </a:rPr>
                            <m:t>𝐵</m:t>
                          </m:r>
                        </m:sub>
                      </m:sSub>
                      <m:r>
                        <a:rPr lang="en-GB" sz="4000" b="0" i="1" smtClean="0">
                          <a:latin typeface="Cambria Math" panose="02040503050406030204" pitchFamily="18" charset="0"/>
                        </a:rPr>
                        <m:t>𝑇</m:t>
                      </m:r>
                      <m:r>
                        <a:rPr lang="en-GB" sz="4000" b="0" i="1" smtClean="0">
                          <a:latin typeface="Cambria Math" panose="02040503050406030204" pitchFamily="18" charset="0"/>
                        </a:rPr>
                        <m:t>=</m:t>
                      </m:r>
                      <m:f>
                        <m:fPr>
                          <m:ctrlPr>
                            <a:rPr lang="en-GB" sz="4000" b="0" i="1" smtClean="0">
                              <a:latin typeface="Cambria Math" panose="02040503050406030204" pitchFamily="18" charset="0"/>
                            </a:rPr>
                          </m:ctrlPr>
                        </m:fPr>
                        <m:num>
                          <m:r>
                            <a:rPr lang="en-GB" sz="4000" b="0" i="1" smtClean="0">
                              <a:latin typeface="Cambria Math" panose="02040503050406030204" pitchFamily="18" charset="0"/>
                            </a:rPr>
                            <m:t>1</m:t>
                          </m:r>
                        </m:num>
                        <m:den>
                          <m:r>
                            <a:rPr lang="en-GB" sz="4000" b="0" i="1" smtClean="0">
                              <a:latin typeface="Cambria Math" panose="02040503050406030204" pitchFamily="18" charset="0"/>
                            </a:rPr>
                            <m:t>2</m:t>
                          </m:r>
                        </m:den>
                      </m:f>
                      <m:r>
                        <a:rPr lang="en-GB" sz="4000" b="0" i="1" smtClean="0">
                          <a:latin typeface="Cambria Math" panose="02040503050406030204" pitchFamily="18" charset="0"/>
                        </a:rPr>
                        <m:t>𝑚</m:t>
                      </m:r>
                      <m:acc>
                        <m:accPr>
                          <m:chr m:val="̅"/>
                          <m:ctrlPr>
                            <a:rPr lang="en-GB" sz="4000" i="1">
                              <a:latin typeface="Cambria Math" panose="02040503050406030204" pitchFamily="18" charset="0"/>
                            </a:rPr>
                          </m:ctrlPr>
                        </m:accPr>
                        <m:e>
                          <m:sSup>
                            <m:sSupPr>
                              <m:ctrlPr>
                                <a:rPr lang="en-GB" sz="4000" i="1">
                                  <a:latin typeface="Cambria Math" panose="02040503050406030204" pitchFamily="18" charset="0"/>
                                </a:rPr>
                              </m:ctrlPr>
                            </m:sSupPr>
                            <m:e>
                              <m:r>
                                <a:rPr lang="en-GB" sz="4000" i="1">
                                  <a:latin typeface="Cambria Math" panose="02040503050406030204" pitchFamily="18" charset="0"/>
                                </a:rPr>
                                <m:t>𝑣</m:t>
                              </m:r>
                            </m:e>
                            <m:sup>
                              <m:r>
                                <a:rPr lang="en-GB" sz="4000" i="1">
                                  <a:latin typeface="Cambria Math" panose="02040503050406030204" pitchFamily="18" charset="0"/>
                                </a:rPr>
                                <m:t>2</m:t>
                              </m:r>
                            </m:sup>
                          </m:sSup>
                        </m:e>
                      </m:acc>
                    </m:oMath>
                  </m:oMathPara>
                </a14:m>
                <a:endParaRPr lang="en-US" sz="4000" dirty="0"/>
              </a:p>
            </p:txBody>
          </p:sp>
        </mc:Choice>
        <mc:Fallback xmlns="">
          <p:sp>
            <p:nvSpPr>
              <p:cNvPr id="11" name="Rectangle 10"/>
              <p:cNvSpPr>
                <a:spLocks noRot="1" noChangeAspect="1" noMove="1" noResize="1" noEditPoints="1" noAdjustHandles="1" noChangeArrowheads="1" noChangeShapeType="1" noTextEdit="1"/>
              </p:cNvSpPr>
              <p:nvPr/>
            </p:nvSpPr>
            <p:spPr>
              <a:xfrm>
                <a:off x="2419023" y="1176060"/>
                <a:ext cx="4807983" cy="1244828"/>
              </a:xfrm>
              <a:prstGeom prst="rect">
                <a:avLst/>
              </a:prstGeom>
              <a:blipFill>
                <a:blip r:embed="rId3"/>
                <a:stretch>
                  <a:fillRect/>
                </a:stretch>
              </a:blipFill>
            </p:spPr>
            <p:txBody>
              <a:bodyPr/>
              <a:lstStyle/>
              <a:p>
                <a:r>
                  <a:rPr lang="en-US">
                    <a:noFill/>
                  </a:rPr>
                  <a:t> </a:t>
                </a:r>
              </a:p>
            </p:txBody>
          </p:sp>
        </mc:Fallback>
      </mc:AlternateContent>
      <p:sp>
        <p:nvSpPr>
          <p:cNvPr id="3" name="TextBox 2"/>
          <p:cNvSpPr txBox="1"/>
          <p:nvPr/>
        </p:nvSpPr>
        <p:spPr>
          <a:xfrm>
            <a:off x="925880" y="689603"/>
            <a:ext cx="8902703" cy="400110"/>
          </a:xfrm>
          <a:prstGeom prst="rect">
            <a:avLst/>
          </a:prstGeom>
          <a:noFill/>
        </p:spPr>
        <p:txBody>
          <a:bodyPr wrap="square" rtlCol="0">
            <a:spAutoFit/>
          </a:bodyPr>
          <a:lstStyle/>
          <a:p>
            <a:r>
              <a:rPr lang="en-GB" sz="2000" dirty="0"/>
              <a:t>We have seen last lesson the average kinetic energy is: </a:t>
            </a:r>
            <a:endParaRPr lang="en-US" sz="2000" dirty="0"/>
          </a:p>
        </p:txBody>
      </p:sp>
      <mc:AlternateContent xmlns:mc="http://schemas.openxmlformats.org/markup-compatibility/2006" xmlns:a14="http://schemas.microsoft.com/office/drawing/2010/main">
        <mc:Choice Requires="a14">
          <p:sp>
            <p:nvSpPr>
              <p:cNvPr id="15" name="TextBox 14"/>
              <p:cNvSpPr txBox="1"/>
              <p:nvPr/>
            </p:nvSpPr>
            <p:spPr>
              <a:xfrm>
                <a:off x="2459876" y="3732114"/>
                <a:ext cx="3652859" cy="12620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2800" b="0" i="1" smtClean="0">
                              <a:latin typeface="Cambria Math" panose="02040503050406030204" pitchFamily="18" charset="0"/>
                            </a:rPr>
                          </m:ctrlPr>
                        </m:accPr>
                        <m:e>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𝑣</m:t>
                              </m:r>
                            </m:e>
                            <m:sup>
                              <m:r>
                                <a:rPr lang="en-GB" sz="2800" b="0" i="1" smtClean="0">
                                  <a:latin typeface="Cambria Math" panose="02040503050406030204" pitchFamily="18" charset="0"/>
                                </a:rPr>
                                <m:t>2</m:t>
                              </m:r>
                            </m:sup>
                          </m:sSup>
                        </m:e>
                      </m:acc>
                      <m:r>
                        <a:rPr lang="en-GB" sz="2800" b="0" i="1" smtClean="0">
                          <a:latin typeface="Cambria Math" panose="02040503050406030204" pitchFamily="18" charset="0"/>
                        </a:rPr>
                        <m:t>=</m:t>
                      </m:r>
                      <m:nary>
                        <m:naryPr>
                          <m:limLoc m:val="undOvr"/>
                          <m:ctrlPr>
                            <a:rPr lang="en-US" sz="2800" i="1" smtClean="0">
                              <a:latin typeface="Cambria Math" panose="02040503050406030204" pitchFamily="18" charset="0"/>
                            </a:rPr>
                          </m:ctrlPr>
                        </m:naryPr>
                        <m:sub>
                          <m:r>
                            <a:rPr lang="en-GB" sz="2800" b="0" i="1" smtClean="0">
                              <a:latin typeface="Cambria Math" panose="02040503050406030204" pitchFamily="18" charset="0"/>
                            </a:rPr>
                            <m:t>0</m:t>
                          </m:r>
                        </m:sub>
                        <m:sup>
                          <m:r>
                            <a:rPr lang="en-US" sz="2800" i="1" smtClean="0">
                              <a:latin typeface="Cambria Math" panose="02040503050406030204" pitchFamily="18" charset="0"/>
                              <a:ea typeface="Cambria Math" panose="02040503050406030204" pitchFamily="18" charset="0"/>
                            </a:rPr>
                            <m:t>∞</m:t>
                          </m:r>
                        </m:sup>
                        <m:e>
                          <m:sSup>
                            <m:sSupPr>
                              <m:ctrlPr>
                                <a:rPr lang="en-US" sz="2800" i="1" smtClean="0">
                                  <a:latin typeface="Cambria Math" panose="02040503050406030204" pitchFamily="18" charset="0"/>
                                  <a:ea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𝑣</m:t>
                              </m:r>
                            </m:e>
                            <m:sup>
                              <m:r>
                                <a:rPr lang="en-GB" sz="2800" b="0" i="1" smtClean="0">
                                  <a:latin typeface="Cambria Math" panose="02040503050406030204" pitchFamily="18" charset="0"/>
                                  <a:ea typeface="Cambria Math" panose="02040503050406030204" pitchFamily="18" charset="0"/>
                                </a:rPr>
                                <m:t>2</m:t>
                              </m:r>
                            </m:sup>
                          </m:sSup>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𝑣</m:t>
                              </m:r>
                            </m:e>
                          </m:d>
                          <m:r>
                            <a:rPr lang="en-GB" sz="2800" b="0" i="1" smtClean="0">
                              <a:latin typeface="Cambria Math" panose="02040503050406030204" pitchFamily="18" charset="0"/>
                            </a:rPr>
                            <m:t>𝑑𝑣</m:t>
                          </m:r>
                        </m:e>
                      </m:nary>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2459876" y="3732114"/>
                <a:ext cx="3652859" cy="12620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3146930"/>
      </p:ext>
    </p:extLst>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163391</TotalTime>
  <Words>3050</Words>
  <Application>Microsoft Office PowerPoint</Application>
  <PresentationFormat>On-screen Show (4:3)</PresentationFormat>
  <Paragraphs>402</Paragraphs>
  <Slides>50</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50</vt:i4>
      </vt:variant>
    </vt:vector>
  </HeadingPairs>
  <TitlesOfParts>
    <vt:vector size="57" baseType="lpstr">
      <vt:lpstr>Arial</vt:lpstr>
      <vt:lpstr>Cambria Math</vt:lpstr>
      <vt:lpstr>Garamond</vt:lpstr>
      <vt:lpstr>Times New Roman</vt:lpstr>
      <vt:lpstr>自定义设计方案</vt:lpstr>
      <vt:lpstr>默认设计模板</vt:lpstr>
      <vt:lpstr>Bitmap Image</vt:lpstr>
      <vt:lpstr>PowerPoint Presentation</vt:lpstr>
      <vt:lpstr>The Maxwell-Boltzmann distribution law</vt:lpstr>
      <vt:lpstr>The Maxwell-Boltzmann distribution law</vt:lpstr>
      <vt:lpstr>The Maxwell-Boltzmann distribution law</vt:lpstr>
      <vt:lpstr>The Maxwell-Boltzmann distribution law</vt:lpstr>
      <vt:lpstr>The most probable speed</vt:lpstr>
      <vt:lpstr>The most probable speed</vt:lpstr>
      <vt:lpstr>Influence of the temperature</vt:lpstr>
      <vt:lpstr>The root mean square (RMS) velocity </vt:lpstr>
      <vt:lpstr>The root mean square (RMS) velocity </vt:lpstr>
      <vt:lpstr>Warning …</vt:lpstr>
      <vt:lpstr>Warning …</vt:lpstr>
      <vt:lpstr>Summary: Characteristics velocities of an ideal gas (important to remember)</vt:lpstr>
      <vt:lpstr>Summary about f(v)</vt:lpstr>
      <vt:lpstr>Summary about f(v)</vt:lpstr>
      <vt:lpstr>PowerPoint Presentation</vt:lpstr>
      <vt:lpstr>Introduction: the equipartition of energy  </vt:lpstr>
      <vt:lpstr>Introduction </vt:lpstr>
      <vt:lpstr>Introduction </vt:lpstr>
      <vt:lpstr>The number of degrees of freedom i </vt:lpstr>
      <vt:lpstr>The degrees of freedom i </vt:lpstr>
      <vt:lpstr>The degrees of freedom i </vt:lpstr>
      <vt:lpstr>The degrees of freedom i </vt:lpstr>
      <vt:lpstr>Degrees of freedom i of gas molecules</vt:lpstr>
      <vt:lpstr>Degrees of freedom i of gas molecules</vt:lpstr>
      <vt:lpstr>Theorem of equipartition</vt:lpstr>
      <vt:lpstr>Theorem of equipartition</vt:lpstr>
      <vt:lpstr>Theorem of equipartition</vt:lpstr>
      <vt:lpstr>Example: average translational and rotational kinetic energy of a diatomic molecule of ideal gas</vt:lpstr>
      <vt:lpstr>If there is vibrational motion</vt:lpstr>
      <vt:lpstr>If there is vibrational motion</vt:lpstr>
      <vt:lpstr>Internal energy</vt:lpstr>
      <vt:lpstr>Internal energy</vt:lpstr>
      <vt:lpstr>Internal energy of an ideal gas</vt:lpstr>
      <vt:lpstr>End of the lesson 3</vt:lpstr>
      <vt:lpstr>PowerPoint Presentation</vt:lpstr>
      <vt:lpstr>Contents</vt:lpstr>
      <vt:lpstr>For everything described in the lecture, we consider closed systems:</vt:lpstr>
      <vt:lpstr>Introduction</vt:lpstr>
      <vt:lpstr>Reminder: Internal energy of an ideal gas</vt:lpstr>
      <vt:lpstr>Another form of internal energy change</vt:lpstr>
      <vt:lpstr>Summary</vt:lpstr>
      <vt:lpstr>Different kinds of transfer of energy </vt:lpstr>
      <vt:lpstr>Different kinds of transfer of energy </vt:lpstr>
      <vt:lpstr>Different kinds of transfer of energy </vt:lpstr>
      <vt:lpstr>Different kinds of transfer of energy </vt:lpstr>
      <vt:lpstr>So, what is the heat ? </vt:lpstr>
      <vt:lpstr>So, what is the heat ? </vt:lpstr>
      <vt:lpstr>Warning about the heat</vt:lpstr>
      <vt:lpstr>PowerPoint Presentation</vt:lpstr>
    </vt:vector>
  </TitlesOfParts>
  <Company>江南大学物理系理学院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11-9衍射光栅</dc:title>
  <dc:creator>吴亚敏</dc:creator>
  <cp:lastModifiedBy>Paul Briard</cp:lastModifiedBy>
  <cp:revision>2342</cp:revision>
  <dcterms:created xsi:type="dcterms:W3CDTF">2005-09-11T15:39:18Z</dcterms:created>
  <dcterms:modified xsi:type="dcterms:W3CDTF">2022-05-23T11:25:16Z</dcterms:modified>
</cp:coreProperties>
</file>