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  <p:sldMasterId id="2147483648" r:id="rId2"/>
  </p:sldMasterIdLst>
  <p:notesMasterIdLst>
    <p:notesMasterId r:id="rId42"/>
  </p:notesMasterIdLst>
  <p:sldIdLst>
    <p:sldId id="1639" r:id="rId3"/>
    <p:sldId id="1581" r:id="rId4"/>
    <p:sldId id="1579" r:id="rId5"/>
    <p:sldId id="1580" r:id="rId6"/>
    <p:sldId id="1582" r:id="rId7"/>
    <p:sldId id="1583" r:id="rId8"/>
    <p:sldId id="1632" r:id="rId9"/>
    <p:sldId id="1584" r:id="rId10"/>
    <p:sldId id="1633" r:id="rId11"/>
    <p:sldId id="1585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594" r:id="rId20"/>
    <p:sldId id="1597" r:id="rId21"/>
    <p:sldId id="1595" r:id="rId22"/>
    <p:sldId id="1612" r:id="rId23"/>
    <p:sldId id="1596" r:id="rId24"/>
    <p:sldId id="1614" r:id="rId25"/>
    <p:sldId id="1598" r:id="rId26"/>
    <p:sldId id="1599" r:id="rId27"/>
    <p:sldId id="1600" r:id="rId28"/>
    <p:sldId id="1636" r:id="rId29"/>
    <p:sldId id="1601" r:id="rId30"/>
    <p:sldId id="1637" r:id="rId31"/>
    <p:sldId id="1638" r:id="rId32"/>
    <p:sldId id="1602" r:id="rId33"/>
    <p:sldId id="1640" r:id="rId34"/>
    <p:sldId id="1604" r:id="rId35"/>
    <p:sldId id="1605" r:id="rId36"/>
    <p:sldId id="1635" r:id="rId37"/>
    <p:sldId id="1606" r:id="rId38"/>
    <p:sldId id="1610" r:id="rId39"/>
    <p:sldId id="1608" r:id="rId40"/>
    <p:sldId id="164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99FF"/>
    <a:srgbClr val="FF3300"/>
    <a:srgbClr val="0000FF"/>
    <a:srgbClr val="FF9933"/>
    <a:srgbClr val="97FFFF"/>
    <a:srgbClr val="660066"/>
    <a:srgbClr val="9900FF"/>
    <a:srgbClr val="0000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0727" autoAdjust="0"/>
  </p:normalViewPr>
  <p:slideViewPr>
    <p:cSldViewPr>
      <p:cViewPr varScale="1">
        <p:scale>
          <a:sx n="76" d="100"/>
          <a:sy n="76" d="100"/>
        </p:scale>
        <p:origin x="1622" y="53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3F3FF9A-6375-4167-9E9C-744695517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0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F768F-7CA8-4B26-9E2B-CB2AABA300C0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C6D7-8CFF-4976-BDD2-CE5C1AC89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03FF-6E29-4467-823F-510ED1A40179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D32-F0A7-4E7A-AB09-41ABC18D2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270F-9468-4E53-9DD2-F96636D2A2AC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752B2-3234-43A8-A2CD-6D3BC2284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7220-6437-4F88-BAF1-8819291E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7B2A6-4997-4D6A-A223-B65D77C6B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7FCB-25E0-4642-9FC5-15584412C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778DB-10FB-4A2D-9448-1B600B50E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5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718D-E2D3-4725-A5E2-2F5322F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13C-F5BB-4430-9442-93650DD54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A5F0E-E60F-40BD-BC8B-FC0730CB2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4CD9-0989-422B-9E86-4088C485D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5847-AE31-4ED9-A95B-B00EF22FCFC8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BFA4-10C2-4FE8-88E0-8ED92AAC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4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6218-9703-410F-BF68-E4DC0EE5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A7419-65A3-4AF2-9D91-BDFD9602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2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22E8-026F-4F02-8533-DBEBE3584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6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6DC2-B477-4822-AAA8-629893319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0FE3-F487-4B14-8710-963B66AB09BF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B106F-69AD-445D-93E5-C269F8A89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4EDE-F396-4068-9A17-2AF7669B3DDB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97C2-F457-4F43-9679-88564384D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CABC-5624-4211-81E7-658FC5E28B93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11104-6BCF-44D1-B09C-AC73D1E1F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9175-4D35-41C3-A8F6-92F11549C079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27AC-EE6E-44BE-9CC1-C3536CB38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995A-1257-48F6-BD21-856BB70ABD58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86C9-9BF1-44F7-AA95-1DD17F359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3362D-1655-4209-B1AC-3D73B79B601E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65FD-825F-439D-BF48-95742B95CD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CBAD-8FF6-4F49-8242-C98165052A60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57F9F-9E6F-4E6A-85E9-D0A6E1DBD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A79F31-419B-492A-B622-CBCBF58D5741}" type="datetime1">
              <a:rPr lang="zh-CN" altLang="en-US"/>
              <a:pPr>
                <a:defRPr/>
              </a:pPr>
              <a:t>2022/5/25</a:t>
            </a:fld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8A08907-382D-4470-8045-6FF1F3C2C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23" name="Picture 7" descr="图片1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608D97-39D8-478B-BB96-4961722A818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3" name="Group 17"/>
          <p:cNvGrpSpPr>
            <a:grpSpLocks/>
          </p:cNvGrpSpPr>
          <p:nvPr userDrawn="1"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10247" name="Picture 18" descr="moban-2-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9" descr="moban-1-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116013" y="549275"/>
            <a:ext cx="7683500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45" name="Picture 27" descr="moban-2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61118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8" descr="moban-1-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7" Type="http://schemas.openxmlformats.org/officeDocument/2006/relationships/image" Target="../media/image92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80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4.png"/><Relationship Id="rId7" Type="http://schemas.openxmlformats.org/officeDocument/2006/relationships/image" Target="../media/image1280.png"/><Relationship Id="rId12" Type="http://schemas.openxmlformats.org/officeDocument/2006/relationships/image" Target="../media/image134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0.png"/><Relationship Id="rId11" Type="http://schemas.openxmlformats.org/officeDocument/2006/relationships/image" Target="../media/image133.png"/><Relationship Id="rId5" Type="http://schemas.openxmlformats.org/officeDocument/2006/relationships/image" Target="../media/image1260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6552" y="1916832"/>
            <a:ext cx="8604448" cy="209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7512" y="1996541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Heat transfers, Lecture 3, still Lesson 4: Introduction to the </a:t>
            </a:r>
            <a:r>
              <a:rPr lang="en-GB" sz="4000" i="1" dirty="0"/>
              <a:t>first law of thermodynamics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4222829"/>
            <a:ext cx="209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Teacher: Paul Briard</a:t>
            </a:r>
          </a:p>
          <a:p>
            <a:r>
              <a:rPr lang="en-GB" dirty="0" err="1"/>
              <a:t>Wechat</a:t>
            </a:r>
            <a:r>
              <a:rPr lang="en-GB" dirty="0"/>
              <a:t>: Paulbg123</a:t>
            </a:r>
          </a:p>
        </p:txBody>
      </p:sp>
    </p:spTree>
    <p:extLst>
      <p:ext uri="{BB962C8B-B14F-4D97-AF65-F5344CB8AC3E}">
        <p14:creationId xmlns:p14="http://schemas.microsoft.com/office/powerpoint/2010/main" val="1676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7544" y="1628800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Some examples: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15530"/>
            <a:ext cx="4236491" cy="195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15" y="4087850"/>
            <a:ext cx="4100351" cy="186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50891" y="2590430"/>
                <a:ext cx="30963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More heat flows in the system than the system do a positive work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to its surrounding. The internal energy of the system increases.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91" y="2590430"/>
                <a:ext cx="3096344" cy="1477328"/>
              </a:xfrm>
              <a:prstGeom prst="rect">
                <a:avLst/>
              </a:prstGeom>
              <a:blipFill>
                <a:blip r:embed="rId5"/>
                <a:stretch>
                  <a:fillRect l="-1772" t="-2479" r="-255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657617" y="4046457"/>
            <a:ext cx="653887" cy="82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4416" y="4265770"/>
                <a:ext cx="30963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More heat flows out of the system than the system do the a negative work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to its surrounding. The internal energy of the system decrease.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16" y="4265770"/>
                <a:ext cx="3096344" cy="1477328"/>
              </a:xfrm>
              <a:prstGeom prst="rect">
                <a:avLst/>
              </a:prstGeom>
              <a:blipFill>
                <a:blip r:embed="rId6"/>
                <a:stretch>
                  <a:fillRect l="-1575" t="-2479" r="-2953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10627" y="581438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Particular cases: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69047" y="940798"/>
            <a:ext cx="710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there is no energy transfer by work and by heat, then: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0066" y="1340768"/>
                <a:ext cx="11537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66" y="1340768"/>
                <a:ext cx="115377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86637" y="2024696"/>
                <a:ext cx="11112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7" y="2024696"/>
                <a:ext cx="11112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3563888" y="1586989"/>
            <a:ext cx="792088" cy="57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96582" y="1545826"/>
                <a:ext cx="17488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582" y="1545826"/>
                <a:ext cx="174887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605165" y="2115660"/>
            <a:ext cx="39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internal energy don’t change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4260" y="2566741"/>
            <a:ext cx="818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the heat which flows toward the system is equal to the work done by the system on its surrounding, then: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95367" y="3367120"/>
                <a:ext cx="1331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67" y="3367120"/>
                <a:ext cx="13317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3067684" y="3326147"/>
            <a:ext cx="792088" cy="57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00378" y="3284984"/>
                <a:ext cx="174887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78" y="3284984"/>
                <a:ext cx="174887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853446" y="3979996"/>
            <a:ext cx="464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internal energy don’t change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95366" y="4026523"/>
                <a:ext cx="20478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66" y="4026523"/>
                <a:ext cx="204786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696" y="4511760"/>
            <a:ext cx="5044745" cy="22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06" y="972204"/>
            <a:ext cx="4822651" cy="30181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3723431"/>
                <a:ext cx="838842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the system exert a force on the piston (the volume of the gas change from the initial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to the final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), the piston move to a succession of infinitesimal displacements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23431"/>
                <a:ext cx="8388424" cy="945580"/>
              </a:xfrm>
              <a:prstGeom prst="rect">
                <a:avLst/>
              </a:prstGeom>
              <a:blipFill>
                <a:blip r:embed="rId3"/>
                <a:stretch>
                  <a:fillRect l="-654" t="-3871" r="-2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755576" y="4676753"/>
                <a:ext cx="771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force exerted by a gas at pressure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on the piston of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5576" y="4676753"/>
                <a:ext cx="7716337" cy="369332"/>
              </a:xfrm>
              <a:prstGeom prst="rect">
                <a:avLst/>
              </a:prstGeom>
              <a:blipFill>
                <a:blip r:embed="rId4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03848" y="5179258"/>
                <a:ext cx="15710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179258"/>
                <a:ext cx="15710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7288" y="5648552"/>
                <a:ext cx="793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 infinitesimal work done by the gas to the piston during the displacement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GB" dirty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8" y="5648552"/>
                <a:ext cx="7930954" cy="369332"/>
              </a:xfrm>
              <a:prstGeom prst="rect">
                <a:avLst/>
              </a:prstGeom>
              <a:blipFill>
                <a:blip r:embed="rId6"/>
                <a:stretch>
                  <a:fillRect l="-69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75141" y="6135908"/>
                <a:ext cx="34881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𝐹𝑑𝑥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𝑝𝐴𝑑𝑥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41" y="6135908"/>
                <a:ext cx="348813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n 11"/>
          <p:cNvSpPr/>
          <p:nvPr/>
        </p:nvSpPr>
        <p:spPr>
          <a:xfrm rot="16200000">
            <a:off x="1734146" y="649878"/>
            <a:ext cx="1368152" cy="3312368"/>
          </a:xfrm>
          <a:prstGeom prst="can">
            <a:avLst>
              <a:gd name="adj" fmla="val 375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 rot="16200000">
            <a:off x="979460" y="1374150"/>
            <a:ext cx="1368152" cy="1863824"/>
          </a:xfrm>
          <a:prstGeom prst="can">
            <a:avLst>
              <a:gd name="adj" fmla="val 3753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39431" y="1646261"/>
            <a:ext cx="534975" cy="1291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90888" y="1646261"/>
            <a:ext cx="534975" cy="1291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812133" y="2216200"/>
            <a:ext cx="135767" cy="1079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38026" y="3322580"/>
                <a:ext cx="1547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Initial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26" y="3322580"/>
                <a:ext cx="1547603" cy="276999"/>
              </a:xfrm>
              <a:prstGeom prst="rect">
                <a:avLst/>
              </a:prstGeom>
              <a:blipFill>
                <a:blip r:embed="rId8"/>
                <a:stretch>
                  <a:fillRect l="-9449" t="-28889" r="-2362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2843808" y="2060848"/>
            <a:ext cx="576064" cy="4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Work done by a gas on a piston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2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43000"/>
            <a:ext cx="4822651" cy="30181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3199" y="2194692"/>
                <a:ext cx="22361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𝑝𝐴𝑑𝑥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199" y="2194692"/>
                <a:ext cx="223618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10489" y="1484180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infinitesimal work done by the gas to the piston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5268" y="4046822"/>
                <a:ext cx="8280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quantity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𝐴𝑑𝑥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corresponds to the infinitesimal change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GB" dirty="0"/>
                  <a:t> of the volume of the system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8" y="4046822"/>
                <a:ext cx="8280920" cy="646331"/>
              </a:xfrm>
              <a:prstGeom prst="rect">
                <a:avLst/>
              </a:prstGeom>
              <a:blipFill>
                <a:blip r:embed="rId4"/>
                <a:stretch>
                  <a:fillRect l="-58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4757334"/>
                <a:ext cx="21061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𝐴𝑑𝑥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57334"/>
                <a:ext cx="21061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572000" y="4757334"/>
            <a:ext cx="991199" cy="68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14493" y="4757334"/>
                <a:ext cx="20155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93" y="4757334"/>
                <a:ext cx="201555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85268" y="5797332"/>
            <a:ext cx="40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integration, we obtain the work done by the gas to the piston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16400" y="518953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10489" y="5590957"/>
                <a:ext cx="3023328" cy="1211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489" y="5590957"/>
                <a:ext cx="3023328" cy="12114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Work done by a gas on a piston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0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6869" y="1628800"/>
            <a:ext cx="3959936" cy="17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9552" y="5076633"/>
            <a:ext cx="3959936" cy="1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1760" y="1040510"/>
                <a:ext cx="707855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By integration, we obtain the work done by the gas to the piston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 : final volume,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initial volume) 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040510"/>
                <a:ext cx="7078551" cy="668581"/>
              </a:xfrm>
              <a:prstGeom prst="rect">
                <a:avLst/>
              </a:prstGeom>
              <a:blipFill>
                <a:blip r:embed="rId2"/>
                <a:stretch>
                  <a:fillRect l="-775" t="-5505" r="-258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37426" y="1601190"/>
                <a:ext cx="3023328" cy="1789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26" y="1601190"/>
                <a:ext cx="3023328" cy="1789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36249" y="234906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55576" y="3599305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care that the pressure depends on the volume (see the ideal gas law). </a:t>
            </a:r>
          </a:p>
          <a:p>
            <a:endParaRPr lang="en-GB" dirty="0"/>
          </a:p>
          <a:p>
            <a:r>
              <a:rPr lang="en-GB" dirty="0"/>
              <a:t>However, in particular conditions, the pressure can be controlled and be considered constant. In this situation, we obtain the work done by the system on the piston: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5250964"/>
                <a:ext cx="3622467" cy="1192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50964"/>
                <a:ext cx="3622467" cy="119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4586837" y="5412648"/>
            <a:ext cx="367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done by the system on its surroundings at constant pressure (isobaric process/or transformation) </a:t>
            </a:r>
          </a:p>
          <a:p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important to remember</a:t>
            </a:r>
            <a:r>
              <a:rPr lang="en-GB" dirty="0"/>
              <a:t>) 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Work done by a gas on a piston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68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6869" y="1628800"/>
            <a:ext cx="3959936" cy="17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1760" y="1040510"/>
                <a:ext cx="7078551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By integration, we obtain the work done by the gas to the piston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 : final volume,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initial volume) 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040510"/>
                <a:ext cx="7078551" cy="668581"/>
              </a:xfrm>
              <a:prstGeom prst="rect">
                <a:avLst/>
              </a:prstGeom>
              <a:blipFill>
                <a:blip r:embed="rId2"/>
                <a:stretch>
                  <a:fillRect l="-775" t="-5505" r="-258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87824" y="1628800"/>
                <a:ext cx="3023328" cy="1789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628800"/>
                <a:ext cx="3023328" cy="1789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95736" y="3878730"/>
                <a:ext cx="20697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878730"/>
                <a:ext cx="20697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8379" y="360385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Case of an ideal gas: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65533" y="3973189"/>
            <a:ext cx="1170563" cy="490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36096" y="3591905"/>
                <a:ext cx="1898853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591905"/>
                <a:ext cx="1898853" cy="10111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99792" y="4592120"/>
                <a:ext cx="4032796" cy="1391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𝑛𝑅𝑇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92120"/>
                <a:ext cx="4032796" cy="1391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156177" y="50394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done by an ideal gas on a piston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5983848"/>
            <a:ext cx="761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care that the temperature could change during the process (we cannot put it outside the integral, excepted particular case).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Work done by an </a:t>
            </a:r>
            <a:r>
              <a:rPr lang="en-GB" sz="3200" b="1" dirty="0"/>
              <a:t>ideal</a:t>
            </a:r>
            <a:r>
              <a:rPr lang="en-GB" sz="3200" dirty="0"/>
              <a:t> gas on a piston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02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6" grpId="0"/>
      <p:bldP spid="2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Ex: Work done on a piston by an ideal gas in isothermal expansion (</a:t>
            </a:r>
            <a:r>
              <a:rPr lang="en-GB" sz="3200" b="1" dirty="0"/>
              <a:t>5 minutes</a:t>
            </a:r>
            <a:r>
              <a:rPr lang="en-GB" sz="3200" dirty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3299458"/>
                <a:ext cx="86044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consider a case of isothermal expansion of a gas which move a piston (temperature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constant). The number of moles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of gas is also constant.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99458"/>
                <a:ext cx="8604448" cy="646331"/>
              </a:xfrm>
              <a:prstGeom prst="rect">
                <a:avLst/>
              </a:prstGeom>
              <a:blipFill>
                <a:blip r:embed="rId2"/>
                <a:stretch>
                  <a:fillRect l="-638" t="-4717" r="-42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34702"/>
            <a:ext cx="3586157" cy="2244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4077072"/>
                <a:ext cx="8182619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Describe the work done by the ideal gas on the piston in this situation, in respect to the number of gas moles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the gas temperature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, the initial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the final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. Then, describe the work done in respect to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T, the initial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final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. The ideal gas is a closed system (number of moles constant).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182619" cy="1244828"/>
              </a:xfrm>
              <a:prstGeom prst="rect">
                <a:avLst/>
              </a:prstGeom>
              <a:blipFill>
                <a:blip r:embed="rId4"/>
                <a:stretch>
                  <a:fillRect l="-671" t="-2941" r="-522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GB" sz="3200" dirty="0"/>
              <a:t>Ex: Work done on a piston by an ideal gas in isothermal expansion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1130700"/>
                <a:ext cx="8182619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Describe the work done by the ideal gas on the piston in this situation, in respect to the number of gas moles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the gas temperature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, the initial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the final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. Then, describe the work done in respect to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T, the initial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final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0700"/>
                <a:ext cx="8182619" cy="1244828"/>
              </a:xfrm>
              <a:prstGeom prst="rect">
                <a:avLst/>
              </a:prstGeom>
              <a:blipFill>
                <a:blip r:embed="rId2"/>
                <a:stretch>
                  <a:fillRect l="-671" t="-2439" r="-522" b="-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553" y="2521930"/>
                <a:ext cx="7452320" cy="1391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𝑛𝑅𝑇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limLoc m:val="undOvr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3" y="2521930"/>
                <a:ext cx="7452320" cy="1391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2588" y="3506228"/>
                <a:ext cx="2303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(because 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don’t change)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88" y="3506228"/>
                <a:ext cx="2303908" cy="646331"/>
              </a:xfrm>
              <a:prstGeom prst="rect">
                <a:avLst/>
              </a:prstGeom>
              <a:blipFill>
                <a:blip r:embed="rId4"/>
                <a:stretch>
                  <a:fillRect l="-211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686" y="4429640"/>
                <a:ext cx="8947274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" y="4429640"/>
                <a:ext cx="8947274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1560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Ideal gas law: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9488" y="5491390"/>
                <a:ext cx="171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88" y="5491390"/>
                <a:ext cx="1711815" cy="276999"/>
              </a:xfrm>
              <a:prstGeom prst="rect">
                <a:avLst/>
              </a:prstGeom>
              <a:blipFill>
                <a:blip r:embed="rId6"/>
                <a:stretch>
                  <a:fillRect l="-3915" r="-284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69867" y="5521359"/>
                <a:ext cx="4823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(because 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don’t change)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867" y="5521359"/>
                <a:ext cx="4823841" cy="369332"/>
              </a:xfrm>
              <a:prstGeom prst="rect">
                <a:avLst/>
              </a:prstGeom>
              <a:blipFill>
                <a:blip r:embed="rId7"/>
                <a:stretch>
                  <a:fillRect l="-10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7553" y="5911786"/>
                <a:ext cx="2120709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3" y="5911786"/>
                <a:ext cx="2120709" cy="531877"/>
              </a:xfrm>
              <a:prstGeom prst="rect">
                <a:avLst/>
              </a:prstGeom>
              <a:blipFill>
                <a:blip r:embed="rId8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824632" y="5944809"/>
            <a:ext cx="423692" cy="465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694" y="5816635"/>
                <a:ext cx="1076385" cy="806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94" y="5816635"/>
                <a:ext cx="1076385" cy="806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4572000" y="5987506"/>
            <a:ext cx="423692" cy="465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04048" y="5863306"/>
                <a:ext cx="3026743" cy="859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863306"/>
                <a:ext cx="3026743" cy="8593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0" grpId="0"/>
      <p:bldP spid="9" grpId="0"/>
      <p:bldP spid="11" grpId="0"/>
      <p:bldP spid="13" grpId="0"/>
      <p:bldP spid="12" grpId="0"/>
      <p:bldP spid="14" grpId="0" animBg="1"/>
      <p:bldP spid="15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74"/>
            <a:ext cx="8229600" cy="1143000"/>
          </a:xfrm>
        </p:spPr>
        <p:txBody>
          <a:bodyPr/>
          <a:lstStyle/>
          <a:p>
            <a:r>
              <a:rPr lang="en-GB" dirty="0"/>
              <a:t>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000026"/>
                <a:ext cx="3023328" cy="1789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00026"/>
                <a:ext cx="3023328" cy="1789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82752" y="1219574"/>
            <a:ext cx="5004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expression is right for ideal gas </a:t>
            </a:r>
            <a:r>
              <a:rPr lang="en-GB" sz="2400" b="1" dirty="0"/>
              <a:t>and </a:t>
            </a:r>
            <a:r>
              <a:rPr lang="en-GB" sz="2400" dirty="0"/>
              <a:t>non-ideal gas (where the integral can be plus or less complicated to calculate)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7888" y="300878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instance, here is the Van der Walls equation, which describe more accurately the relation between pressure, volume and temperature than the ideal gas law: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3309" y="3908273"/>
                <a:ext cx="5112568" cy="976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09" y="3908273"/>
                <a:ext cx="5112568" cy="976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6184776" y="3887337"/>
            <a:ext cx="295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you don’t need to remember</a:t>
            </a:r>
            <a:r>
              <a:rPr lang="en-GB" dirty="0"/>
              <a:t>, I give you for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26689" y="5138239"/>
                <a:ext cx="71457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parameters a and b depends to the gas and are empirically described. For ideal gas,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9" y="5138239"/>
                <a:ext cx="7145711" cy="646331"/>
              </a:xfrm>
              <a:prstGeom prst="rect">
                <a:avLst/>
              </a:prstGeom>
              <a:blipFill>
                <a:blip r:embed="rId4"/>
                <a:stretch>
                  <a:fillRect l="-6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1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74"/>
            <a:ext cx="8229600" cy="1143000"/>
          </a:xfrm>
        </p:spPr>
        <p:txBody>
          <a:bodyPr/>
          <a:lstStyle/>
          <a:p>
            <a:r>
              <a:rPr lang="en-GB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808" y="581195"/>
                <a:ext cx="3023328" cy="1789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81195"/>
                <a:ext cx="3023328" cy="1789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487915" y="243252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work done by the gas to the piston depends not only to the final state and initial state. It </a:t>
            </a:r>
            <a:r>
              <a:rPr lang="en-GB" b="1" dirty="0"/>
              <a:t>depends also to the transformation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7" y="3140968"/>
            <a:ext cx="4147523" cy="3439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00035" y="3140968"/>
                <a:ext cx="42996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Here is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𝑝𝑉</m:t>
                    </m:r>
                  </m:oMath>
                </a14:m>
                <a:r>
                  <a:rPr lang="en-GB" dirty="0"/>
                  <a:t> diagram (pressure in respect to the volume of gas), with 3 possible transformation, represented by “path” (among an infinity possible transformations) between state 1 and state 2.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35" y="3140968"/>
                <a:ext cx="4299601" cy="1477328"/>
              </a:xfrm>
              <a:prstGeom prst="rect">
                <a:avLst/>
              </a:prstGeom>
              <a:blipFill>
                <a:blip r:embed="rId4"/>
                <a:stretch>
                  <a:fillRect l="-1277" t="-2058" r="-1560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flipH="1">
            <a:off x="4589710" y="4827627"/>
            <a:ext cx="387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work is described by the area under the curve chosen which depends to which path is chosen !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15616" y="5661248"/>
            <a:ext cx="2232248" cy="432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43808" y="5877272"/>
            <a:ext cx="1224136" cy="772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42794" y="6492908"/>
                <a:ext cx="337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/>
                  <a:t>Area = work for the path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94" y="6492908"/>
                <a:ext cx="3377528" cy="276999"/>
              </a:xfrm>
              <a:prstGeom prst="rect">
                <a:avLst/>
              </a:prstGeom>
              <a:blipFill>
                <a:blip r:embed="rId5"/>
                <a:stretch>
                  <a:fillRect l="-4332" t="-28261" r="-1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64646" y="1556792"/>
            <a:ext cx="4474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Symbol of the heat :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1495236"/>
                <a:ext cx="66146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95236"/>
                <a:ext cx="66146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11560" y="3140968"/>
            <a:ext cx="7656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Unit of the heat : Joules (symbol: J) </a:t>
            </a:r>
            <a:endParaRPr lang="en-US" sz="40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" y="-169862"/>
            <a:ext cx="8229600" cy="1143000"/>
          </a:xfrm>
        </p:spPr>
        <p:txBody>
          <a:bodyPr/>
          <a:lstStyle/>
          <a:p>
            <a:r>
              <a:rPr lang="en-GB" dirty="0"/>
              <a:t>So, what is the heat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6588" y="-108274"/>
                <a:ext cx="8229600" cy="1143000"/>
              </a:xfrm>
            </p:spPr>
            <p:txBody>
              <a:bodyPr/>
              <a:lstStyle/>
              <a:p>
                <a:r>
                  <a:rPr lang="en-GB" dirty="0"/>
                  <a:t>About expressions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6588" y="-108274"/>
                <a:ext cx="8229600" cy="1143000"/>
              </a:xfrm>
              <a:blipFill>
                <a:blip r:embed="rId2"/>
                <a:stretch>
                  <a:fillRect l="-1185" t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1238562"/>
                <a:ext cx="2355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38562"/>
                <a:ext cx="235564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3483170" y="1238562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7562" y="689661"/>
                <a:ext cx="3328347" cy="1590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62" y="689661"/>
                <a:ext cx="3328347" cy="1590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flipH="1">
            <a:off x="549123" y="2600237"/>
            <a:ext cx="768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Often, the work and the change of internal energy are easy to calculate, which permit to describe the heat: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31640" y="3906552"/>
                <a:ext cx="2355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6552"/>
                <a:ext cx="235564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3923928" y="3789040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6490" y="3244017"/>
                <a:ext cx="3328347" cy="1590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90" y="3244017"/>
                <a:ext cx="3328347" cy="1590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1057" y="4178778"/>
                <a:ext cx="3328347" cy="1590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𝑝𝑑𝑉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57" y="4178778"/>
                <a:ext cx="3328347" cy="1590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5" y="1884331"/>
                <a:ext cx="3913315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𝑝𝑖𝑠𝑡𝑜𝑛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1884331"/>
                <a:ext cx="3913315" cy="536557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915509"/>
                <a:ext cx="3930884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𝑝𝑖𝑠𝑡𝑜𝑛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15509"/>
                <a:ext cx="3930884" cy="536557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71600" y="2753246"/>
                <a:ext cx="6209970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𝑝𝑖𝑠𝑡𝑜𝑛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</m:oMath>
                </a14:m>
                <a:r>
                  <a:rPr lang="en-US" sz="2400" dirty="0"/>
                  <a:t>: work done by the piston on the gas.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53246"/>
                <a:ext cx="6209970" cy="494815"/>
              </a:xfrm>
              <a:prstGeom prst="rect">
                <a:avLst/>
              </a:prstGeom>
              <a:blipFill>
                <a:blip r:embed="rId5"/>
                <a:stretch>
                  <a:fillRect l="-196" t="-9877" r="-58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56819" y="3466012"/>
                <a:ext cx="6196825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𝑝𝑖𝑠𝑡𝑜𝑛</m:t>
                        </m:r>
                      </m:sub>
                    </m:sSub>
                  </m:oMath>
                </a14:m>
                <a:r>
                  <a:rPr lang="en-US" sz="2400" dirty="0"/>
                  <a:t>: work done by the gas on the piston.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19" y="3466012"/>
                <a:ext cx="6196825" cy="494815"/>
              </a:xfrm>
              <a:prstGeom prst="rect">
                <a:avLst/>
              </a:prstGeom>
              <a:blipFill>
                <a:blip r:embed="rId6"/>
                <a:stretch>
                  <a:fillRect l="-295" t="-9877" r="-49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4700" y="5830200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But here, there is no possible confusion ! So </a:t>
            </a:r>
            <a:r>
              <a:rPr lang="en-GB" sz="2400" dirty="0">
                <a:solidFill>
                  <a:srgbClr val="FF0000"/>
                </a:solidFill>
              </a:rPr>
              <a:t>this relation is important to remember</a:t>
            </a:r>
            <a:r>
              <a:rPr lang="en-GB" sz="2400" dirty="0"/>
              <a:t>. 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4998976" y="1545224"/>
            <a:ext cx="720428" cy="43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9404" y="876186"/>
            <a:ext cx="3250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Both are right, but it could be easy to  confuse them and do a mistake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41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62096" y="4538384"/>
            <a:ext cx="6552728" cy="762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9696" y="2831535"/>
            <a:ext cx="6552728" cy="762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08274"/>
            <a:ext cx="8229600" cy="1143000"/>
          </a:xfrm>
        </p:spPr>
        <p:txBody>
          <a:bodyPr/>
          <a:lstStyle/>
          <a:p>
            <a:r>
              <a:rPr lang="en-GB" dirty="0"/>
              <a:t>Infinitesimal change of internal energy and infinitesimal heat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5616" y="1646928"/>
                <a:ext cx="2355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46928"/>
                <a:ext cx="23556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945" y="2351452"/>
                <a:ext cx="874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During a process of internal energy change, the infinitesimal change of internal energy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5" y="2351452"/>
                <a:ext cx="8745664" cy="369332"/>
              </a:xfrm>
              <a:prstGeom prst="rect">
                <a:avLst/>
              </a:prstGeom>
              <a:blipFill>
                <a:blip r:embed="rId3"/>
                <a:stretch>
                  <a:fillRect l="-628" t="-10000" r="-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45350" y="2904290"/>
                <a:ext cx="58540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50" y="2904290"/>
                <a:ext cx="585403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945" y="3925618"/>
                <a:ext cx="45411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The infinitesimal heat transfer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sz="2000" dirty="0"/>
                  <a:t> is then: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5" y="3925618"/>
                <a:ext cx="4541115" cy="400110"/>
              </a:xfrm>
              <a:prstGeom prst="rect">
                <a:avLst/>
              </a:prstGeom>
              <a:blipFill>
                <a:blip r:embed="rId5"/>
                <a:stretch>
                  <a:fillRect l="-1477" t="-9091" r="-4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79712" y="4675202"/>
                <a:ext cx="58543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675202"/>
                <a:ext cx="58543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sosceles Triangle 18"/>
          <p:cNvSpPr/>
          <p:nvPr/>
        </p:nvSpPr>
        <p:spPr>
          <a:xfrm>
            <a:off x="899592" y="5301208"/>
            <a:ext cx="862504" cy="134883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15616" y="567422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!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62096" y="5474971"/>
                <a:ext cx="69865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 is meaningless and wrong to say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GB" dirty="0"/>
                  <a:t> is an infinitesimal change of heat” and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en-GB" dirty="0"/>
                  <a:t> is an infinitesimal change of work”.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en-US" dirty="0"/>
                  <a:t> are infinitesimal heat and infinitesimal work (or infinitesimal amount of heat and work).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96" y="5474971"/>
                <a:ext cx="6986582" cy="1200329"/>
              </a:xfrm>
              <a:prstGeom prst="rect">
                <a:avLst/>
              </a:prstGeom>
              <a:blipFill>
                <a:blip r:embed="rId7"/>
                <a:stretch>
                  <a:fillRect l="-698" t="-2538" r="-139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  <p:bldP spid="8" grpId="0"/>
      <p:bldP spid="17" grpId="0"/>
      <p:bldP spid="19" grpId="0" animBg="1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14" y="2852936"/>
            <a:ext cx="8229600" cy="1143000"/>
          </a:xfrm>
        </p:spPr>
        <p:txBody>
          <a:bodyPr/>
          <a:lstStyle/>
          <a:p>
            <a:r>
              <a:rPr lang="en-GB" dirty="0"/>
              <a:t>2.Heat capacities of an ideal gas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18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Heat capacities of an ideal gas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43609" y="112474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two important parameters of an ideal gas (which depends to the gas considered)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8336" y="2327544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2327544"/>
                <a:ext cx="8004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The molar heat capacity at constant volume: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27544"/>
                <a:ext cx="8004564" cy="584775"/>
              </a:xfrm>
              <a:prstGeom prst="rect">
                <a:avLst/>
              </a:prstGeom>
              <a:blipFill>
                <a:blip r:embed="rId2"/>
                <a:stretch>
                  <a:fillRect l="-1904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323528" y="3501008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4795" y="3437711"/>
                <a:ext cx="8130624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The molar heat capacity at constant pressure: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5" y="3437711"/>
                <a:ext cx="8130624" cy="622735"/>
              </a:xfrm>
              <a:prstGeom prst="rect">
                <a:avLst/>
              </a:prstGeom>
              <a:blipFill>
                <a:blip r:embed="rId3"/>
                <a:stretch>
                  <a:fillRect l="-1950" t="-13725"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Heat capacities of an ideal gas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764704"/>
                <a:ext cx="8004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The molar heat capacity at constant volume: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8004564" cy="584775"/>
              </a:xfrm>
              <a:prstGeom prst="rect">
                <a:avLst/>
              </a:prstGeom>
              <a:blipFill>
                <a:blip r:embed="rId2"/>
                <a:stretch>
                  <a:fillRect l="-198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4337" y="1499713"/>
            <a:ext cx="8182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consider a transformation where the volume is constant (for instance, using a rigid container where is the ideal gas). The infinitesimal heat transfer between the gas and its surrounding is then described by: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68924" y="2505202"/>
                <a:ext cx="2601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4" y="2505202"/>
                <a:ext cx="260180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4337" y="3213782"/>
                <a:ext cx="840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moles of gas,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infinitesimal change of temperature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" y="3213782"/>
                <a:ext cx="8401082" cy="369332"/>
              </a:xfrm>
              <a:prstGeom prst="rect">
                <a:avLst/>
              </a:prstGeom>
              <a:blipFill>
                <a:blip r:embed="rId4"/>
                <a:stretch>
                  <a:fillRect l="-5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37909" y="4560461"/>
                <a:ext cx="3032818" cy="1797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09" y="4560461"/>
                <a:ext cx="3032818" cy="1797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4337" y="3861048"/>
                <a:ext cx="8569663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heat transfer between two states, an initial state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a final state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, for a transformation at constant volume is: 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" y="3861048"/>
                <a:ext cx="8569663" cy="668581"/>
              </a:xfrm>
              <a:prstGeom prst="rect">
                <a:avLst/>
              </a:prstGeom>
              <a:blipFill>
                <a:blip r:embed="rId6"/>
                <a:stretch>
                  <a:fillRect l="-569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45830" y="52747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Heat capacities of an ideal gas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764704"/>
                <a:ext cx="8130624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The molar heat capacity at constant pressure: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8130624" cy="622735"/>
              </a:xfrm>
              <a:prstGeom prst="rect">
                <a:avLst/>
              </a:prstGeom>
              <a:blipFill>
                <a:blip r:embed="rId2"/>
                <a:stretch>
                  <a:fillRect l="-1950" t="-13592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4337" y="1499713"/>
            <a:ext cx="8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consider a transformation where the pressure is constant. The infinitesimal heat transfer between the gas and its surrounding is then described by: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68924" y="2505202"/>
                <a:ext cx="261821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4" y="2505202"/>
                <a:ext cx="2618217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4337" y="3213782"/>
                <a:ext cx="8401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moles of gas,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infinitesimal change of temperature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" y="3213782"/>
                <a:ext cx="8401082" cy="369332"/>
              </a:xfrm>
              <a:prstGeom prst="rect">
                <a:avLst/>
              </a:prstGeom>
              <a:blipFill>
                <a:blip r:embed="rId4"/>
                <a:stretch>
                  <a:fillRect l="-5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37909" y="4640106"/>
                <a:ext cx="2958630" cy="1789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09" y="4640106"/>
                <a:ext cx="2958630" cy="1789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4337" y="3861048"/>
                <a:ext cx="8569663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heat transfer between two states, an initial state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a final state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/>
                  <a:t>, for a transformation </a:t>
                </a:r>
                <a:r>
                  <a:rPr lang="en-GB" b="1" dirty="0"/>
                  <a:t>at constant pressure </a:t>
                </a:r>
                <a:r>
                  <a:rPr lang="en-GB" dirty="0"/>
                  <a:t>is: 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" y="3861048"/>
                <a:ext cx="8569663" cy="668581"/>
              </a:xfrm>
              <a:prstGeom prst="rect">
                <a:avLst/>
              </a:prstGeom>
              <a:blipFill>
                <a:blip r:embed="rId6"/>
                <a:stretch>
                  <a:fillRect l="-569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45830" y="53544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669-9A10-E2DA-E7DD-6F6F2685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9956-B0E7-5AB1-0408-6AFA683A4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71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change of internal energy of an ideal gas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𝑝𝑑𝑉</m:t>
                        </m:r>
                      </m:e>
                    </m:nary>
                  </m:oMath>
                </a14:m>
                <a:r>
                  <a:rPr lang="en-US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Describe an infinitesimal change of internal energy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𝑑𝑈</m:t>
                    </m:r>
                  </m:oMath>
                </a14:m>
                <a:r>
                  <a:rPr lang="en-US" sz="2000" dirty="0"/>
                  <a:t> in the general case in terms of number of moles n, ideal gas constant R and infinitesimal change of temperature dT, and in terms of infinitesimal amount of heat transfer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r>
                  <a:rPr lang="en-US" sz="2000" dirty="0"/>
                  <a:t> between the ideal gas and its surroundings, its pressure p and infinitesimal change of volume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b="1" dirty="0"/>
                  <a:t>(5 minutes)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9956-B0E7-5AB1-0408-6AFA683A4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7162"/>
                <a:ext cx="8229600" cy="4525963"/>
              </a:xfrm>
              <a:blipFill>
                <a:blip r:embed="rId2"/>
                <a:stretch>
                  <a:fillRect l="-741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228A9-525E-4DAB-C507-0EC53B0FC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31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54035" y="2136845"/>
                <a:ext cx="2475165" cy="915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35" y="2136845"/>
                <a:ext cx="2475165" cy="915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484784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have described the internal energy change when its temperature change as follows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degree of freedom of the gas):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7879" y="3235112"/>
            <a:ext cx="766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Considering a gas with constant n, the infinitesimal change of internal energy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54035" y="3709624"/>
                <a:ext cx="2328010" cy="89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35" y="3709624"/>
                <a:ext cx="2328010" cy="893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14400" y="4818196"/>
            <a:ext cx="63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55978" y="4813178"/>
                <a:ext cx="4471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78" y="4813178"/>
                <a:ext cx="44713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C5E1C22D-5C68-48D0-2B17-9A1CC54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9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669-9A10-E2DA-E7DD-6F6F2685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9956-B0E7-5AB1-0408-6AFA683A4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2675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change of internal energy of an ideal gas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𝑝𝑑𝑉</m:t>
                        </m:r>
                      </m:e>
                    </m:nary>
                  </m:oMath>
                </a14:m>
                <a:r>
                  <a:rPr lang="en-US" sz="2000" dirty="0"/>
                  <a:t>. </a:t>
                </a:r>
              </a:p>
              <a:p>
                <a:pPr marL="457200" indent="-457200">
                  <a:buAutoNum type="arabicParenR"/>
                </a:pPr>
                <a:endParaRPr lang="en-US" sz="2000" dirty="0"/>
              </a:p>
              <a:p>
                <a:pPr marL="457200" indent="-457200">
                  <a:buAutoNum type="arabicParenR"/>
                </a:pPr>
                <a:endParaRPr lang="en-US" sz="2000" dirty="0"/>
              </a:p>
              <a:p>
                <a:pPr marL="457200" indent="-457200">
                  <a:buAutoNum type="arabicParenR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(2) Considering an isochoric process (transformation at constant volume), describe the molar heat capacity at constant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in terms of 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the number of degrees of freedom of the ideal gas. Deduce an expression of change of internal energy in terms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,and change of temperature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(5 minutes)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29956-B0E7-5AB1-0408-6AFA683A4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26752"/>
                <a:ext cx="8229600" cy="4525963"/>
              </a:xfrm>
              <a:blipFill>
                <a:blip r:embed="rId2"/>
                <a:stretch>
                  <a:fillRect l="-815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228A9-525E-4DAB-C507-0EC53B0FC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8528E-EB1B-EE6E-D1D3-C77EB56852AB}"/>
                  </a:ext>
                </a:extLst>
              </p:cNvPr>
              <p:cNvSpPr txBox="1"/>
              <p:nvPr/>
            </p:nvSpPr>
            <p:spPr>
              <a:xfrm>
                <a:off x="1475656" y="2927959"/>
                <a:ext cx="255204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A8528E-EB1B-EE6E-D1D3-C77EB5685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927959"/>
                <a:ext cx="2552045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469507-DBF5-256A-6255-3ECE94634423}"/>
                  </a:ext>
                </a:extLst>
              </p:cNvPr>
              <p:cNvSpPr/>
              <p:nvPr/>
            </p:nvSpPr>
            <p:spPr>
              <a:xfrm>
                <a:off x="1547664" y="2034766"/>
                <a:ext cx="2328010" cy="89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469507-DBF5-256A-6255-3ECE94634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034766"/>
                <a:ext cx="2328010" cy="893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55576" y="3933056"/>
            <a:ext cx="6912768" cy="1152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5885" y="2564527"/>
            <a:ext cx="5430291" cy="1152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48" y="-169862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Warning</a:t>
            </a:r>
            <a:r>
              <a:rPr lang="en-GB" dirty="0"/>
              <a:t> about the heat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755576" y="994867"/>
            <a:ext cx="7914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know different kinds of energy: kinetic energy, potential energy, internal energy and so on…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5885" y="2911068"/>
            <a:ext cx="7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Heat </a:t>
            </a:r>
            <a:r>
              <a:rPr lang="en-GB" sz="3600" b="1" dirty="0"/>
              <a:t>is not </a:t>
            </a:r>
            <a:r>
              <a:rPr lang="en-GB" sz="3600" dirty="0"/>
              <a:t>a kind of energy 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903940"/>
            <a:ext cx="716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Heat </a:t>
            </a:r>
            <a:r>
              <a:rPr lang="en-GB" sz="3600" b="1" dirty="0"/>
              <a:t>is a kind of transfer </a:t>
            </a:r>
            <a:r>
              <a:rPr lang="en-GB" sz="3600" dirty="0"/>
              <a:t>of energy between two systems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361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54035" y="2136845"/>
                <a:ext cx="2475165" cy="915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35" y="2136845"/>
                <a:ext cx="2475165" cy="915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1484784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have described the internal energy change when its temperature change as follows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degree of freedom of the gas):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84784"/>
                <a:ext cx="7776864" cy="646331"/>
              </a:xfrm>
              <a:prstGeom prst="rect">
                <a:avLst/>
              </a:prstGeom>
              <a:blipFill>
                <a:blip r:embed="rId3"/>
                <a:stretch>
                  <a:fillRect l="-7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7879" y="3235112"/>
            <a:ext cx="766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Considering a gas with constant n, the infinitesimal change of internal energy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54035" y="3709624"/>
                <a:ext cx="2328010" cy="89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35" y="3709624"/>
                <a:ext cx="2328010" cy="893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14400" y="5445224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volume,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818196"/>
            <a:ext cx="63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55978" y="4813178"/>
                <a:ext cx="4471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78" y="4813178"/>
                <a:ext cx="44713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029200" y="5445224"/>
            <a:ext cx="6229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67107" y="5445224"/>
                <a:ext cx="20805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107" y="5445224"/>
                <a:ext cx="2080506" cy="369332"/>
              </a:xfrm>
              <a:prstGeom prst="rect">
                <a:avLst/>
              </a:prstGeom>
              <a:blipFill>
                <a:blip r:embed="rId6"/>
                <a:stretch>
                  <a:fillRect l="-2933" r="-322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79712" y="6012710"/>
                <a:ext cx="320356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6012710"/>
                <a:ext cx="3203569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C5E1C22D-5C68-48D0-2B17-9A1CC54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63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8" grpId="0"/>
      <p:bldP spid="19" grpId="0" animBg="1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162514" y="2186841"/>
            <a:ext cx="2209686" cy="203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659" y="1293648"/>
                <a:ext cx="2328010" cy="89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9" y="1293648"/>
                <a:ext cx="2328010" cy="893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11035" y="1244048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volume,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55976" y="1554544"/>
                <a:ext cx="320356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54544"/>
                <a:ext cx="320356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683568" y="2780928"/>
            <a:ext cx="115212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2780928"/>
            <a:ext cx="20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We obtain: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62514" y="2501203"/>
                <a:ext cx="202600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514" y="2501203"/>
                <a:ext cx="2026004" cy="1144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383659" y="4212371"/>
            <a:ext cx="614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i: number of degree of freedom of the ideal gas</a:t>
            </a:r>
          </a:p>
          <a:p>
            <a:r>
              <a:rPr lang="en-GB" dirty="0"/>
              <a:t>R: Ideal gas constant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BAD8DEE-6FBB-D55E-008B-A0A35C5D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65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8" grpId="0"/>
      <p:bldP spid="9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431531" y="211172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1498" y="3269335"/>
                <a:ext cx="302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Mono-atomic gas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 degrees of freedom)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498" y="3269335"/>
                <a:ext cx="3026618" cy="646331"/>
              </a:xfrm>
              <a:prstGeom prst="rect">
                <a:avLst/>
              </a:prstGeom>
              <a:blipFill>
                <a:blip r:embed="rId2"/>
                <a:stretch>
                  <a:fillRect l="-181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45996" y="1993852"/>
                <a:ext cx="2026004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96" y="1993852"/>
                <a:ext cx="2026004" cy="1152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10262" y="1993852"/>
                <a:ext cx="2026004" cy="1164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262" y="1993852"/>
                <a:ext cx="2026004" cy="1164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80112" y="3215120"/>
                <a:ext cx="30266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Diatomic gas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 degrees of freedom, vibrational motion not considered, translational and rotational motion considered)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15120"/>
                <a:ext cx="3026618" cy="1477328"/>
              </a:xfrm>
              <a:prstGeom prst="rect">
                <a:avLst/>
              </a:prstGeom>
              <a:blipFill>
                <a:blip r:embed="rId5"/>
                <a:stretch>
                  <a:fillRect l="-1610" t="-2058" r="-281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7BAD8DEE-6FBB-D55E-008B-A0A35C5D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2F920-F075-9034-AF39-0AF0537A76B7}"/>
                  </a:ext>
                </a:extLst>
              </p:cNvPr>
              <p:cNvSpPr txBox="1"/>
              <p:nvPr/>
            </p:nvSpPr>
            <p:spPr>
              <a:xfrm>
                <a:off x="772160" y="5455920"/>
                <a:ext cx="7972544" cy="12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FF0000"/>
                    </a:solidFill>
                  </a:rPr>
                  <a:t>Warning: </a:t>
                </a:r>
                <a:r>
                  <a:rPr lang="en-US" dirty="0"/>
                  <a:t>Take care that the number of degrees of freedom of arbitrary gas molecules depends to the temperature. Usually we consider a process in a range of temperature such as the number of degrees of freedom is constant,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constant.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2F920-F075-9034-AF39-0AF0537A7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0" y="5455920"/>
                <a:ext cx="7972544" cy="1205055"/>
              </a:xfrm>
              <a:prstGeom prst="rect">
                <a:avLst/>
              </a:prstGeom>
              <a:blipFill>
                <a:blip r:embed="rId6"/>
                <a:stretch>
                  <a:fillRect l="-689" t="-2525" r="-689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43808" y="5175195"/>
            <a:ext cx="2880320" cy="918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65804" y="6486411"/>
            <a:ext cx="2133600" cy="412750"/>
          </a:xfrm>
        </p:spPr>
        <p:txBody>
          <a:bodyPr/>
          <a:lstStyle/>
          <a:p>
            <a:fld id="{41A7B2A6-4997-4D6A-A223-B65D77C6B4A9}" type="slidenum">
              <a:rPr lang="en-US" altLang="zh-CN" smtClean="0"/>
              <a:pPr/>
              <a:t>33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3568" y="1508687"/>
                <a:ext cx="1911229" cy="89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08687"/>
                <a:ext cx="1911229" cy="893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63888" y="1383171"/>
                <a:ext cx="1823961" cy="1029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383171"/>
                <a:ext cx="1823961" cy="1029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2835042"/>
            <a:ext cx="724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internal energy can be expressed as follows: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13484" y="3518818"/>
                <a:ext cx="1792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84" y="3518818"/>
                <a:ext cx="17923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576" y="4221088"/>
                <a:ext cx="75608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The change of internal energy due to a change of temperature is (if number of moles of gas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constant): </a:t>
                </a:r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221088"/>
                <a:ext cx="7560840" cy="1384995"/>
              </a:xfrm>
              <a:prstGeom prst="rect">
                <a:avLst/>
              </a:prstGeom>
              <a:blipFill>
                <a:blip r:embed="rId5"/>
                <a:stretch>
                  <a:fillRect l="-1694"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987824" y="5301208"/>
                <a:ext cx="2218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301208"/>
                <a:ext cx="22187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27030" y="53781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6120497"/>
            <a:ext cx="811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Warning</a:t>
            </a:r>
            <a:r>
              <a:rPr lang="en-GB" dirty="0"/>
              <a:t>: this expression is right for any transformation, at constant volume but also if the volume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0" y="3501008"/>
                <a:ext cx="2209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01008"/>
                <a:ext cx="22091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707904" y="3358262"/>
            <a:ext cx="864096" cy="66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E630193-63D1-A8F7-4284-2F5E93DB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en-US" sz="3600" dirty="0"/>
              <a:t>Exercise: </a:t>
            </a:r>
            <a:r>
              <a:rPr lang="en-GB" sz="3600" dirty="0"/>
              <a:t>Internal energy, heat capacities and ideal gas constant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7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7" grpId="0"/>
      <p:bldP spid="18" grpId="0"/>
      <p:bldP spid="20" grpId="0"/>
      <p:bldP spid="7" grpId="0"/>
      <p:bldP spid="14" grpId="0"/>
      <p:bldP spid="13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Internal energy, heat capacities and ideal gas constant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65804" y="6486411"/>
            <a:ext cx="2133600" cy="412750"/>
          </a:xfrm>
        </p:spPr>
        <p:txBody>
          <a:bodyPr/>
          <a:lstStyle/>
          <a:p>
            <a:fld id="{41A7B2A6-4997-4D6A-A223-B65D77C6B4A9}" type="slidenum">
              <a:rPr lang="en-US" altLang="zh-CN" smtClean="0"/>
              <a:pPr/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196752"/>
                <a:ext cx="6969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Now, we consider a transformation </a:t>
                </a:r>
                <a:r>
                  <a:rPr lang="en-GB" b="1" dirty="0"/>
                  <a:t>at constant pressure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, then: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96752"/>
                <a:ext cx="6969968" cy="369332"/>
              </a:xfrm>
              <a:prstGeom prst="rect">
                <a:avLst/>
              </a:prstGeom>
              <a:blipFill>
                <a:blip r:embed="rId2"/>
                <a:stretch>
                  <a:fillRect l="-7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90275" y="1708877"/>
                <a:ext cx="261821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275" y="1708877"/>
                <a:ext cx="2618217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3608" y="2834057"/>
                <a:ext cx="7272808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34057"/>
                <a:ext cx="7272808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7938" y="230564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infinitesimal change of internal energy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63720" y="4266198"/>
                <a:ext cx="18851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720" y="4266198"/>
                <a:ext cx="188513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3528" y="385399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Considering an ideal gas: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051565" y="4168100"/>
            <a:ext cx="808467" cy="502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60032" y="4053766"/>
                <a:ext cx="1449949" cy="87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53766"/>
                <a:ext cx="1449949" cy="879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6370439" y="4381465"/>
            <a:ext cx="4606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771" y="4032252"/>
                <a:ext cx="1560620" cy="667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/>
                  <a:t>d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𝑛𝑅𝑑𝑇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71" y="4032252"/>
                <a:ext cx="1560620" cy="667875"/>
              </a:xfrm>
              <a:prstGeom prst="rect">
                <a:avLst/>
              </a:prstGeom>
              <a:blipFill>
                <a:blip r:embed="rId7"/>
                <a:stretch>
                  <a:fillRect l="-14063" t="-27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055035" y="478786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(because n and p are constant)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41575" y="5858083"/>
                <a:ext cx="35366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75" y="5858083"/>
                <a:ext cx="353660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914400" y="5858083"/>
            <a:ext cx="561256" cy="66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543" y="5236158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During a transformation at constant pressure (p constant), for a closed system (n constant)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19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Internal energy, heat capacities and ideal gas constant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65804" y="6486411"/>
            <a:ext cx="2133600" cy="412750"/>
          </a:xfrm>
        </p:spPr>
        <p:txBody>
          <a:bodyPr/>
          <a:lstStyle/>
          <a:p>
            <a:fld id="{41A7B2A6-4997-4D6A-A223-B65D77C6B4A9}" type="slidenum">
              <a:rPr lang="en-US" altLang="zh-CN" smtClean="0"/>
              <a:pPr/>
              <a:t>35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196752"/>
                <a:ext cx="6969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Now, we consider a transformation at constant pressure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, then: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96752"/>
                <a:ext cx="6969968" cy="369332"/>
              </a:xfrm>
              <a:prstGeom prst="rect">
                <a:avLst/>
              </a:prstGeom>
              <a:blipFill>
                <a:blip r:embed="rId2"/>
                <a:stretch>
                  <a:fillRect l="-7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90275" y="1708877"/>
                <a:ext cx="261821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275" y="1708877"/>
                <a:ext cx="2618217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3608" y="2834057"/>
                <a:ext cx="7272808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34057"/>
                <a:ext cx="7272808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77938" y="230564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infinitesimal change of internal energy is: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43404" y="3509372"/>
                <a:ext cx="1062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04" y="3509372"/>
                <a:ext cx="1062342" cy="276999"/>
              </a:xfrm>
              <a:prstGeom prst="rect">
                <a:avLst/>
              </a:prstGeom>
              <a:blipFill>
                <a:blip r:embed="rId5"/>
                <a:stretch>
                  <a:fillRect l="-6322" r="-51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3568" y="343230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Considering an ideal gas: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399383" y="3616973"/>
            <a:ext cx="4606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78184" y="3408321"/>
                <a:ext cx="934102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4" y="3408321"/>
                <a:ext cx="934102" cy="565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6228184" y="3607681"/>
            <a:ext cx="4606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91547" y="3356992"/>
                <a:ext cx="1560620" cy="667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/>
                  <a:t>d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𝑛𝑅𝑑𝑇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547" y="3356992"/>
                <a:ext cx="1560620" cy="667875"/>
              </a:xfrm>
              <a:prstGeom prst="rect">
                <a:avLst/>
              </a:prstGeom>
              <a:blipFill>
                <a:blip r:embed="rId7"/>
                <a:stretch>
                  <a:fillRect l="-14063" t="-2752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112286" y="4024867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(because n and p are constant)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41575" y="4273907"/>
                <a:ext cx="23596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𝑛𝑅𝑑𝑇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75" y="4273907"/>
                <a:ext cx="235962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914400" y="4273907"/>
            <a:ext cx="561256" cy="66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971600" y="5138003"/>
            <a:ext cx="561256" cy="66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00899" y="5253886"/>
                <a:ext cx="8474617" cy="925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𝑛𝑅𝑑𝑇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99" y="5253886"/>
                <a:ext cx="8474617" cy="925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8066" y="5738921"/>
                <a:ext cx="4802209" cy="494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66" y="5738921"/>
                <a:ext cx="4802209" cy="4949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23780" y="5771817"/>
                <a:ext cx="2209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80" y="5771817"/>
                <a:ext cx="220913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04207" y="6259826"/>
                <a:ext cx="2525500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207" y="6259826"/>
                <a:ext cx="2525500" cy="5967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1132620" y="6304833"/>
            <a:ext cx="800472" cy="596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19" grpId="0" animBg="1"/>
      <p:bldP spid="21" grpId="0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0" grpId="0"/>
      <p:bldP spid="29" grpId="0"/>
      <p:bldP spid="30" grpId="0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835696" y="2354478"/>
            <a:ext cx="293239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1400"/>
            <a:ext cx="8229600" cy="1143000"/>
          </a:xfrm>
        </p:spPr>
        <p:txBody>
          <a:bodyPr/>
          <a:lstStyle/>
          <a:p>
            <a:r>
              <a:rPr lang="en-GB" dirty="0"/>
              <a:t>Internal energy, heat capacities and ideal gas constant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65804" y="6486411"/>
            <a:ext cx="2133600" cy="412750"/>
          </a:xfrm>
        </p:spPr>
        <p:txBody>
          <a:bodyPr/>
          <a:lstStyle/>
          <a:p>
            <a:fld id="{41A7B2A6-4997-4D6A-A223-B65D77C6B4A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9" name="Right Arrow 28"/>
          <p:cNvSpPr/>
          <p:nvPr/>
        </p:nvSpPr>
        <p:spPr>
          <a:xfrm>
            <a:off x="504726" y="2276872"/>
            <a:ext cx="100811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5696" y="2415925"/>
                <a:ext cx="2525500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15925"/>
                <a:ext cx="2525500" cy="596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9844" y="2354478"/>
                <a:ext cx="3851920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Expression (</a:t>
                </a:r>
                <a:r>
                  <a:rPr lang="en-GB" dirty="0">
                    <a:solidFill>
                      <a:srgbClr val="FF0000"/>
                    </a:solidFill>
                  </a:rPr>
                  <a:t>important to remember</a:t>
                </a:r>
                <a:r>
                  <a:rPr lang="en-GB" dirty="0"/>
                  <a:t>) of the molar heat capacity at constant pressure.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depends to the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depends also to the degree of freedom.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44" y="2354478"/>
                <a:ext cx="3851920" cy="1498744"/>
              </a:xfrm>
              <a:prstGeom prst="rect">
                <a:avLst/>
              </a:prstGeom>
              <a:blipFill>
                <a:blip r:embed="rId3"/>
                <a:stretch>
                  <a:fillRect l="-1266" t="-2033" r="-6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4726" y="393305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95214" y="5884109"/>
                <a:ext cx="302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Mono-atomic gas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 degrees of freedom)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884109"/>
                <a:ext cx="3026618" cy="646331"/>
              </a:xfrm>
              <a:prstGeom prst="rect">
                <a:avLst/>
              </a:prstGeom>
              <a:blipFill>
                <a:blip r:embed="rId4"/>
                <a:stretch>
                  <a:fillRect l="-181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89373" y="4091995"/>
                <a:ext cx="141814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373" y="4091995"/>
                <a:ext cx="1418145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21832" y="4212299"/>
                <a:ext cx="1418145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2" y="4212299"/>
                <a:ext cx="1418145" cy="8154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975533" y="5904770"/>
                <a:ext cx="3026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Diatomic gas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 degrees of freedom, if no vibrational motion)</a:t>
                </a:r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33" y="5904770"/>
                <a:ext cx="3026618" cy="923330"/>
              </a:xfrm>
              <a:prstGeom prst="rect">
                <a:avLst/>
              </a:prstGeom>
              <a:blipFill>
                <a:blip r:embed="rId7"/>
                <a:stretch>
                  <a:fillRect l="-161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39752" y="4941168"/>
                <a:ext cx="1432315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41168"/>
                <a:ext cx="1432315" cy="8154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70079" y="5013176"/>
                <a:ext cx="1432315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079" y="5013176"/>
                <a:ext cx="1432315" cy="803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5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/>
      <p:bldP spid="12" grpId="0"/>
      <p:bldP spid="14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229600" cy="1143000"/>
          </a:xfrm>
        </p:spPr>
        <p:txBody>
          <a:bodyPr/>
          <a:lstStyle/>
          <a:p>
            <a:r>
              <a:rPr lang="en-GB" sz="2800" dirty="0"/>
              <a:t>Infinitesimal heat for a transformation where the pressure and volume change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8480" y="1633574"/>
                <a:ext cx="2023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0" y="1633574"/>
                <a:ext cx="20231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1619590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volume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83495" y="2322953"/>
                <a:ext cx="203735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95" y="2322953"/>
                <a:ext cx="2037353" cy="464101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7418" y="237033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pressure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418" y="319446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any other transformation: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9390" y="3121086"/>
                <a:ext cx="1869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𝑛𝐶𝑑𝑇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90" y="3121086"/>
                <a:ext cx="186903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089326" y="3645024"/>
                <a:ext cx="7083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the molar heat capacity, take care that it depends on the temperature, you can’t put it outside the following integral 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9326" y="3645024"/>
                <a:ext cx="7083073" cy="646331"/>
              </a:xfrm>
              <a:prstGeom prst="rect">
                <a:avLst/>
              </a:prstGeom>
              <a:blipFill>
                <a:blip r:embed="rId5"/>
                <a:stretch>
                  <a:fillRect l="-7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68160" y="4291355"/>
                <a:ext cx="1566583" cy="96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𝑛𝐶𝑑𝑇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60" y="4291355"/>
                <a:ext cx="1566583" cy="967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43808" y="5733256"/>
                <a:ext cx="21856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733256"/>
                <a:ext cx="2185663" cy="369332"/>
              </a:xfrm>
              <a:prstGeom prst="rect">
                <a:avLst/>
              </a:prstGeom>
              <a:blipFill>
                <a:blip r:embed="rId7"/>
                <a:stretch>
                  <a:fillRect l="-4190" r="-391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83568" y="515719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easy way to calculate the heat during a process where the volume and the pressure change is to 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24188" y="5589240"/>
            <a:ext cx="7337997" cy="106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95" y="-87595"/>
            <a:ext cx="8229600" cy="1143000"/>
          </a:xfrm>
        </p:spPr>
        <p:txBody>
          <a:bodyPr/>
          <a:lstStyle/>
          <a:p>
            <a:r>
              <a:rPr lang="en-GB" sz="3600" dirty="0"/>
              <a:t>Summary: results to remember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2911" y="620688"/>
                <a:ext cx="4471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620688"/>
                <a:ext cx="447135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91023" y="68224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any transformation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2911" y="1618571"/>
                <a:ext cx="2024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1" y="1618571"/>
                <a:ext cx="202446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52120" y="160927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any transformation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177" y="2348880"/>
                <a:ext cx="2023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" y="2348880"/>
                <a:ext cx="20231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05628" y="2348880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volume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3284294"/>
                <a:ext cx="203735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294"/>
                <a:ext cx="2037353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220072" y="3202994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transformation at constant pressure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188" y="4066733"/>
                <a:ext cx="25520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𝑝𝑑𝑉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8" y="4066733"/>
                <a:ext cx="25520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220072" y="393047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any transformation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2" y="2266643"/>
            <a:ext cx="8208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936" y="4724454"/>
            <a:ext cx="8208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88024" y="4983520"/>
                <a:ext cx="2245551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83520"/>
                <a:ext cx="2245551" cy="530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52272" y="4787385"/>
                <a:ext cx="1418145" cy="800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72" y="4787385"/>
                <a:ext cx="1418145" cy="8008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79259" y="5638235"/>
            <a:ext cx="745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You don’t need to remember the demonstrations</a:t>
            </a:r>
            <a:r>
              <a:rPr lang="en-GB" dirty="0"/>
              <a:t>. Remember the results obtained is sufficient. But it is much better if you understand the demonstrations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955-4348-473E-0138-15007DB2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536"/>
            <a:ext cx="8229600" cy="1143000"/>
          </a:xfrm>
        </p:spPr>
        <p:txBody>
          <a:bodyPr/>
          <a:lstStyle/>
          <a:p>
            <a:r>
              <a:rPr lang="en-US" dirty="0"/>
              <a:t>End of lecture 3, heat transfers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9AD3-1E44-D87C-A3FC-5F5DA43F4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6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49" y="0"/>
            <a:ext cx="8229600" cy="1143000"/>
          </a:xfrm>
        </p:spPr>
        <p:txBody>
          <a:bodyPr/>
          <a:lstStyle/>
          <a:p>
            <a:r>
              <a:rPr lang="en-GB" sz="3600" dirty="0"/>
              <a:t>Another kind of energy transfer: The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2454"/>
            <a:ext cx="8229600" cy="4525963"/>
          </a:xfrm>
        </p:spPr>
        <p:txBody>
          <a:bodyPr/>
          <a:lstStyle/>
          <a:p>
            <a:r>
              <a:rPr lang="en-GB" sz="2800" dirty="0"/>
              <a:t>As for the heat, the definition of “work” in Physics in not the common definition.</a:t>
            </a:r>
          </a:p>
          <a:p>
            <a:endParaRPr lang="en-GB" sz="2800" dirty="0"/>
          </a:p>
          <a:p>
            <a:r>
              <a:rPr lang="en-GB" sz="2800" dirty="0"/>
              <a:t>Work is a kind of transfer of energy between two systems (or a transfer from one kind of energy to another kind for instance by the work done by the gravitational force on an object in free fall, potential energy become kinetic energy).</a:t>
            </a:r>
          </a:p>
          <a:p>
            <a:endParaRPr lang="en-GB" sz="2800" dirty="0"/>
          </a:p>
          <a:p>
            <a:r>
              <a:rPr lang="en-GB" sz="2800" dirty="0"/>
              <a:t>Work is a </a:t>
            </a:r>
            <a:r>
              <a:rPr lang="en-GB" sz="2800" b="1" dirty="0"/>
              <a:t>mechanical transfer </a:t>
            </a:r>
            <a:r>
              <a:rPr lang="en-GB" sz="2800" dirty="0"/>
              <a:t>of energy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2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14" y="-546"/>
            <a:ext cx="8229600" cy="1143000"/>
          </a:xfrm>
        </p:spPr>
        <p:txBody>
          <a:bodyPr/>
          <a:lstStyle/>
          <a:p>
            <a:r>
              <a:rPr lang="en-GB" sz="3600" dirty="0"/>
              <a:t>Example of transfer of energy by work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5122" name="Picture 2" descr="https://www.pbh2.com/wordpress/wp-content/uploads/2014/10/How-a-piston-work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2218"/>
            <a:ext cx="5064497" cy="358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923928" y="1142454"/>
            <a:ext cx="1656184" cy="12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49850" y="794190"/>
            <a:ext cx="3046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gas in a piston of heat engine transfer energy by work to its surrounding, due to the motion of the piston (which permits to move)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559673" y="5027157"/>
                <a:ext cx="859524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Symbol of work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800" dirty="0"/>
                  <a:t>(in literature, you can find also A, we use W)</a:t>
                </a:r>
              </a:p>
              <a:p>
                <a:r>
                  <a:rPr lang="en-GB" sz="2800" dirty="0"/>
                  <a:t>Unit of the work: Joules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673" y="5027157"/>
                <a:ext cx="8595241" cy="1384995"/>
              </a:xfrm>
              <a:prstGeom prst="rect">
                <a:avLst/>
              </a:prstGeom>
              <a:blipFill>
                <a:blip r:embed="rId3"/>
                <a:stretch>
                  <a:fillRect l="-1489" t="-4846" r="-1064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2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979712" y="4437112"/>
            <a:ext cx="3385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568" y="908720"/>
            <a:ext cx="799288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14400" y="1003876"/>
            <a:ext cx="7474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“The change of internal energy of a thermodynamic system corresponds to the transfer of energy between the system and its surrounding”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5" y="30689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Although it seems trivial, this law is very important, because it permits to describe the behaviour of the system if we can describe the transfer of energy.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5" y="3864916"/>
            <a:ext cx="7047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Mathematical form of the first law of thermodynamics: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728" y="4583549"/>
                <a:ext cx="32412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3549"/>
                <a:ext cx="32412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540595" y="472620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Important to remember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6645" y="5373970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07" y="5912353"/>
            <a:ext cx="26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of internal energy: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0725" y="6249412"/>
                <a:ext cx="140076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5" y="6249412"/>
                <a:ext cx="1400768" cy="299249"/>
              </a:xfrm>
              <a:prstGeom prst="rect">
                <a:avLst/>
              </a:prstGeom>
              <a:blipFill>
                <a:blip r:embed="rId3"/>
                <a:stretch>
                  <a:fillRect l="-3493" r="-131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4351146" y="5260657"/>
            <a:ext cx="678054" cy="65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1146" y="5912353"/>
                <a:ext cx="3749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Energy transfer with surrounding, by heat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) and by work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46" y="5912353"/>
                <a:ext cx="3749246" cy="646331"/>
              </a:xfrm>
              <a:prstGeom prst="rect">
                <a:avLst/>
              </a:prstGeom>
              <a:blipFill>
                <a:blip r:embed="rId4"/>
                <a:stretch>
                  <a:fillRect l="-14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8" grpId="0"/>
      <p:bldP spid="9" grpId="0"/>
      <p:bldP spid="11" grpId="0"/>
      <p:bldP spid="14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6" idx="0"/>
          </p:cNvCxnSpPr>
          <p:nvPr/>
        </p:nvCxnSpPr>
        <p:spPr>
          <a:xfrm flipV="1">
            <a:off x="5116662" y="1295686"/>
            <a:ext cx="103410" cy="69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089326" y="1988840"/>
            <a:ext cx="805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choice of the sign is a convention (sign + could be chosen) and depends to which work you consider (done by the system on its surrounding or done by the surrounding on the system). But please to keep sign – to avoid confusion  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261" y="3355172"/>
            <a:ext cx="746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the work done by the surroundings to the system is: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465" y="4735559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work done by the system to its surrounding is: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51422" y="5562759"/>
                <a:ext cx="2821413" cy="628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𝑠𝑦𝑠𝑡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22" y="5562759"/>
                <a:ext cx="2821413" cy="628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2163" y="3959662"/>
                <a:ext cx="2764796" cy="561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𝑠𝑦𝑠𝑡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63" y="3959662"/>
                <a:ext cx="2764796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33148" y="3995255"/>
                <a:ext cx="3288464" cy="561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𝑠𝑦𝑠𝑡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48" y="3995255"/>
                <a:ext cx="3288464" cy="561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802362" y="4099554"/>
            <a:ext cx="758923" cy="423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880" y="6372518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ext</a:t>
            </a:r>
            <a:r>
              <a:rPr lang="en-GB" dirty="0"/>
              <a:t>” means external, i.e. the surrounding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3" grpId="0"/>
      <p:bldP spid="5" grpId="0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67544" y="1692310"/>
            <a:ext cx="404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With this sign convention,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4090" y="2636912"/>
                <a:ext cx="83615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: The system do a positive work to its surroundings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0" y="2636912"/>
                <a:ext cx="8361584" cy="430887"/>
              </a:xfrm>
              <a:prstGeom prst="rect">
                <a:avLst/>
              </a:prstGeom>
              <a:blipFill>
                <a:blip r:embed="rId3"/>
                <a:stretch>
                  <a:fillRect t="-25714" r="-131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4090" y="3538057"/>
                <a:ext cx="844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: The system do a negative work to its surroundings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0" y="3538057"/>
                <a:ext cx="8440131" cy="430887"/>
              </a:xfrm>
              <a:prstGeom prst="rect">
                <a:avLst/>
              </a:prstGeom>
              <a:blipFill>
                <a:blip r:embed="rId4"/>
                <a:stretch>
                  <a:fillRect t="-25352" r="-1228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1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124"/>
            <a:ext cx="8229600" cy="1143000"/>
          </a:xfrm>
        </p:spPr>
        <p:txBody>
          <a:bodyPr/>
          <a:lstStyle/>
          <a:p>
            <a:r>
              <a:rPr lang="en-GB" sz="4000" dirty="0"/>
              <a:t>The first law of thermodynamics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61" y="699649"/>
                <a:ext cx="32412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127" y="2588711"/>
                <a:ext cx="87444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: Heat flows from the surroundings toward the system.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7" y="2588711"/>
                <a:ext cx="8744445" cy="430887"/>
              </a:xfrm>
              <a:prstGeom prst="rect">
                <a:avLst/>
              </a:prstGeom>
              <a:blipFill>
                <a:blip r:embed="rId3"/>
                <a:stretch>
                  <a:fillRect t="-25714" r="-13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44" y="3364402"/>
                <a:ext cx="86546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: Heat flows from the system toward the surroundings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64402"/>
                <a:ext cx="8654677" cy="430887"/>
              </a:xfrm>
              <a:prstGeom prst="rect">
                <a:avLst/>
              </a:prstGeom>
              <a:blipFill>
                <a:blip r:embed="rId4"/>
                <a:stretch>
                  <a:fillRect t="-25352" r="-1198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2228" y="1659568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About the heat flow: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73274" y="4140093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“direction” of heat flow is meaningful, you can think about your hand as a system on a hot radiator, for instance.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49742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166322</TotalTime>
  <Words>3122</Words>
  <Application>Microsoft Office PowerPoint</Application>
  <PresentationFormat>On-screen Show (4:3)</PresentationFormat>
  <Paragraphs>326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Times New Roman</vt:lpstr>
      <vt:lpstr>自定义设计方案</vt:lpstr>
      <vt:lpstr>默认设计模板</vt:lpstr>
      <vt:lpstr>PowerPoint Presentation</vt:lpstr>
      <vt:lpstr>So, what is the heat ? </vt:lpstr>
      <vt:lpstr>Warning about the heat</vt:lpstr>
      <vt:lpstr>Another kind of energy transfer: The work</vt:lpstr>
      <vt:lpstr>Example of transfer of energy by work </vt:lpstr>
      <vt:lpstr>The first law of thermodynamics </vt:lpstr>
      <vt:lpstr>The first law of thermodynamics </vt:lpstr>
      <vt:lpstr>The first law of thermodynamics </vt:lpstr>
      <vt:lpstr>The first law of thermodynamics </vt:lpstr>
      <vt:lpstr>The first law of thermodynamics </vt:lpstr>
      <vt:lpstr>The first law of thermodynamics </vt:lpstr>
      <vt:lpstr>Work done by a gas on a piston </vt:lpstr>
      <vt:lpstr>Work done by a gas on a piston </vt:lpstr>
      <vt:lpstr>Work done by a gas on a piston </vt:lpstr>
      <vt:lpstr>Work done by an ideal gas on a piston </vt:lpstr>
      <vt:lpstr>Ex: Work done on a piston by an ideal gas in isothermal expansion (5 minutes)</vt:lpstr>
      <vt:lpstr>Ex: Work done on a piston by an ideal gas in isothermal expansion</vt:lpstr>
      <vt:lpstr>Comments</vt:lpstr>
      <vt:lpstr>Discussion</vt:lpstr>
      <vt:lpstr>About expressions of ∆U and Q</vt:lpstr>
      <vt:lpstr>PowerPoint Presentation</vt:lpstr>
      <vt:lpstr>Infinitesimal change of internal energy and infinitesimal heat</vt:lpstr>
      <vt:lpstr>2.Heat capacities of an ideal gas</vt:lpstr>
      <vt:lpstr>Heat capacities of an ideal gas </vt:lpstr>
      <vt:lpstr>Heat capacities of an ideal gas </vt:lpstr>
      <vt:lpstr>Heat capacities of an ideal gas </vt:lpstr>
      <vt:lpstr>Exercise: Internal energy, heat capacities and ideal gas constant </vt:lpstr>
      <vt:lpstr>Exercise: Internal energy, heat capacities and ideal gas constant </vt:lpstr>
      <vt:lpstr>Exercise: Internal energy, heat capacities and ideal gas constant </vt:lpstr>
      <vt:lpstr>Exercise: Internal energy, heat capacities and ideal gas constant </vt:lpstr>
      <vt:lpstr>Exercise: Internal energy, heat capacities and ideal gas constant </vt:lpstr>
      <vt:lpstr>Exercise: Internal energy, heat capacities and ideal gas constant </vt:lpstr>
      <vt:lpstr>Exercise: Internal energy, heat capacities and ideal gas constant </vt:lpstr>
      <vt:lpstr>Internal energy, heat capacities and ideal gas constant </vt:lpstr>
      <vt:lpstr>Internal energy, heat capacities and ideal gas constant </vt:lpstr>
      <vt:lpstr>Internal energy, heat capacities and ideal gas constant </vt:lpstr>
      <vt:lpstr>Infinitesimal heat for a transformation where the pressure and volume change ?</vt:lpstr>
      <vt:lpstr>Summary: results to remember </vt:lpstr>
      <vt:lpstr>End of lecture 3, heat transfers </vt:lpstr>
    </vt:vector>
  </TitlesOfParts>
  <Company>江南大学物理系理学院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11-9衍射光栅</dc:title>
  <dc:creator>吴亚敏</dc:creator>
  <cp:lastModifiedBy>Paul Briard</cp:lastModifiedBy>
  <cp:revision>2443</cp:revision>
  <dcterms:created xsi:type="dcterms:W3CDTF">2005-09-11T15:39:18Z</dcterms:created>
  <dcterms:modified xsi:type="dcterms:W3CDTF">2022-05-25T07:53:27Z</dcterms:modified>
</cp:coreProperties>
</file>