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48" r:id="rId2"/>
  </p:sldMasterIdLst>
  <p:notesMasterIdLst>
    <p:notesMasterId r:id="rId43"/>
  </p:notesMasterIdLst>
  <p:sldIdLst>
    <p:sldId id="1269" r:id="rId3"/>
    <p:sldId id="1279" r:id="rId4"/>
    <p:sldId id="1271" r:id="rId5"/>
    <p:sldId id="1270" r:id="rId6"/>
    <p:sldId id="1275" r:id="rId7"/>
    <p:sldId id="1276" r:id="rId8"/>
    <p:sldId id="1273" r:id="rId9"/>
    <p:sldId id="1277" r:id="rId10"/>
    <p:sldId id="1278" r:id="rId11"/>
    <p:sldId id="1266" r:id="rId12"/>
    <p:sldId id="1174" r:id="rId13"/>
    <p:sldId id="1175" r:id="rId14"/>
    <p:sldId id="1177" r:id="rId15"/>
    <p:sldId id="1185" r:id="rId16"/>
    <p:sldId id="1186" r:id="rId17"/>
    <p:sldId id="1187" r:id="rId18"/>
    <p:sldId id="1178" r:id="rId19"/>
    <p:sldId id="1179" r:id="rId20"/>
    <p:sldId id="1180" r:id="rId21"/>
    <p:sldId id="1182" r:id="rId22"/>
    <p:sldId id="1244" r:id="rId23"/>
    <p:sldId id="1245" r:id="rId24"/>
    <p:sldId id="1246" r:id="rId25"/>
    <p:sldId id="1183" r:id="rId26"/>
    <p:sldId id="1184" r:id="rId27"/>
    <p:sldId id="1189" r:id="rId28"/>
    <p:sldId id="1188" r:id="rId29"/>
    <p:sldId id="1190" r:id="rId30"/>
    <p:sldId id="1191" r:id="rId31"/>
    <p:sldId id="1280" r:id="rId32"/>
    <p:sldId id="1194" r:id="rId33"/>
    <p:sldId id="1195" r:id="rId34"/>
    <p:sldId id="1197" r:id="rId35"/>
    <p:sldId id="1196" r:id="rId36"/>
    <p:sldId id="1200" r:id="rId37"/>
    <p:sldId id="1202" r:id="rId38"/>
    <p:sldId id="1201" r:id="rId39"/>
    <p:sldId id="1267" r:id="rId40"/>
    <p:sldId id="1268" r:id="rId41"/>
    <p:sldId id="1281"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3300"/>
    <a:srgbClr val="0000FF"/>
    <a:srgbClr val="9900FF"/>
    <a:srgbClr val="6699FF"/>
    <a:srgbClr val="660066"/>
    <a:srgbClr val="000066"/>
    <a:srgbClr val="97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61" autoAdjust="0"/>
  </p:normalViewPr>
  <p:slideViewPr>
    <p:cSldViewPr>
      <p:cViewPr varScale="1">
        <p:scale>
          <a:sx n="83" d="100"/>
          <a:sy n="83" d="100"/>
        </p:scale>
        <p:origin x="1515" y="82"/>
      </p:cViewPr>
      <p:guideLst>
        <p:guide orient="horz" pos="3168"/>
        <p:guide pos="2880"/>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ea typeface="宋体" panose="02010600030101010101" pitchFamily="2" charset="-122"/>
              </a:defRPr>
            </a:lvl1pPr>
          </a:lstStyle>
          <a:p>
            <a:fld id="{F3F3FF9A-6375-4167-9E9C-74469551748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EFDF768F-7CA8-4B26-9E2B-CB2AABA300C0}" type="datetime1">
              <a:rPr lang="zh-CN" altLang="en-US"/>
              <a:pPr>
                <a:defRPr/>
              </a:pPr>
              <a:t>2022/5/9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12EC6D7-8CFF-4976-BDD2-CE5C1AC89925}" type="slidenum">
              <a:rPr lang="en-US" altLang="zh-CN"/>
              <a:pPr/>
              <a:t>‹#›</a:t>
            </a:fld>
            <a:endParaRPr lang="en-US" altLang="zh-CN"/>
          </a:p>
        </p:txBody>
      </p:sp>
    </p:spTree>
    <p:extLst>
      <p:ext uri="{BB962C8B-B14F-4D97-AF65-F5344CB8AC3E}">
        <p14:creationId xmlns:p14="http://schemas.microsoft.com/office/powerpoint/2010/main" val="287746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617B03FF-6E29-4467-823F-510ED1A40179}" type="datetime1">
              <a:rPr lang="zh-CN" altLang="en-US"/>
              <a:pPr>
                <a:defRPr/>
              </a:pPr>
              <a:t>2022/5/9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A16DD32-F0A7-4E7A-AB09-41ABC18D2FC5}" type="slidenum">
              <a:rPr lang="en-US" altLang="zh-CN"/>
              <a:pPr/>
              <a:t>‹#›</a:t>
            </a:fld>
            <a:endParaRPr lang="en-US" altLang="zh-CN"/>
          </a:p>
        </p:txBody>
      </p:sp>
    </p:spTree>
    <p:extLst>
      <p:ext uri="{BB962C8B-B14F-4D97-AF65-F5344CB8AC3E}">
        <p14:creationId xmlns:p14="http://schemas.microsoft.com/office/powerpoint/2010/main" val="371226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6DD270F-9468-4E53-9DD2-F96636D2A2AC}" type="datetime1">
              <a:rPr lang="zh-CN" altLang="en-US"/>
              <a:pPr>
                <a:defRPr/>
              </a:pPr>
              <a:t>2022/5/9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B9752B2-3234-43A8-A2CD-6D3BC228498F}" type="slidenum">
              <a:rPr lang="en-US" altLang="zh-CN"/>
              <a:pPr/>
              <a:t>‹#›</a:t>
            </a:fld>
            <a:endParaRPr lang="en-US" altLang="zh-CN"/>
          </a:p>
        </p:txBody>
      </p:sp>
    </p:spTree>
    <p:extLst>
      <p:ext uri="{BB962C8B-B14F-4D97-AF65-F5344CB8AC3E}">
        <p14:creationId xmlns:p14="http://schemas.microsoft.com/office/powerpoint/2010/main" val="704678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fld id="{0B7A7220-6437-4F88-BAF1-8819291E4B4B}" type="slidenum">
              <a:rPr lang="en-US" altLang="zh-CN"/>
              <a:pPr/>
              <a:t>‹#›</a:t>
            </a:fld>
            <a:endParaRPr lang="en-US" altLang="zh-CN"/>
          </a:p>
        </p:txBody>
      </p:sp>
    </p:spTree>
    <p:extLst>
      <p:ext uri="{BB962C8B-B14F-4D97-AF65-F5344CB8AC3E}">
        <p14:creationId xmlns:p14="http://schemas.microsoft.com/office/powerpoint/2010/main" val="263510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41A7B2A6-4997-4D6A-A223-B65D77C6B4A9}" type="slidenum">
              <a:rPr lang="en-US" altLang="zh-CN"/>
              <a:pPr/>
              <a:t>‹#›</a:t>
            </a:fld>
            <a:endParaRPr lang="en-US" altLang="zh-CN"/>
          </a:p>
        </p:txBody>
      </p:sp>
    </p:spTree>
    <p:extLst>
      <p:ext uri="{BB962C8B-B14F-4D97-AF65-F5344CB8AC3E}">
        <p14:creationId xmlns:p14="http://schemas.microsoft.com/office/powerpoint/2010/main" val="404671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fld id="{C0AA7FCB-25E0-4642-9FC5-15584412CD88}" type="slidenum">
              <a:rPr lang="en-US" altLang="zh-CN"/>
              <a:pPr/>
              <a:t>‹#›</a:t>
            </a:fld>
            <a:endParaRPr lang="en-US" altLang="zh-CN"/>
          </a:p>
        </p:txBody>
      </p:sp>
    </p:spTree>
    <p:extLst>
      <p:ext uri="{BB962C8B-B14F-4D97-AF65-F5344CB8AC3E}">
        <p14:creationId xmlns:p14="http://schemas.microsoft.com/office/powerpoint/2010/main" val="3646296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fld id="{832778DB-10FB-4A2D-9448-1B600B50E2E3}" type="slidenum">
              <a:rPr lang="en-US" altLang="zh-CN"/>
              <a:pPr/>
              <a:t>‹#›</a:t>
            </a:fld>
            <a:endParaRPr lang="en-US" altLang="zh-CN"/>
          </a:p>
        </p:txBody>
      </p:sp>
    </p:spTree>
    <p:extLst>
      <p:ext uri="{BB962C8B-B14F-4D97-AF65-F5344CB8AC3E}">
        <p14:creationId xmlns:p14="http://schemas.microsoft.com/office/powerpoint/2010/main" val="2585752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fld id="{4F49718D-E2D3-4725-A5E2-2F5322F353DC}" type="slidenum">
              <a:rPr lang="en-US" altLang="zh-CN"/>
              <a:pPr/>
              <a:t>‹#›</a:t>
            </a:fld>
            <a:endParaRPr lang="en-US" altLang="zh-CN"/>
          </a:p>
        </p:txBody>
      </p:sp>
    </p:spTree>
    <p:extLst>
      <p:ext uri="{BB962C8B-B14F-4D97-AF65-F5344CB8AC3E}">
        <p14:creationId xmlns:p14="http://schemas.microsoft.com/office/powerpoint/2010/main" val="4001831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fld id="{E15AE13C-F5BB-4430-9442-93650DD5431A}" type="slidenum">
              <a:rPr lang="en-US" altLang="zh-CN"/>
              <a:pPr/>
              <a:t>‹#›</a:t>
            </a:fld>
            <a:endParaRPr lang="en-US" altLang="zh-CN"/>
          </a:p>
        </p:txBody>
      </p:sp>
    </p:spTree>
    <p:extLst>
      <p:ext uri="{BB962C8B-B14F-4D97-AF65-F5344CB8AC3E}">
        <p14:creationId xmlns:p14="http://schemas.microsoft.com/office/powerpoint/2010/main" val="1839172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F6A5F0E-E60F-40BD-BC8B-FC0730CB25A7}" type="slidenum">
              <a:rPr lang="en-US" altLang="zh-CN"/>
              <a:pPr/>
              <a:t>‹#›</a:t>
            </a:fld>
            <a:endParaRPr lang="en-US" altLang="zh-CN"/>
          </a:p>
        </p:txBody>
      </p:sp>
    </p:spTree>
    <p:extLst>
      <p:ext uri="{BB962C8B-B14F-4D97-AF65-F5344CB8AC3E}">
        <p14:creationId xmlns:p14="http://schemas.microsoft.com/office/powerpoint/2010/main" val="821030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6ABD4CD9-0989-422B-9E86-4088C485D669}" type="slidenum">
              <a:rPr lang="en-US" altLang="zh-CN"/>
              <a:pPr/>
              <a:t>‹#›</a:t>
            </a:fld>
            <a:endParaRPr lang="en-US" altLang="zh-CN"/>
          </a:p>
        </p:txBody>
      </p:sp>
    </p:spTree>
    <p:extLst>
      <p:ext uri="{BB962C8B-B14F-4D97-AF65-F5344CB8AC3E}">
        <p14:creationId xmlns:p14="http://schemas.microsoft.com/office/powerpoint/2010/main" val="2926582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E085847-AE31-4ED9-A95B-B00EF22FCFC8}" type="datetime1">
              <a:rPr lang="zh-CN" altLang="en-US"/>
              <a:pPr>
                <a:defRPr/>
              </a:pPr>
              <a:t>2022/5/9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C2ABFA4-10C2-4FE8-88E0-8ED92AAC6A7C}" type="slidenum">
              <a:rPr lang="en-US" altLang="zh-CN"/>
              <a:pPr/>
              <a:t>‹#›</a:t>
            </a:fld>
            <a:endParaRPr lang="en-US" altLang="zh-CN"/>
          </a:p>
        </p:txBody>
      </p:sp>
    </p:spTree>
    <p:extLst>
      <p:ext uri="{BB962C8B-B14F-4D97-AF65-F5344CB8AC3E}">
        <p14:creationId xmlns:p14="http://schemas.microsoft.com/office/powerpoint/2010/main" val="1357541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CD426218-9703-410F-BF68-E4DC0EE5DB1A}" type="slidenum">
              <a:rPr lang="en-US" altLang="zh-CN"/>
              <a:pPr/>
              <a:t>‹#›</a:t>
            </a:fld>
            <a:endParaRPr lang="en-US" altLang="zh-CN"/>
          </a:p>
        </p:txBody>
      </p:sp>
    </p:spTree>
    <p:extLst>
      <p:ext uri="{BB962C8B-B14F-4D97-AF65-F5344CB8AC3E}">
        <p14:creationId xmlns:p14="http://schemas.microsoft.com/office/powerpoint/2010/main" val="15571051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65DA7419-65A3-4AF2-9D91-BDFD9602CE81}" type="slidenum">
              <a:rPr lang="en-US" altLang="zh-CN"/>
              <a:pPr/>
              <a:t>‹#›</a:t>
            </a:fld>
            <a:endParaRPr lang="en-US" altLang="zh-CN"/>
          </a:p>
        </p:txBody>
      </p:sp>
    </p:spTree>
    <p:extLst>
      <p:ext uri="{BB962C8B-B14F-4D97-AF65-F5344CB8AC3E}">
        <p14:creationId xmlns:p14="http://schemas.microsoft.com/office/powerpoint/2010/main" val="2763626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53E622E8-026F-4F02-8533-DBEBE3584F4A}" type="slidenum">
              <a:rPr lang="en-US" altLang="zh-CN"/>
              <a:pPr/>
              <a:t>‹#›</a:t>
            </a:fld>
            <a:endParaRPr lang="en-US" altLang="zh-CN"/>
          </a:p>
        </p:txBody>
      </p:sp>
    </p:spTree>
    <p:extLst>
      <p:ext uri="{BB962C8B-B14F-4D97-AF65-F5344CB8AC3E}">
        <p14:creationId xmlns:p14="http://schemas.microsoft.com/office/powerpoint/2010/main" val="159926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10"/>
          </p:nvPr>
        </p:nvSpPr>
        <p:spPr>
          <a:ln/>
        </p:spPr>
        <p:txBody>
          <a:bodyPr/>
          <a:lstStyle>
            <a:lvl1pPr>
              <a:defRPr/>
            </a:lvl1pPr>
          </a:lstStyle>
          <a:p>
            <a:fld id="{A8896DC2-B477-4822-AAA8-629893319401}" type="slidenum">
              <a:rPr lang="en-US" altLang="zh-CN"/>
              <a:pPr/>
              <a:t>‹#›</a:t>
            </a:fld>
            <a:endParaRPr lang="en-US" altLang="zh-CN"/>
          </a:p>
        </p:txBody>
      </p:sp>
    </p:spTree>
    <p:extLst>
      <p:ext uri="{BB962C8B-B14F-4D97-AF65-F5344CB8AC3E}">
        <p14:creationId xmlns:p14="http://schemas.microsoft.com/office/powerpoint/2010/main" val="376989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6AB0FE3-F487-4B14-8710-963B66AB09BF}" type="datetime1">
              <a:rPr lang="zh-CN" altLang="en-US"/>
              <a:pPr>
                <a:defRPr/>
              </a:pPr>
              <a:t>2022/5/9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D0B106F-69AD-445D-93E5-C269F8A89581}" type="slidenum">
              <a:rPr lang="en-US" altLang="zh-CN"/>
              <a:pPr/>
              <a:t>‹#›</a:t>
            </a:fld>
            <a:endParaRPr lang="en-US" altLang="zh-CN"/>
          </a:p>
        </p:txBody>
      </p:sp>
    </p:spTree>
    <p:extLst>
      <p:ext uri="{BB962C8B-B14F-4D97-AF65-F5344CB8AC3E}">
        <p14:creationId xmlns:p14="http://schemas.microsoft.com/office/powerpoint/2010/main" val="1351461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0EA24EDE-F396-4068-9A17-2AF7669B3DDB}" type="datetime1">
              <a:rPr lang="zh-CN" altLang="en-US"/>
              <a:pPr>
                <a:defRPr/>
              </a:pPr>
              <a:t>2022/5/9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71297C2-F457-4F43-9679-88564384D7C4}" type="slidenum">
              <a:rPr lang="en-US" altLang="zh-CN"/>
              <a:pPr/>
              <a:t>‹#›</a:t>
            </a:fld>
            <a:endParaRPr lang="en-US" altLang="zh-CN"/>
          </a:p>
        </p:txBody>
      </p:sp>
    </p:spTree>
    <p:extLst>
      <p:ext uri="{BB962C8B-B14F-4D97-AF65-F5344CB8AC3E}">
        <p14:creationId xmlns:p14="http://schemas.microsoft.com/office/powerpoint/2010/main" val="325531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8484CABC-5624-4211-81E7-658FC5E28B93}" type="datetime1">
              <a:rPr lang="zh-CN" altLang="en-US"/>
              <a:pPr>
                <a:defRPr/>
              </a:pPr>
              <a:t>2022/5/9</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4FA11104-6BCF-44D1-B09C-AC73D1E1FAAB}" type="slidenum">
              <a:rPr lang="en-US" altLang="zh-CN"/>
              <a:pPr/>
              <a:t>‹#›</a:t>
            </a:fld>
            <a:endParaRPr lang="en-US" altLang="zh-CN"/>
          </a:p>
        </p:txBody>
      </p:sp>
    </p:spTree>
    <p:extLst>
      <p:ext uri="{BB962C8B-B14F-4D97-AF65-F5344CB8AC3E}">
        <p14:creationId xmlns:p14="http://schemas.microsoft.com/office/powerpoint/2010/main" val="65089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1C29175-4D35-41C3-A8F6-92F11549C079}" type="datetime1">
              <a:rPr lang="zh-CN" altLang="en-US"/>
              <a:pPr>
                <a:defRPr/>
              </a:pPr>
              <a:t>2022/5/9</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1A7C27AC-EE6E-44BE-9CC1-C3536CB38AC5}" type="slidenum">
              <a:rPr lang="en-US" altLang="zh-CN"/>
              <a:pPr/>
              <a:t>‹#›</a:t>
            </a:fld>
            <a:endParaRPr lang="en-US" altLang="zh-CN"/>
          </a:p>
        </p:txBody>
      </p:sp>
    </p:spTree>
    <p:extLst>
      <p:ext uri="{BB962C8B-B14F-4D97-AF65-F5344CB8AC3E}">
        <p14:creationId xmlns:p14="http://schemas.microsoft.com/office/powerpoint/2010/main" val="242985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083995A-1257-48F6-BD21-856BB70ABD58}" type="datetime1">
              <a:rPr lang="zh-CN" altLang="en-US"/>
              <a:pPr>
                <a:defRPr/>
              </a:pPr>
              <a:t>2022/5/9</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61F686C9-9BF1-44F7-AA95-1DD17F3594B2}" type="slidenum">
              <a:rPr lang="en-US" altLang="zh-CN"/>
              <a:pPr/>
              <a:t>‹#›</a:t>
            </a:fld>
            <a:endParaRPr lang="en-US" altLang="zh-CN"/>
          </a:p>
        </p:txBody>
      </p:sp>
    </p:spTree>
    <p:extLst>
      <p:ext uri="{BB962C8B-B14F-4D97-AF65-F5344CB8AC3E}">
        <p14:creationId xmlns:p14="http://schemas.microsoft.com/office/powerpoint/2010/main" val="168214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673362D-1655-4209-B1AC-3D73B79B601E}" type="datetime1">
              <a:rPr lang="zh-CN" altLang="en-US"/>
              <a:pPr>
                <a:defRPr/>
              </a:pPr>
              <a:t>2022/5/9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4DE65FD-825F-439D-BF48-95742B95CD1D}" type="slidenum">
              <a:rPr lang="en-US" altLang="zh-CN"/>
              <a:pPr/>
              <a:t>‹#›</a:t>
            </a:fld>
            <a:endParaRPr lang="en-US" altLang="zh-CN"/>
          </a:p>
        </p:txBody>
      </p:sp>
    </p:spTree>
    <p:extLst>
      <p:ext uri="{BB962C8B-B14F-4D97-AF65-F5344CB8AC3E}">
        <p14:creationId xmlns:p14="http://schemas.microsoft.com/office/powerpoint/2010/main" val="327021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D90CBAD-8FF6-4F49-8242-C98165052A60}" type="datetime1">
              <a:rPr lang="zh-CN" altLang="en-US"/>
              <a:pPr>
                <a:defRPr/>
              </a:pPr>
              <a:t>2022/5/9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7457F9F-9E6F-4E6A-85E9-D0A6E1DBD651}" type="slidenum">
              <a:rPr lang="en-US" altLang="zh-CN"/>
              <a:pPr/>
              <a:t>‹#›</a:t>
            </a:fld>
            <a:endParaRPr lang="en-US" altLang="zh-CN"/>
          </a:p>
        </p:txBody>
      </p:sp>
    </p:spTree>
    <p:extLst>
      <p:ext uri="{BB962C8B-B14F-4D97-AF65-F5344CB8AC3E}">
        <p14:creationId xmlns:p14="http://schemas.microsoft.com/office/powerpoint/2010/main" val="20136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42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pPr>
              <a:defRPr/>
            </a:pPr>
            <a:fld id="{48A79F31-419B-492A-B622-CBCBF58D5741}" type="datetime1">
              <a:rPr lang="zh-CN" altLang="en-US"/>
              <a:pPr>
                <a:defRPr/>
              </a:pPr>
              <a:t>2022/5/9</a:t>
            </a:fld>
            <a:endParaRPr lang="en-US" altLang="zh-CN"/>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defRPr>
            </a:lvl1pPr>
          </a:lstStyle>
          <a:p>
            <a:pPr>
              <a:defRPr/>
            </a:pPr>
            <a:endParaRPr lang="en-US" altLang="zh-CN"/>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fld id="{E8A08907-382D-4470-8045-6FF1F3C2CF07}" type="slidenum">
              <a:rPr lang="en-US" altLang="zh-CN"/>
              <a:pPr/>
              <a:t>‹#›</a:t>
            </a:fld>
            <a:endParaRPr lang="en-US" altLang="zh-CN"/>
          </a:p>
        </p:txBody>
      </p:sp>
      <p:pic>
        <p:nvPicPr>
          <p:cNvPr id="9223" name="Picture 7" descr="图片1"/>
          <p:cNvPicPr preferRelativeResize="0">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732588" y="62372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fld id="{A6608D97-39D8-478B-BB96-4961722A8189}" type="slidenum">
              <a:rPr lang="en-US" altLang="zh-CN"/>
              <a:pPr/>
              <a:t>‹#›</a:t>
            </a:fld>
            <a:endParaRPr lang="en-US" altLang="zh-CN"/>
          </a:p>
        </p:txBody>
      </p:sp>
      <p:grpSp>
        <p:nvGrpSpPr>
          <p:cNvPr id="10243" name="Group 17"/>
          <p:cNvGrpSpPr>
            <a:grpSpLocks/>
          </p:cNvGrpSpPr>
          <p:nvPr userDrawn="1"/>
        </p:nvGrpSpPr>
        <p:grpSpPr bwMode="auto">
          <a:xfrm>
            <a:off x="0" y="0"/>
            <a:ext cx="1042988" cy="6858000"/>
            <a:chOff x="0" y="0"/>
            <a:chExt cx="657" cy="4320"/>
          </a:xfrm>
        </p:grpSpPr>
        <p:pic>
          <p:nvPicPr>
            <p:cNvPr id="10247" name="Picture 18" descr="moban-2-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9" descr="moban-1-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4" name="Oval 20"/>
          <p:cNvSpPr>
            <a:spLocks noChangeArrowheads="1"/>
          </p:cNvSpPr>
          <p:nvPr userDrawn="1"/>
        </p:nvSpPr>
        <p:spPr bwMode="auto">
          <a:xfrm>
            <a:off x="1116013" y="549275"/>
            <a:ext cx="7683500"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p>
        </p:txBody>
      </p:sp>
      <p:pic>
        <p:nvPicPr>
          <p:cNvPr id="10245" name="Picture 27" descr="moban-2-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0713"/>
            <a:ext cx="611188"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8" descr="moban-1-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4298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 id="2147483661"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710.png"/><Relationship Id="rId4" Type="http://schemas.openxmlformats.org/officeDocument/2006/relationships/image" Target="../media/image610.png"/></Relationships>
</file>

<file path=ppt/slides/_rels/slide17.xml.rels><?xml version="1.0" encoding="UTF-8" standalone="yes"?>
<Relationships xmlns="http://schemas.openxmlformats.org/package/2006/relationships"><Relationship Id="rId3" Type="http://schemas.openxmlformats.org/officeDocument/2006/relationships/hyperlink" Target="http://images.fineartamerica.com/images-medium-large/1-christian-huygens-granger.jpg" TargetMode="External"/><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hyperlink" Target="https://www.britannica.com/biography/Christiaan-Huygens" TargetMode="External"/><Relationship Id="rId4" Type="http://schemas.openxmlformats.org/officeDocument/2006/relationships/hyperlink" Target="http://www.gutenberg.org/files/14725/14725-h/14725-h.ht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gutenberg.org/files/14725/14725-h/14725-h.htm" TargetMode="External"/><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hyperlink" Target="https://www.britannica.com/biography/Christiaan-Huygen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10.png"/><Relationship Id="rId2" Type="http://schemas.openxmlformats.org/officeDocument/2006/relationships/image" Target="../media/image1010.png"/><Relationship Id="rId1" Type="http://schemas.openxmlformats.org/officeDocument/2006/relationships/slideLayout" Target="../slideLayouts/slideLayout13.xml"/><Relationship Id="rId6" Type="http://schemas.openxmlformats.org/officeDocument/2006/relationships/image" Target="../media/image1410.png"/><Relationship Id="rId5" Type="http://schemas.openxmlformats.org/officeDocument/2006/relationships/image" Target="../media/image1310.png"/><Relationship Id="rId4" Type="http://schemas.openxmlformats.org/officeDocument/2006/relationships/image" Target="../media/image12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2111.png"/><Relationship Id="rId3" Type="http://schemas.openxmlformats.org/officeDocument/2006/relationships/image" Target="../media/image1610.png"/><Relationship Id="rId7" Type="http://schemas.openxmlformats.org/officeDocument/2006/relationships/image" Target="../media/image2010.png"/><Relationship Id="rId2" Type="http://schemas.openxmlformats.org/officeDocument/2006/relationships/image" Target="../media/image1510.png"/><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image" Target="../media/image24.png"/><Relationship Id="rId5" Type="http://schemas.openxmlformats.org/officeDocument/2006/relationships/image" Target="../media/image1810.png"/><Relationship Id="rId10" Type="http://schemas.openxmlformats.org/officeDocument/2006/relationships/image" Target="../media/image23.png"/><Relationship Id="rId4" Type="http://schemas.openxmlformats.org/officeDocument/2006/relationships/image" Target="../media/image1710.png"/><Relationship Id="rId9" Type="http://schemas.openxmlformats.org/officeDocument/2006/relationships/image" Target="../media/image2211.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10.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410.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7.png"/><Relationship Id="rId7" Type="http://schemas.openxmlformats.org/officeDocument/2006/relationships/image" Target="../media/image35.png"/><Relationship Id="rId2" Type="http://schemas.openxmlformats.org/officeDocument/2006/relationships/image" Target="../media/image2410.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 Id="rId5" Type="http://schemas.openxmlformats.org/officeDocument/2006/relationships/image" Target="../media/image39.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hyperlink" Target="https://refractiveindex.info/?shelf=3d&amp;book=liquids&amp;page=water" TargetMode="External"/><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13.xml"/><Relationship Id="rId4" Type="http://schemas.openxmlformats.org/officeDocument/2006/relationships/hyperlink" Target="https://refractiveindex.info/?shelf=3d&amp;book=liquids&amp;page=water"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13.xml"/><Relationship Id="rId4" Type="http://schemas.openxmlformats.org/officeDocument/2006/relationships/hyperlink" Target="https://refractiveindex.info/?shelf=3d&amp;book=liquids&amp;page=wat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 Id="rId4" Type="http://schemas.openxmlformats.org/officeDocument/2006/relationships/hyperlink" Target="https://refractiveindex.info/?shelf=3d&amp;book=liquids&amp;page=water"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50.png"/><Relationship Id="rId1" Type="http://schemas.openxmlformats.org/officeDocument/2006/relationships/slideLayout" Target="../slideLayouts/slideLayout13.xml"/><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52.png"/><Relationship Id="rId1" Type="http://schemas.openxmlformats.org/officeDocument/2006/relationships/slideLayout" Target="../slideLayouts/slideLayout13.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1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notes.tyrocity.com/wp-content/uploads/Spherical-Wave-front.png" TargetMode="External"/><Relationship Id="rId1" Type="http://schemas.openxmlformats.org/officeDocument/2006/relationships/slideLayout" Target="../slideLayouts/slideLayout13.xml"/><Relationship Id="rId4" Type="http://schemas.openxmlformats.org/officeDocument/2006/relationships/hyperlink" Target="https://en.wikipedia.org/wiki/Plane_wav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3.xml"/><Relationship Id="rId4" Type="http://schemas.openxmlformats.org/officeDocument/2006/relationships/image" Target="../media/image63.png"/></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9A04-E24B-4EB3-B0FA-E041A94F21D0}"/>
              </a:ext>
            </a:extLst>
          </p:cNvPr>
          <p:cNvSpPr>
            <a:spLocks noGrp="1"/>
          </p:cNvSpPr>
          <p:nvPr>
            <p:ph type="title"/>
          </p:nvPr>
        </p:nvSpPr>
        <p:spPr>
          <a:xfrm>
            <a:off x="755576" y="-166008"/>
            <a:ext cx="8229600" cy="1143000"/>
          </a:xfrm>
        </p:spPr>
        <p:txBody>
          <a:bodyPr/>
          <a:lstStyle/>
          <a:p>
            <a:r>
              <a:rPr lang="en-US" dirty="0"/>
              <a:t>About mid-term examination</a:t>
            </a:r>
          </a:p>
        </p:txBody>
      </p:sp>
      <p:sp>
        <p:nvSpPr>
          <p:cNvPr id="3" name="Content Placeholder 2">
            <a:extLst>
              <a:ext uri="{FF2B5EF4-FFF2-40B4-BE49-F238E27FC236}">
                <a16:creationId xmlns:a16="http://schemas.microsoft.com/office/drawing/2014/main" id="{6439E31D-E988-4132-AED2-7961BEFCBD6D}"/>
              </a:ext>
            </a:extLst>
          </p:cNvPr>
          <p:cNvSpPr>
            <a:spLocks noGrp="1"/>
          </p:cNvSpPr>
          <p:nvPr>
            <p:ph idx="1"/>
          </p:nvPr>
        </p:nvSpPr>
        <p:spPr>
          <a:xfrm>
            <a:off x="539552" y="836712"/>
            <a:ext cx="8229600" cy="4525963"/>
          </a:xfrm>
        </p:spPr>
        <p:txBody>
          <a:bodyPr/>
          <a:lstStyle/>
          <a:p>
            <a:r>
              <a:rPr lang="en-US" sz="2800" dirty="0"/>
              <a:t>Thanks for the great work you have done ! </a:t>
            </a:r>
          </a:p>
          <a:p>
            <a:endParaRPr lang="en-US" sz="2800" dirty="0"/>
          </a:p>
          <a:p>
            <a:r>
              <a:rPr lang="en-US" sz="2800" dirty="0"/>
              <a:t>If you have under 70/100, maybe you can improve your way of working:</a:t>
            </a:r>
          </a:p>
          <a:p>
            <a:pPr lvl="1"/>
            <a:r>
              <a:rPr lang="en-US" sz="2400" dirty="0"/>
              <a:t>Do you ask help from your classmates when you don’t understand something ? </a:t>
            </a:r>
          </a:p>
          <a:p>
            <a:pPr lvl="1"/>
            <a:r>
              <a:rPr lang="en-US" sz="2400" dirty="0"/>
              <a:t>Do you practice Physics quite enough ?</a:t>
            </a:r>
          </a:p>
          <a:p>
            <a:pPr lvl="1"/>
            <a:r>
              <a:rPr lang="en-US" sz="2400" dirty="0"/>
              <a:t>The work we do together is only one half of the work you should do, and the second half is to practice by yourself (which do the difference between a student just good enough to pass, and a student who is great in Physics …)</a:t>
            </a:r>
          </a:p>
          <a:p>
            <a:pPr lvl="1"/>
            <a:r>
              <a:rPr lang="en-US" sz="2400" dirty="0"/>
              <a:t>…</a:t>
            </a:r>
          </a:p>
        </p:txBody>
      </p:sp>
      <p:sp>
        <p:nvSpPr>
          <p:cNvPr id="4" name="Slide Number Placeholder 3">
            <a:extLst>
              <a:ext uri="{FF2B5EF4-FFF2-40B4-BE49-F238E27FC236}">
                <a16:creationId xmlns:a16="http://schemas.microsoft.com/office/drawing/2014/main" id="{1429219A-4E2C-4159-B765-52FE53BA0DE7}"/>
              </a:ext>
            </a:extLst>
          </p:cNvPr>
          <p:cNvSpPr>
            <a:spLocks noGrp="1"/>
          </p:cNvSpPr>
          <p:nvPr>
            <p:ph type="sldNum" sz="quarter" idx="10"/>
          </p:nvPr>
        </p:nvSpPr>
        <p:spPr/>
        <p:txBody>
          <a:bodyPr/>
          <a:lstStyle/>
          <a:p>
            <a:fld id="{41A7B2A6-4997-4D6A-A223-B65D77C6B4A9}" type="slidenum">
              <a:rPr lang="en-US" altLang="zh-CN" smtClean="0"/>
              <a:pPr/>
              <a:t>1</a:t>
            </a:fld>
            <a:endParaRPr lang="en-US" altLang="zh-CN"/>
          </a:p>
        </p:txBody>
      </p:sp>
    </p:spTree>
    <p:extLst>
      <p:ext uri="{BB962C8B-B14F-4D97-AF65-F5344CB8AC3E}">
        <p14:creationId xmlns:p14="http://schemas.microsoft.com/office/powerpoint/2010/main" val="333940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F1FF-4E87-42F8-8CBA-C8F9676015BA}"/>
              </a:ext>
            </a:extLst>
          </p:cNvPr>
          <p:cNvSpPr>
            <a:spLocks noGrp="1"/>
          </p:cNvSpPr>
          <p:nvPr>
            <p:ph type="ctrTitle"/>
          </p:nvPr>
        </p:nvSpPr>
        <p:spPr/>
        <p:txBody>
          <a:bodyPr/>
          <a:lstStyle/>
          <a:p>
            <a:r>
              <a:rPr lang="en-US" dirty="0">
                <a:solidFill>
                  <a:schemeClr val="accent2"/>
                </a:solidFill>
              </a:rPr>
              <a:t>Introduction to Wave Optics </a:t>
            </a:r>
          </a:p>
        </p:txBody>
      </p:sp>
      <p:sp>
        <p:nvSpPr>
          <p:cNvPr id="3" name="Subtitle 2">
            <a:extLst>
              <a:ext uri="{FF2B5EF4-FFF2-40B4-BE49-F238E27FC236}">
                <a16:creationId xmlns:a16="http://schemas.microsoft.com/office/drawing/2014/main" id="{FC078D71-6371-4E23-B802-1F2B9F12C978}"/>
              </a:ext>
            </a:extLst>
          </p:cNvPr>
          <p:cNvSpPr>
            <a:spLocks noGrp="1"/>
          </p:cNvSpPr>
          <p:nvPr>
            <p:ph type="subTitle" idx="1"/>
          </p:nvPr>
        </p:nvSpPr>
        <p:spPr>
          <a:xfrm>
            <a:off x="1115616" y="4869160"/>
            <a:ext cx="6400800" cy="1752600"/>
          </a:xfrm>
        </p:spPr>
        <p:txBody>
          <a:bodyPr/>
          <a:lstStyle/>
          <a:p>
            <a:r>
              <a:rPr lang="en-US" dirty="0">
                <a:solidFill>
                  <a:schemeClr val="accent2"/>
                </a:solidFill>
              </a:rPr>
              <a:t>Teacher: Paul Briard</a:t>
            </a:r>
          </a:p>
        </p:txBody>
      </p:sp>
    </p:spTree>
    <p:extLst>
      <p:ext uri="{BB962C8B-B14F-4D97-AF65-F5344CB8AC3E}">
        <p14:creationId xmlns:p14="http://schemas.microsoft.com/office/powerpoint/2010/main" val="2680085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11</a:t>
            </a:fld>
            <a:endParaRPr lang="en-US" altLang="zh-CN"/>
          </a:p>
        </p:txBody>
      </p:sp>
      <p:sp>
        <p:nvSpPr>
          <p:cNvPr id="5" name="Rounded Rectangle 4"/>
          <p:cNvSpPr/>
          <p:nvPr/>
        </p:nvSpPr>
        <p:spPr>
          <a:xfrm>
            <a:off x="1187624" y="908720"/>
            <a:ext cx="6984776" cy="2712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547664" y="1051840"/>
            <a:ext cx="6048672" cy="1143000"/>
          </a:xfrm>
        </p:spPr>
        <p:txBody>
          <a:bodyPr/>
          <a:lstStyle/>
          <a:p>
            <a:r>
              <a:rPr lang="en-GB" sz="4000" dirty="0"/>
              <a:t>Lecture 1, Lesson 1: Basics of wave Optics, light sources and interferences </a:t>
            </a:r>
            <a:endParaRPr lang="en-US" sz="4000" dirty="0"/>
          </a:p>
        </p:txBody>
      </p:sp>
      <p:sp>
        <p:nvSpPr>
          <p:cNvPr id="7" name="TextBox 6"/>
          <p:cNvSpPr txBox="1"/>
          <p:nvPr/>
        </p:nvSpPr>
        <p:spPr>
          <a:xfrm>
            <a:off x="3131840" y="4077072"/>
            <a:ext cx="2438488" cy="369332"/>
          </a:xfrm>
          <a:prstGeom prst="rect">
            <a:avLst/>
          </a:prstGeom>
          <a:noFill/>
        </p:spPr>
        <p:txBody>
          <a:bodyPr wrap="none" rtlCol="0">
            <a:spAutoFit/>
          </a:bodyPr>
          <a:lstStyle/>
          <a:p>
            <a:r>
              <a:rPr lang="en-GB" dirty="0"/>
              <a:t>Teacher: </a:t>
            </a:r>
            <a:r>
              <a:rPr lang="en-GB" dirty="0" err="1"/>
              <a:t>Dr.</a:t>
            </a:r>
            <a:r>
              <a:rPr lang="en-GB" dirty="0"/>
              <a:t> Paul Briard</a:t>
            </a:r>
            <a:endParaRPr lang="en-US" dirty="0"/>
          </a:p>
        </p:txBody>
      </p:sp>
    </p:spTree>
    <p:extLst>
      <p:ext uri="{BB962C8B-B14F-4D97-AF65-F5344CB8AC3E}">
        <p14:creationId xmlns:p14="http://schemas.microsoft.com/office/powerpoint/2010/main" val="156172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12</a:t>
            </a:fld>
            <a:endParaRPr lang="en-US" altLang="zh-CN"/>
          </a:p>
        </p:txBody>
      </p:sp>
      <p:sp>
        <p:nvSpPr>
          <p:cNvPr id="5" name="TextBox 4"/>
          <p:cNvSpPr txBox="1"/>
          <p:nvPr/>
        </p:nvSpPr>
        <p:spPr>
          <a:xfrm>
            <a:off x="1331640" y="2852936"/>
            <a:ext cx="6624736" cy="646331"/>
          </a:xfrm>
          <a:prstGeom prst="rect">
            <a:avLst/>
          </a:prstGeom>
          <a:noFill/>
        </p:spPr>
        <p:txBody>
          <a:bodyPr wrap="square" rtlCol="0">
            <a:spAutoFit/>
          </a:bodyPr>
          <a:lstStyle/>
          <a:p>
            <a:r>
              <a:rPr lang="en-GB" sz="3600" dirty="0"/>
              <a:t>1. Some basics of Wave Optics </a:t>
            </a:r>
            <a:endParaRPr lang="en-US" sz="3600" dirty="0"/>
          </a:p>
        </p:txBody>
      </p:sp>
    </p:spTree>
    <p:extLst>
      <p:ext uri="{BB962C8B-B14F-4D97-AF65-F5344CB8AC3E}">
        <p14:creationId xmlns:p14="http://schemas.microsoft.com/office/powerpoint/2010/main" val="212986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13</a:t>
            </a:fld>
            <a:endParaRPr lang="en-US" altLang="zh-CN"/>
          </a:p>
        </p:txBody>
      </p:sp>
      <p:sp>
        <p:nvSpPr>
          <p:cNvPr id="2" name="TextBox 1"/>
          <p:cNvSpPr txBox="1"/>
          <p:nvPr/>
        </p:nvSpPr>
        <p:spPr>
          <a:xfrm>
            <a:off x="2193865" y="-99392"/>
            <a:ext cx="5570756" cy="707886"/>
          </a:xfrm>
          <a:prstGeom prst="rect">
            <a:avLst/>
          </a:prstGeom>
          <a:noFill/>
        </p:spPr>
        <p:txBody>
          <a:bodyPr wrap="none" rtlCol="0">
            <a:spAutoFit/>
          </a:bodyPr>
          <a:lstStyle/>
          <a:p>
            <a:r>
              <a:rPr lang="en-GB" sz="4000" dirty="0"/>
              <a:t>What is an electric field ? </a:t>
            </a:r>
            <a:endParaRPr lang="en-US" sz="4000" dirty="0"/>
          </a:p>
        </p:txBody>
      </p:sp>
      <p:sp>
        <p:nvSpPr>
          <p:cNvPr id="3" name="TextBox 2"/>
          <p:cNvSpPr txBox="1"/>
          <p:nvPr/>
        </p:nvSpPr>
        <p:spPr>
          <a:xfrm>
            <a:off x="1162819" y="836712"/>
            <a:ext cx="7632848" cy="1077218"/>
          </a:xfrm>
          <a:prstGeom prst="rect">
            <a:avLst/>
          </a:prstGeom>
          <a:noFill/>
        </p:spPr>
        <p:txBody>
          <a:bodyPr wrap="square" rtlCol="0">
            <a:spAutoFit/>
          </a:bodyPr>
          <a:lstStyle/>
          <a:p>
            <a:r>
              <a:rPr lang="en-GB" sz="3200" dirty="0"/>
              <a:t>Electric fields are vector fields generated by (electric) charge distributions </a:t>
            </a:r>
            <a:endParaRPr lang="en-US" sz="3200" dirty="0"/>
          </a:p>
        </p:txBody>
      </p:sp>
      <p:sp>
        <p:nvSpPr>
          <p:cNvPr id="5" name="TextBox 4"/>
          <p:cNvSpPr txBox="1"/>
          <p:nvPr/>
        </p:nvSpPr>
        <p:spPr>
          <a:xfrm>
            <a:off x="1162819" y="2132856"/>
            <a:ext cx="1127232" cy="369332"/>
          </a:xfrm>
          <a:prstGeom prst="rect">
            <a:avLst/>
          </a:prstGeom>
          <a:noFill/>
        </p:spPr>
        <p:txBody>
          <a:bodyPr wrap="none" rtlCol="0">
            <a:spAutoFit/>
          </a:bodyPr>
          <a:lstStyle/>
          <a:p>
            <a:r>
              <a:rPr lang="en-GB" dirty="0"/>
              <a:t>Example: </a:t>
            </a:r>
            <a:endParaRPr lang="en-US" dirty="0"/>
          </a:p>
        </p:txBody>
      </p:sp>
      <p:sp>
        <p:nvSpPr>
          <p:cNvPr id="6" name="TextBox 5"/>
          <p:cNvSpPr txBox="1"/>
          <p:nvPr/>
        </p:nvSpPr>
        <p:spPr>
          <a:xfrm>
            <a:off x="2555777" y="2132856"/>
            <a:ext cx="5760640" cy="954107"/>
          </a:xfrm>
          <a:prstGeom prst="rect">
            <a:avLst/>
          </a:prstGeom>
          <a:noFill/>
        </p:spPr>
        <p:txBody>
          <a:bodyPr wrap="square" rtlCol="0">
            <a:spAutoFit/>
          </a:bodyPr>
          <a:lstStyle/>
          <a:p>
            <a:r>
              <a:rPr lang="en-GB" sz="2800" dirty="0"/>
              <a:t>The charges positive and negative at the surface of the plates of a capacitor. </a:t>
            </a:r>
            <a:endParaRPr lang="en-US" sz="2800" dirty="0"/>
          </a:p>
        </p:txBody>
      </p:sp>
      <p:sp>
        <p:nvSpPr>
          <p:cNvPr id="7" name="TextBox 6"/>
          <p:cNvSpPr txBox="1"/>
          <p:nvPr/>
        </p:nvSpPr>
        <p:spPr>
          <a:xfrm>
            <a:off x="971600" y="3537000"/>
            <a:ext cx="7632848" cy="1077218"/>
          </a:xfrm>
          <a:prstGeom prst="rect">
            <a:avLst/>
          </a:prstGeom>
          <a:noFill/>
        </p:spPr>
        <p:txBody>
          <a:bodyPr wrap="square" rtlCol="0">
            <a:spAutoFit/>
          </a:bodyPr>
          <a:lstStyle/>
          <a:p>
            <a:r>
              <a:rPr lang="en-GB" sz="3200" dirty="0"/>
              <a:t>Electric fields permits to move the electrons in an electric circuit or in a cathode tube. </a:t>
            </a:r>
            <a:endParaRPr lang="en-US" sz="3200" dirty="0"/>
          </a:p>
        </p:txBody>
      </p:sp>
    </p:spTree>
    <p:extLst>
      <p:ext uri="{BB962C8B-B14F-4D97-AF65-F5344CB8AC3E}">
        <p14:creationId xmlns:p14="http://schemas.microsoft.com/office/powerpoint/2010/main" val="95005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611560" y="2564904"/>
            <a:ext cx="8424936" cy="2952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14</a:t>
            </a:fld>
            <a:endParaRPr lang="en-US" altLang="zh-CN"/>
          </a:p>
        </p:txBody>
      </p:sp>
      <p:sp>
        <p:nvSpPr>
          <p:cNvPr id="2" name="TextBox 1"/>
          <p:cNvSpPr txBox="1"/>
          <p:nvPr/>
        </p:nvSpPr>
        <p:spPr>
          <a:xfrm>
            <a:off x="2193865" y="-99392"/>
            <a:ext cx="5684569" cy="707886"/>
          </a:xfrm>
          <a:prstGeom prst="rect">
            <a:avLst/>
          </a:prstGeom>
          <a:noFill/>
        </p:spPr>
        <p:txBody>
          <a:bodyPr wrap="none" rtlCol="0">
            <a:spAutoFit/>
          </a:bodyPr>
          <a:lstStyle/>
          <a:p>
            <a:r>
              <a:rPr lang="en-GB" sz="4000" dirty="0"/>
              <a:t>What is a magnetic field ? </a:t>
            </a:r>
            <a:endParaRPr lang="en-US" sz="4000" dirty="0"/>
          </a:p>
        </p:txBody>
      </p:sp>
      <p:sp>
        <p:nvSpPr>
          <p:cNvPr id="8" name="TextBox 7"/>
          <p:cNvSpPr txBox="1"/>
          <p:nvPr/>
        </p:nvSpPr>
        <p:spPr>
          <a:xfrm>
            <a:off x="899592" y="763072"/>
            <a:ext cx="7632848" cy="1569660"/>
          </a:xfrm>
          <a:prstGeom prst="rect">
            <a:avLst/>
          </a:prstGeom>
          <a:noFill/>
        </p:spPr>
        <p:txBody>
          <a:bodyPr wrap="square" rtlCol="0">
            <a:spAutoFit/>
          </a:bodyPr>
          <a:lstStyle/>
          <a:p>
            <a:r>
              <a:rPr lang="en-GB" sz="3200" dirty="0"/>
              <a:t>Magnetic fields are vector fields generated by the magnets and the motion of electric charges (i.e. the electric current).</a:t>
            </a:r>
            <a:endParaRPr lang="en-US" sz="3200" dirty="0"/>
          </a:p>
        </p:txBody>
      </p:sp>
      <p:sp>
        <p:nvSpPr>
          <p:cNvPr id="13" name="TextBox 12"/>
          <p:cNvSpPr txBox="1"/>
          <p:nvPr/>
        </p:nvSpPr>
        <p:spPr>
          <a:xfrm flipH="1">
            <a:off x="808679" y="2708920"/>
            <a:ext cx="7704856" cy="2554545"/>
          </a:xfrm>
          <a:prstGeom prst="rect">
            <a:avLst/>
          </a:prstGeom>
          <a:noFill/>
        </p:spPr>
        <p:txBody>
          <a:bodyPr wrap="square" rtlCol="0">
            <a:spAutoFit/>
          </a:bodyPr>
          <a:lstStyle/>
          <a:p>
            <a:r>
              <a:rPr lang="en-GB" sz="3200" dirty="0"/>
              <a:t>Electric field is not the electric force, but they are related.</a:t>
            </a:r>
          </a:p>
          <a:p>
            <a:endParaRPr lang="en-GB" sz="3200" dirty="0"/>
          </a:p>
          <a:p>
            <a:r>
              <a:rPr lang="en-GB" sz="3200" dirty="0"/>
              <a:t>Magnetic field is not the magnetic force, but they are related.   </a:t>
            </a:r>
            <a:endParaRPr lang="en-US" sz="3200" dirty="0"/>
          </a:p>
        </p:txBody>
      </p:sp>
      <p:sp>
        <p:nvSpPr>
          <p:cNvPr id="15" name="Rectangle 14"/>
          <p:cNvSpPr/>
          <p:nvPr/>
        </p:nvSpPr>
        <p:spPr>
          <a:xfrm>
            <a:off x="1247883" y="5835623"/>
            <a:ext cx="7019870" cy="369332"/>
          </a:xfrm>
          <a:prstGeom prst="rect">
            <a:avLst/>
          </a:prstGeom>
        </p:spPr>
        <p:txBody>
          <a:bodyPr wrap="none">
            <a:spAutoFit/>
          </a:bodyPr>
          <a:lstStyle/>
          <a:p>
            <a:r>
              <a:rPr lang="en-GB" dirty="0"/>
              <a:t>Electric field and magnetic field are vectors and are generated by a source </a:t>
            </a:r>
            <a:endParaRPr lang="en-US" dirty="0"/>
          </a:p>
        </p:txBody>
      </p:sp>
    </p:spTree>
    <p:extLst>
      <p:ext uri="{BB962C8B-B14F-4D97-AF65-F5344CB8AC3E}">
        <p14:creationId xmlns:p14="http://schemas.microsoft.com/office/powerpoint/2010/main" val="44757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320718" y="4465265"/>
            <a:ext cx="6779674" cy="907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15</a:t>
            </a:fld>
            <a:endParaRPr lang="en-US" altLang="zh-CN"/>
          </a:p>
        </p:txBody>
      </p:sp>
      <p:sp>
        <p:nvSpPr>
          <p:cNvPr id="2" name="TextBox 1"/>
          <p:cNvSpPr txBox="1"/>
          <p:nvPr/>
        </p:nvSpPr>
        <p:spPr>
          <a:xfrm>
            <a:off x="1320718" y="-171400"/>
            <a:ext cx="6923690" cy="707886"/>
          </a:xfrm>
          <a:prstGeom prst="rect">
            <a:avLst/>
          </a:prstGeom>
          <a:noFill/>
        </p:spPr>
        <p:txBody>
          <a:bodyPr wrap="none" rtlCol="0">
            <a:spAutoFit/>
          </a:bodyPr>
          <a:lstStyle/>
          <a:p>
            <a:r>
              <a:rPr lang="en-GB" sz="4000" dirty="0"/>
              <a:t>Electric field and magnetic field </a:t>
            </a:r>
            <a:endParaRPr lang="en-US" sz="4000" dirty="0"/>
          </a:p>
        </p:txBody>
      </p:sp>
      <p:sp>
        <p:nvSpPr>
          <p:cNvPr id="3" name="TextBox 2"/>
          <p:cNvSpPr txBox="1"/>
          <p:nvPr/>
        </p:nvSpPr>
        <p:spPr>
          <a:xfrm>
            <a:off x="899592" y="692696"/>
            <a:ext cx="7344816" cy="3539430"/>
          </a:xfrm>
          <a:prstGeom prst="rect">
            <a:avLst/>
          </a:prstGeom>
          <a:noFill/>
        </p:spPr>
        <p:txBody>
          <a:bodyPr wrap="square" rtlCol="0">
            <a:spAutoFit/>
          </a:bodyPr>
          <a:lstStyle/>
          <a:p>
            <a:r>
              <a:rPr lang="en-GB" sz="2800" dirty="0"/>
              <a:t>Not all the electric field and magnetic field propagate.</a:t>
            </a:r>
          </a:p>
          <a:p>
            <a:endParaRPr lang="en-GB" sz="2800" dirty="0"/>
          </a:p>
          <a:p>
            <a:r>
              <a:rPr lang="en-GB" sz="2800" dirty="0"/>
              <a:t>Magnetic field and electric field are also related to each other. </a:t>
            </a:r>
          </a:p>
          <a:p>
            <a:endParaRPr lang="en-GB" sz="2800" dirty="0"/>
          </a:p>
          <a:p>
            <a:r>
              <a:rPr lang="en-GB" sz="2800" dirty="0"/>
              <a:t>If both magnetic fields and electric fields propagate as a wave, we speak about: </a:t>
            </a:r>
            <a:endParaRPr lang="en-US" sz="2800" dirty="0"/>
          </a:p>
        </p:txBody>
      </p:sp>
      <p:sp>
        <p:nvSpPr>
          <p:cNvPr id="5" name="TextBox 4"/>
          <p:cNvSpPr txBox="1"/>
          <p:nvPr/>
        </p:nvSpPr>
        <p:spPr>
          <a:xfrm>
            <a:off x="1710862" y="4465265"/>
            <a:ext cx="6088526" cy="769441"/>
          </a:xfrm>
          <a:prstGeom prst="rect">
            <a:avLst/>
          </a:prstGeom>
          <a:noFill/>
        </p:spPr>
        <p:txBody>
          <a:bodyPr wrap="none" rtlCol="0">
            <a:spAutoFit/>
          </a:bodyPr>
          <a:lstStyle/>
          <a:p>
            <a:r>
              <a:rPr lang="en-GB" sz="4400" dirty="0"/>
              <a:t>An electromagnetic wave </a:t>
            </a:r>
            <a:endParaRPr lang="en-US" sz="4400" dirty="0"/>
          </a:p>
        </p:txBody>
      </p:sp>
      <p:sp>
        <p:nvSpPr>
          <p:cNvPr id="7" name="TextBox 6"/>
          <p:cNvSpPr txBox="1"/>
          <p:nvPr/>
        </p:nvSpPr>
        <p:spPr>
          <a:xfrm>
            <a:off x="1079612" y="5726708"/>
            <a:ext cx="6984776" cy="1200329"/>
          </a:xfrm>
          <a:prstGeom prst="rect">
            <a:avLst/>
          </a:prstGeom>
          <a:noFill/>
        </p:spPr>
        <p:txBody>
          <a:bodyPr wrap="square" rtlCol="0">
            <a:spAutoFit/>
          </a:bodyPr>
          <a:lstStyle/>
          <a:p>
            <a:r>
              <a:rPr lang="en-GB" dirty="0"/>
              <a:t>(When an electric field propagates as a wave, there is also an associated magnetic field which propagate, and inversely. I don’t give more details about each fields, it is one of the main topics you will during next semester )</a:t>
            </a:r>
            <a:endParaRPr lang="en-US" dirty="0"/>
          </a:p>
        </p:txBody>
      </p:sp>
    </p:spTree>
    <p:extLst>
      <p:ext uri="{BB962C8B-B14F-4D97-AF65-F5344CB8AC3E}">
        <p14:creationId xmlns:p14="http://schemas.microsoft.com/office/powerpoint/2010/main" val="264254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16</a:t>
            </a:fld>
            <a:endParaRPr lang="en-US" altLang="zh-CN"/>
          </a:p>
        </p:txBody>
      </p:sp>
      <p:sp>
        <p:nvSpPr>
          <p:cNvPr id="3" name="Title 1">
            <a:extLst>
              <a:ext uri="{FF2B5EF4-FFF2-40B4-BE49-F238E27FC236}">
                <a16:creationId xmlns:a16="http://schemas.microsoft.com/office/drawing/2014/main" id="{74AD63E4-B2F4-4F1E-882C-215C52955066}"/>
              </a:ext>
            </a:extLst>
          </p:cNvPr>
          <p:cNvSpPr>
            <a:spLocks noGrp="1"/>
          </p:cNvSpPr>
          <p:nvPr>
            <p:ph type="title"/>
          </p:nvPr>
        </p:nvSpPr>
        <p:spPr>
          <a:xfrm>
            <a:off x="614113" y="-140820"/>
            <a:ext cx="8229600" cy="1143000"/>
          </a:xfrm>
        </p:spPr>
        <p:txBody>
          <a:bodyPr/>
          <a:lstStyle/>
          <a:p>
            <a:r>
              <a:rPr lang="en-US" dirty="0"/>
              <a:t>About the nature of the light </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F66AB7F-3FC4-468F-8982-723417D5C454}"/>
                  </a:ext>
                </a:extLst>
              </p:cNvPr>
              <p:cNvSpPr>
                <a:spLocks noGrp="1"/>
              </p:cNvSpPr>
              <p:nvPr>
                <p:ph idx="1"/>
              </p:nvPr>
            </p:nvSpPr>
            <p:spPr>
              <a:xfrm>
                <a:off x="107504" y="535264"/>
                <a:ext cx="8229600" cy="4525963"/>
              </a:xfrm>
            </p:spPr>
            <p:txBody>
              <a:bodyPr/>
              <a:lstStyle/>
              <a:p>
                <a:r>
                  <a:rPr lang="en-US" sz="2400" dirty="0"/>
                  <a:t>The light  is both particles (named photons) and a wave.</a:t>
                </a:r>
              </a:p>
              <a:p>
                <a:pPr lvl="1"/>
                <a:r>
                  <a:rPr lang="en-US" sz="2000" dirty="0"/>
                  <a:t>The light is the propagation of an electromagnetic field (i.e. an electromagnetic wave)</a:t>
                </a:r>
              </a:p>
              <a:p>
                <a:pPr lvl="1"/>
                <a:r>
                  <a:rPr lang="en-US" sz="2000" dirty="0"/>
                  <a:t>Important characteristic parameters of a light wave are its wavelength </a:t>
                </a:r>
                <a14:m>
                  <m:oMath xmlns:m="http://schemas.openxmlformats.org/officeDocument/2006/math">
                    <m:r>
                      <a:rPr lang="en-US" sz="2000" i="1" smtClean="0">
                        <a:latin typeface="Cambria Math" panose="02040503050406030204" pitchFamily="18" charset="0"/>
                        <a:ea typeface="Cambria Math" panose="02040503050406030204" pitchFamily="18" charset="0"/>
                      </a:rPr>
                      <m:t>𝜆</m:t>
                    </m:r>
                  </m:oMath>
                </a14:m>
                <a:r>
                  <a:rPr lang="en-US" sz="2000" dirty="0"/>
                  <a:t> and its frequency (written </a:t>
                </a:r>
                <a14:m>
                  <m:oMath xmlns:m="http://schemas.openxmlformats.org/officeDocument/2006/math">
                    <m:r>
                      <a:rPr lang="en-US" sz="2000" i="1" smtClean="0">
                        <a:latin typeface="Cambria Math" panose="02040503050406030204" pitchFamily="18" charset="0"/>
                        <a:ea typeface="Cambria Math" panose="02040503050406030204" pitchFamily="18" charset="0"/>
                      </a:rPr>
                      <m:t>𝜐</m:t>
                    </m:r>
                  </m:oMath>
                </a14:m>
                <a:r>
                  <a:rPr lang="en-US" sz="2000" dirty="0"/>
                  <a:t> (Greek letter “nu”) or </a:t>
                </a:r>
                <a14:m>
                  <m:oMath xmlns:m="http://schemas.openxmlformats.org/officeDocument/2006/math">
                    <m:r>
                      <a:rPr lang="en-US" sz="2000" i="1" dirty="0" smtClean="0">
                        <a:latin typeface="Cambria Math" panose="02040503050406030204" pitchFamily="18" charset="0"/>
                      </a:rPr>
                      <m:t>𝑓</m:t>
                    </m:r>
                  </m:oMath>
                </a14:m>
                <a:r>
                  <a:rPr lang="en-US" sz="2000" dirty="0"/>
                  <a:t>)</a:t>
                </a:r>
              </a:p>
              <a:p>
                <a:pPr marL="457200" lvl="1" indent="0">
                  <a:buNone/>
                </a:pPr>
                <a:endParaRPr lang="en-US" sz="2000" dirty="0"/>
              </a:p>
            </p:txBody>
          </p:sp>
        </mc:Choice>
        <mc:Fallback xmlns="">
          <p:sp>
            <p:nvSpPr>
              <p:cNvPr id="5" name="Content Placeholder 2">
                <a:extLst>
                  <a:ext uri="{FF2B5EF4-FFF2-40B4-BE49-F238E27FC236}">
                    <a16:creationId xmlns:a16="http://schemas.microsoft.com/office/drawing/2014/main" id="{0F66AB7F-3FC4-468F-8982-723417D5C454}"/>
                  </a:ext>
                </a:extLst>
              </p:cNvPr>
              <p:cNvSpPr>
                <a:spLocks noGrp="1" noRot="1" noChangeAspect="1" noMove="1" noResize="1" noEditPoints="1" noAdjustHandles="1" noChangeArrowheads="1" noChangeShapeType="1" noTextEdit="1"/>
              </p:cNvSpPr>
              <p:nvPr>
                <p:ph idx="1"/>
              </p:nvPr>
            </p:nvSpPr>
            <p:spPr>
              <a:xfrm>
                <a:off x="107504" y="535264"/>
                <a:ext cx="8229600" cy="4525963"/>
              </a:xfrm>
              <a:blipFill>
                <a:blip r:embed="rId2"/>
                <a:stretch>
                  <a:fillRect l="-1037" t="-943" r="-444"/>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86E40FDE-D7F2-4D7B-A41A-081FC4507E14}"/>
              </a:ext>
            </a:extLst>
          </p:cNvPr>
          <p:cNvSpPr txBox="1">
            <a:spLocks/>
          </p:cNvSpPr>
          <p:nvPr/>
        </p:nvSpPr>
        <p:spPr>
          <a:xfrm>
            <a:off x="6553200" y="6248400"/>
            <a:ext cx="21336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pPr>
              <a:defRPr/>
            </a:pPr>
            <a:fld id="{3C76BCED-983B-4975-B93D-90282543D9E3}" type="slidenum">
              <a:rPr lang="en-US" altLang="zh-CN" smtClean="0"/>
              <a:pPr>
                <a:defRPr/>
              </a:pPr>
              <a:t>16</a:t>
            </a:fld>
            <a:endParaRPr lang="en-US" altLang="zh-CN"/>
          </a:p>
        </p:txBody>
      </p:sp>
      <p:pic>
        <p:nvPicPr>
          <p:cNvPr id="7" name="Picture 6">
            <a:extLst>
              <a:ext uri="{FF2B5EF4-FFF2-40B4-BE49-F238E27FC236}">
                <a16:creationId xmlns:a16="http://schemas.microsoft.com/office/drawing/2014/main" id="{5676CC6F-047F-4568-9C1F-B42E1F385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174" y="2626774"/>
            <a:ext cx="3881785" cy="3855992"/>
          </a:xfrm>
          <a:prstGeom prst="rect">
            <a:avLst/>
          </a:prstGeom>
        </p:spPr>
      </p:pic>
      <p:cxnSp>
        <p:nvCxnSpPr>
          <p:cNvPr id="8" name="Straight Arrow Connector 7">
            <a:extLst>
              <a:ext uri="{FF2B5EF4-FFF2-40B4-BE49-F238E27FC236}">
                <a16:creationId xmlns:a16="http://schemas.microsoft.com/office/drawing/2014/main" id="{EFF25555-1F1D-4F9C-A82F-5D971F52392B}"/>
              </a:ext>
            </a:extLst>
          </p:cNvPr>
          <p:cNvCxnSpPr/>
          <p:nvPr/>
        </p:nvCxnSpPr>
        <p:spPr bwMode="auto">
          <a:xfrm>
            <a:off x="5724128" y="5877272"/>
            <a:ext cx="619695" cy="3600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C09D3E4-6756-4D3D-B7B0-4B83187D03A7}"/>
                  </a:ext>
                </a:extLst>
              </p:cNvPr>
              <p:cNvSpPr txBox="1"/>
              <p:nvPr/>
            </p:nvSpPr>
            <p:spPr>
              <a:xfrm>
                <a:off x="6457437" y="6109900"/>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9" name="TextBox 8">
                <a:extLst>
                  <a:ext uri="{FF2B5EF4-FFF2-40B4-BE49-F238E27FC236}">
                    <a16:creationId xmlns:a16="http://schemas.microsoft.com/office/drawing/2014/main" id="{0C09D3E4-6756-4D3D-B7B0-4B83187D03A7}"/>
                  </a:ext>
                </a:extLst>
              </p:cNvPr>
              <p:cNvSpPr txBox="1">
                <a:spLocks noRot="1" noChangeAspect="1" noMove="1" noResize="1" noEditPoints="1" noAdjustHandles="1" noChangeArrowheads="1" noChangeShapeType="1" noTextEdit="1"/>
              </p:cNvSpPr>
              <p:nvPr/>
            </p:nvSpPr>
            <p:spPr>
              <a:xfrm>
                <a:off x="6457437" y="6109900"/>
                <a:ext cx="191526" cy="276999"/>
              </a:xfrm>
              <a:prstGeom prst="rect">
                <a:avLst/>
              </a:prstGeom>
              <a:blipFill>
                <a:blip r:embed="rId4"/>
                <a:stretch>
                  <a:fillRect l="-28125" r="-25000" b="-2608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70A3DD09-68F7-45E0-A403-2033C5672A99}"/>
              </a:ext>
            </a:extLst>
          </p:cNvPr>
          <p:cNvSpPr txBox="1"/>
          <p:nvPr/>
        </p:nvSpPr>
        <p:spPr>
          <a:xfrm>
            <a:off x="6100153" y="4053221"/>
            <a:ext cx="2133601" cy="923330"/>
          </a:xfrm>
          <a:prstGeom prst="rect">
            <a:avLst/>
          </a:prstGeom>
          <a:noFill/>
        </p:spPr>
        <p:txBody>
          <a:bodyPr wrap="square" rtlCol="0">
            <a:spAutoFit/>
          </a:bodyPr>
          <a:lstStyle/>
          <a:p>
            <a:r>
              <a:rPr lang="en-US" dirty="0"/>
              <a:t>Propagation of an electromagnetic wave along the y-direction</a:t>
            </a:r>
          </a:p>
        </p:txBody>
      </p:sp>
      <p:sp>
        <p:nvSpPr>
          <p:cNvPr id="11" name="TextBox 10">
            <a:extLst>
              <a:ext uri="{FF2B5EF4-FFF2-40B4-BE49-F238E27FC236}">
                <a16:creationId xmlns:a16="http://schemas.microsoft.com/office/drawing/2014/main" id="{285857F3-B400-4DFC-B14A-EA0113663735}"/>
              </a:ext>
            </a:extLst>
          </p:cNvPr>
          <p:cNvSpPr txBox="1"/>
          <p:nvPr/>
        </p:nvSpPr>
        <p:spPr>
          <a:xfrm>
            <a:off x="5843806" y="3553271"/>
            <a:ext cx="1824538" cy="307777"/>
          </a:xfrm>
          <a:prstGeom prst="rect">
            <a:avLst/>
          </a:prstGeom>
          <a:noFill/>
        </p:spPr>
        <p:txBody>
          <a:bodyPr wrap="none" rtlCol="0">
            <a:spAutoFit/>
          </a:bodyPr>
          <a:lstStyle/>
          <a:p>
            <a:r>
              <a:rPr lang="en-US" sz="1400" dirty="0"/>
              <a:t>rection of propagation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47C892-DB97-4592-8991-94EC62585416}"/>
                  </a:ext>
                </a:extLst>
              </p:cNvPr>
              <p:cNvSpPr txBox="1"/>
              <p:nvPr/>
            </p:nvSpPr>
            <p:spPr>
              <a:xfrm>
                <a:off x="6100153" y="5118926"/>
                <a:ext cx="1992661" cy="713529"/>
              </a:xfrm>
              <a:prstGeom prst="rect">
                <a:avLst/>
              </a:prstGeom>
              <a:noFill/>
            </p:spPr>
            <p:txBody>
              <a:bodyPr wrap="none" rtlCol="0">
                <a:spAutoFit/>
              </a:bodyPr>
              <a:lstStyle/>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a14:m>
                <a:r>
                  <a:rPr lang="en-US" dirty="0"/>
                  <a:t>: Electric field</a:t>
                </a:r>
              </a:p>
              <a:p>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𝐵</m:t>
                        </m:r>
                      </m:e>
                    </m:acc>
                  </m:oMath>
                </a14:m>
                <a:r>
                  <a:rPr lang="en-US" dirty="0"/>
                  <a:t>: Magnetic B-field</a:t>
                </a:r>
              </a:p>
            </p:txBody>
          </p:sp>
        </mc:Choice>
        <mc:Fallback xmlns="">
          <p:sp>
            <p:nvSpPr>
              <p:cNvPr id="12" name="TextBox 11">
                <a:extLst>
                  <a:ext uri="{FF2B5EF4-FFF2-40B4-BE49-F238E27FC236}">
                    <a16:creationId xmlns:a16="http://schemas.microsoft.com/office/drawing/2014/main" id="{5347C892-DB97-4592-8991-94EC62585416}"/>
                  </a:ext>
                </a:extLst>
              </p:cNvPr>
              <p:cNvSpPr txBox="1">
                <a:spLocks noRot="1" noChangeAspect="1" noMove="1" noResize="1" noEditPoints="1" noAdjustHandles="1" noChangeArrowheads="1" noChangeShapeType="1" noTextEdit="1"/>
              </p:cNvSpPr>
              <p:nvPr/>
            </p:nvSpPr>
            <p:spPr>
              <a:xfrm>
                <a:off x="6100153" y="5118926"/>
                <a:ext cx="1992661" cy="713529"/>
              </a:xfrm>
              <a:prstGeom prst="rect">
                <a:avLst/>
              </a:prstGeom>
              <a:blipFill>
                <a:blip r:embed="rId5"/>
                <a:stretch>
                  <a:fillRect r="-4587" b="-12821"/>
                </a:stretch>
              </a:blipFill>
            </p:spPr>
            <p:txBody>
              <a:bodyPr/>
              <a:lstStyle/>
              <a:p>
                <a:r>
                  <a:rPr lang="en-US">
                    <a:noFill/>
                  </a:rPr>
                  <a:t> </a:t>
                </a:r>
              </a:p>
            </p:txBody>
          </p:sp>
        </mc:Fallback>
      </mc:AlternateContent>
    </p:spTree>
    <p:extLst>
      <p:ext uri="{BB962C8B-B14F-4D97-AF65-F5344CB8AC3E}">
        <p14:creationId xmlns:p14="http://schemas.microsoft.com/office/powerpoint/2010/main" val="236794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17</a:t>
            </a:fld>
            <a:endParaRPr lang="en-US" altLang="zh-CN"/>
          </a:p>
        </p:txBody>
      </p:sp>
      <p:sp>
        <p:nvSpPr>
          <p:cNvPr id="2" name="TextBox 1"/>
          <p:cNvSpPr txBox="1"/>
          <p:nvPr/>
        </p:nvSpPr>
        <p:spPr>
          <a:xfrm>
            <a:off x="971600" y="116563"/>
            <a:ext cx="7606570" cy="400110"/>
          </a:xfrm>
          <a:prstGeom prst="rect">
            <a:avLst/>
          </a:prstGeom>
          <a:noFill/>
        </p:spPr>
        <p:txBody>
          <a:bodyPr wrap="none" rtlCol="0">
            <a:spAutoFit/>
          </a:bodyPr>
          <a:lstStyle/>
          <a:p>
            <a:r>
              <a:rPr lang="en-GB" sz="2000" dirty="0"/>
              <a:t>The understanding of light as a wave begins with Huygens </a:t>
            </a:r>
            <a:r>
              <a:rPr lang="en-US" sz="2000" dirty="0"/>
              <a:t>(1629-1695)</a:t>
            </a:r>
            <a:r>
              <a:rPr lang="en-GB" sz="2000" dirty="0"/>
              <a:t> </a:t>
            </a:r>
            <a:endParaRPr lang="en-US" sz="2000" dirty="0"/>
          </a:p>
        </p:txBody>
      </p:sp>
      <p:sp>
        <p:nvSpPr>
          <p:cNvPr id="5" name="Content Placeholder 2"/>
          <p:cNvSpPr>
            <a:spLocks noGrp="1"/>
          </p:cNvSpPr>
          <p:nvPr>
            <p:ph idx="1"/>
          </p:nvPr>
        </p:nvSpPr>
        <p:spPr>
          <a:xfrm>
            <a:off x="395536" y="764704"/>
            <a:ext cx="4248472" cy="4525963"/>
          </a:xfrm>
        </p:spPr>
        <p:txBody>
          <a:bodyPr/>
          <a:lstStyle/>
          <a:p>
            <a:r>
              <a:rPr lang="en-GB" sz="2000" dirty="0"/>
              <a:t>Founder of the wave theory of the light [1]</a:t>
            </a:r>
          </a:p>
          <a:p>
            <a:pPr marL="0" indent="0">
              <a:buNone/>
            </a:pPr>
            <a:r>
              <a:rPr lang="en-GB" sz="2000" dirty="0"/>
              <a:t>- Particularly about the wave propagation, he also describe reflection and refraction in this framework (which will be useful later to describe diffraction) ! </a:t>
            </a:r>
          </a:p>
          <a:p>
            <a:r>
              <a:rPr lang="en-GB" sz="2000" dirty="0"/>
              <a:t>And many other accomplishments in astronomy and mechanics and he is the discoverer of using pendulum to regulate clock, i.e. he’s the inventor of the pendulum clock ! [2] </a:t>
            </a:r>
            <a:endParaRPr lang="en-US" sz="2000" dirty="0"/>
          </a:p>
        </p:txBody>
      </p:sp>
      <p:sp>
        <p:nvSpPr>
          <p:cNvPr id="6" name="Slide Number Placeholder 3"/>
          <p:cNvSpPr txBox="1">
            <a:spLocks/>
          </p:cNvSpPr>
          <p:nvPr/>
        </p:nvSpPr>
        <p:spPr bwMode="auto">
          <a:xfrm>
            <a:off x="6732588" y="62372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a:lstStyle>
          <a:p>
            <a:fld id="{41A7B2A6-4997-4D6A-A223-B65D77C6B4A9}" type="slidenum">
              <a:rPr lang="en-US" altLang="zh-CN" smtClean="0"/>
              <a:pPr/>
              <a:t>17</a:t>
            </a:fld>
            <a:endParaRPr lang="en-US" altLang="zh-CN"/>
          </a:p>
        </p:txBody>
      </p:sp>
      <p:pic>
        <p:nvPicPr>
          <p:cNvPr id="7" name="Picture 6"/>
          <p:cNvPicPr>
            <a:picLocks noChangeAspect="1"/>
          </p:cNvPicPr>
          <p:nvPr/>
        </p:nvPicPr>
        <p:blipFill>
          <a:blip r:embed="rId2"/>
          <a:stretch>
            <a:fillRect/>
          </a:stretch>
        </p:blipFill>
        <p:spPr>
          <a:xfrm>
            <a:off x="4974717" y="1300573"/>
            <a:ext cx="3868916" cy="4219984"/>
          </a:xfrm>
          <a:prstGeom prst="rect">
            <a:avLst/>
          </a:prstGeom>
        </p:spPr>
      </p:pic>
      <p:sp>
        <p:nvSpPr>
          <p:cNvPr id="8" name="TextBox 7"/>
          <p:cNvSpPr txBox="1"/>
          <p:nvPr/>
        </p:nvSpPr>
        <p:spPr>
          <a:xfrm>
            <a:off x="4997272" y="5641824"/>
            <a:ext cx="3868916" cy="646331"/>
          </a:xfrm>
          <a:prstGeom prst="rect">
            <a:avLst/>
          </a:prstGeom>
          <a:noFill/>
        </p:spPr>
        <p:txBody>
          <a:bodyPr wrap="square" rtlCol="0">
            <a:spAutoFit/>
          </a:bodyPr>
          <a:lstStyle/>
          <a:p>
            <a:r>
              <a:rPr lang="en-US" sz="1200" dirty="0">
                <a:hlinkClick r:id="rId3"/>
              </a:rPr>
              <a:t>http://images.fineartamerica.com/images-medium-large/1-christian-huygens-granger.jpg</a:t>
            </a:r>
            <a:endParaRPr lang="en-US" sz="1200" dirty="0"/>
          </a:p>
          <a:p>
            <a:endParaRPr lang="en-US" sz="1200" dirty="0"/>
          </a:p>
        </p:txBody>
      </p:sp>
      <p:sp>
        <p:nvSpPr>
          <p:cNvPr id="9" name="TextBox 8"/>
          <p:cNvSpPr txBox="1"/>
          <p:nvPr/>
        </p:nvSpPr>
        <p:spPr>
          <a:xfrm>
            <a:off x="827585" y="6093296"/>
            <a:ext cx="8038604" cy="1077218"/>
          </a:xfrm>
          <a:prstGeom prst="rect">
            <a:avLst/>
          </a:prstGeom>
          <a:noFill/>
        </p:spPr>
        <p:txBody>
          <a:bodyPr wrap="square" rtlCol="0">
            <a:spAutoFit/>
          </a:bodyPr>
          <a:lstStyle/>
          <a:p>
            <a:r>
              <a:rPr lang="en-GB" sz="1600" dirty="0"/>
              <a:t>[1] C. Huygens “</a:t>
            </a:r>
            <a:r>
              <a:rPr lang="en-GB" sz="1600" dirty="0" err="1"/>
              <a:t>Traite</a:t>
            </a:r>
            <a:r>
              <a:rPr lang="en-GB" sz="1600" dirty="0"/>
              <a:t> de la </a:t>
            </a:r>
            <a:r>
              <a:rPr lang="en-GB" sz="1600" dirty="0" err="1"/>
              <a:t>lumiere</a:t>
            </a:r>
            <a:r>
              <a:rPr lang="en-GB" sz="1600" dirty="0"/>
              <a:t>” (</a:t>
            </a:r>
            <a:r>
              <a:rPr lang="en-GB" sz="1600" dirty="0" err="1"/>
              <a:t>Treatrise</a:t>
            </a:r>
            <a:r>
              <a:rPr lang="en-GB" sz="1600" dirty="0"/>
              <a:t> on light), English translation available here: </a:t>
            </a:r>
            <a:r>
              <a:rPr lang="en-GB" sz="1600" dirty="0">
                <a:hlinkClick r:id="rId4"/>
              </a:rPr>
              <a:t>www.gutenberg.org/files/14725/14725-h/14725-h.htm</a:t>
            </a:r>
            <a:endParaRPr lang="en-GB" sz="1600" dirty="0"/>
          </a:p>
          <a:p>
            <a:r>
              <a:rPr lang="en-GB" sz="1600" dirty="0"/>
              <a:t>[2] </a:t>
            </a:r>
            <a:r>
              <a:rPr lang="en-GB" sz="1600" dirty="0">
                <a:hlinkClick r:id="rId5"/>
              </a:rPr>
              <a:t>https://www.britannica.com/biography/Christiaan-Huygens</a:t>
            </a:r>
            <a:endParaRPr lang="en-GB" sz="1600" dirty="0"/>
          </a:p>
          <a:p>
            <a:endParaRPr lang="en-US" sz="1600" dirty="0"/>
          </a:p>
        </p:txBody>
      </p:sp>
    </p:spTree>
    <p:extLst>
      <p:ext uri="{BB962C8B-B14F-4D97-AF65-F5344CB8AC3E}">
        <p14:creationId xmlns:p14="http://schemas.microsoft.com/office/powerpoint/2010/main" val="427427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18</a:t>
            </a:fld>
            <a:endParaRPr lang="en-US" altLang="zh-CN"/>
          </a:p>
        </p:txBody>
      </p:sp>
      <p:pic>
        <p:nvPicPr>
          <p:cNvPr id="3" name="Picture 2"/>
          <p:cNvPicPr>
            <a:picLocks noChangeAspect="1"/>
          </p:cNvPicPr>
          <p:nvPr/>
        </p:nvPicPr>
        <p:blipFill>
          <a:blip r:embed="rId2"/>
          <a:stretch>
            <a:fillRect/>
          </a:stretch>
        </p:blipFill>
        <p:spPr>
          <a:xfrm>
            <a:off x="4666844" y="920585"/>
            <a:ext cx="3891245" cy="4249464"/>
          </a:xfrm>
          <a:prstGeom prst="rect">
            <a:avLst/>
          </a:prstGeom>
        </p:spPr>
      </p:pic>
      <p:sp>
        <p:nvSpPr>
          <p:cNvPr id="5" name="TextBox 4"/>
          <p:cNvSpPr txBox="1"/>
          <p:nvPr/>
        </p:nvSpPr>
        <p:spPr>
          <a:xfrm>
            <a:off x="5064294" y="5249654"/>
            <a:ext cx="3096344" cy="923330"/>
          </a:xfrm>
          <a:prstGeom prst="rect">
            <a:avLst/>
          </a:prstGeom>
          <a:noFill/>
        </p:spPr>
        <p:txBody>
          <a:bodyPr wrap="square" rtlCol="0">
            <a:spAutoFit/>
          </a:bodyPr>
          <a:lstStyle/>
          <a:p>
            <a:r>
              <a:rPr lang="en-GB" dirty="0"/>
              <a:t>A picture from [1 pp. 17], to explain wave propagation from point sources </a:t>
            </a:r>
            <a:endParaRPr lang="en-US" dirty="0"/>
          </a:p>
        </p:txBody>
      </p:sp>
      <p:sp>
        <p:nvSpPr>
          <p:cNvPr id="6" name="TextBox 5"/>
          <p:cNvSpPr txBox="1"/>
          <p:nvPr/>
        </p:nvSpPr>
        <p:spPr>
          <a:xfrm>
            <a:off x="827585" y="6093296"/>
            <a:ext cx="8038604" cy="1077218"/>
          </a:xfrm>
          <a:prstGeom prst="rect">
            <a:avLst/>
          </a:prstGeom>
          <a:noFill/>
        </p:spPr>
        <p:txBody>
          <a:bodyPr wrap="square" rtlCol="0">
            <a:spAutoFit/>
          </a:bodyPr>
          <a:lstStyle/>
          <a:p>
            <a:r>
              <a:rPr lang="en-GB" sz="1600" dirty="0"/>
              <a:t>[1] C. Huygens “</a:t>
            </a:r>
            <a:r>
              <a:rPr lang="en-GB" sz="1600" dirty="0" err="1"/>
              <a:t>Traite</a:t>
            </a:r>
            <a:r>
              <a:rPr lang="en-GB" sz="1600" dirty="0"/>
              <a:t> de la </a:t>
            </a:r>
            <a:r>
              <a:rPr lang="en-GB" sz="1600" dirty="0" err="1"/>
              <a:t>lumiere</a:t>
            </a:r>
            <a:r>
              <a:rPr lang="en-GB" sz="1600" dirty="0"/>
              <a:t>” (</a:t>
            </a:r>
            <a:r>
              <a:rPr lang="en-GB" sz="1600" dirty="0" err="1"/>
              <a:t>Treatrise</a:t>
            </a:r>
            <a:r>
              <a:rPr lang="en-GB" sz="1600" dirty="0"/>
              <a:t> on light), English translation available here: </a:t>
            </a:r>
            <a:r>
              <a:rPr lang="en-GB" sz="1600" dirty="0">
                <a:hlinkClick r:id="rId3"/>
              </a:rPr>
              <a:t>www.gutenberg.org/files/14725/14725-h/14725-h.htm</a:t>
            </a:r>
            <a:endParaRPr lang="en-GB" sz="1600" dirty="0"/>
          </a:p>
          <a:p>
            <a:r>
              <a:rPr lang="en-GB" sz="1600" dirty="0"/>
              <a:t>[2] </a:t>
            </a:r>
            <a:r>
              <a:rPr lang="en-GB" sz="1600" dirty="0">
                <a:hlinkClick r:id="rId4"/>
              </a:rPr>
              <a:t>https://www.britannica.com/biography/Christiaan-Huygens</a:t>
            </a:r>
            <a:endParaRPr lang="en-GB" sz="1600" dirty="0"/>
          </a:p>
          <a:p>
            <a:endParaRPr lang="en-US" sz="1600" dirty="0"/>
          </a:p>
        </p:txBody>
      </p:sp>
      <p:sp>
        <p:nvSpPr>
          <p:cNvPr id="7" name="TextBox 6"/>
          <p:cNvSpPr txBox="1"/>
          <p:nvPr/>
        </p:nvSpPr>
        <p:spPr>
          <a:xfrm>
            <a:off x="971600" y="116563"/>
            <a:ext cx="7606570" cy="400110"/>
          </a:xfrm>
          <a:prstGeom prst="rect">
            <a:avLst/>
          </a:prstGeom>
          <a:noFill/>
        </p:spPr>
        <p:txBody>
          <a:bodyPr wrap="none" rtlCol="0">
            <a:spAutoFit/>
          </a:bodyPr>
          <a:lstStyle/>
          <a:p>
            <a:r>
              <a:rPr lang="en-GB" sz="2000" dirty="0"/>
              <a:t>The understanding of light as a wave begins with Huygens </a:t>
            </a:r>
            <a:r>
              <a:rPr lang="en-US" sz="2000" dirty="0"/>
              <a:t>(1629-1695)</a:t>
            </a:r>
            <a:r>
              <a:rPr lang="en-GB" sz="2000" dirty="0"/>
              <a:t> </a:t>
            </a:r>
            <a:endParaRPr lang="en-US" sz="2000" dirty="0"/>
          </a:p>
        </p:txBody>
      </p:sp>
      <p:sp>
        <p:nvSpPr>
          <p:cNvPr id="2" name="TextBox 1"/>
          <p:cNvSpPr txBox="1"/>
          <p:nvPr/>
        </p:nvSpPr>
        <p:spPr>
          <a:xfrm>
            <a:off x="462508" y="1100993"/>
            <a:ext cx="4236709" cy="4893647"/>
          </a:xfrm>
          <a:prstGeom prst="rect">
            <a:avLst/>
          </a:prstGeom>
          <a:noFill/>
        </p:spPr>
        <p:txBody>
          <a:bodyPr wrap="square" rtlCol="0">
            <a:spAutoFit/>
          </a:bodyPr>
          <a:lstStyle/>
          <a:p>
            <a:r>
              <a:rPr lang="en-GB" sz="2400" dirty="0"/>
              <a:t>Huygens understand the light is also wave.</a:t>
            </a:r>
          </a:p>
          <a:p>
            <a:endParaRPr lang="en-GB" sz="2400" dirty="0"/>
          </a:p>
          <a:p>
            <a:r>
              <a:rPr lang="en-GB" sz="2400" dirty="0"/>
              <a:t>He describe the Huygens principle about propagation of waves (valid for light and mechanical waves).</a:t>
            </a:r>
          </a:p>
          <a:p>
            <a:endParaRPr lang="en-GB" sz="2400" dirty="0"/>
          </a:p>
          <a:p>
            <a:r>
              <a:rPr lang="en-GB" sz="2400" dirty="0"/>
              <a:t>He don’t understand the light is a transverse wave (it is understood by Thomas Young). </a:t>
            </a:r>
          </a:p>
          <a:p>
            <a:endParaRPr lang="en-GB" sz="2400" dirty="0"/>
          </a:p>
          <a:p>
            <a:endParaRPr lang="en-GB" sz="2400" dirty="0"/>
          </a:p>
        </p:txBody>
      </p:sp>
    </p:spTree>
    <p:extLst>
      <p:ext uri="{BB962C8B-B14F-4D97-AF65-F5344CB8AC3E}">
        <p14:creationId xmlns:p14="http://schemas.microsoft.com/office/powerpoint/2010/main" val="225504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19</a:t>
            </a:fld>
            <a:endParaRPr lang="en-US" altLang="zh-CN"/>
          </a:p>
        </p:txBody>
      </p:sp>
      <p:sp>
        <p:nvSpPr>
          <p:cNvPr id="3" name="Content Placeholder 2">
            <a:extLst>
              <a:ext uri="{FF2B5EF4-FFF2-40B4-BE49-F238E27FC236}">
                <a16:creationId xmlns:a16="http://schemas.microsoft.com/office/drawing/2014/main" id="{25CC2486-D9AD-4708-8375-CC7402996F65}"/>
              </a:ext>
            </a:extLst>
          </p:cNvPr>
          <p:cNvSpPr>
            <a:spLocks noGrp="1"/>
          </p:cNvSpPr>
          <p:nvPr>
            <p:ph idx="1"/>
          </p:nvPr>
        </p:nvSpPr>
        <p:spPr>
          <a:xfrm>
            <a:off x="180172" y="1267524"/>
            <a:ext cx="8229600" cy="4525963"/>
          </a:xfrm>
        </p:spPr>
        <p:txBody>
          <a:bodyPr/>
          <a:lstStyle/>
          <a:p>
            <a:r>
              <a:rPr lang="en-US" sz="2400" dirty="0"/>
              <a:t>Both are vectors and their direction are perpendicular </a:t>
            </a:r>
          </a:p>
          <a:p>
            <a:r>
              <a:rPr lang="en-US" sz="2400" dirty="0"/>
              <a:t>Both propagates at the same velocity </a:t>
            </a:r>
          </a:p>
          <a:p>
            <a:r>
              <a:rPr lang="en-US" sz="2400" dirty="0"/>
              <a:t>Their magnitude are proportional, in vacuum:</a:t>
            </a:r>
          </a:p>
          <a:p>
            <a:endParaRPr lang="en-US" sz="2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A255D0F-B60F-4C8C-9B60-42DD3F2A2124}"/>
                  </a:ext>
                </a:extLst>
              </p:cNvPr>
              <p:cNvSpPr txBox="1"/>
              <p:nvPr/>
            </p:nvSpPr>
            <p:spPr>
              <a:xfrm>
                <a:off x="3674371" y="3223730"/>
                <a:ext cx="1338443" cy="1037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𝐵</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𝐸</m:t>
                          </m:r>
                        </m:num>
                        <m:den>
                          <m:r>
                            <a:rPr lang="en-US" sz="3600" b="0" i="1" smtClean="0">
                              <a:latin typeface="Cambria Math" panose="02040503050406030204" pitchFamily="18" charset="0"/>
                            </a:rPr>
                            <m:t>𝑐</m:t>
                          </m:r>
                        </m:den>
                      </m:f>
                    </m:oMath>
                  </m:oMathPara>
                </a14:m>
                <a:endParaRPr lang="en-US" sz="3600" dirty="0"/>
              </a:p>
            </p:txBody>
          </p:sp>
        </mc:Choice>
        <mc:Fallback xmlns="">
          <p:sp>
            <p:nvSpPr>
              <p:cNvPr id="5" name="TextBox 4">
                <a:extLst>
                  <a:ext uri="{FF2B5EF4-FFF2-40B4-BE49-F238E27FC236}">
                    <a16:creationId xmlns:a16="http://schemas.microsoft.com/office/drawing/2014/main" id="{CA255D0F-B60F-4C8C-9B60-42DD3F2A2124}"/>
                  </a:ext>
                </a:extLst>
              </p:cNvPr>
              <p:cNvSpPr txBox="1">
                <a:spLocks noRot="1" noChangeAspect="1" noMove="1" noResize="1" noEditPoints="1" noAdjustHandles="1" noChangeArrowheads="1" noChangeShapeType="1" noTextEdit="1"/>
              </p:cNvSpPr>
              <p:nvPr/>
            </p:nvSpPr>
            <p:spPr>
              <a:xfrm>
                <a:off x="3674371" y="3223730"/>
                <a:ext cx="1338443" cy="1037400"/>
              </a:xfrm>
              <a:prstGeom prst="rect">
                <a:avLst/>
              </a:prstGeom>
              <a:blipFill>
                <a:blip r:embed="rId2"/>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59557EB8-62CD-4B79-9C6B-EFEA215FA84C}"/>
              </a:ext>
            </a:extLst>
          </p:cNvPr>
          <p:cNvCxnSpPr/>
          <p:nvPr/>
        </p:nvCxnSpPr>
        <p:spPr bwMode="auto">
          <a:xfrm flipH="1" flipV="1">
            <a:off x="5082208" y="4293961"/>
            <a:ext cx="288032" cy="28803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D0F6FED7-BBA5-4F32-92D7-23A860781A77}"/>
              </a:ext>
            </a:extLst>
          </p:cNvPr>
          <p:cNvSpPr txBox="1"/>
          <p:nvPr/>
        </p:nvSpPr>
        <p:spPr>
          <a:xfrm>
            <a:off x="5517000" y="4482373"/>
            <a:ext cx="2493118" cy="369332"/>
          </a:xfrm>
          <a:prstGeom prst="rect">
            <a:avLst/>
          </a:prstGeom>
          <a:noFill/>
        </p:spPr>
        <p:txBody>
          <a:bodyPr wrap="none" rtlCol="0">
            <a:spAutoFit/>
          </a:bodyPr>
          <a:lstStyle/>
          <a:p>
            <a:r>
              <a:rPr lang="en-US" dirty="0"/>
              <a:t>Speed of light in vacuum </a:t>
            </a:r>
          </a:p>
        </p:txBody>
      </p:sp>
      <p:cxnSp>
        <p:nvCxnSpPr>
          <p:cNvPr id="8" name="Straight Arrow Connector 7">
            <a:extLst>
              <a:ext uri="{FF2B5EF4-FFF2-40B4-BE49-F238E27FC236}">
                <a16:creationId xmlns:a16="http://schemas.microsoft.com/office/drawing/2014/main" id="{7C45D8ED-A3DF-4ABA-9A7A-BD45D5683C62}"/>
              </a:ext>
            </a:extLst>
          </p:cNvPr>
          <p:cNvCxnSpPr/>
          <p:nvPr/>
        </p:nvCxnSpPr>
        <p:spPr bwMode="auto">
          <a:xfrm flipV="1">
            <a:off x="3118170" y="4063292"/>
            <a:ext cx="432048" cy="41908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10052A65-09AA-4ED0-88DF-59B37EA55419}"/>
              </a:ext>
            </a:extLst>
          </p:cNvPr>
          <p:cNvSpPr txBox="1"/>
          <p:nvPr/>
        </p:nvSpPr>
        <p:spPr>
          <a:xfrm>
            <a:off x="1600234" y="4530154"/>
            <a:ext cx="1667444" cy="646331"/>
          </a:xfrm>
          <a:prstGeom prst="rect">
            <a:avLst/>
          </a:prstGeom>
          <a:noFill/>
        </p:spPr>
        <p:txBody>
          <a:bodyPr wrap="none" rtlCol="0">
            <a:spAutoFit/>
          </a:bodyPr>
          <a:lstStyle/>
          <a:p>
            <a:r>
              <a:rPr lang="en-US" dirty="0"/>
              <a:t>Magnitude of </a:t>
            </a:r>
          </a:p>
          <a:p>
            <a:r>
              <a:rPr lang="en-US" dirty="0"/>
              <a:t>Magnetic B-field</a:t>
            </a:r>
          </a:p>
        </p:txBody>
      </p:sp>
      <p:cxnSp>
        <p:nvCxnSpPr>
          <p:cNvPr id="10" name="Straight Arrow Connector 9">
            <a:extLst>
              <a:ext uri="{FF2B5EF4-FFF2-40B4-BE49-F238E27FC236}">
                <a16:creationId xmlns:a16="http://schemas.microsoft.com/office/drawing/2014/main" id="{B0105959-2C4D-47F1-92C5-29FF67666813}"/>
              </a:ext>
            </a:extLst>
          </p:cNvPr>
          <p:cNvCxnSpPr/>
          <p:nvPr/>
        </p:nvCxnSpPr>
        <p:spPr bwMode="auto">
          <a:xfrm flipH="1">
            <a:off x="5032848" y="3094190"/>
            <a:ext cx="576064" cy="3600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4A7FAC8-E1FF-4811-8EAC-8329821D2119}"/>
                  </a:ext>
                </a:extLst>
              </p:cNvPr>
              <p:cNvSpPr txBox="1"/>
              <p:nvPr/>
            </p:nvSpPr>
            <p:spPr>
              <a:xfrm>
                <a:off x="3981685" y="5176485"/>
                <a:ext cx="1265539" cy="2780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e>
                      </m:rad>
                      <m:r>
                        <a:rPr lang="en-US" b="0" i="1" smtClean="0">
                          <a:latin typeface="Cambria Math" panose="02040503050406030204" pitchFamily="18" charset="0"/>
                        </a:rPr>
                        <m:t>𝐸</m:t>
                      </m:r>
                    </m:oMath>
                  </m:oMathPara>
                </a14:m>
                <a:endParaRPr lang="en-US" dirty="0"/>
              </a:p>
            </p:txBody>
          </p:sp>
        </mc:Choice>
        <mc:Fallback xmlns="">
          <p:sp>
            <p:nvSpPr>
              <p:cNvPr id="11" name="TextBox 10">
                <a:extLst>
                  <a:ext uri="{FF2B5EF4-FFF2-40B4-BE49-F238E27FC236}">
                    <a16:creationId xmlns:a16="http://schemas.microsoft.com/office/drawing/2014/main" id="{24A7FAC8-E1FF-4811-8EAC-8329821D2119}"/>
                  </a:ext>
                </a:extLst>
              </p:cNvPr>
              <p:cNvSpPr txBox="1">
                <a:spLocks noRot="1" noChangeAspect="1" noMove="1" noResize="1" noEditPoints="1" noAdjustHandles="1" noChangeArrowheads="1" noChangeShapeType="1" noTextEdit="1"/>
              </p:cNvSpPr>
              <p:nvPr/>
            </p:nvSpPr>
            <p:spPr>
              <a:xfrm>
                <a:off x="3981685" y="5176485"/>
                <a:ext cx="1265539" cy="278025"/>
              </a:xfrm>
              <a:prstGeom prst="rect">
                <a:avLst/>
              </a:prstGeom>
              <a:blipFill>
                <a:blip r:embed="rId3"/>
                <a:stretch>
                  <a:fillRect l="-3365" r="-3365" b="-23913"/>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CAC98126-9B5B-4FC8-B2CA-FA312D298DE5}"/>
              </a:ext>
            </a:extLst>
          </p:cNvPr>
          <p:cNvCxnSpPr/>
          <p:nvPr/>
        </p:nvCxnSpPr>
        <p:spPr bwMode="auto">
          <a:xfrm flipV="1">
            <a:off x="4545255" y="5474592"/>
            <a:ext cx="138398" cy="3600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a:extLst>
              <a:ext uri="{FF2B5EF4-FFF2-40B4-BE49-F238E27FC236}">
                <a16:creationId xmlns:a16="http://schemas.microsoft.com/office/drawing/2014/main" id="{D559C770-ADA1-40F4-81DB-81491902B946}"/>
              </a:ext>
            </a:extLst>
          </p:cNvPr>
          <p:cNvCxnSpPr/>
          <p:nvPr/>
        </p:nvCxnSpPr>
        <p:spPr bwMode="auto">
          <a:xfrm flipH="1" flipV="1">
            <a:off x="4973227" y="5494198"/>
            <a:ext cx="360040" cy="3600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A0AF2E08-4126-49FD-96B6-B28DABC02E42}"/>
              </a:ext>
            </a:extLst>
          </p:cNvPr>
          <p:cNvSpPr txBox="1"/>
          <p:nvPr/>
        </p:nvSpPr>
        <p:spPr>
          <a:xfrm>
            <a:off x="2799460" y="5820128"/>
            <a:ext cx="2128759" cy="646331"/>
          </a:xfrm>
          <a:prstGeom prst="rect">
            <a:avLst/>
          </a:prstGeom>
          <a:noFill/>
        </p:spPr>
        <p:txBody>
          <a:bodyPr wrap="square" rtlCol="0">
            <a:spAutoFit/>
          </a:bodyPr>
          <a:lstStyle/>
          <a:p>
            <a:r>
              <a:rPr lang="en-US" dirty="0"/>
              <a:t>Electric permittivity of vacuum</a:t>
            </a:r>
          </a:p>
        </p:txBody>
      </p:sp>
      <p:sp>
        <p:nvSpPr>
          <p:cNvPr id="15" name="Rectangle 14">
            <a:extLst>
              <a:ext uri="{FF2B5EF4-FFF2-40B4-BE49-F238E27FC236}">
                <a16:creationId xmlns:a16="http://schemas.microsoft.com/office/drawing/2014/main" id="{5B536A49-C6B6-445A-96C4-886064CF9E44}"/>
              </a:ext>
            </a:extLst>
          </p:cNvPr>
          <p:cNvSpPr/>
          <p:nvPr/>
        </p:nvSpPr>
        <p:spPr>
          <a:xfrm>
            <a:off x="5131342" y="5887321"/>
            <a:ext cx="3205429" cy="369332"/>
          </a:xfrm>
          <a:prstGeom prst="rect">
            <a:avLst/>
          </a:prstGeom>
        </p:spPr>
        <p:txBody>
          <a:bodyPr wrap="none">
            <a:spAutoFit/>
          </a:bodyPr>
          <a:lstStyle/>
          <a:p>
            <a:r>
              <a:rPr lang="en-US" dirty="0"/>
              <a:t>Magnetic permeability of vacuum</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C0A7B4B-60B3-4730-9701-C43BF20C76F8}"/>
                  </a:ext>
                </a:extLst>
              </p:cNvPr>
              <p:cNvSpPr txBox="1"/>
              <p:nvPr/>
            </p:nvSpPr>
            <p:spPr>
              <a:xfrm>
                <a:off x="3143132" y="6444601"/>
                <a:ext cx="1938416" cy="369332"/>
              </a:xfrm>
              <a:prstGeom prst="rect">
                <a:avLst/>
              </a:prstGeom>
              <a:noFill/>
            </p:spPr>
            <p:txBody>
              <a:bodyPr wrap="none" rtlCol="0">
                <a:spAutoFit/>
              </a:bodyPr>
              <a:lstStyle/>
              <a:p>
                <a:r>
                  <a:rPr lang="en-US" dirty="0"/>
                  <a:t>(Remember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B</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oMath>
                </a14:m>
                <a:r>
                  <a:rPr lang="en-US" dirty="0"/>
                  <a:t>)</a:t>
                </a:r>
              </a:p>
            </p:txBody>
          </p:sp>
        </mc:Choice>
        <mc:Fallback xmlns="">
          <p:sp>
            <p:nvSpPr>
              <p:cNvPr id="16" name="TextBox 15">
                <a:extLst>
                  <a:ext uri="{FF2B5EF4-FFF2-40B4-BE49-F238E27FC236}">
                    <a16:creationId xmlns:a16="http://schemas.microsoft.com/office/drawing/2014/main" id="{8C0A7B4B-60B3-4730-9701-C43BF20C76F8}"/>
                  </a:ext>
                </a:extLst>
              </p:cNvPr>
              <p:cNvSpPr txBox="1">
                <a:spLocks noRot="1" noChangeAspect="1" noMove="1" noResize="1" noEditPoints="1" noAdjustHandles="1" noChangeArrowheads="1" noChangeShapeType="1" noTextEdit="1"/>
              </p:cNvSpPr>
              <p:nvPr/>
            </p:nvSpPr>
            <p:spPr>
              <a:xfrm>
                <a:off x="3143132" y="6444601"/>
                <a:ext cx="1938416" cy="369332"/>
              </a:xfrm>
              <a:prstGeom prst="rect">
                <a:avLst/>
              </a:prstGeom>
              <a:blipFill>
                <a:blip r:embed="rId4"/>
                <a:stretch>
                  <a:fillRect l="-2830" t="-8197" r="-440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F4DFE9-5229-44E3-B65B-B964E9DE2932}"/>
                  </a:ext>
                </a:extLst>
              </p:cNvPr>
              <p:cNvSpPr txBox="1"/>
              <p:nvPr/>
            </p:nvSpPr>
            <p:spPr>
              <a:xfrm>
                <a:off x="4928219" y="6462332"/>
                <a:ext cx="2941984" cy="369332"/>
              </a:xfrm>
              <a:prstGeom prst="rect">
                <a:avLst/>
              </a:prstGeom>
              <a:noFill/>
            </p:spPr>
            <p:txBody>
              <a:bodyPr wrap="square" rtlCol="0">
                <a:spAutoFit/>
              </a:bodyPr>
              <a:lstStyle/>
              <a:p>
                <a:r>
                  <a:rPr lang="en-US" dirty="0">
                    <a:ea typeface="Cambria Math" panose="02040503050406030204" pitchFamily="18" charset="0"/>
                  </a:rPr>
                  <a:t>“</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means “proportional to”</a:t>
                </a:r>
              </a:p>
            </p:txBody>
          </p:sp>
        </mc:Choice>
        <mc:Fallback xmlns="">
          <p:sp>
            <p:nvSpPr>
              <p:cNvPr id="18" name="TextBox 17">
                <a:extLst>
                  <a:ext uri="{FF2B5EF4-FFF2-40B4-BE49-F238E27FC236}">
                    <a16:creationId xmlns:a16="http://schemas.microsoft.com/office/drawing/2014/main" id="{F4F4DFE9-5229-44E3-B65B-B964E9DE2932}"/>
                  </a:ext>
                </a:extLst>
              </p:cNvPr>
              <p:cNvSpPr txBox="1">
                <a:spLocks noRot="1" noChangeAspect="1" noMove="1" noResize="1" noEditPoints="1" noAdjustHandles="1" noChangeArrowheads="1" noChangeShapeType="1" noTextEdit="1"/>
              </p:cNvSpPr>
              <p:nvPr/>
            </p:nvSpPr>
            <p:spPr>
              <a:xfrm>
                <a:off x="4928219" y="6462332"/>
                <a:ext cx="2941984" cy="369332"/>
              </a:xfrm>
              <a:prstGeom prst="rect">
                <a:avLst/>
              </a:prstGeom>
              <a:blipFill>
                <a:blip r:embed="rId5"/>
                <a:stretch>
                  <a:fillRect l="-1656" t="-8197" b="-24590"/>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6DA81144-3998-403A-A37F-5A8BF05418B4}"/>
              </a:ext>
            </a:extLst>
          </p:cNvPr>
          <p:cNvSpPr/>
          <p:nvPr/>
        </p:nvSpPr>
        <p:spPr>
          <a:xfrm>
            <a:off x="5723458" y="2673535"/>
            <a:ext cx="4572000" cy="646331"/>
          </a:xfrm>
          <a:prstGeom prst="rect">
            <a:avLst/>
          </a:prstGeom>
        </p:spPr>
        <p:txBody>
          <a:bodyPr>
            <a:spAutoFit/>
          </a:bodyPr>
          <a:lstStyle/>
          <a:p>
            <a:r>
              <a:rPr lang="en-US" dirty="0"/>
              <a:t>Magnitude of </a:t>
            </a:r>
          </a:p>
          <a:p>
            <a:r>
              <a:rPr lang="en-US" dirty="0"/>
              <a:t>Electric field</a:t>
            </a:r>
          </a:p>
        </p:txBody>
      </p:sp>
      <mc:AlternateContent xmlns:mc="http://schemas.openxmlformats.org/markup-compatibility/2006" xmlns:a14="http://schemas.microsoft.com/office/drawing/2010/main">
        <mc:Choice Requires="a14">
          <p:sp>
            <p:nvSpPr>
              <p:cNvPr id="20" name="Title 1">
                <a:extLst>
                  <a:ext uri="{FF2B5EF4-FFF2-40B4-BE49-F238E27FC236}">
                    <a16:creationId xmlns:a16="http://schemas.microsoft.com/office/drawing/2014/main" id="{319CF27F-7655-4C45-95A1-B774D271CD33}"/>
                  </a:ext>
                </a:extLst>
              </p:cNvPr>
              <p:cNvSpPr>
                <a:spLocks noGrp="1"/>
              </p:cNvSpPr>
              <p:nvPr>
                <p:ph type="title"/>
              </p:nvPr>
            </p:nvSpPr>
            <p:spPr>
              <a:xfrm>
                <a:off x="898014" y="-100780"/>
                <a:ext cx="8229600" cy="1143000"/>
              </a:xfrm>
            </p:spPr>
            <p:txBody>
              <a:bodyPr/>
              <a:lstStyle/>
              <a:p>
                <a:r>
                  <a:rPr lang="en-US" sz="3600" dirty="0"/>
                  <a:t>Electric field </a:t>
                </a:r>
                <a14:m>
                  <m:oMath xmlns:m="http://schemas.openxmlformats.org/officeDocument/2006/math">
                    <m:acc>
                      <m:accPr>
                        <m:chr m:val="⃗"/>
                        <m:ctrlPr>
                          <a:rPr lang="en-US" sz="3600" i="1" smtClean="0">
                            <a:latin typeface="Cambria Math" panose="02040503050406030204" pitchFamily="18" charset="0"/>
                          </a:rPr>
                        </m:ctrlPr>
                      </m:accPr>
                      <m:e>
                        <m:r>
                          <a:rPr lang="en-US" sz="3600" b="1" i="1" smtClean="0">
                            <a:latin typeface="Cambria Math" panose="02040503050406030204" pitchFamily="18" charset="0"/>
                          </a:rPr>
                          <m:t>𝑬</m:t>
                        </m:r>
                      </m:e>
                    </m:acc>
                  </m:oMath>
                </a14:m>
                <a:r>
                  <a:rPr lang="en-US" sz="3600" dirty="0"/>
                  <a:t> and magnetic B-field </a:t>
                </a:r>
                <a14:m>
                  <m:oMath xmlns:m="http://schemas.openxmlformats.org/officeDocument/2006/math">
                    <m:acc>
                      <m:accPr>
                        <m:chr m:val="⃗"/>
                        <m:ctrlPr>
                          <a:rPr lang="en-US" sz="3600" i="1" smtClean="0">
                            <a:latin typeface="Cambria Math" panose="02040503050406030204" pitchFamily="18" charset="0"/>
                          </a:rPr>
                        </m:ctrlPr>
                      </m:accPr>
                      <m:e>
                        <m:r>
                          <a:rPr lang="en-US" sz="3600" b="1" i="1" smtClean="0">
                            <a:latin typeface="Cambria Math" panose="02040503050406030204" pitchFamily="18" charset="0"/>
                          </a:rPr>
                          <m:t>𝑩</m:t>
                        </m:r>
                      </m:e>
                    </m:acc>
                  </m:oMath>
                </a14:m>
                <a:endParaRPr lang="en-US" sz="3600" dirty="0"/>
              </a:p>
            </p:txBody>
          </p:sp>
        </mc:Choice>
        <mc:Fallback xmlns="">
          <p:sp>
            <p:nvSpPr>
              <p:cNvPr id="20" name="Title 1">
                <a:extLst>
                  <a:ext uri="{FF2B5EF4-FFF2-40B4-BE49-F238E27FC236}">
                    <a16:creationId xmlns:a16="http://schemas.microsoft.com/office/drawing/2014/main" id="{319CF27F-7655-4C45-95A1-B774D271CD33}"/>
                  </a:ext>
                </a:extLst>
              </p:cNvPr>
              <p:cNvSpPr>
                <a:spLocks noGrp="1" noRot="1" noChangeAspect="1" noMove="1" noResize="1" noEditPoints="1" noAdjustHandles="1" noChangeArrowheads="1" noChangeShapeType="1" noTextEdit="1"/>
              </p:cNvSpPr>
              <p:nvPr>
                <p:ph type="title"/>
              </p:nvPr>
            </p:nvSpPr>
            <p:spPr>
              <a:xfrm>
                <a:off x="898014" y="-100780"/>
                <a:ext cx="8229600" cy="1143000"/>
              </a:xfrm>
              <a:blipFill>
                <a:blip r:embed="rId6"/>
                <a:stretch>
                  <a:fillRect t="-2128"/>
                </a:stretch>
              </a:blipFill>
            </p:spPr>
            <p:txBody>
              <a:bodyPr/>
              <a:lstStyle/>
              <a:p>
                <a:r>
                  <a:rPr lang="en-US">
                    <a:noFill/>
                  </a:rPr>
                  <a:t> </a:t>
                </a:r>
              </a:p>
            </p:txBody>
          </p:sp>
        </mc:Fallback>
      </mc:AlternateContent>
    </p:spTree>
    <p:extLst>
      <p:ext uri="{BB962C8B-B14F-4D97-AF65-F5344CB8AC3E}">
        <p14:creationId xmlns:p14="http://schemas.microsoft.com/office/powerpoint/2010/main" val="119687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4" grpId="0"/>
      <p:bldP spid="15" grpId="0"/>
      <p:bldP spid="16"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9A04-E24B-4EB3-B0FA-E041A94F21D0}"/>
              </a:ext>
            </a:extLst>
          </p:cNvPr>
          <p:cNvSpPr>
            <a:spLocks noGrp="1"/>
          </p:cNvSpPr>
          <p:nvPr>
            <p:ph type="title"/>
          </p:nvPr>
        </p:nvSpPr>
        <p:spPr>
          <a:xfrm>
            <a:off x="755576" y="-166008"/>
            <a:ext cx="8229600" cy="1143000"/>
          </a:xfrm>
        </p:spPr>
        <p:txBody>
          <a:bodyPr/>
          <a:lstStyle/>
          <a:p>
            <a:r>
              <a:rPr lang="en-US" dirty="0"/>
              <a:t>About final examination</a:t>
            </a:r>
          </a:p>
        </p:txBody>
      </p:sp>
      <p:sp>
        <p:nvSpPr>
          <p:cNvPr id="3" name="Content Placeholder 2">
            <a:extLst>
              <a:ext uri="{FF2B5EF4-FFF2-40B4-BE49-F238E27FC236}">
                <a16:creationId xmlns:a16="http://schemas.microsoft.com/office/drawing/2014/main" id="{6439E31D-E988-4132-AED2-7961BEFCBD6D}"/>
              </a:ext>
            </a:extLst>
          </p:cNvPr>
          <p:cNvSpPr>
            <a:spLocks noGrp="1"/>
          </p:cNvSpPr>
          <p:nvPr>
            <p:ph idx="1"/>
          </p:nvPr>
        </p:nvSpPr>
        <p:spPr>
          <a:xfrm>
            <a:off x="625229" y="764704"/>
            <a:ext cx="8229600" cy="4525963"/>
          </a:xfrm>
        </p:spPr>
        <p:txBody>
          <a:bodyPr/>
          <a:lstStyle/>
          <a:p>
            <a:endParaRPr lang="en-US" sz="2800" dirty="0"/>
          </a:p>
          <a:p>
            <a:endParaRPr lang="en-US" dirty="0"/>
          </a:p>
        </p:txBody>
      </p:sp>
      <p:sp>
        <p:nvSpPr>
          <p:cNvPr id="4" name="Slide Number Placeholder 3">
            <a:extLst>
              <a:ext uri="{FF2B5EF4-FFF2-40B4-BE49-F238E27FC236}">
                <a16:creationId xmlns:a16="http://schemas.microsoft.com/office/drawing/2014/main" id="{1429219A-4E2C-4159-B765-52FE53BA0DE7}"/>
              </a:ext>
            </a:extLst>
          </p:cNvPr>
          <p:cNvSpPr>
            <a:spLocks noGrp="1"/>
          </p:cNvSpPr>
          <p:nvPr>
            <p:ph type="sldNum" sz="quarter" idx="10"/>
          </p:nvPr>
        </p:nvSpPr>
        <p:spPr/>
        <p:txBody>
          <a:bodyPr/>
          <a:lstStyle/>
          <a:p>
            <a:fld id="{41A7B2A6-4997-4D6A-A223-B65D77C6B4A9}" type="slidenum">
              <a:rPr lang="en-US" altLang="zh-CN" smtClean="0"/>
              <a:pPr/>
              <a:t>2</a:t>
            </a:fld>
            <a:endParaRPr lang="en-US" altLang="zh-CN"/>
          </a:p>
        </p:txBody>
      </p:sp>
      <p:sp>
        <p:nvSpPr>
          <p:cNvPr id="5" name="Content Placeholder 2">
            <a:extLst>
              <a:ext uri="{FF2B5EF4-FFF2-40B4-BE49-F238E27FC236}">
                <a16:creationId xmlns:a16="http://schemas.microsoft.com/office/drawing/2014/main" id="{F71FDB89-9E0B-45A2-AEA6-1BCE59B06BCE}"/>
              </a:ext>
            </a:extLst>
          </p:cNvPr>
          <p:cNvSpPr txBox="1">
            <a:spLocks/>
          </p:cNvSpPr>
          <p:nvPr/>
        </p:nvSpPr>
        <p:spPr>
          <a:xfrm>
            <a:off x="777629" y="917104"/>
            <a:ext cx="8229600" cy="45259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a:r>
              <a:rPr lang="en-US" sz="2800" kern="0" dirty="0"/>
              <a:t>Same rules and exercises with same level of difficulty than mid-term examination (but the whole semester will be included …)</a:t>
            </a:r>
          </a:p>
          <a:p>
            <a:pPr algn="just"/>
            <a:r>
              <a:rPr lang="en-US" sz="2800" kern="0" dirty="0"/>
              <a:t>Please to give me your numerical result as decimal value (because if not, you will give me different results, which is quite annoying because I have to calculate their decimal value …), and </a:t>
            </a:r>
            <a:r>
              <a:rPr lang="en-US" sz="2800" b="1" kern="0" dirty="0"/>
              <a:t>don’t forget your calculator without memory </a:t>
            </a:r>
            <a:r>
              <a:rPr lang="en-US" sz="2800" kern="0" dirty="0"/>
              <a:t>! </a:t>
            </a:r>
          </a:p>
          <a:p>
            <a:pPr algn="just"/>
            <a:r>
              <a:rPr lang="en-US" sz="2800" kern="0" dirty="0"/>
              <a:t>Please to use the place you have to demonstrate your results (not all the steps but the main steps to permit me to see where you did a mistake, if there is).</a:t>
            </a:r>
          </a:p>
        </p:txBody>
      </p:sp>
    </p:spTree>
    <p:extLst>
      <p:ext uri="{BB962C8B-B14F-4D97-AF65-F5344CB8AC3E}">
        <p14:creationId xmlns:p14="http://schemas.microsoft.com/office/powerpoint/2010/main" val="308103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033418" y="2617400"/>
            <a:ext cx="4110582" cy="883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20</a:t>
            </a:fld>
            <a:endParaRPr lang="en-US" altLang="zh-CN"/>
          </a:p>
        </p:txBody>
      </p:sp>
      <p:sp>
        <p:nvSpPr>
          <p:cNvPr id="3" name="Title 1">
            <a:extLst>
              <a:ext uri="{FF2B5EF4-FFF2-40B4-BE49-F238E27FC236}">
                <a16:creationId xmlns:a16="http://schemas.microsoft.com/office/drawing/2014/main" id="{9EB21B27-24C4-4060-891E-065DB909ACD8}"/>
              </a:ext>
            </a:extLst>
          </p:cNvPr>
          <p:cNvSpPr>
            <a:spLocks noGrp="1"/>
          </p:cNvSpPr>
          <p:nvPr>
            <p:ph type="title"/>
          </p:nvPr>
        </p:nvSpPr>
        <p:spPr>
          <a:xfrm>
            <a:off x="457200" y="44624"/>
            <a:ext cx="8229600" cy="1143000"/>
          </a:xfrm>
        </p:spPr>
        <p:txBody>
          <a:bodyPr/>
          <a:lstStyle/>
          <a:p>
            <a:r>
              <a:rPr lang="en-US" sz="2800" dirty="0"/>
              <a:t>Characteristics of a sinusoidal plane wave propagating in the +x-direction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F24BB1D-2824-468F-8E89-4EC610B3C2A3}"/>
                  </a:ext>
                </a:extLst>
              </p:cNvPr>
              <p:cNvSpPr/>
              <p:nvPr/>
            </p:nvSpPr>
            <p:spPr>
              <a:xfrm>
                <a:off x="1587884" y="1949810"/>
                <a:ext cx="3535327" cy="425181"/>
              </a:xfrm>
              <a:prstGeom prst="rect">
                <a:avLst/>
              </a:prstGeom>
            </p:spPr>
            <p:txBody>
              <a:bodyPr wrap="none">
                <a:spAutoFit/>
              </a:bodyPr>
              <a:lstStyle/>
              <a:p>
                <a14:m>
                  <m:oMath xmlns:m="http://schemas.openxmlformats.org/officeDocument/2006/math">
                    <m:d>
                      <m:dPr>
                        <m:begChr m:val="|"/>
                        <m:endChr m:val="|"/>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𝐸</m:t>
                            </m:r>
                          </m:e>
                        </m:acc>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𝑘𝑥</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0</m:t>
                                </m:r>
                              </m:sub>
                            </m:sSub>
                          </m:e>
                        </m:d>
                      </m:e>
                    </m:func>
                  </m:oMath>
                </a14:m>
                <a:r>
                  <a:rPr lang="en-US" dirty="0"/>
                  <a:t> </a:t>
                </a:r>
              </a:p>
            </p:txBody>
          </p:sp>
        </mc:Choice>
        <mc:Fallback xmlns="">
          <p:sp>
            <p:nvSpPr>
              <p:cNvPr id="5" name="Rectangle 4">
                <a:extLst>
                  <a:ext uri="{FF2B5EF4-FFF2-40B4-BE49-F238E27FC236}">
                    <a16:creationId xmlns:a16="http://schemas.microsoft.com/office/drawing/2014/main" id="{2F24BB1D-2824-468F-8E89-4EC610B3C2A3}"/>
                  </a:ext>
                </a:extLst>
              </p:cNvPr>
              <p:cNvSpPr>
                <a:spLocks noRot="1" noChangeAspect="1" noMove="1" noResize="1" noEditPoints="1" noAdjustHandles="1" noChangeArrowheads="1" noChangeShapeType="1" noTextEdit="1"/>
              </p:cNvSpPr>
              <p:nvPr/>
            </p:nvSpPr>
            <p:spPr>
              <a:xfrm>
                <a:off x="1587884" y="1949810"/>
                <a:ext cx="3535327" cy="425181"/>
              </a:xfrm>
              <a:prstGeom prst="rect">
                <a:avLst/>
              </a:prstGeom>
              <a:blipFill>
                <a:blip r:embed="rId2"/>
                <a:stretch>
                  <a:fillRect b="-714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88D8A07-4F65-4DD7-BBB0-2669347D8203}"/>
              </a:ext>
            </a:extLst>
          </p:cNvPr>
          <p:cNvSpPr txBox="1"/>
          <p:nvPr/>
        </p:nvSpPr>
        <p:spPr>
          <a:xfrm>
            <a:off x="356264" y="1090416"/>
            <a:ext cx="8098692" cy="369332"/>
          </a:xfrm>
          <a:prstGeom prst="rect">
            <a:avLst/>
          </a:prstGeom>
          <a:noFill/>
        </p:spPr>
        <p:txBody>
          <a:bodyPr wrap="none" rtlCol="0">
            <a:spAutoFit/>
          </a:bodyPr>
          <a:lstStyle/>
          <a:p>
            <a:r>
              <a:rPr lang="en-US" dirty="0"/>
              <a:t>The propagation of a sinusoidal electric field wave in the +x-direction is described by: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F12F7D8-3466-4592-BFBF-5749DDFBE85C}"/>
                  </a:ext>
                </a:extLst>
              </p:cNvPr>
              <p:cNvSpPr txBox="1"/>
              <p:nvPr/>
            </p:nvSpPr>
            <p:spPr>
              <a:xfrm>
                <a:off x="5033435" y="2542338"/>
                <a:ext cx="4169929" cy="990528"/>
              </a:xfrm>
              <a:prstGeom prst="rect">
                <a:avLst/>
              </a:prstGeom>
              <a:noFill/>
            </p:spPr>
            <p:txBody>
              <a:bodyPr wrap="square" rtlCol="0">
                <a:spAutoFit/>
              </a:bodyPr>
              <a:lstStyle/>
              <a:p>
                <a:r>
                  <a:rPr lang="en-US" dirty="0"/>
                  <a:t>The direction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𝐸</m:t>
                        </m:r>
                      </m:e>
                    </m:acc>
                  </m:oMath>
                </a14:m>
                <a:r>
                  <a:rPr lang="en-US" dirty="0"/>
                  <a:t> is always perpendicular with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𝐵</m:t>
                        </m:r>
                      </m:e>
                    </m:acc>
                  </m:oMath>
                </a14:m>
                <a:r>
                  <a:rPr lang="en-US" dirty="0"/>
                  <a:t> and the direction of propagation. More details given later. </a:t>
                </a:r>
              </a:p>
            </p:txBody>
          </p:sp>
        </mc:Choice>
        <mc:Fallback xmlns="">
          <p:sp>
            <p:nvSpPr>
              <p:cNvPr id="8" name="TextBox 7">
                <a:extLst>
                  <a:ext uri="{FF2B5EF4-FFF2-40B4-BE49-F238E27FC236}">
                    <a16:creationId xmlns:a16="http://schemas.microsoft.com/office/drawing/2014/main" id="{DF12F7D8-3466-4592-BFBF-5749DDFBE85C}"/>
                  </a:ext>
                </a:extLst>
              </p:cNvPr>
              <p:cNvSpPr txBox="1">
                <a:spLocks noRot="1" noChangeAspect="1" noMove="1" noResize="1" noEditPoints="1" noAdjustHandles="1" noChangeArrowheads="1" noChangeShapeType="1" noTextEdit="1"/>
              </p:cNvSpPr>
              <p:nvPr/>
            </p:nvSpPr>
            <p:spPr>
              <a:xfrm>
                <a:off x="5033435" y="2542338"/>
                <a:ext cx="4169929" cy="990528"/>
              </a:xfrm>
              <a:prstGeom prst="rect">
                <a:avLst/>
              </a:prstGeom>
              <a:blipFill>
                <a:blip r:embed="rId3"/>
                <a:stretch>
                  <a:fillRect l="-1316" r="-439" b="-858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C443C89-A8FB-47E7-A038-26F951852054}"/>
              </a:ext>
            </a:extLst>
          </p:cNvPr>
          <p:cNvCxnSpPr/>
          <p:nvPr/>
        </p:nvCxnSpPr>
        <p:spPr bwMode="auto">
          <a:xfrm flipV="1">
            <a:off x="1979712" y="2352742"/>
            <a:ext cx="648072" cy="5293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8CE6C41-93A9-47E3-AB78-9BBE6A40C7DA}"/>
                  </a:ext>
                </a:extLst>
              </p:cNvPr>
              <p:cNvSpPr txBox="1"/>
              <p:nvPr/>
            </p:nvSpPr>
            <p:spPr>
              <a:xfrm>
                <a:off x="662559" y="2915658"/>
                <a:ext cx="1533177" cy="369332"/>
              </a:xfrm>
              <a:prstGeom prst="rect">
                <a:avLst/>
              </a:prstGeom>
              <a:noFill/>
            </p:spPr>
            <p:txBody>
              <a:bodyPr wrap="none"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oMath>
                </a14:m>
                <a:r>
                  <a:rPr lang="en-US" dirty="0"/>
                  <a:t>:Amplitude </a:t>
                </a:r>
              </a:p>
            </p:txBody>
          </p:sp>
        </mc:Choice>
        <mc:Fallback xmlns="">
          <p:sp>
            <p:nvSpPr>
              <p:cNvPr id="10" name="TextBox 9">
                <a:extLst>
                  <a:ext uri="{FF2B5EF4-FFF2-40B4-BE49-F238E27FC236}">
                    <a16:creationId xmlns:a16="http://schemas.microsoft.com/office/drawing/2014/main" id="{38CE6C41-93A9-47E3-AB78-9BBE6A40C7DA}"/>
                  </a:ext>
                </a:extLst>
              </p:cNvPr>
              <p:cNvSpPr txBox="1">
                <a:spLocks noRot="1" noChangeAspect="1" noMove="1" noResize="1" noEditPoints="1" noAdjustHandles="1" noChangeArrowheads="1" noChangeShapeType="1" noTextEdit="1"/>
              </p:cNvSpPr>
              <p:nvPr/>
            </p:nvSpPr>
            <p:spPr>
              <a:xfrm>
                <a:off x="662559" y="2915658"/>
                <a:ext cx="1533177" cy="369332"/>
              </a:xfrm>
              <a:prstGeom prst="rect">
                <a:avLst/>
              </a:prstGeom>
              <a:blipFill>
                <a:blip r:embed="rId4"/>
                <a:stretch>
                  <a:fillRect t="-8197" r="-2390" b="-24590"/>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1CD33B23-D75B-4B4D-BBDC-55151B194687}"/>
              </a:ext>
            </a:extLst>
          </p:cNvPr>
          <p:cNvCxnSpPr/>
          <p:nvPr/>
        </p:nvCxnSpPr>
        <p:spPr bwMode="auto">
          <a:xfrm flipV="1">
            <a:off x="2834772" y="2352741"/>
            <a:ext cx="585272" cy="114826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1A6B85DF-A9E5-44DE-9F27-3A2AA00E08D6}"/>
              </a:ext>
            </a:extLst>
          </p:cNvPr>
          <p:cNvSpPr txBox="1"/>
          <p:nvPr/>
        </p:nvSpPr>
        <p:spPr>
          <a:xfrm>
            <a:off x="1385067" y="3606611"/>
            <a:ext cx="1837362" cy="369332"/>
          </a:xfrm>
          <a:prstGeom prst="rect">
            <a:avLst/>
          </a:prstGeom>
          <a:noFill/>
        </p:spPr>
        <p:txBody>
          <a:bodyPr wrap="none" rtlCol="0">
            <a:spAutoFit/>
          </a:bodyPr>
          <a:lstStyle/>
          <a:p>
            <a:r>
              <a:rPr lang="en-US" dirty="0"/>
              <a:t>Angular frequency</a:t>
            </a:r>
          </a:p>
        </p:txBody>
      </p:sp>
      <p:cxnSp>
        <p:nvCxnSpPr>
          <p:cNvPr id="13" name="Straight Arrow Connector 12">
            <a:extLst>
              <a:ext uri="{FF2B5EF4-FFF2-40B4-BE49-F238E27FC236}">
                <a16:creationId xmlns:a16="http://schemas.microsoft.com/office/drawing/2014/main" id="{C03EC87C-8545-403A-809B-DED6640A8041}"/>
              </a:ext>
            </a:extLst>
          </p:cNvPr>
          <p:cNvCxnSpPr/>
          <p:nvPr/>
        </p:nvCxnSpPr>
        <p:spPr bwMode="auto">
          <a:xfrm flipV="1">
            <a:off x="3923928" y="2352741"/>
            <a:ext cx="0" cy="165618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3E42648-43B6-4188-8AE5-37E4DC073B22}"/>
                  </a:ext>
                </a:extLst>
              </p:cNvPr>
              <p:cNvSpPr txBox="1"/>
              <p:nvPr/>
            </p:nvSpPr>
            <p:spPr>
              <a:xfrm>
                <a:off x="3222429" y="4081546"/>
                <a:ext cx="1723036" cy="369332"/>
              </a:xfrm>
              <a:prstGeom prst="rect">
                <a:avLst/>
              </a:prstGeom>
              <a:noFill/>
            </p:spPr>
            <p:txBody>
              <a:bodyPr wrap="none" rtlCol="0">
                <a:spAutoFit/>
              </a:bodyPr>
              <a:lstStyle/>
              <a:p>
                <a14:m>
                  <m:oMath xmlns:m="http://schemas.openxmlformats.org/officeDocument/2006/math">
                    <m:r>
                      <a:rPr lang="en-US" i="1" dirty="0" smtClean="0">
                        <a:latin typeface="Cambria Math" panose="02040503050406030204" pitchFamily="18" charset="0"/>
                      </a:rPr>
                      <m:t>𝑘</m:t>
                    </m:r>
                  </m:oMath>
                </a14:m>
                <a:r>
                  <a:rPr lang="en-US" dirty="0"/>
                  <a:t>:Wave number </a:t>
                </a:r>
              </a:p>
            </p:txBody>
          </p:sp>
        </mc:Choice>
        <mc:Fallback xmlns="">
          <p:sp>
            <p:nvSpPr>
              <p:cNvPr id="14" name="TextBox 13">
                <a:extLst>
                  <a:ext uri="{FF2B5EF4-FFF2-40B4-BE49-F238E27FC236}">
                    <a16:creationId xmlns:a16="http://schemas.microsoft.com/office/drawing/2014/main" id="{83E42648-43B6-4188-8AE5-37E4DC073B22}"/>
                  </a:ext>
                </a:extLst>
              </p:cNvPr>
              <p:cNvSpPr txBox="1">
                <a:spLocks noRot="1" noChangeAspect="1" noMove="1" noResize="1" noEditPoints="1" noAdjustHandles="1" noChangeArrowheads="1" noChangeShapeType="1" noTextEdit="1"/>
              </p:cNvSpPr>
              <p:nvPr/>
            </p:nvSpPr>
            <p:spPr>
              <a:xfrm>
                <a:off x="3222429" y="4081546"/>
                <a:ext cx="1723036" cy="369332"/>
              </a:xfrm>
              <a:prstGeom prst="rect">
                <a:avLst/>
              </a:prstGeom>
              <a:blipFill>
                <a:blip r:embed="rId5"/>
                <a:stretch>
                  <a:fillRect t="-10000" r="-2128" b="-26667"/>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648D7B4C-66FA-45BE-B9B1-1CC10D4A1F97}"/>
              </a:ext>
            </a:extLst>
          </p:cNvPr>
          <p:cNvCxnSpPr/>
          <p:nvPr/>
        </p:nvCxnSpPr>
        <p:spPr bwMode="auto">
          <a:xfrm flipH="1" flipV="1">
            <a:off x="4572000" y="2352741"/>
            <a:ext cx="798623" cy="26604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D035F20-7A8B-41BD-AB72-19272E0F8761}"/>
                  </a:ext>
                </a:extLst>
              </p:cNvPr>
              <p:cNvSpPr txBox="1"/>
              <p:nvPr/>
            </p:nvSpPr>
            <p:spPr>
              <a:xfrm>
                <a:off x="4914045" y="5079875"/>
                <a:ext cx="3402371" cy="646331"/>
              </a:xfrm>
              <a:prstGeom prst="rect">
                <a:avLst/>
              </a:prstGeom>
              <a:noFill/>
            </p:spPr>
            <p:txBody>
              <a:bodyPr wrap="square" rtlCol="0">
                <a:spAutoFit/>
              </a:bodyPr>
              <a:lstStyle/>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oMath>
                </a14:m>
                <a:r>
                  <a:rPr lang="en-US" dirty="0"/>
                  <a:t>: “phase offset”, or “phase at origin” </a:t>
                </a:r>
              </a:p>
            </p:txBody>
          </p:sp>
        </mc:Choice>
        <mc:Fallback xmlns="">
          <p:sp>
            <p:nvSpPr>
              <p:cNvPr id="16" name="TextBox 15">
                <a:extLst>
                  <a:ext uri="{FF2B5EF4-FFF2-40B4-BE49-F238E27FC236}">
                    <a16:creationId xmlns:a16="http://schemas.microsoft.com/office/drawing/2014/main" id="{7D035F20-7A8B-41BD-AB72-19272E0F8761}"/>
                  </a:ext>
                </a:extLst>
              </p:cNvPr>
              <p:cNvSpPr txBox="1">
                <a:spLocks noRot="1" noChangeAspect="1" noMove="1" noResize="1" noEditPoints="1" noAdjustHandles="1" noChangeArrowheads="1" noChangeShapeType="1" noTextEdit="1"/>
              </p:cNvSpPr>
              <p:nvPr/>
            </p:nvSpPr>
            <p:spPr>
              <a:xfrm>
                <a:off x="4914045" y="5079875"/>
                <a:ext cx="3402371" cy="646331"/>
              </a:xfrm>
              <a:prstGeom prst="rect">
                <a:avLst/>
              </a:prstGeom>
              <a:blipFill>
                <a:blip r:embed="rId6"/>
                <a:stretch>
                  <a:fillRect l="-1434" t="-4717" b="-14151"/>
                </a:stretch>
              </a:blipFill>
            </p:spPr>
            <p:txBody>
              <a:bodyPr/>
              <a:lstStyle/>
              <a:p>
                <a:r>
                  <a:rPr lang="en-US">
                    <a:noFill/>
                  </a:rPr>
                  <a:t> </a:t>
                </a:r>
              </a:p>
            </p:txBody>
          </p:sp>
        </mc:Fallback>
      </mc:AlternateContent>
      <p:sp>
        <p:nvSpPr>
          <p:cNvPr id="17" name="Left Brace 16">
            <a:extLst>
              <a:ext uri="{FF2B5EF4-FFF2-40B4-BE49-F238E27FC236}">
                <a16:creationId xmlns:a16="http://schemas.microsoft.com/office/drawing/2014/main" id="{2E801251-35B0-4900-B6CC-0AEED6DBB660}"/>
              </a:ext>
            </a:extLst>
          </p:cNvPr>
          <p:cNvSpPr/>
          <p:nvPr/>
        </p:nvSpPr>
        <p:spPr bwMode="auto">
          <a:xfrm rot="5400000">
            <a:off x="3949401" y="1141128"/>
            <a:ext cx="341442" cy="14005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EAA9969-C8FB-4DFA-BDA9-B2DF78981872}"/>
                  </a:ext>
                </a:extLst>
              </p:cNvPr>
              <p:cNvSpPr txBox="1"/>
              <p:nvPr/>
            </p:nvSpPr>
            <p:spPr>
              <a:xfrm>
                <a:off x="3707904" y="1359502"/>
                <a:ext cx="3086614" cy="369332"/>
              </a:xfrm>
              <a:prstGeom prst="rect">
                <a:avLst/>
              </a:prstGeom>
              <a:noFill/>
            </p:spPr>
            <p:txBody>
              <a:bodyPr wrap="none" rtlCol="0">
                <a:spAutoFit/>
              </a:bodyPr>
              <a:lstStyle/>
              <a:p>
                <a:r>
                  <a:rPr lang="en-US" dirty="0"/>
                  <a:t>Phase </a:t>
                </a:r>
                <a14:m>
                  <m:oMath xmlns:m="http://schemas.openxmlformats.org/officeDocument/2006/math">
                    <m:r>
                      <a:rPr lang="en-US" i="1" smtClean="0">
                        <a:latin typeface="Cambria Math" panose="02040503050406030204" pitchFamily="18" charset="0"/>
                        <a:ea typeface="Cambria Math" panose="02040503050406030204" pitchFamily="18" charset="0"/>
                      </a:rPr>
                      <m:t>𝜑</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oMath>
                </a14:m>
                <a:endParaRPr lang="en-US" dirty="0"/>
              </a:p>
            </p:txBody>
          </p:sp>
        </mc:Choice>
        <mc:Fallback xmlns="">
          <p:sp>
            <p:nvSpPr>
              <p:cNvPr id="18" name="TextBox 17">
                <a:extLst>
                  <a:ext uri="{FF2B5EF4-FFF2-40B4-BE49-F238E27FC236}">
                    <a16:creationId xmlns:a16="http://schemas.microsoft.com/office/drawing/2014/main" id="{CEAA9969-C8FB-4DFA-BDA9-B2DF78981872}"/>
                  </a:ext>
                </a:extLst>
              </p:cNvPr>
              <p:cNvSpPr txBox="1">
                <a:spLocks noRot="1" noChangeAspect="1" noMove="1" noResize="1" noEditPoints="1" noAdjustHandles="1" noChangeArrowheads="1" noChangeShapeType="1" noTextEdit="1"/>
              </p:cNvSpPr>
              <p:nvPr/>
            </p:nvSpPr>
            <p:spPr>
              <a:xfrm>
                <a:off x="3707904" y="1359502"/>
                <a:ext cx="3086614" cy="369332"/>
              </a:xfrm>
              <a:prstGeom prst="rect">
                <a:avLst/>
              </a:prstGeom>
              <a:blipFill>
                <a:blip r:embed="rId7"/>
                <a:stretch>
                  <a:fillRect l="-1578"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C6A0D5C-BB21-47C1-90A1-786DDD57E877}"/>
                  </a:ext>
                </a:extLst>
              </p:cNvPr>
              <p:cNvSpPr txBox="1"/>
              <p:nvPr/>
            </p:nvSpPr>
            <p:spPr>
              <a:xfrm>
                <a:off x="1385067" y="3939458"/>
                <a:ext cx="9287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𝑓</m:t>
                      </m:r>
                    </m:oMath>
                  </m:oMathPara>
                </a14:m>
                <a:endParaRPr lang="en-US" dirty="0"/>
              </a:p>
            </p:txBody>
          </p:sp>
        </mc:Choice>
        <mc:Fallback xmlns="">
          <p:sp>
            <p:nvSpPr>
              <p:cNvPr id="19" name="TextBox 18">
                <a:extLst>
                  <a:ext uri="{FF2B5EF4-FFF2-40B4-BE49-F238E27FC236}">
                    <a16:creationId xmlns:a16="http://schemas.microsoft.com/office/drawing/2014/main" id="{DC6A0D5C-BB21-47C1-90A1-786DDD57E877}"/>
                  </a:ext>
                </a:extLst>
              </p:cNvPr>
              <p:cNvSpPr txBox="1">
                <a:spLocks noRot="1" noChangeAspect="1" noMove="1" noResize="1" noEditPoints="1" noAdjustHandles="1" noChangeArrowheads="1" noChangeShapeType="1" noTextEdit="1"/>
              </p:cNvSpPr>
              <p:nvPr/>
            </p:nvSpPr>
            <p:spPr>
              <a:xfrm>
                <a:off x="1385067" y="3939458"/>
                <a:ext cx="928716" cy="276999"/>
              </a:xfrm>
              <a:prstGeom prst="rect">
                <a:avLst/>
              </a:prstGeom>
              <a:blipFill>
                <a:blip r:embed="rId8"/>
                <a:stretch>
                  <a:fillRect l="-3268" r="-7843" b="-34783"/>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F8933FA5-0FE9-48DC-99EB-E9BD41146032}"/>
              </a:ext>
            </a:extLst>
          </p:cNvPr>
          <p:cNvCxnSpPr/>
          <p:nvPr/>
        </p:nvCxnSpPr>
        <p:spPr bwMode="auto">
          <a:xfrm flipV="1">
            <a:off x="2195736" y="4266212"/>
            <a:ext cx="0" cy="5760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4674D6A-2923-49F1-9B00-78E2CC5A7D09}"/>
                  </a:ext>
                </a:extLst>
              </p:cNvPr>
              <p:cNvSpPr txBox="1"/>
              <p:nvPr/>
            </p:nvSpPr>
            <p:spPr>
              <a:xfrm>
                <a:off x="1587884" y="4869891"/>
                <a:ext cx="1539524" cy="646331"/>
              </a:xfrm>
              <a:prstGeom prst="rect">
                <a:avLst/>
              </a:prstGeom>
              <a:noFill/>
            </p:spPr>
            <p:txBody>
              <a:bodyPr wrap="none" rtlCol="0">
                <a:spAutoFit/>
              </a:bodyPr>
              <a:lstStyle/>
              <a:p>
                <a:r>
                  <a:rPr lang="en-US" dirty="0"/>
                  <a:t>Frequency</a:t>
                </a:r>
              </a:p>
              <a:p>
                <a:r>
                  <a:rPr lang="en-US" dirty="0"/>
                  <a:t>(also written </a:t>
                </a:r>
                <a14:m>
                  <m:oMath xmlns:m="http://schemas.openxmlformats.org/officeDocument/2006/math">
                    <m:r>
                      <a:rPr lang="en-US" i="1" smtClean="0">
                        <a:latin typeface="Cambria Math" panose="02040503050406030204" pitchFamily="18" charset="0"/>
                        <a:ea typeface="Cambria Math" panose="02040503050406030204" pitchFamily="18" charset="0"/>
                      </a:rPr>
                      <m:t>𝜈</m:t>
                    </m:r>
                  </m:oMath>
                </a14:m>
                <a:r>
                  <a:rPr lang="en-US" dirty="0"/>
                  <a:t>)</a:t>
                </a:r>
              </a:p>
            </p:txBody>
          </p:sp>
        </mc:Choice>
        <mc:Fallback xmlns="">
          <p:sp>
            <p:nvSpPr>
              <p:cNvPr id="21" name="TextBox 20">
                <a:extLst>
                  <a:ext uri="{FF2B5EF4-FFF2-40B4-BE49-F238E27FC236}">
                    <a16:creationId xmlns:a16="http://schemas.microsoft.com/office/drawing/2014/main" id="{54674D6A-2923-49F1-9B00-78E2CC5A7D09}"/>
                  </a:ext>
                </a:extLst>
              </p:cNvPr>
              <p:cNvSpPr txBox="1">
                <a:spLocks noRot="1" noChangeAspect="1" noMove="1" noResize="1" noEditPoints="1" noAdjustHandles="1" noChangeArrowheads="1" noChangeShapeType="1" noTextEdit="1"/>
              </p:cNvSpPr>
              <p:nvPr/>
            </p:nvSpPr>
            <p:spPr>
              <a:xfrm>
                <a:off x="1587884" y="4869891"/>
                <a:ext cx="1539524" cy="646331"/>
              </a:xfrm>
              <a:prstGeom prst="rect">
                <a:avLst/>
              </a:prstGeom>
              <a:blipFill>
                <a:blip r:embed="rId9"/>
                <a:stretch>
                  <a:fillRect l="-3162" t="-5660" r="-6719" b="-14151"/>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7AC03E4D-89DE-48F4-A3CB-00BCCB3C6A8B}"/>
              </a:ext>
            </a:extLst>
          </p:cNvPr>
          <p:cNvCxnSpPr/>
          <p:nvPr/>
        </p:nvCxnSpPr>
        <p:spPr bwMode="auto">
          <a:xfrm flipV="1">
            <a:off x="3897214" y="5114478"/>
            <a:ext cx="0" cy="9629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E0B220F-256C-4600-972D-1A3E86EBE9EA}"/>
                  </a:ext>
                </a:extLst>
              </p:cNvPr>
              <p:cNvSpPr txBox="1"/>
              <p:nvPr/>
            </p:nvSpPr>
            <p:spPr>
              <a:xfrm>
                <a:off x="3127408" y="6077466"/>
                <a:ext cx="4042132" cy="519886"/>
              </a:xfrm>
              <a:prstGeom prst="rect">
                <a:avLst/>
              </a:prstGeom>
              <a:noFill/>
            </p:spPr>
            <p:txBody>
              <a:bodyPr wrap="none" rtlCol="0">
                <a:spAutoFit/>
              </a:bodyPr>
              <a:lstStyle/>
              <a:p>
                <a:r>
                  <a:rPr lang="en-US" dirty="0"/>
                  <a:t>In vacuum, the wavelength is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0</m:t>
                        </m:r>
                      </m:sub>
                    </m:sSub>
                  </m:oMath>
                </a14:m>
                <a:r>
                  <a:rPr lang="en-US" dirty="0"/>
                  <a:t>:</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den>
                    </m:f>
                  </m:oMath>
                </a14:m>
                <a:endParaRPr lang="en-US" dirty="0"/>
              </a:p>
            </p:txBody>
          </p:sp>
        </mc:Choice>
        <mc:Fallback xmlns="">
          <p:sp>
            <p:nvSpPr>
              <p:cNvPr id="23" name="TextBox 22">
                <a:extLst>
                  <a:ext uri="{FF2B5EF4-FFF2-40B4-BE49-F238E27FC236}">
                    <a16:creationId xmlns:a16="http://schemas.microsoft.com/office/drawing/2014/main" id="{FE0B220F-256C-4600-972D-1A3E86EBE9EA}"/>
                  </a:ext>
                </a:extLst>
              </p:cNvPr>
              <p:cNvSpPr txBox="1">
                <a:spLocks noRot="1" noChangeAspect="1" noMove="1" noResize="1" noEditPoints="1" noAdjustHandles="1" noChangeArrowheads="1" noChangeShapeType="1" noTextEdit="1"/>
              </p:cNvSpPr>
              <p:nvPr/>
            </p:nvSpPr>
            <p:spPr>
              <a:xfrm>
                <a:off x="3127408" y="6077466"/>
                <a:ext cx="4042132" cy="519886"/>
              </a:xfrm>
              <a:prstGeom prst="rect">
                <a:avLst/>
              </a:prstGeom>
              <a:blipFill>
                <a:blip r:embed="rId10"/>
                <a:stretch>
                  <a:fillRect l="-1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29CDA3-1D68-41D9-8AB6-89529F224C51}"/>
                  </a:ext>
                </a:extLst>
              </p:cNvPr>
              <p:cNvSpPr txBox="1"/>
              <p:nvPr/>
            </p:nvSpPr>
            <p:spPr>
              <a:xfrm>
                <a:off x="3516277" y="4481442"/>
                <a:ext cx="761875"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ea typeface="Cambria Math" panose="02040503050406030204" pitchFamily="18" charset="0"/>
                            </a:rPr>
                            <m:t>𝜆</m:t>
                          </m:r>
                        </m:den>
                      </m:f>
                    </m:oMath>
                  </m:oMathPara>
                </a14:m>
                <a:endParaRPr lang="en-US" dirty="0"/>
              </a:p>
            </p:txBody>
          </p:sp>
        </mc:Choice>
        <mc:Fallback xmlns="">
          <p:sp>
            <p:nvSpPr>
              <p:cNvPr id="7" name="TextBox 6">
                <a:extLst>
                  <a:ext uri="{FF2B5EF4-FFF2-40B4-BE49-F238E27FC236}">
                    <a16:creationId xmlns:a16="http://schemas.microsoft.com/office/drawing/2014/main" id="{F329CDA3-1D68-41D9-8AB6-89529F224C51}"/>
                  </a:ext>
                </a:extLst>
              </p:cNvPr>
              <p:cNvSpPr txBox="1">
                <a:spLocks noRot="1" noChangeAspect="1" noMove="1" noResize="1" noEditPoints="1" noAdjustHandles="1" noChangeArrowheads="1" noChangeShapeType="1" noTextEdit="1"/>
              </p:cNvSpPr>
              <p:nvPr/>
            </p:nvSpPr>
            <p:spPr>
              <a:xfrm>
                <a:off x="3516277" y="4481442"/>
                <a:ext cx="761875" cy="518604"/>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558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500"/>
                                        <p:tgtEl>
                                          <p:spTgt spid="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10" grpId="0"/>
      <p:bldP spid="12" grpId="0"/>
      <p:bldP spid="14" grpId="0"/>
      <p:bldP spid="16" grpId="0"/>
      <p:bldP spid="19" grpId="0"/>
      <p:bldP spid="21" grpId="0"/>
      <p:bldP spid="23"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21</a:t>
            </a:fld>
            <a:endParaRPr lang="en-US" altLang="zh-CN"/>
          </a:p>
        </p:txBody>
      </p:sp>
      <p:sp>
        <p:nvSpPr>
          <p:cNvPr id="21" name="Title 1">
            <a:extLst>
              <a:ext uri="{FF2B5EF4-FFF2-40B4-BE49-F238E27FC236}">
                <a16:creationId xmlns:a16="http://schemas.microsoft.com/office/drawing/2014/main" id="{41610B36-DCB1-4002-BC84-FE11594234FF}"/>
              </a:ext>
            </a:extLst>
          </p:cNvPr>
          <p:cNvSpPr>
            <a:spLocks noGrp="1"/>
          </p:cNvSpPr>
          <p:nvPr>
            <p:ph type="title"/>
          </p:nvPr>
        </p:nvSpPr>
        <p:spPr>
          <a:xfrm>
            <a:off x="636588" y="0"/>
            <a:ext cx="8229600" cy="1143000"/>
          </a:xfrm>
        </p:spPr>
        <p:txBody>
          <a:bodyPr/>
          <a:lstStyle/>
          <a:p>
            <a:r>
              <a:rPr lang="en-GB" sz="3200" dirty="0"/>
              <a:t>Sinusoidal </a:t>
            </a:r>
            <a:r>
              <a:rPr lang="en-GB" sz="3200" b="1" dirty="0"/>
              <a:t>plane wave </a:t>
            </a:r>
            <a:r>
              <a:rPr lang="en-GB" sz="3200" dirty="0"/>
              <a:t>propagating in any direction: </a:t>
            </a:r>
            <a:endParaRPr lang="en-US" sz="3200"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2F24BB1D-2824-468F-8E89-4EC610B3C2A3}"/>
                  </a:ext>
                </a:extLst>
              </p:cNvPr>
              <p:cNvSpPr/>
              <p:nvPr/>
            </p:nvSpPr>
            <p:spPr>
              <a:xfrm>
                <a:off x="899592" y="1556792"/>
                <a:ext cx="6171241" cy="697179"/>
              </a:xfrm>
              <a:prstGeom prst="rect">
                <a:avLst/>
              </a:prstGeom>
            </p:spPr>
            <p:txBody>
              <a:bodyPr wrap="none">
                <a:spAutoFit/>
              </a:bodyPr>
              <a:lstStyle/>
              <a:p>
                <a14:m>
                  <m:oMath xmlns:m="http://schemas.openxmlformats.org/officeDocument/2006/math">
                    <m:d>
                      <m:dPr>
                        <m:begChr m:val="|"/>
                        <m:endChr m:val="|"/>
                        <m:ctrlPr>
                          <a:rPr lang="en-US" sz="3200" b="0" i="1" smtClean="0">
                            <a:latin typeface="Cambria Math" panose="02040503050406030204" pitchFamily="18" charset="0"/>
                          </a:rPr>
                        </m:ctrlPr>
                      </m:dPr>
                      <m:e>
                        <m:acc>
                          <m:accPr>
                            <m:chr m:val="⃗"/>
                            <m:ctrlPr>
                              <a:rPr lang="en-US" sz="3200" i="1">
                                <a:latin typeface="Cambria Math" panose="02040503050406030204" pitchFamily="18" charset="0"/>
                              </a:rPr>
                            </m:ctrlPr>
                          </m:accPr>
                          <m:e>
                            <m:r>
                              <a:rPr lang="en-US" sz="3200" i="1">
                                <a:latin typeface="Cambria Math" panose="02040503050406030204" pitchFamily="18" charset="0"/>
                              </a:rPr>
                              <m:t>𝐸</m:t>
                            </m:r>
                          </m:e>
                        </m:acc>
                        <m:r>
                          <a:rPr lang="en-US" sz="3200" i="1">
                            <a:latin typeface="Cambria Math" panose="02040503050406030204" pitchFamily="18" charset="0"/>
                          </a:rPr>
                          <m:t>(</m:t>
                        </m:r>
                        <m:acc>
                          <m:accPr>
                            <m:chr m:val="⃗"/>
                            <m:ctrlPr>
                              <a:rPr lang="en-US"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US" sz="3200" i="1">
                            <a:latin typeface="Cambria Math" panose="02040503050406030204" pitchFamily="18" charset="0"/>
                          </a:rPr>
                          <m:t>,</m:t>
                        </m:r>
                        <m:r>
                          <a:rPr lang="en-US" sz="3200" i="1">
                            <a:latin typeface="Cambria Math" panose="02040503050406030204" pitchFamily="18" charset="0"/>
                          </a:rPr>
                          <m:t>𝑡</m:t>
                        </m:r>
                        <m:r>
                          <a:rPr lang="en-US" sz="3200" i="1">
                            <a:latin typeface="Cambria Math" panose="02040503050406030204" pitchFamily="18" charset="0"/>
                          </a:rPr>
                          <m:t>)</m:t>
                        </m:r>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a:rPr lang="en-US" sz="3200" b="0" i="1" smtClean="0">
                            <a:latin typeface="Cambria Math" panose="02040503050406030204" pitchFamily="18" charset="0"/>
                          </a:rPr>
                          <m:t>0</m:t>
                        </m:r>
                      </m:sub>
                    </m:sSub>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cos</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𝜔</m:t>
                            </m:r>
                            <m:r>
                              <a:rPr lang="en-US" sz="3200" b="0" i="1" smtClean="0">
                                <a:latin typeface="Cambria Math" panose="02040503050406030204" pitchFamily="18" charset="0"/>
                                <a:ea typeface="Cambria Math" panose="02040503050406030204" pitchFamily="18" charset="0"/>
                              </a:rPr>
                              <m:t>𝑡</m:t>
                            </m:r>
                            <m:r>
                              <a:rPr lang="en-US" sz="3200" b="0" i="1" smtClean="0">
                                <a:latin typeface="Cambria Math" panose="02040503050406030204" pitchFamily="18" charset="0"/>
                                <a:ea typeface="Cambria Math" panose="02040503050406030204" pitchFamily="18" charset="0"/>
                              </a:rPr>
                              <m:t>−</m:t>
                            </m:r>
                            <m:acc>
                              <m:accPr>
                                <m:chr m:val="⃗"/>
                                <m:ctrlPr>
                                  <a:rPr lang="en-US" sz="3200" b="0" i="1" smtClean="0">
                                    <a:latin typeface="Cambria Math" panose="02040503050406030204" pitchFamily="18" charset="0"/>
                                    <a:ea typeface="Cambria Math" panose="02040503050406030204" pitchFamily="18" charset="0"/>
                                  </a:rPr>
                                </m:ctrlPr>
                              </m:accPr>
                              <m:e>
                                <m:r>
                                  <a:rPr lang="en-GB" sz="3200" b="0" i="1" smtClean="0">
                                    <a:latin typeface="Cambria Math" panose="02040503050406030204" pitchFamily="18" charset="0"/>
                                    <a:ea typeface="Cambria Math" panose="02040503050406030204" pitchFamily="18" charset="0"/>
                                  </a:rPr>
                                  <m:t>𝑘</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𝜑</m:t>
                                </m:r>
                              </m:e>
                              <m:sub>
                                <m:r>
                                  <a:rPr lang="en-US" sz="3200" b="0" i="1" smtClean="0">
                                    <a:latin typeface="Cambria Math" panose="02040503050406030204" pitchFamily="18" charset="0"/>
                                    <a:ea typeface="Cambria Math" panose="02040503050406030204" pitchFamily="18" charset="0"/>
                                  </a:rPr>
                                  <m:t>0</m:t>
                                </m:r>
                              </m:sub>
                            </m:sSub>
                          </m:e>
                        </m:d>
                      </m:e>
                    </m:func>
                  </m:oMath>
                </a14:m>
                <a:r>
                  <a:rPr lang="en-US" sz="3200" dirty="0"/>
                  <a:t> </a:t>
                </a:r>
              </a:p>
            </p:txBody>
          </p:sp>
        </mc:Choice>
        <mc:Fallback xmlns="">
          <p:sp>
            <p:nvSpPr>
              <p:cNvPr id="22" name="Rectangle 21">
                <a:extLst>
                  <a:ext uri="{FF2B5EF4-FFF2-40B4-BE49-F238E27FC236}">
                    <a16:creationId xmlns:a16="http://schemas.microsoft.com/office/drawing/2014/main" id="{2F24BB1D-2824-468F-8E89-4EC610B3C2A3}"/>
                  </a:ext>
                </a:extLst>
              </p:cNvPr>
              <p:cNvSpPr>
                <a:spLocks noRot="1" noChangeAspect="1" noMove="1" noResize="1" noEditPoints="1" noAdjustHandles="1" noChangeArrowheads="1" noChangeShapeType="1" noTextEdit="1"/>
              </p:cNvSpPr>
              <p:nvPr/>
            </p:nvSpPr>
            <p:spPr>
              <a:xfrm>
                <a:off x="899592" y="1556792"/>
                <a:ext cx="6171241" cy="69717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EAA9969-C8FB-4DFA-BDA9-B2DF78981872}"/>
                  </a:ext>
                </a:extLst>
              </p:cNvPr>
              <p:cNvSpPr txBox="1"/>
              <p:nvPr/>
            </p:nvSpPr>
            <p:spPr>
              <a:xfrm>
                <a:off x="636588" y="2996952"/>
                <a:ext cx="6652014" cy="586892"/>
              </a:xfrm>
              <a:prstGeom prst="rect">
                <a:avLst/>
              </a:prstGeom>
              <a:noFill/>
            </p:spPr>
            <p:txBody>
              <a:bodyPr wrap="none" rtlCol="0">
                <a:spAutoFit/>
              </a:bodyPr>
              <a:lstStyle/>
              <a:p>
                <a:r>
                  <a:rPr lang="en-US" sz="2800" dirty="0"/>
                  <a:t>Phase of the wave: </a:t>
                </a:r>
                <a14:m>
                  <m:oMath xmlns:m="http://schemas.openxmlformats.org/officeDocument/2006/math">
                    <m:r>
                      <a:rPr lang="en-US" sz="2800" i="1" smtClean="0">
                        <a:latin typeface="Cambria Math" panose="02040503050406030204" pitchFamily="18" charset="0"/>
                        <a:ea typeface="Cambria Math" panose="02040503050406030204" pitchFamily="18" charset="0"/>
                      </a:rPr>
                      <m:t>𝜑</m:t>
                    </m:r>
                    <m:d>
                      <m:dPr>
                        <m:ctrlPr>
                          <a:rPr lang="en-GB" sz="2800" b="0" i="1" smtClean="0">
                            <a:latin typeface="Cambria Math" panose="02040503050406030204" pitchFamily="18" charset="0"/>
                            <a:ea typeface="Cambria Math" panose="02040503050406030204" pitchFamily="18" charset="0"/>
                          </a:rPr>
                        </m:ctrlPr>
                      </m:dPr>
                      <m:e>
                        <m:acc>
                          <m:accPr>
                            <m:chr m:val="⃗"/>
                            <m:ctrlPr>
                              <a:rPr lang="en-GB" sz="2800" b="0" i="1" smtClean="0">
                                <a:latin typeface="Cambria Math" panose="02040503050406030204" pitchFamily="18" charset="0"/>
                                <a:ea typeface="Cambria Math" panose="02040503050406030204" pitchFamily="18" charset="0"/>
                              </a:rPr>
                            </m:ctrlPr>
                          </m:accPr>
                          <m:e>
                            <m:r>
                              <a:rPr lang="en-GB" sz="2800" b="0" i="1" smtClean="0">
                                <a:latin typeface="Cambria Math" panose="02040503050406030204" pitchFamily="18" charset="0"/>
                                <a:ea typeface="Cambria Math" panose="02040503050406030204" pitchFamily="18" charset="0"/>
                              </a:rPr>
                              <m:t>𝑟</m:t>
                            </m:r>
                          </m:e>
                        </m:acc>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𝑡</m:t>
                        </m:r>
                      </m:e>
                    </m:d>
                    <m:r>
                      <a:rPr lang="en-GB"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r>
                          <a:rPr lang="en-GB" sz="2800" i="1">
                            <a:latin typeface="Cambria Math" panose="02040503050406030204" pitchFamily="18" charset="0"/>
                            <a:ea typeface="Cambria Math" panose="02040503050406030204" pitchFamily="18" charset="0"/>
                          </a:rPr>
                          <m:t>𝑘</m:t>
                        </m:r>
                      </m:e>
                    </m:acc>
                    <m:r>
                      <a:rPr lang="en-GB" sz="2800" i="1">
                        <a:latin typeface="Cambria Math" panose="02040503050406030204" pitchFamily="18" charset="0"/>
                      </a:rPr>
                      <m:t>.</m:t>
                    </m:r>
                    <m:acc>
                      <m:accPr>
                        <m:chr m:val="⃗"/>
                        <m:ctrlPr>
                          <a:rPr lang="en-GB" sz="2800" i="1">
                            <a:latin typeface="Cambria Math" panose="02040503050406030204" pitchFamily="18" charset="0"/>
                          </a:rPr>
                        </m:ctrlPr>
                      </m:accPr>
                      <m:e>
                        <m:r>
                          <a:rPr lang="en-GB" sz="2800" i="1">
                            <a:latin typeface="Cambria Math" panose="02040503050406030204" pitchFamily="18" charset="0"/>
                          </a:rPr>
                          <m:t>𝑟</m:t>
                        </m:r>
                      </m:e>
                    </m:acc>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ea typeface="Cambria Math" panose="02040503050406030204" pitchFamily="18" charset="0"/>
                          </a:rPr>
                          <m:t>0</m:t>
                        </m:r>
                      </m:sub>
                    </m:sSub>
                  </m:oMath>
                </a14:m>
                <a:endParaRPr lang="en-US" sz="2800" dirty="0"/>
              </a:p>
            </p:txBody>
          </p:sp>
        </mc:Choice>
        <mc:Fallback xmlns="">
          <p:sp>
            <p:nvSpPr>
              <p:cNvPr id="23" name="TextBox 22">
                <a:extLst>
                  <a:ext uri="{FF2B5EF4-FFF2-40B4-BE49-F238E27FC236}">
                    <a16:creationId xmlns:a16="http://schemas.microsoft.com/office/drawing/2014/main" id="{CEAA9969-C8FB-4DFA-BDA9-B2DF78981872}"/>
                  </a:ext>
                </a:extLst>
              </p:cNvPr>
              <p:cNvSpPr txBox="1">
                <a:spLocks noRot="1" noChangeAspect="1" noMove="1" noResize="1" noEditPoints="1" noAdjustHandles="1" noChangeArrowheads="1" noChangeShapeType="1" noTextEdit="1"/>
              </p:cNvSpPr>
              <p:nvPr/>
            </p:nvSpPr>
            <p:spPr>
              <a:xfrm>
                <a:off x="636588" y="2996952"/>
                <a:ext cx="6652014" cy="586892"/>
              </a:xfrm>
              <a:prstGeom prst="rect">
                <a:avLst/>
              </a:prstGeom>
              <a:blipFill>
                <a:blip r:embed="rId3"/>
                <a:stretch>
                  <a:fillRect l="-1832"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331640" y="4046906"/>
                <a:ext cx="7128792" cy="1448666"/>
              </a:xfrm>
              <a:prstGeom prst="rect">
                <a:avLst/>
              </a:prstGeom>
            </p:spPr>
            <p:txBody>
              <a:bodyPr wrap="square">
                <a:spAutoFit/>
              </a:bodyPr>
              <a:lstStyle/>
              <a:p>
                <a14:m>
                  <m:oMath xmlns:m="http://schemas.openxmlformats.org/officeDocument/2006/math">
                    <m:acc>
                      <m:accPr>
                        <m:chr m:val="⃗"/>
                        <m:ctrlPr>
                          <a:rPr lang="en-US" sz="2800" i="1">
                            <a:latin typeface="Cambria Math" panose="02040503050406030204" pitchFamily="18" charset="0"/>
                          </a:rPr>
                        </m:ctrlPr>
                      </m:accPr>
                      <m:e>
                        <m:r>
                          <a:rPr lang="en-GB" sz="2800" i="1">
                            <a:latin typeface="Cambria Math" panose="02040503050406030204" pitchFamily="18" charset="0"/>
                          </a:rPr>
                          <m:t>𝑟</m:t>
                        </m:r>
                      </m:e>
                    </m:acc>
                  </m:oMath>
                </a14:m>
                <a:r>
                  <a:rPr lang="en-US" sz="2800" dirty="0"/>
                  <a:t>: position vector from an arbitrary origin</a:t>
                </a:r>
              </a:p>
              <a:p>
                <a14:m>
                  <m:oMath xmlns:m="http://schemas.openxmlformats.org/officeDocument/2006/math">
                    <m:acc>
                      <m:accPr>
                        <m:chr m:val="⃗"/>
                        <m:ctrlPr>
                          <a:rPr lang="en-US" sz="2800" i="1">
                            <a:latin typeface="Cambria Math" panose="02040503050406030204" pitchFamily="18" charset="0"/>
                            <a:ea typeface="Cambria Math" panose="02040503050406030204" pitchFamily="18" charset="0"/>
                          </a:rPr>
                        </m:ctrlPr>
                      </m:accPr>
                      <m:e>
                        <m:r>
                          <a:rPr lang="en-GB" sz="2800" i="1">
                            <a:latin typeface="Cambria Math" panose="02040503050406030204" pitchFamily="18" charset="0"/>
                            <a:ea typeface="Cambria Math" panose="02040503050406030204" pitchFamily="18" charset="0"/>
                          </a:rPr>
                          <m:t>𝑘</m:t>
                        </m:r>
                      </m:e>
                    </m:acc>
                  </m:oMath>
                </a14:m>
                <a:r>
                  <a:rPr lang="en-US" sz="2800" dirty="0"/>
                  <a:t>: wave vector of the wave (direction is the direction of propagation)  </a:t>
                </a:r>
              </a:p>
            </p:txBody>
          </p:sp>
        </mc:Choice>
        <mc:Fallback xmlns="">
          <p:sp>
            <p:nvSpPr>
              <p:cNvPr id="3" name="Rectangle 2"/>
              <p:cNvSpPr>
                <a:spLocks noRot="1" noChangeAspect="1" noMove="1" noResize="1" noEditPoints="1" noAdjustHandles="1" noChangeArrowheads="1" noChangeShapeType="1" noTextEdit="1"/>
              </p:cNvSpPr>
              <p:nvPr/>
            </p:nvSpPr>
            <p:spPr>
              <a:xfrm>
                <a:off x="1331640" y="4046906"/>
                <a:ext cx="7128792" cy="1448666"/>
              </a:xfrm>
              <a:prstGeom prst="rect">
                <a:avLst/>
              </a:prstGeom>
              <a:blipFill>
                <a:blip r:embed="rId4"/>
                <a:stretch>
                  <a:fillRect l="-1709" t="-4622" b="-10924"/>
                </a:stretch>
              </a:blipFill>
            </p:spPr>
            <p:txBody>
              <a:bodyPr/>
              <a:lstStyle/>
              <a:p>
                <a:r>
                  <a:rPr lang="en-US">
                    <a:noFill/>
                  </a:rPr>
                  <a:t> </a:t>
                </a:r>
              </a:p>
            </p:txBody>
          </p:sp>
        </mc:Fallback>
      </mc:AlternateContent>
      <p:sp>
        <p:nvSpPr>
          <p:cNvPr id="6" name="TextBox 5"/>
          <p:cNvSpPr txBox="1"/>
          <p:nvPr/>
        </p:nvSpPr>
        <p:spPr>
          <a:xfrm flipH="1">
            <a:off x="885555" y="1139963"/>
            <a:ext cx="3986729" cy="369332"/>
          </a:xfrm>
          <a:prstGeom prst="rect">
            <a:avLst/>
          </a:prstGeom>
          <a:noFill/>
        </p:spPr>
        <p:txBody>
          <a:bodyPr wrap="square" rtlCol="0">
            <a:spAutoFit/>
          </a:bodyPr>
          <a:lstStyle/>
          <a:p>
            <a:r>
              <a:rPr lang="en-GB" dirty="0"/>
              <a:t>Magnitude of the electric field:</a:t>
            </a:r>
            <a:endParaRPr lang="en-US" dirty="0"/>
          </a:p>
        </p:txBody>
      </p:sp>
    </p:spTree>
    <p:extLst>
      <p:ext uri="{BB962C8B-B14F-4D97-AF65-F5344CB8AC3E}">
        <p14:creationId xmlns:p14="http://schemas.microsoft.com/office/powerpoint/2010/main" val="350469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22</a:t>
            </a:fld>
            <a:endParaRPr lang="en-US" altLang="zh-CN"/>
          </a:p>
        </p:txBody>
      </p:sp>
      <p:sp>
        <p:nvSpPr>
          <p:cNvPr id="21" name="Title 1">
            <a:extLst>
              <a:ext uri="{FF2B5EF4-FFF2-40B4-BE49-F238E27FC236}">
                <a16:creationId xmlns:a16="http://schemas.microsoft.com/office/drawing/2014/main" id="{41610B36-DCB1-4002-BC84-FE11594234FF}"/>
              </a:ext>
            </a:extLst>
          </p:cNvPr>
          <p:cNvSpPr>
            <a:spLocks noGrp="1"/>
          </p:cNvSpPr>
          <p:nvPr>
            <p:ph type="title"/>
          </p:nvPr>
        </p:nvSpPr>
        <p:spPr>
          <a:xfrm>
            <a:off x="636588" y="0"/>
            <a:ext cx="8229600" cy="1143000"/>
          </a:xfrm>
        </p:spPr>
        <p:txBody>
          <a:bodyPr/>
          <a:lstStyle/>
          <a:p>
            <a:r>
              <a:rPr lang="en-GB" sz="3200" dirty="0"/>
              <a:t>Sinusoidal plane wave propagating in any direction: </a:t>
            </a:r>
            <a:endParaRPr lang="en-US" sz="3200"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2F24BB1D-2824-468F-8E89-4EC610B3C2A3}"/>
                  </a:ext>
                </a:extLst>
              </p:cNvPr>
              <p:cNvSpPr/>
              <p:nvPr/>
            </p:nvSpPr>
            <p:spPr>
              <a:xfrm>
                <a:off x="899592" y="1556792"/>
                <a:ext cx="6171241" cy="697179"/>
              </a:xfrm>
              <a:prstGeom prst="rect">
                <a:avLst/>
              </a:prstGeom>
            </p:spPr>
            <p:txBody>
              <a:bodyPr wrap="none">
                <a:spAutoFit/>
              </a:bodyPr>
              <a:lstStyle/>
              <a:p>
                <a14:m>
                  <m:oMath xmlns:m="http://schemas.openxmlformats.org/officeDocument/2006/math">
                    <m:d>
                      <m:dPr>
                        <m:begChr m:val="|"/>
                        <m:endChr m:val="|"/>
                        <m:ctrlPr>
                          <a:rPr lang="en-US" sz="3200" b="0" i="1" smtClean="0">
                            <a:latin typeface="Cambria Math" panose="02040503050406030204" pitchFamily="18" charset="0"/>
                          </a:rPr>
                        </m:ctrlPr>
                      </m:dPr>
                      <m:e>
                        <m:acc>
                          <m:accPr>
                            <m:chr m:val="⃗"/>
                            <m:ctrlPr>
                              <a:rPr lang="en-US" sz="3200" i="1">
                                <a:latin typeface="Cambria Math" panose="02040503050406030204" pitchFamily="18" charset="0"/>
                              </a:rPr>
                            </m:ctrlPr>
                          </m:accPr>
                          <m:e>
                            <m:r>
                              <a:rPr lang="en-US" sz="3200" i="1">
                                <a:latin typeface="Cambria Math" panose="02040503050406030204" pitchFamily="18" charset="0"/>
                              </a:rPr>
                              <m:t>𝐸</m:t>
                            </m:r>
                          </m:e>
                        </m:acc>
                        <m:r>
                          <a:rPr lang="en-US" sz="3200" i="1">
                            <a:latin typeface="Cambria Math" panose="02040503050406030204" pitchFamily="18" charset="0"/>
                          </a:rPr>
                          <m:t>(</m:t>
                        </m:r>
                        <m:acc>
                          <m:accPr>
                            <m:chr m:val="⃗"/>
                            <m:ctrlPr>
                              <a:rPr lang="en-US"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US" sz="3200" i="1">
                            <a:latin typeface="Cambria Math" panose="02040503050406030204" pitchFamily="18" charset="0"/>
                          </a:rPr>
                          <m:t>,</m:t>
                        </m:r>
                        <m:r>
                          <a:rPr lang="en-US" sz="3200" i="1">
                            <a:latin typeface="Cambria Math" panose="02040503050406030204" pitchFamily="18" charset="0"/>
                          </a:rPr>
                          <m:t>𝑡</m:t>
                        </m:r>
                        <m:r>
                          <a:rPr lang="en-US" sz="3200" i="1">
                            <a:latin typeface="Cambria Math" panose="02040503050406030204" pitchFamily="18" charset="0"/>
                          </a:rPr>
                          <m:t>)</m:t>
                        </m:r>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a:rPr lang="en-US" sz="3200" b="0" i="1" smtClean="0">
                            <a:latin typeface="Cambria Math" panose="02040503050406030204" pitchFamily="18" charset="0"/>
                          </a:rPr>
                          <m:t>0</m:t>
                        </m:r>
                      </m:sub>
                    </m:sSub>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cos</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𝜔</m:t>
                            </m:r>
                            <m:r>
                              <a:rPr lang="en-US" sz="3200" b="0" i="1" smtClean="0">
                                <a:latin typeface="Cambria Math" panose="02040503050406030204" pitchFamily="18" charset="0"/>
                                <a:ea typeface="Cambria Math" panose="02040503050406030204" pitchFamily="18" charset="0"/>
                              </a:rPr>
                              <m:t>𝑡</m:t>
                            </m:r>
                            <m:r>
                              <a:rPr lang="en-US" sz="3200" b="0" i="1" smtClean="0">
                                <a:latin typeface="Cambria Math" panose="02040503050406030204" pitchFamily="18" charset="0"/>
                                <a:ea typeface="Cambria Math" panose="02040503050406030204" pitchFamily="18" charset="0"/>
                              </a:rPr>
                              <m:t>−</m:t>
                            </m:r>
                            <m:acc>
                              <m:accPr>
                                <m:chr m:val="⃗"/>
                                <m:ctrlPr>
                                  <a:rPr lang="en-US" sz="3200" b="0" i="1" smtClean="0">
                                    <a:latin typeface="Cambria Math" panose="02040503050406030204" pitchFamily="18" charset="0"/>
                                    <a:ea typeface="Cambria Math" panose="02040503050406030204" pitchFamily="18" charset="0"/>
                                  </a:rPr>
                                </m:ctrlPr>
                              </m:accPr>
                              <m:e>
                                <m:r>
                                  <a:rPr lang="en-GB" sz="3200" b="0" i="1" smtClean="0">
                                    <a:latin typeface="Cambria Math" panose="02040503050406030204" pitchFamily="18" charset="0"/>
                                    <a:ea typeface="Cambria Math" panose="02040503050406030204" pitchFamily="18" charset="0"/>
                                  </a:rPr>
                                  <m:t>𝑘</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𝜑</m:t>
                                </m:r>
                              </m:e>
                              <m:sub>
                                <m:r>
                                  <a:rPr lang="en-US" sz="3200" b="0" i="1" smtClean="0">
                                    <a:latin typeface="Cambria Math" panose="02040503050406030204" pitchFamily="18" charset="0"/>
                                    <a:ea typeface="Cambria Math" panose="02040503050406030204" pitchFamily="18" charset="0"/>
                                  </a:rPr>
                                  <m:t>0</m:t>
                                </m:r>
                              </m:sub>
                            </m:sSub>
                          </m:e>
                        </m:d>
                      </m:e>
                    </m:func>
                  </m:oMath>
                </a14:m>
                <a:r>
                  <a:rPr lang="en-US" sz="3200" dirty="0"/>
                  <a:t> </a:t>
                </a:r>
              </a:p>
            </p:txBody>
          </p:sp>
        </mc:Choice>
        <mc:Fallback xmlns="">
          <p:sp>
            <p:nvSpPr>
              <p:cNvPr id="22" name="Rectangle 21">
                <a:extLst>
                  <a:ext uri="{FF2B5EF4-FFF2-40B4-BE49-F238E27FC236}">
                    <a16:creationId xmlns:a16="http://schemas.microsoft.com/office/drawing/2014/main" id="{2F24BB1D-2824-468F-8E89-4EC610B3C2A3}"/>
                  </a:ext>
                </a:extLst>
              </p:cNvPr>
              <p:cNvSpPr>
                <a:spLocks noRot="1" noChangeAspect="1" noMove="1" noResize="1" noEditPoints="1" noAdjustHandles="1" noChangeArrowheads="1" noChangeShapeType="1" noTextEdit="1"/>
              </p:cNvSpPr>
              <p:nvPr/>
            </p:nvSpPr>
            <p:spPr>
              <a:xfrm>
                <a:off x="899592" y="1556792"/>
                <a:ext cx="6171241" cy="697179"/>
              </a:xfrm>
              <a:prstGeom prst="rect">
                <a:avLst/>
              </a:prstGeom>
              <a:blipFill>
                <a:blip r:embed="rId2"/>
                <a:stretch>
                  <a:fillRect/>
                </a:stretch>
              </a:blipFill>
            </p:spPr>
            <p:txBody>
              <a:bodyPr/>
              <a:lstStyle/>
              <a:p>
                <a:r>
                  <a:rPr lang="en-US">
                    <a:noFill/>
                  </a:rPr>
                  <a:t> </a:t>
                </a:r>
              </a:p>
            </p:txBody>
          </p:sp>
        </mc:Fallback>
      </mc:AlternateContent>
      <p:sp>
        <p:nvSpPr>
          <p:cNvPr id="6" name="TextBox 5"/>
          <p:cNvSpPr txBox="1"/>
          <p:nvPr/>
        </p:nvSpPr>
        <p:spPr>
          <a:xfrm flipH="1">
            <a:off x="885555" y="1139963"/>
            <a:ext cx="3986729" cy="369332"/>
          </a:xfrm>
          <a:prstGeom prst="rect">
            <a:avLst/>
          </a:prstGeom>
          <a:noFill/>
        </p:spPr>
        <p:txBody>
          <a:bodyPr wrap="square" rtlCol="0">
            <a:spAutoFit/>
          </a:bodyPr>
          <a:lstStyle/>
          <a:p>
            <a:r>
              <a:rPr lang="en-GB" dirty="0"/>
              <a:t>Magnitude of the electric field:</a:t>
            </a:r>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1547664" y="2813137"/>
                <a:ext cx="1580113" cy="137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𝑘</m:t>
                          </m:r>
                        </m:e>
                      </m:acc>
                      <m:r>
                        <a:rPr lang="en-GB" sz="2800" b="0" i="1" smtClean="0">
                          <a:latin typeface="Cambria Math" panose="02040503050406030204" pitchFamily="18" charset="0"/>
                        </a:rPr>
                        <m:t>=</m:t>
                      </m:r>
                      <m:d>
                        <m:dPr>
                          <m:begChr m:val="{"/>
                          <m:endChr m:val="}"/>
                          <m:ctrlPr>
                            <a:rPr lang="en-GB" sz="2800" b="0" i="1" smtClean="0">
                              <a:latin typeface="Cambria Math" panose="02040503050406030204" pitchFamily="18" charset="0"/>
                            </a:rPr>
                          </m:ctrlPr>
                        </m:dPr>
                        <m:e>
                          <m:m>
                            <m:mPr>
                              <m:mcs>
                                <m:mc>
                                  <m:mcPr>
                                    <m:count m:val="1"/>
                                    <m:mcJc m:val="center"/>
                                  </m:mcPr>
                                </m:mc>
                              </m:mcs>
                              <m:ctrlPr>
                                <a:rPr lang="en-GB" sz="2800" b="0" i="1" smtClean="0">
                                  <a:latin typeface="Cambria Math" panose="02040503050406030204" pitchFamily="18" charset="0"/>
                                </a:rPr>
                              </m:ctrlPr>
                            </m:mPr>
                            <m:m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𝑥</m:t>
                                    </m:r>
                                  </m:sub>
                                </m:sSub>
                              </m:e>
                            </m:mr>
                            <m:m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𝑦</m:t>
                                    </m:r>
                                  </m:sub>
                                </m:sSub>
                              </m:e>
                            </m:mr>
                            <m:m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𝑧</m:t>
                                    </m:r>
                                  </m:sub>
                                </m:sSub>
                              </m:e>
                            </m:mr>
                          </m:m>
                        </m:e>
                      </m:d>
                    </m:oMath>
                  </m:oMathPara>
                </a14:m>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547664" y="2813137"/>
                <a:ext cx="1580113" cy="137563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220072" y="2968403"/>
                <a:ext cx="1300612" cy="1065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𝑟</m:t>
                          </m:r>
                        </m:e>
                      </m:acc>
                      <m:r>
                        <a:rPr lang="en-GB" sz="2800" b="0" i="1" smtClean="0">
                          <a:latin typeface="Cambria Math" panose="02040503050406030204" pitchFamily="18" charset="0"/>
                        </a:rPr>
                        <m:t>=</m:t>
                      </m:r>
                      <m:d>
                        <m:dPr>
                          <m:begChr m:val="{"/>
                          <m:endChr m:val="}"/>
                          <m:ctrlPr>
                            <a:rPr lang="en-GB" sz="2800" b="0" i="1" smtClean="0">
                              <a:latin typeface="Cambria Math" panose="02040503050406030204" pitchFamily="18" charset="0"/>
                            </a:rPr>
                          </m:ctrlPr>
                        </m:dPr>
                        <m:e>
                          <m:m>
                            <m:mPr>
                              <m:mcs>
                                <m:mc>
                                  <m:mcPr>
                                    <m:count m:val="1"/>
                                    <m:mcJc m:val="center"/>
                                  </m:mcPr>
                                </m:mc>
                              </m:mcs>
                              <m:ctrlPr>
                                <a:rPr lang="en-GB" sz="2800" b="0" i="1" smtClean="0">
                                  <a:latin typeface="Cambria Math" panose="02040503050406030204" pitchFamily="18" charset="0"/>
                                </a:rPr>
                              </m:ctrlPr>
                            </m:mPr>
                            <m:mr>
                              <m:e>
                                <m:r>
                                  <m:rPr>
                                    <m:brk m:alnAt="7"/>
                                  </m:rPr>
                                  <a:rPr lang="en-GB" sz="2800" b="0" i="1" smtClean="0">
                                    <a:latin typeface="Cambria Math" panose="02040503050406030204" pitchFamily="18" charset="0"/>
                                  </a:rPr>
                                  <m:t>𝑥</m:t>
                                </m:r>
                              </m:e>
                            </m:mr>
                            <m:mr>
                              <m:e>
                                <m:r>
                                  <a:rPr lang="en-GB" sz="2800" b="0" i="1" smtClean="0">
                                    <a:latin typeface="Cambria Math" panose="02040503050406030204" pitchFamily="18" charset="0"/>
                                  </a:rPr>
                                  <m:t>𝑦</m:t>
                                </m:r>
                              </m:e>
                            </m:mr>
                            <m:mr>
                              <m:e>
                                <m:r>
                                  <a:rPr lang="en-GB" sz="2800" b="0" i="1" smtClean="0">
                                    <a:latin typeface="Cambria Math" panose="02040503050406030204" pitchFamily="18" charset="0"/>
                                  </a:rPr>
                                  <m:t>𝑧</m:t>
                                </m:r>
                              </m:e>
                            </m:mr>
                          </m:m>
                        </m:e>
                      </m:d>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220072" y="2968403"/>
                <a:ext cx="1300612" cy="1065100"/>
              </a:xfrm>
              <a:prstGeom prst="rect">
                <a:avLst/>
              </a:prstGeom>
              <a:blipFill>
                <a:blip r:embed="rId4"/>
                <a:stretch>
                  <a:fillRect/>
                </a:stretch>
              </a:blipFill>
            </p:spPr>
            <p:txBody>
              <a:bodyPr/>
              <a:lstStyle/>
              <a:p>
                <a:r>
                  <a:rPr lang="en-US">
                    <a:noFill/>
                  </a:rPr>
                  <a:t> </a:t>
                </a:r>
              </a:p>
            </p:txBody>
          </p:sp>
        </mc:Fallback>
      </mc:AlternateContent>
      <p:sp>
        <p:nvSpPr>
          <p:cNvPr id="5" name="TextBox 4"/>
          <p:cNvSpPr txBox="1"/>
          <p:nvPr/>
        </p:nvSpPr>
        <p:spPr>
          <a:xfrm>
            <a:off x="755576" y="4725144"/>
            <a:ext cx="2133918" cy="369332"/>
          </a:xfrm>
          <a:prstGeom prst="rect">
            <a:avLst/>
          </a:prstGeom>
          <a:noFill/>
        </p:spPr>
        <p:txBody>
          <a:bodyPr wrap="none" rtlCol="0">
            <a:spAutoFit/>
          </a:bodyPr>
          <a:lstStyle/>
          <a:p>
            <a:r>
              <a:rPr lang="en-GB" dirty="0"/>
              <a:t>If the wave vector is: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3127777" y="4221993"/>
                <a:ext cx="1260280" cy="1148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𝑘</m:t>
                          </m:r>
                        </m:e>
                      </m:acc>
                      <m:r>
                        <a:rPr lang="en-GB" sz="2800" b="0" i="1" smtClean="0">
                          <a:latin typeface="Cambria Math" panose="02040503050406030204" pitchFamily="18" charset="0"/>
                        </a:rPr>
                        <m:t>=</m:t>
                      </m:r>
                      <m:d>
                        <m:dPr>
                          <m:begChr m:val="{"/>
                          <m:endChr m:val="}"/>
                          <m:ctrlPr>
                            <a:rPr lang="en-GB" sz="2800" b="0" i="1" smtClean="0">
                              <a:latin typeface="Cambria Math" panose="02040503050406030204" pitchFamily="18" charset="0"/>
                            </a:rPr>
                          </m:ctrlPr>
                        </m:dPr>
                        <m:e>
                          <m:m>
                            <m:mPr>
                              <m:mcs>
                                <m:mc>
                                  <m:mcPr>
                                    <m:count m:val="1"/>
                                    <m:mcJc m:val="center"/>
                                  </m:mcPr>
                                </m:mc>
                              </m:mcs>
                              <m:ctrlPr>
                                <a:rPr lang="en-GB" sz="2800" b="0" i="1" smtClean="0">
                                  <a:latin typeface="Cambria Math" panose="02040503050406030204" pitchFamily="18" charset="0"/>
                                </a:rPr>
                              </m:ctrlPr>
                            </m:mPr>
                            <m:mr>
                              <m:e>
                                <m:r>
                                  <m:rPr>
                                    <m:brk m:alnAt="7"/>
                                  </m:rPr>
                                  <a:rPr lang="en-GB" sz="2800" b="0" i="1" smtClean="0">
                                    <a:latin typeface="Cambria Math" panose="02040503050406030204" pitchFamily="18" charset="0"/>
                                  </a:rPr>
                                  <m:t>𝑘</m:t>
                                </m:r>
                              </m:e>
                            </m:mr>
                            <m:mr>
                              <m:e>
                                <m:r>
                                  <a:rPr lang="en-GB" sz="2800" b="0" i="1" smtClean="0">
                                    <a:latin typeface="Cambria Math" panose="02040503050406030204" pitchFamily="18" charset="0"/>
                                  </a:rPr>
                                  <m:t>0</m:t>
                                </m:r>
                              </m:e>
                            </m:mr>
                            <m:mr>
                              <m:e>
                                <m:r>
                                  <a:rPr lang="en-GB" sz="2800" b="0" i="1" smtClean="0">
                                    <a:latin typeface="Cambria Math" panose="02040503050406030204" pitchFamily="18" charset="0"/>
                                  </a:rPr>
                                  <m:t>0</m:t>
                                </m:r>
                              </m:e>
                            </m:mr>
                          </m:m>
                        </m:e>
                      </m:d>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127777" y="4221993"/>
                <a:ext cx="1260280" cy="1148007"/>
              </a:xfrm>
              <a:prstGeom prst="rect">
                <a:avLst/>
              </a:prstGeom>
              <a:blipFill>
                <a:blip r:embed="rId5"/>
                <a:stretch>
                  <a:fillRect/>
                </a:stretch>
              </a:blipFill>
            </p:spPr>
            <p:txBody>
              <a:bodyPr/>
              <a:lstStyle/>
              <a:p>
                <a:r>
                  <a:rPr lang="en-US">
                    <a:noFill/>
                  </a:rPr>
                  <a:t> </a:t>
                </a:r>
              </a:p>
            </p:txBody>
          </p:sp>
        </mc:Fallback>
      </mc:AlternateContent>
      <p:sp>
        <p:nvSpPr>
          <p:cNvPr id="7" name="Right Arrow 6"/>
          <p:cNvSpPr/>
          <p:nvPr/>
        </p:nvSpPr>
        <p:spPr>
          <a:xfrm>
            <a:off x="4644008" y="4509120"/>
            <a:ext cx="792088" cy="585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5721418" y="4513322"/>
                <a:ext cx="1689309" cy="5653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ea typeface="Cambria Math" panose="02040503050406030204" pitchFamily="18" charset="0"/>
                            </a:rPr>
                          </m:ctrlPr>
                        </m:accPr>
                        <m:e>
                          <m:r>
                            <a:rPr lang="en-GB" sz="3200" i="1">
                              <a:latin typeface="Cambria Math" panose="02040503050406030204" pitchFamily="18" charset="0"/>
                              <a:ea typeface="Cambria Math" panose="02040503050406030204" pitchFamily="18" charset="0"/>
                            </a:rPr>
                            <m:t>𝑘</m:t>
                          </m:r>
                        </m:e>
                      </m:acc>
                      <m:r>
                        <a:rPr lang="en-GB" sz="3200" i="1">
                          <a:latin typeface="Cambria Math" panose="02040503050406030204" pitchFamily="18" charset="0"/>
                        </a:rPr>
                        <m:t>.</m:t>
                      </m:r>
                      <m:acc>
                        <m:accPr>
                          <m:chr m:val="⃗"/>
                          <m:ctrlPr>
                            <a:rPr lang="en-GB" sz="3200" i="1">
                              <a:latin typeface="Cambria Math" panose="02040503050406030204" pitchFamily="18" charset="0"/>
                            </a:rPr>
                          </m:ctrlPr>
                        </m:accPr>
                        <m:e>
                          <m:r>
                            <a:rPr lang="en-GB" sz="3200" i="1">
                              <a:latin typeface="Cambria Math" panose="02040503050406030204" pitchFamily="18" charset="0"/>
                            </a:rPr>
                            <m:t>𝑟</m:t>
                          </m:r>
                        </m:e>
                      </m:acc>
                      <m:r>
                        <a:rPr lang="en-GB" sz="3200" b="0" i="1" smtClean="0">
                          <a:latin typeface="Cambria Math" panose="02040503050406030204" pitchFamily="18" charset="0"/>
                        </a:rPr>
                        <m:t>=</m:t>
                      </m:r>
                      <m:r>
                        <a:rPr lang="en-GB" sz="3200" b="0" i="1" smtClean="0">
                          <a:latin typeface="Cambria Math" panose="02040503050406030204" pitchFamily="18" charset="0"/>
                        </a:rPr>
                        <m:t>𝑘𝑥</m:t>
                      </m:r>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5721418" y="4513322"/>
                <a:ext cx="1689309" cy="56534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F24BB1D-2824-468F-8E89-4EC610B3C2A3}"/>
                  </a:ext>
                </a:extLst>
              </p:cNvPr>
              <p:cNvSpPr/>
              <p:nvPr/>
            </p:nvSpPr>
            <p:spPr>
              <a:xfrm>
                <a:off x="3595781" y="5309573"/>
                <a:ext cx="4549194" cy="536044"/>
              </a:xfrm>
              <a:prstGeom prst="rect">
                <a:avLst/>
              </a:prstGeom>
            </p:spPr>
            <p:txBody>
              <a:bodyPr wrap="none">
                <a:spAutoFit/>
              </a:bodyPr>
              <a:lstStyle/>
              <a:p>
                <a14:m>
                  <m:oMath xmlns:m="http://schemas.openxmlformats.org/officeDocument/2006/math">
                    <m:d>
                      <m:dPr>
                        <m:begChr m:val="|"/>
                        <m:endChr m:val="|"/>
                        <m:ctrlPr>
                          <a:rPr lang="en-US" sz="2400" b="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𝐸</m:t>
                            </m:r>
                          </m:e>
                        </m:acc>
                        <m:r>
                          <a:rPr lang="en-US" sz="2400" i="1">
                            <a:latin typeface="Cambria Math" panose="02040503050406030204" pitchFamily="18" charset="0"/>
                          </a:rPr>
                          <m:t>(</m:t>
                        </m:r>
                        <m:acc>
                          <m:accPr>
                            <m:chr m:val="⃗"/>
                            <m:ctrlPr>
                              <a:rPr lang="en-US" sz="2400" b="0" i="1" smtClean="0">
                                <a:latin typeface="Cambria Math" panose="02040503050406030204" pitchFamily="18" charset="0"/>
                              </a:rPr>
                            </m:ctrlPr>
                          </m:accPr>
                          <m:e>
                            <m:r>
                              <a:rPr lang="en-GB" sz="2400" b="0" i="1" smtClean="0">
                                <a:latin typeface="Cambria Math" panose="02040503050406030204" pitchFamily="18" charset="0"/>
                              </a:rPr>
                              <m:t>𝑟</m:t>
                            </m:r>
                          </m:e>
                        </m:acc>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0</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𝜔</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𝑘𝑥</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0</m:t>
                                </m:r>
                              </m:sub>
                            </m:sSub>
                          </m:e>
                        </m:d>
                      </m:e>
                    </m:func>
                  </m:oMath>
                </a14:m>
                <a:r>
                  <a:rPr lang="en-US" sz="2400" dirty="0"/>
                  <a:t> </a:t>
                </a:r>
              </a:p>
            </p:txBody>
          </p:sp>
        </mc:Choice>
        <mc:Fallback xmlns="">
          <p:sp>
            <p:nvSpPr>
              <p:cNvPr id="14" name="Rectangle 13">
                <a:extLst>
                  <a:ext uri="{FF2B5EF4-FFF2-40B4-BE49-F238E27FC236}">
                    <a16:creationId xmlns:a16="http://schemas.microsoft.com/office/drawing/2014/main" id="{2F24BB1D-2824-468F-8E89-4EC610B3C2A3}"/>
                  </a:ext>
                </a:extLst>
              </p:cNvPr>
              <p:cNvSpPr>
                <a:spLocks noRot="1" noChangeAspect="1" noMove="1" noResize="1" noEditPoints="1" noAdjustHandles="1" noChangeArrowheads="1" noChangeShapeType="1" noTextEdit="1"/>
              </p:cNvSpPr>
              <p:nvPr/>
            </p:nvSpPr>
            <p:spPr>
              <a:xfrm>
                <a:off x="3595781" y="5309573"/>
                <a:ext cx="4549194" cy="53604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985212" y="5965486"/>
                <a:ext cx="3748479" cy="646331"/>
              </a:xfrm>
              <a:prstGeom prst="rect">
                <a:avLst/>
              </a:prstGeom>
              <a:noFill/>
            </p:spPr>
            <p:txBody>
              <a:bodyPr wrap="square" rtlCol="0">
                <a:spAutoFit/>
              </a:bodyPr>
              <a:lstStyle/>
              <a:p>
                <a:r>
                  <a:rPr lang="en-GB" dirty="0"/>
                  <a:t>Sinusoidal plane wave propagating in the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𝑥</m:t>
                    </m:r>
                  </m:oMath>
                </a14:m>
                <a:r>
                  <a:rPr lang="en-GB" dirty="0"/>
                  <a:t>-direction </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985212" y="5965486"/>
                <a:ext cx="3748479" cy="646331"/>
              </a:xfrm>
              <a:prstGeom prst="rect">
                <a:avLst/>
              </a:prstGeom>
              <a:blipFill>
                <a:blip r:embed="rId8"/>
                <a:stretch>
                  <a:fillRect l="-1463"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194362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7" grpId="0" animBg="1"/>
      <p:bldP spid="8" grpId="0"/>
      <p:bldP spid="14"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23</a:t>
            </a:fld>
            <a:endParaRPr lang="en-US" altLang="zh-CN"/>
          </a:p>
        </p:txBody>
      </p:sp>
      <p:sp>
        <p:nvSpPr>
          <p:cNvPr id="21" name="Title 1">
            <a:extLst>
              <a:ext uri="{FF2B5EF4-FFF2-40B4-BE49-F238E27FC236}">
                <a16:creationId xmlns:a16="http://schemas.microsoft.com/office/drawing/2014/main" id="{41610B36-DCB1-4002-BC84-FE11594234FF}"/>
              </a:ext>
            </a:extLst>
          </p:cNvPr>
          <p:cNvSpPr>
            <a:spLocks noGrp="1"/>
          </p:cNvSpPr>
          <p:nvPr>
            <p:ph type="title"/>
          </p:nvPr>
        </p:nvSpPr>
        <p:spPr>
          <a:xfrm>
            <a:off x="636588" y="0"/>
            <a:ext cx="8229600" cy="1143000"/>
          </a:xfrm>
        </p:spPr>
        <p:txBody>
          <a:bodyPr/>
          <a:lstStyle/>
          <a:p>
            <a:r>
              <a:rPr lang="en-GB" sz="3200" dirty="0"/>
              <a:t>Sinusoidal plane wave propagating in any direction: </a:t>
            </a:r>
            <a:endParaRPr lang="en-US" sz="3200"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2F24BB1D-2824-468F-8E89-4EC610B3C2A3}"/>
                  </a:ext>
                </a:extLst>
              </p:cNvPr>
              <p:cNvSpPr/>
              <p:nvPr/>
            </p:nvSpPr>
            <p:spPr>
              <a:xfrm>
                <a:off x="899592" y="1556792"/>
                <a:ext cx="6171241" cy="697179"/>
              </a:xfrm>
              <a:prstGeom prst="rect">
                <a:avLst/>
              </a:prstGeom>
            </p:spPr>
            <p:txBody>
              <a:bodyPr wrap="none">
                <a:spAutoFit/>
              </a:bodyPr>
              <a:lstStyle/>
              <a:p>
                <a14:m>
                  <m:oMath xmlns:m="http://schemas.openxmlformats.org/officeDocument/2006/math">
                    <m:d>
                      <m:dPr>
                        <m:begChr m:val="|"/>
                        <m:endChr m:val="|"/>
                        <m:ctrlPr>
                          <a:rPr lang="en-US" sz="3200" b="0" i="1" smtClean="0">
                            <a:latin typeface="Cambria Math" panose="02040503050406030204" pitchFamily="18" charset="0"/>
                          </a:rPr>
                        </m:ctrlPr>
                      </m:dPr>
                      <m:e>
                        <m:acc>
                          <m:accPr>
                            <m:chr m:val="⃗"/>
                            <m:ctrlPr>
                              <a:rPr lang="en-US" sz="3200" i="1">
                                <a:latin typeface="Cambria Math" panose="02040503050406030204" pitchFamily="18" charset="0"/>
                              </a:rPr>
                            </m:ctrlPr>
                          </m:accPr>
                          <m:e>
                            <m:r>
                              <a:rPr lang="en-US" sz="3200" i="1">
                                <a:latin typeface="Cambria Math" panose="02040503050406030204" pitchFamily="18" charset="0"/>
                              </a:rPr>
                              <m:t>𝐸</m:t>
                            </m:r>
                          </m:e>
                        </m:acc>
                        <m:r>
                          <a:rPr lang="en-US" sz="3200" i="1">
                            <a:latin typeface="Cambria Math" panose="02040503050406030204" pitchFamily="18" charset="0"/>
                          </a:rPr>
                          <m:t>(</m:t>
                        </m:r>
                        <m:acc>
                          <m:accPr>
                            <m:chr m:val="⃗"/>
                            <m:ctrlPr>
                              <a:rPr lang="en-US"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US" sz="3200" i="1">
                            <a:latin typeface="Cambria Math" panose="02040503050406030204" pitchFamily="18" charset="0"/>
                          </a:rPr>
                          <m:t>,</m:t>
                        </m:r>
                        <m:r>
                          <a:rPr lang="en-US" sz="3200" i="1">
                            <a:latin typeface="Cambria Math" panose="02040503050406030204" pitchFamily="18" charset="0"/>
                          </a:rPr>
                          <m:t>𝑡</m:t>
                        </m:r>
                        <m:r>
                          <a:rPr lang="en-US" sz="3200" i="1">
                            <a:latin typeface="Cambria Math" panose="02040503050406030204" pitchFamily="18" charset="0"/>
                          </a:rPr>
                          <m:t>)</m:t>
                        </m:r>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a:rPr lang="en-US" sz="3200" b="0" i="1" smtClean="0">
                            <a:latin typeface="Cambria Math" panose="02040503050406030204" pitchFamily="18" charset="0"/>
                          </a:rPr>
                          <m:t>0</m:t>
                        </m:r>
                      </m:sub>
                    </m:sSub>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cos</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𝜔</m:t>
                            </m:r>
                            <m:r>
                              <a:rPr lang="en-US" sz="3200" b="0" i="1" smtClean="0">
                                <a:latin typeface="Cambria Math" panose="02040503050406030204" pitchFamily="18" charset="0"/>
                                <a:ea typeface="Cambria Math" panose="02040503050406030204" pitchFamily="18" charset="0"/>
                              </a:rPr>
                              <m:t>𝑡</m:t>
                            </m:r>
                            <m:r>
                              <a:rPr lang="en-US" sz="3200" b="0" i="1" smtClean="0">
                                <a:latin typeface="Cambria Math" panose="02040503050406030204" pitchFamily="18" charset="0"/>
                                <a:ea typeface="Cambria Math" panose="02040503050406030204" pitchFamily="18" charset="0"/>
                              </a:rPr>
                              <m:t>−</m:t>
                            </m:r>
                            <m:acc>
                              <m:accPr>
                                <m:chr m:val="⃗"/>
                                <m:ctrlPr>
                                  <a:rPr lang="en-US" sz="3200" b="0" i="1" smtClean="0">
                                    <a:latin typeface="Cambria Math" panose="02040503050406030204" pitchFamily="18" charset="0"/>
                                    <a:ea typeface="Cambria Math" panose="02040503050406030204" pitchFamily="18" charset="0"/>
                                  </a:rPr>
                                </m:ctrlPr>
                              </m:accPr>
                              <m:e>
                                <m:r>
                                  <a:rPr lang="en-GB" sz="3200" b="0" i="1" smtClean="0">
                                    <a:latin typeface="Cambria Math" panose="02040503050406030204" pitchFamily="18" charset="0"/>
                                    <a:ea typeface="Cambria Math" panose="02040503050406030204" pitchFamily="18" charset="0"/>
                                  </a:rPr>
                                  <m:t>𝑘</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𝜑</m:t>
                                </m:r>
                              </m:e>
                              <m:sub>
                                <m:r>
                                  <a:rPr lang="en-US" sz="3200" b="0" i="1" smtClean="0">
                                    <a:latin typeface="Cambria Math" panose="02040503050406030204" pitchFamily="18" charset="0"/>
                                    <a:ea typeface="Cambria Math" panose="02040503050406030204" pitchFamily="18" charset="0"/>
                                  </a:rPr>
                                  <m:t>0</m:t>
                                </m:r>
                              </m:sub>
                            </m:sSub>
                          </m:e>
                        </m:d>
                      </m:e>
                    </m:func>
                  </m:oMath>
                </a14:m>
                <a:r>
                  <a:rPr lang="en-US" sz="3200" dirty="0"/>
                  <a:t> </a:t>
                </a:r>
              </a:p>
            </p:txBody>
          </p:sp>
        </mc:Choice>
        <mc:Fallback xmlns="">
          <p:sp>
            <p:nvSpPr>
              <p:cNvPr id="22" name="Rectangle 21">
                <a:extLst>
                  <a:ext uri="{FF2B5EF4-FFF2-40B4-BE49-F238E27FC236}">
                    <a16:creationId xmlns:a16="http://schemas.microsoft.com/office/drawing/2014/main" id="{2F24BB1D-2824-468F-8E89-4EC610B3C2A3}"/>
                  </a:ext>
                </a:extLst>
              </p:cNvPr>
              <p:cNvSpPr>
                <a:spLocks noRot="1" noChangeAspect="1" noMove="1" noResize="1" noEditPoints="1" noAdjustHandles="1" noChangeArrowheads="1" noChangeShapeType="1" noTextEdit="1"/>
              </p:cNvSpPr>
              <p:nvPr/>
            </p:nvSpPr>
            <p:spPr>
              <a:xfrm>
                <a:off x="899592" y="1556792"/>
                <a:ext cx="6171241" cy="697179"/>
              </a:xfrm>
              <a:prstGeom prst="rect">
                <a:avLst/>
              </a:prstGeom>
              <a:blipFill>
                <a:blip r:embed="rId2"/>
                <a:stretch>
                  <a:fillRect/>
                </a:stretch>
              </a:blipFill>
            </p:spPr>
            <p:txBody>
              <a:bodyPr/>
              <a:lstStyle/>
              <a:p>
                <a:r>
                  <a:rPr lang="en-US">
                    <a:noFill/>
                  </a:rPr>
                  <a:t> </a:t>
                </a:r>
              </a:p>
            </p:txBody>
          </p:sp>
        </mc:Fallback>
      </mc:AlternateContent>
      <p:sp>
        <p:nvSpPr>
          <p:cNvPr id="6" name="TextBox 5"/>
          <p:cNvSpPr txBox="1"/>
          <p:nvPr/>
        </p:nvSpPr>
        <p:spPr>
          <a:xfrm flipH="1">
            <a:off x="885555" y="1139963"/>
            <a:ext cx="3986729" cy="369332"/>
          </a:xfrm>
          <a:prstGeom prst="rect">
            <a:avLst/>
          </a:prstGeom>
          <a:noFill/>
        </p:spPr>
        <p:txBody>
          <a:bodyPr wrap="square" rtlCol="0">
            <a:spAutoFit/>
          </a:bodyPr>
          <a:lstStyle/>
          <a:p>
            <a:r>
              <a:rPr lang="en-GB" dirty="0"/>
              <a:t>Magnitude of the electric field:</a:t>
            </a:r>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1547664" y="2813137"/>
                <a:ext cx="1580113" cy="137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𝑘</m:t>
                          </m:r>
                        </m:e>
                      </m:acc>
                      <m:r>
                        <a:rPr lang="en-GB" sz="2800" b="0" i="1" smtClean="0">
                          <a:latin typeface="Cambria Math" panose="02040503050406030204" pitchFamily="18" charset="0"/>
                        </a:rPr>
                        <m:t>=</m:t>
                      </m:r>
                      <m:d>
                        <m:dPr>
                          <m:begChr m:val="{"/>
                          <m:endChr m:val="}"/>
                          <m:ctrlPr>
                            <a:rPr lang="en-GB" sz="2800" b="0" i="1" smtClean="0">
                              <a:latin typeface="Cambria Math" panose="02040503050406030204" pitchFamily="18" charset="0"/>
                            </a:rPr>
                          </m:ctrlPr>
                        </m:dPr>
                        <m:e>
                          <m:m>
                            <m:mPr>
                              <m:mcs>
                                <m:mc>
                                  <m:mcPr>
                                    <m:count m:val="1"/>
                                    <m:mcJc m:val="center"/>
                                  </m:mcPr>
                                </m:mc>
                              </m:mcs>
                              <m:ctrlPr>
                                <a:rPr lang="en-GB" sz="2800" b="0" i="1" smtClean="0">
                                  <a:latin typeface="Cambria Math" panose="02040503050406030204" pitchFamily="18" charset="0"/>
                                </a:rPr>
                              </m:ctrlPr>
                            </m:mPr>
                            <m:m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𝑥</m:t>
                                    </m:r>
                                  </m:sub>
                                </m:sSub>
                              </m:e>
                            </m:mr>
                            <m:m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𝑦</m:t>
                                    </m:r>
                                  </m:sub>
                                </m:sSub>
                              </m:e>
                            </m:mr>
                            <m:m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𝑧</m:t>
                                    </m:r>
                                  </m:sub>
                                </m:sSub>
                              </m:e>
                            </m:mr>
                          </m:m>
                        </m:e>
                      </m:d>
                    </m:oMath>
                  </m:oMathPara>
                </a14:m>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547664" y="2813137"/>
                <a:ext cx="1580113" cy="137563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220072" y="2968403"/>
                <a:ext cx="1300612" cy="1065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𝑟</m:t>
                          </m:r>
                        </m:e>
                      </m:acc>
                      <m:r>
                        <a:rPr lang="en-GB" sz="2800" b="0" i="1" smtClean="0">
                          <a:latin typeface="Cambria Math" panose="02040503050406030204" pitchFamily="18" charset="0"/>
                        </a:rPr>
                        <m:t>=</m:t>
                      </m:r>
                      <m:d>
                        <m:dPr>
                          <m:begChr m:val="{"/>
                          <m:endChr m:val="}"/>
                          <m:ctrlPr>
                            <a:rPr lang="en-GB" sz="2800" b="0" i="1" smtClean="0">
                              <a:latin typeface="Cambria Math" panose="02040503050406030204" pitchFamily="18" charset="0"/>
                            </a:rPr>
                          </m:ctrlPr>
                        </m:dPr>
                        <m:e>
                          <m:m>
                            <m:mPr>
                              <m:mcs>
                                <m:mc>
                                  <m:mcPr>
                                    <m:count m:val="1"/>
                                    <m:mcJc m:val="center"/>
                                  </m:mcPr>
                                </m:mc>
                              </m:mcs>
                              <m:ctrlPr>
                                <a:rPr lang="en-GB" sz="2800" b="0" i="1" smtClean="0">
                                  <a:latin typeface="Cambria Math" panose="02040503050406030204" pitchFamily="18" charset="0"/>
                                </a:rPr>
                              </m:ctrlPr>
                            </m:mPr>
                            <m:mr>
                              <m:e>
                                <m:r>
                                  <m:rPr>
                                    <m:brk m:alnAt="7"/>
                                  </m:rPr>
                                  <a:rPr lang="en-GB" sz="2800" b="0" i="1" smtClean="0">
                                    <a:latin typeface="Cambria Math" panose="02040503050406030204" pitchFamily="18" charset="0"/>
                                  </a:rPr>
                                  <m:t>𝑥</m:t>
                                </m:r>
                              </m:e>
                            </m:mr>
                            <m:mr>
                              <m:e>
                                <m:r>
                                  <a:rPr lang="en-GB" sz="2800" b="0" i="1" smtClean="0">
                                    <a:latin typeface="Cambria Math" panose="02040503050406030204" pitchFamily="18" charset="0"/>
                                  </a:rPr>
                                  <m:t>𝑦</m:t>
                                </m:r>
                              </m:e>
                            </m:mr>
                            <m:mr>
                              <m:e>
                                <m:r>
                                  <a:rPr lang="en-GB" sz="2800" b="0" i="1" smtClean="0">
                                    <a:latin typeface="Cambria Math" panose="02040503050406030204" pitchFamily="18" charset="0"/>
                                  </a:rPr>
                                  <m:t>𝑧</m:t>
                                </m:r>
                              </m:e>
                            </m:mr>
                          </m:m>
                        </m:e>
                      </m:d>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220072" y="2968403"/>
                <a:ext cx="1300612" cy="1065100"/>
              </a:xfrm>
              <a:prstGeom prst="rect">
                <a:avLst/>
              </a:prstGeom>
              <a:blipFill>
                <a:blip r:embed="rId4"/>
                <a:stretch>
                  <a:fillRect/>
                </a:stretch>
              </a:blipFill>
            </p:spPr>
            <p:txBody>
              <a:bodyPr/>
              <a:lstStyle/>
              <a:p>
                <a:r>
                  <a:rPr lang="en-US">
                    <a:noFill/>
                  </a:rPr>
                  <a:t> </a:t>
                </a:r>
              </a:p>
            </p:txBody>
          </p:sp>
        </mc:Fallback>
      </mc:AlternateContent>
      <p:sp>
        <p:nvSpPr>
          <p:cNvPr id="5" name="TextBox 4"/>
          <p:cNvSpPr txBox="1"/>
          <p:nvPr/>
        </p:nvSpPr>
        <p:spPr>
          <a:xfrm>
            <a:off x="755576" y="4725144"/>
            <a:ext cx="2133918" cy="369332"/>
          </a:xfrm>
          <a:prstGeom prst="rect">
            <a:avLst/>
          </a:prstGeom>
          <a:noFill/>
        </p:spPr>
        <p:txBody>
          <a:bodyPr wrap="none" rtlCol="0">
            <a:spAutoFit/>
          </a:bodyPr>
          <a:lstStyle/>
          <a:p>
            <a:r>
              <a:rPr lang="en-GB" dirty="0"/>
              <a:t>If the wave vector is: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3127777" y="4221993"/>
                <a:ext cx="1527982" cy="1148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𝑘</m:t>
                          </m:r>
                        </m:e>
                      </m:acc>
                      <m:r>
                        <a:rPr lang="en-GB" sz="2800" b="0" i="1" smtClean="0">
                          <a:latin typeface="Cambria Math" panose="02040503050406030204" pitchFamily="18" charset="0"/>
                        </a:rPr>
                        <m:t>=</m:t>
                      </m:r>
                      <m:d>
                        <m:dPr>
                          <m:begChr m:val="{"/>
                          <m:endChr m:val="}"/>
                          <m:ctrlPr>
                            <a:rPr lang="en-GB" sz="2800" b="0" i="1" smtClean="0">
                              <a:latin typeface="Cambria Math" panose="02040503050406030204" pitchFamily="18" charset="0"/>
                            </a:rPr>
                          </m:ctrlPr>
                        </m:dPr>
                        <m:e>
                          <m:m>
                            <m:mPr>
                              <m:mcs>
                                <m:mc>
                                  <m:mcPr>
                                    <m:count m:val="1"/>
                                    <m:mcJc m:val="center"/>
                                  </m:mcPr>
                                </m:mc>
                              </m:mcs>
                              <m:ctrlPr>
                                <a:rPr lang="en-GB" sz="2800" b="0" i="1" smtClean="0">
                                  <a:latin typeface="Cambria Math" panose="02040503050406030204" pitchFamily="18" charset="0"/>
                                </a:rPr>
                              </m:ctrlPr>
                            </m:mPr>
                            <m:mr>
                              <m:e>
                                <m:r>
                                  <m:rPr>
                                    <m:brk m:alnAt="7"/>
                                  </m:rPr>
                                  <a:rPr lang="en-GB" sz="2800" b="0" i="1" smtClean="0">
                                    <a:latin typeface="Cambria Math" panose="02040503050406030204" pitchFamily="18" charset="0"/>
                                  </a:rPr>
                                  <m:t>−</m:t>
                                </m:r>
                                <m:r>
                                  <a:rPr lang="en-GB" sz="2800" b="0" i="1" smtClean="0">
                                    <a:latin typeface="Cambria Math" panose="02040503050406030204" pitchFamily="18" charset="0"/>
                                  </a:rPr>
                                  <m:t>𝑘</m:t>
                                </m:r>
                              </m:e>
                            </m:mr>
                            <m:mr>
                              <m:e>
                                <m:r>
                                  <a:rPr lang="en-GB" sz="2800" b="0" i="1" smtClean="0">
                                    <a:latin typeface="Cambria Math" panose="02040503050406030204" pitchFamily="18" charset="0"/>
                                  </a:rPr>
                                  <m:t>0</m:t>
                                </m:r>
                              </m:e>
                            </m:mr>
                            <m:mr>
                              <m:e>
                                <m:r>
                                  <a:rPr lang="en-GB" sz="2800" b="0" i="1" smtClean="0">
                                    <a:latin typeface="Cambria Math" panose="02040503050406030204" pitchFamily="18" charset="0"/>
                                  </a:rPr>
                                  <m:t>0</m:t>
                                </m:r>
                              </m:e>
                            </m:mr>
                          </m:m>
                        </m:e>
                      </m:d>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127777" y="4221993"/>
                <a:ext cx="1527982" cy="1148007"/>
              </a:xfrm>
              <a:prstGeom prst="rect">
                <a:avLst/>
              </a:prstGeom>
              <a:blipFill>
                <a:blip r:embed="rId5"/>
                <a:stretch>
                  <a:fillRect/>
                </a:stretch>
              </a:blipFill>
            </p:spPr>
            <p:txBody>
              <a:bodyPr/>
              <a:lstStyle/>
              <a:p>
                <a:r>
                  <a:rPr lang="en-US">
                    <a:noFill/>
                  </a:rPr>
                  <a:t> </a:t>
                </a:r>
              </a:p>
            </p:txBody>
          </p:sp>
        </mc:Fallback>
      </mc:AlternateContent>
      <p:sp>
        <p:nvSpPr>
          <p:cNvPr id="7" name="Right Arrow 6"/>
          <p:cNvSpPr/>
          <p:nvPr/>
        </p:nvSpPr>
        <p:spPr>
          <a:xfrm>
            <a:off x="4644008" y="4509120"/>
            <a:ext cx="792088" cy="585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5721418" y="4513322"/>
                <a:ext cx="1995483" cy="5653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ea typeface="Cambria Math" panose="02040503050406030204" pitchFamily="18" charset="0"/>
                            </a:rPr>
                          </m:ctrlPr>
                        </m:accPr>
                        <m:e>
                          <m:r>
                            <a:rPr lang="en-GB" sz="3200" i="1">
                              <a:latin typeface="Cambria Math" panose="02040503050406030204" pitchFamily="18" charset="0"/>
                              <a:ea typeface="Cambria Math" panose="02040503050406030204" pitchFamily="18" charset="0"/>
                            </a:rPr>
                            <m:t>𝑘</m:t>
                          </m:r>
                        </m:e>
                      </m:acc>
                      <m:r>
                        <a:rPr lang="en-GB" sz="3200" i="1">
                          <a:latin typeface="Cambria Math" panose="02040503050406030204" pitchFamily="18" charset="0"/>
                        </a:rPr>
                        <m:t>.</m:t>
                      </m:r>
                      <m:acc>
                        <m:accPr>
                          <m:chr m:val="⃗"/>
                          <m:ctrlPr>
                            <a:rPr lang="en-GB" sz="3200" i="1">
                              <a:latin typeface="Cambria Math" panose="02040503050406030204" pitchFamily="18" charset="0"/>
                            </a:rPr>
                          </m:ctrlPr>
                        </m:accPr>
                        <m:e>
                          <m:r>
                            <a:rPr lang="en-GB" sz="3200" i="1">
                              <a:latin typeface="Cambria Math" panose="02040503050406030204" pitchFamily="18" charset="0"/>
                            </a:rPr>
                            <m:t>𝑟</m:t>
                          </m:r>
                        </m:e>
                      </m:acc>
                      <m:r>
                        <a:rPr lang="en-GB" sz="3200" b="0" i="1" smtClean="0">
                          <a:latin typeface="Cambria Math" panose="02040503050406030204" pitchFamily="18" charset="0"/>
                        </a:rPr>
                        <m:t>=−</m:t>
                      </m:r>
                      <m:r>
                        <a:rPr lang="en-GB" sz="3200" b="0" i="1" smtClean="0">
                          <a:latin typeface="Cambria Math" panose="02040503050406030204" pitchFamily="18" charset="0"/>
                        </a:rPr>
                        <m:t>𝑘𝑥</m:t>
                      </m:r>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5721418" y="4513322"/>
                <a:ext cx="1995483" cy="56534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F24BB1D-2824-468F-8E89-4EC610B3C2A3}"/>
                  </a:ext>
                </a:extLst>
              </p:cNvPr>
              <p:cNvSpPr/>
              <p:nvPr/>
            </p:nvSpPr>
            <p:spPr>
              <a:xfrm>
                <a:off x="3595781" y="5309573"/>
                <a:ext cx="4549194" cy="536044"/>
              </a:xfrm>
              <a:prstGeom prst="rect">
                <a:avLst/>
              </a:prstGeom>
            </p:spPr>
            <p:txBody>
              <a:bodyPr wrap="none">
                <a:spAutoFit/>
              </a:bodyPr>
              <a:lstStyle/>
              <a:p>
                <a14:m>
                  <m:oMath xmlns:m="http://schemas.openxmlformats.org/officeDocument/2006/math">
                    <m:d>
                      <m:dPr>
                        <m:begChr m:val="|"/>
                        <m:endChr m:val="|"/>
                        <m:ctrlPr>
                          <a:rPr lang="en-US" sz="2400" b="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𝐸</m:t>
                            </m:r>
                          </m:e>
                        </m:acc>
                        <m:r>
                          <a:rPr lang="en-US" sz="2400" i="1">
                            <a:latin typeface="Cambria Math" panose="02040503050406030204" pitchFamily="18" charset="0"/>
                          </a:rPr>
                          <m:t>(</m:t>
                        </m:r>
                        <m:acc>
                          <m:accPr>
                            <m:chr m:val="⃗"/>
                            <m:ctrlPr>
                              <a:rPr lang="en-US" sz="2400" b="0" i="1" smtClean="0">
                                <a:latin typeface="Cambria Math" panose="02040503050406030204" pitchFamily="18" charset="0"/>
                              </a:rPr>
                            </m:ctrlPr>
                          </m:accPr>
                          <m:e>
                            <m:r>
                              <a:rPr lang="en-GB" sz="2400" b="0" i="1" smtClean="0">
                                <a:latin typeface="Cambria Math" panose="02040503050406030204" pitchFamily="18" charset="0"/>
                              </a:rPr>
                              <m:t>𝑟</m:t>
                            </m:r>
                          </m:e>
                        </m:acc>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0</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𝜔</m:t>
                            </m:r>
                            <m:r>
                              <a:rPr lang="en-US" sz="2400" b="0" i="1" smtClean="0">
                                <a:latin typeface="Cambria Math" panose="02040503050406030204" pitchFamily="18" charset="0"/>
                                <a:ea typeface="Cambria Math" panose="02040503050406030204" pitchFamily="18" charset="0"/>
                              </a:rPr>
                              <m:t>𝑡</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𝑘𝑥</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0</m:t>
                                </m:r>
                              </m:sub>
                            </m:sSub>
                          </m:e>
                        </m:d>
                      </m:e>
                    </m:func>
                  </m:oMath>
                </a14:m>
                <a:r>
                  <a:rPr lang="en-US" sz="2400" dirty="0"/>
                  <a:t> </a:t>
                </a:r>
              </a:p>
            </p:txBody>
          </p:sp>
        </mc:Choice>
        <mc:Fallback xmlns="">
          <p:sp>
            <p:nvSpPr>
              <p:cNvPr id="14" name="Rectangle 13">
                <a:extLst>
                  <a:ext uri="{FF2B5EF4-FFF2-40B4-BE49-F238E27FC236}">
                    <a16:creationId xmlns:a16="http://schemas.microsoft.com/office/drawing/2014/main" id="{2F24BB1D-2824-468F-8E89-4EC610B3C2A3}"/>
                  </a:ext>
                </a:extLst>
              </p:cNvPr>
              <p:cNvSpPr>
                <a:spLocks noRot="1" noChangeAspect="1" noMove="1" noResize="1" noEditPoints="1" noAdjustHandles="1" noChangeArrowheads="1" noChangeShapeType="1" noTextEdit="1"/>
              </p:cNvSpPr>
              <p:nvPr/>
            </p:nvSpPr>
            <p:spPr>
              <a:xfrm>
                <a:off x="3595781" y="5309573"/>
                <a:ext cx="4549194" cy="53604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985212" y="5965486"/>
                <a:ext cx="3748479" cy="646331"/>
              </a:xfrm>
              <a:prstGeom prst="rect">
                <a:avLst/>
              </a:prstGeom>
              <a:noFill/>
            </p:spPr>
            <p:txBody>
              <a:bodyPr wrap="square" rtlCol="0">
                <a:spAutoFit/>
              </a:bodyPr>
              <a:lstStyle/>
              <a:p>
                <a:r>
                  <a:rPr lang="en-GB" dirty="0"/>
                  <a:t>Sinusoidal plane wave propagating in the </a:t>
                </a:r>
                <a14:m>
                  <m:oMath xmlns:m="http://schemas.openxmlformats.org/officeDocument/2006/math">
                    <m:r>
                      <a:rPr lang="en-GB" i="1" dirty="0">
                        <a:latin typeface="Cambria Math" panose="02040503050406030204" pitchFamily="18" charset="0"/>
                      </a:rPr>
                      <m:t>−</m:t>
                    </m:r>
                    <m:r>
                      <a:rPr lang="en-GB" i="1" dirty="0" smtClean="0">
                        <a:latin typeface="Cambria Math" panose="02040503050406030204" pitchFamily="18" charset="0"/>
                      </a:rPr>
                      <m:t>𝑥</m:t>
                    </m:r>
                  </m:oMath>
                </a14:m>
                <a:r>
                  <a:rPr lang="en-GB" dirty="0"/>
                  <a:t>-direction </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985212" y="5965486"/>
                <a:ext cx="3748479" cy="646331"/>
              </a:xfrm>
              <a:prstGeom prst="rect">
                <a:avLst/>
              </a:prstGeom>
              <a:blipFill>
                <a:blip r:embed="rId8"/>
                <a:stretch>
                  <a:fillRect l="-1463"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352624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4"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6341709" y="5011439"/>
            <a:ext cx="2683723"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24</a:t>
            </a:fld>
            <a:endParaRPr lang="en-US" altLang="zh-CN"/>
          </a:p>
        </p:txBody>
      </p:sp>
      <p:sp>
        <p:nvSpPr>
          <p:cNvPr id="3" name="Title 1">
            <a:extLst>
              <a:ext uri="{FF2B5EF4-FFF2-40B4-BE49-F238E27FC236}">
                <a16:creationId xmlns:a16="http://schemas.microsoft.com/office/drawing/2014/main" id="{B3F180B7-F277-4F4A-90C0-E3DBE7CF3AA4}"/>
              </a:ext>
            </a:extLst>
          </p:cNvPr>
          <p:cNvSpPr>
            <a:spLocks noGrp="1"/>
          </p:cNvSpPr>
          <p:nvPr>
            <p:ph type="title"/>
          </p:nvPr>
        </p:nvSpPr>
        <p:spPr>
          <a:xfrm>
            <a:off x="745232" y="-101070"/>
            <a:ext cx="8229600" cy="1143000"/>
          </a:xfrm>
        </p:spPr>
        <p:txBody>
          <a:bodyPr/>
          <a:lstStyle/>
          <a:p>
            <a:r>
              <a:rPr lang="en-US" dirty="0"/>
              <a:t>Wavelength and frequency </a:t>
            </a:r>
          </a:p>
        </p:txBody>
      </p:sp>
      <p:cxnSp>
        <p:nvCxnSpPr>
          <p:cNvPr id="5" name="Straight Arrow Connector 4">
            <a:extLst>
              <a:ext uri="{FF2B5EF4-FFF2-40B4-BE49-F238E27FC236}">
                <a16:creationId xmlns:a16="http://schemas.microsoft.com/office/drawing/2014/main" id="{812C3B28-4E28-40B8-BE1B-6785CCD76DF7}"/>
              </a:ext>
            </a:extLst>
          </p:cNvPr>
          <p:cNvCxnSpPr/>
          <p:nvPr/>
        </p:nvCxnSpPr>
        <p:spPr bwMode="auto">
          <a:xfrm flipV="1">
            <a:off x="5436096" y="5373216"/>
            <a:ext cx="0" cy="5760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BBF914-C888-4B14-B644-FA075374B0EB}"/>
                  </a:ext>
                </a:extLst>
              </p:cNvPr>
              <p:cNvSpPr txBox="1"/>
              <p:nvPr/>
            </p:nvSpPr>
            <p:spPr>
              <a:xfrm>
                <a:off x="4860032" y="6009730"/>
                <a:ext cx="10587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≈800 </m:t>
                      </m:r>
                      <m:r>
                        <a:rPr lang="en-US" b="0" i="1" smtClean="0">
                          <a:latin typeface="Cambria Math" panose="02040503050406030204" pitchFamily="18" charset="0"/>
                          <a:ea typeface="Cambria Math" panose="02040503050406030204" pitchFamily="18" charset="0"/>
                        </a:rPr>
                        <m:t>𝑛𝑚</m:t>
                      </m:r>
                    </m:oMath>
                  </m:oMathPara>
                </a14:m>
                <a:endParaRPr lang="en-US" dirty="0"/>
              </a:p>
            </p:txBody>
          </p:sp>
        </mc:Choice>
        <mc:Fallback xmlns="">
          <p:sp>
            <p:nvSpPr>
              <p:cNvPr id="7" name="TextBox 6">
                <a:extLst>
                  <a:ext uri="{FF2B5EF4-FFF2-40B4-BE49-F238E27FC236}">
                    <a16:creationId xmlns:a16="http://schemas.microsoft.com/office/drawing/2014/main" id="{B4BBF914-C888-4B14-B644-FA075374B0EB}"/>
                  </a:ext>
                </a:extLst>
              </p:cNvPr>
              <p:cNvSpPr txBox="1">
                <a:spLocks noRot="1" noChangeAspect="1" noMove="1" noResize="1" noEditPoints="1" noAdjustHandles="1" noChangeArrowheads="1" noChangeShapeType="1" noTextEdit="1"/>
              </p:cNvSpPr>
              <p:nvPr/>
            </p:nvSpPr>
            <p:spPr>
              <a:xfrm>
                <a:off x="4860032" y="6009730"/>
                <a:ext cx="1058751" cy="276999"/>
              </a:xfrm>
              <a:prstGeom prst="rect">
                <a:avLst/>
              </a:prstGeom>
              <a:blipFill>
                <a:blip r:embed="rId2"/>
                <a:stretch>
                  <a:fillRect l="-2299" r="-2299" b="-8889"/>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A779D31-F71D-44E9-81EE-89BA3B8D96C7}"/>
              </a:ext>
            </a:extLst>
          </p:cNvPr>
          <p:cNvCxnSpPr/>
          <p:nvPr/>
        </p:nvCxnSpPr>
        <p:spPr bwMode="auto">
          <a:xfrm flipV="1">
            <a:off x="1691680" y="5224863"/>
            <a:ext cx="0" cy="5760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B44772-8662-403C-B55A-CD504929145C}"/>
                  </a:ext>
                </a:extLst>
              </p:cNvPr>
              <p:cNvSpPr txBox="1"/>
              <p:nvPr/>
            </p:nvSpPr>
            <p:spPr>
              <a:xfrm>
                <a:off x="1331640" y="5888597"/>
                <a:ext cx="10587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≈400 </m:t>
                      </m:r>
                      <m:r>
                        <a:rPr lang="en-US" b="0" i="1" smtClean="0">
                          <a:latin typeface="Cambria Math" panose="02040503050406030204" pitchFamily="18" charset="0"/>
                          <a:ea typeface="Cambria Math" panose="02040503050406030204" pitchFamily="18" charset="0"/>
                        </a:rPr>
                        <m:t>𝑛𝑚</m:t>
                      </m:r>
                    </m:oMath>
                  </m:oMathPara>
                </a14:m>
                <a:endParaRPr lang="en-US" dirty="0"/>
              </a:p>
            </p:txBody>
          </p:sp>
        </mc:Choice>
        <mc:Fallback xmlns="">
          <p:sp>
            <p:nvSpPr>
              <p:cNvPr id="9" name="TextBox 8">
                <a:extLst>
                  <a:ext uri="{FF2B5EF4-FFF2-40B4-BE49-F238E27FC236}">
                    <a16:creationId xmlns:a16="http://schemas.microsoft.com/office/drawing/2014/main" id="{78B44772-8662-403C-B55A-CD504929145C}"/>
                  </a:ext>
                </a:extLst>
              </p:cNvPr>
              <p:cNvSpPr txBox="1">
                <a:spLocks noRot="1" noChangeAspect="1" noMove="1" noResize="1" noEditPoints="1" noAdjustHandles="1" noChangeArrowheads="1" noChangeShapeType="1" noTextEdit="1"/>
              </p:cNvSpPr>
              <p:nvPr/>
            </p:nvSpPr>
            <p:spPr>
              <a:xfrm>
                <a:off x="1331640" y="5888597"/>
                <a:ext cx="1058751" cy="276999"/>
              </a:xfrm>
              <a:prstGeom prst="rect">
                <a:avLst/>
              </a:prstGeom>
              <a:blipFill>
                <a:blip r:embed="rId3"/>
                <a:stretch>
                  <a:fillRect l="-2299" r="-2299" b="-888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875B800-EE2D-461C-8B45-38012F1A3CD1}"/>
              </a:ext>
            </a:extLst>
          </p:cNvPr>
          <p:cNvSpPr txBox="1"/>
          <p:nvPr/>
        </p:nvSpPr>
        <p:spPr>
          <a:xfrm>
            <a:off x="-1008112" y="2602467"/>
            <a:ext cx="1008112" cy="2492990"/>
          </a:xfrm>
          <a:prstGeom prst="rect">
            <a:avLst/>
          </a:prstGeom>
          <a:noFill/>
        </p:spPr>
        <p:txBody>
          <a:bodyPr wrap="square" rtlCol="0">
            <a:spAutoFit/>
          </a:bodyPr>
          <a:lstStyle/>
          <a:p>
            <a:r>
              <a:rPr lang="en-US" sz="1200" dirty="0" err="1">
                <a:solidFill>
                  <a:srgbClr val="FF0000"/>
                </a:solidFill>
              </a:rPr>
              <a:t>Decrire</a:t>
            </a:r>
            <a:r>
              <a:rPr lang="en-US" sz="1200" dirty="0">
                <a:solidFill>
                  <a:srgbClr val="FF0000"/>
                </a:solidFill>
              </a:rPr>
              <a:t>. Que </a:t>
            </a:r>
            <a:r>
              <a:rPr lang="en-US" sz="1200" dirty="0" err="1">
                <a:solidFill>
                  <a:srgbClr val="FF0000"/>
                </a:solidFill>
              </a:rPr>
              <a:t>l’on</a:t>
            </a:r>
            <a:r>
              <a:rPr lang="en-US" sz="1200" dirty="0">
                <a:solidFill>
                  <a:srgbClr val="FF0000"/>
                </a:solidFill>
              </a:rPr>
              <a:t> </a:t>
            </a:r>
            <a:r>
              <a:rPr lang="en-US" sz="1200" dirty="0" err="1">
                <a:solidFill>
                  <a:srgbClr val="FF0000"/>
                </a:solidFill>
              </a:rPr>
              <a:t>parle</a:t>
            </a:r>
            <a:r>
              <a:rPr lang="en-US" sz="1200" dirty="0">
                <a:solidFill>
                  <a:srgbClr val="FF0000"/>
                </a:solidFill>
              </a:rPr>
              <a:t> de light de infrared a ultraviolet. </a:t>
            </a:r>
            <a:r>
              <a:rPr lang="en-US" sz="1200" dirty="0" err="1">
                <a:solidFill>
                  <a:srgbClr val="FF0000"/>
                </a:solidFill>
              </a:rPr>
              <a:t>Onde</a:t>
            </a:r>
            <a:r>
              <a:rPr lang="en-US" sz="1200" dirty="0">
                <a:solidFill>
                  <a:srgbClr val="FF0000"/>
                </a:solidFill>
              </a:rPr>
              <a:t> electromagnetic </a:t>
            </a:r>
            <a:r>
              <a:rPr lang="en-US" sz="1200" dirty="0" err="1">
                <a:solidFill>
                  <a:srgbClr val="FF0000"/>
                </a:solidFill>
              </a:rPr>
              <a:t>sinon</a:t>
            </a:r>
            <a:endParaRPr lang="en-US" sz="1200" dirty="0">
              <a:solidFill>
                <a:srgbClr val="FF0000"/>
              </a:solidFill>
            </a:endParaRPr>
          </a:p>
          <a:p>
            <a:r>
              <a:rPr lang="en-US" sz="1200" dirty="0">
                <a:solidFill>
                  <a:srgbClr val="FF0000"/>
                </a:solidFill>
              </a:rPr>
              <a:t>Lumiere visible: couleurs de </a:t>
            </a:r>
            <a:r>
              <a:rPr lang="en-US" sz="1200" dirty="0" err="1">
                <a:solidFill>
                  <a:srgbClr val="FF0000"/>
                </a:solidFill>
              </a:rPr>
              <a:t>l’arc</a:t>
            </a:r>
            <a:r>
              <a:rPr lang="en-US" sz="1200" dirty="0">
                <a:solidFill>
                  <a:srgbClr val="FF0000"/>
                </a:solidFill>
              </a:rPr>
              <a:t> </a:t>
            </a:r>
            <a:r>
              <a:rPr lang="en-US" sz="1200" dirty="0" err="1">
                <a:solidFill>
                  <a:srgbClr val="FF0000"/>
                </a:solidFill>
              </a:rPr>
              <a:t>en</a:t>
            </a:r>
            <a:r>
              <a:rPr lang="en-US" sz="1200" dirty="0">
                <a:solidFill>
                  <a:srgbClr val="FF0000"/>
                </a:solidFill>
              </a:rPr>
              <a:t> </a:t>
            </a:r>
            <a:r>
              <a:rPr lang="en-US" sz="1200" dirty="0" err="1">
                <a:solidFill>
                  <a:srgbClr val="FF0000"/>
                </a:solidFill>
              </a:rPr>
              <a:t>ciel</a:t>
            </a:r>
            <a:r>
              <a:rPr lang="en-US" sz="1200" dirty="0">
                <a:solidFill>
                  <a:srgbClr val="FF0000"/>
                </a:solidFill>
              </a:rPr>
              <a:t> (rainbow)</a:t>
            </a:r>
          </a:p>
        </p:txBody>
      </p:sp>
      <p:pic>
        <p:nvPicPr>
          <p:cNvPr id="11" name="Picture 10">
            <a:extLst>
              <a:ext uri="{FF2B5EF4-FFF2-40B4-BE49-F238E27FC236}">
                <a16:creationId xmlns:a16="http://schemas.microsoft.com/office/drawing/2014/main" id="{2043C276-5180-47A3-8068-3D0F99AD8685}"/>
              </a:ext>
            </a:extLst>
          </p:cNvPr>
          <p:cNvPicPr>
            <a:picLocks noChangeAspect="1"/>
          </p:cNvPicPr>
          <p:nvPr/>
        </p:nvPicPr>
        <p:blipFill>
          <a:blip r:embed="rId4"/>
          <a:stretch>
            <a:fillRect/>
          </a:stretch>
        </p:blipFill>
        <p:spPr>
          <a:xfrm>
            <a:off x="179389" y="1404022"/>
            <a:ext cx="8686799" cy="3550983"/>
          </a:xfrm>
          <a:prstGeom prst="rect">
            <a:avLst/>
          </a:prstGeom>
        </p:spPr>
      </p:pic>
      <p:sp>
        <p:nvSpPr>
          <p:cNvPr id="2" name="TextBox 1"/>
          <p:cNvSpPr txBox="1"/>
          <p:nvPr/>
        </p:nvSpPr>
        <p:spPr>
          <a:xfrm>
            <a:off x="6341709" y="5083447"/>
            <a:ext cx="2683723" cy="1200329"/>
          </a:xfrm>
          <a:prstGeom prst="rect">
            <a:avLst/>
          </a:prstGeom>
          <a:noFill/>
        </p:spPr>
        <p:txBody>
          <a:bodyPr wrap="square" rtlCol="0">
            <a:spAutoFit/>
          </a:bodyPr>
          <a:lstStyle/>
          <a:p>
            <a:r>
              <a:rPr lang="en-GB" dirty="0"/>
              <a:t>The visible light correspond to a small range of the electromagnetic spectrum </a:t>
            </a:r>
            <a:endParaRPr lang="en-US" dirty="0"/>
          </a:p>
        </p:txBody>
      </p:sp>
      <p:sp>
        <p:nvSpPr>
          <p:cNvPr id="6" name="TextBox 5">
            <a:extLst>
              <a:ext uri="{FF2B5EF4-FFF2-40B4-BE49-F238E27FC236}">
                <a16:creationId xmlns:a16="http://schemas.microsoft.com/office/drawing/2014/main" id="{1BF15312-1725-40D6-8A7A-4F33809648AE}"/>
              </a:ext>
            </a:extLst>
          </p:cNvPr>
          <p:cNvSpPr txBox="1"/>
          <p:nvPr/>
        </p:nvSpPr>
        <p:spPr>
          <a:xfrm>
            <a:off x="3012185" y="5891056"/>
            <a:ext cx="1306768" cy="369332"/>
          </a:xfrm>
          <a:prstGeom prst="rect">
            <a:avLst/>
          </a:prstGeom>
          <a:noFill/>
        </p:spPr>
        <p:txBody>
          <a:bodyPr wrap="none" rtlCol="0">
            <a:spAutoFit/>
          </a:bodyPr>
          <a:lstStyle/>
          <a:p>
            <a:r>
              <a:rPr lang="en-US" dirty="0"/>
              <a:t>wavelength </a:t>
            </a:r>
          </a:p>
        </p:txBody>
      </p:sp>
      <p:sp>
        <p:nvSpPr>
          <p:cNvPr id="13" name="TextBox 12">
            <a:extLst>
              <a:ext uri="{FF2B5EF4-FFF2-40B4-BE49-F238E27FC236}">
                <a16:creationId xmlns:a16="http://schemas.microsoft.com/office/drawing/2014/main" id="{6A84397F-3639-401D-B558-A45A9F406102}"/>
              </a:ext>
            </a:extLst>
          </p:cNvPr>
          <p:cNvSpPr txBox="1"/>
          <p:nvPr/>
        </p:nvSpPr>
        <p:spPr>
          <a:xfrm>
            <a:off x="2555776" y="905842"/>
            <a:ext cx="5472608" cy="369332"/>
          </a:xfrm>
          <a:prstGeom prst="rect">
            <a:avLst/>
          </a:prstGeom>
          <a:noFill/>
        </p:spPr>
        <p:txBody>
          <a:bodyPr wrap="square" rtlCol="0">
            <a:spAutoFit/>
          </a:bodyPr>
          <a:lstStyle/>
          <a:p>
            <a:r>
              <a:rPr lang="en-US" dirty="0"/>
              <a:t>The electromagnetic spectrum </a:t>
            </a:r>
          </a:p>
        </p:txBody>
      </p:sp>
    </p:spTree>
    <p:extLst>
      <p:ext uri="{BB962C8B-B14F-4D97-AF65-F5344CB8AC3E}">
        <p14:creationId xmlns:p14="http://schemas.microsoft.com/office/powerpoint/2010/main" val="19808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25</a:t>
            </a:fld>
            <a:endParaRPr lang="en-US" altLang="zh-CN"/>
          </a:p>
        </p:txBody>
      </p:sp>
      <p:sp>
        <p:nvSpPr>
          <p:cNvPr id="3" name="Title 1">
            <a:extLst>
              <a:ext uri="{FF2B5EF4-FFF2-40B4-BE49-F238E27FC236}">
                <a16:creationId xmlns:a16="http://schemas.microsoft.com/office/drawing/2014/main" id="{AED0450D-F524-4545-B417-0847701A8ACA}"/>
              </a:ext>
            </a:extLst>
          </p:cNvPr>
          <p:cNvSpPr>
            <a:spLocks noGrp="1"/>
          </p:cNvSpPr>
          <p:nvPr>
            <p:ph type="title"/>
          </p:nvPr>
        </p:nvSpPr>
        <p:spPr>
          <a:xfrm>
            <a:off x="491698" y="-79723"/>
            <a:ext cx="8229600" cy="1143000"/>
          </a:xfrm>
        </p:spPr>
        <p:txBody>
          <a:bodyPr/>
          <a:lstStyle/>
          <a:p>
            <a:r>
              <a:rPr lang="en-US" dirty="0"/>
              <a:t>Propagation of the light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39DFC3B-89E6-4405-815C-D8AC55796CC4}"/>
                  </a:ext>
                </a:extLst>
              </p:cNvPr>
              <p:cNvSpPr>
                <a:spLocks noGrp="1"/>
              </p:cNvSpPr>
              <p:nvPr>
                <p:ph idx="1"/>
              </p:nvPr>
            </p:nvSpPr>
            <p:spPr>
              <a:xfrm>
                <a:off x="107504" y="1166018"/>
                <a:ext cx="5256584" cy="4525963"/>
              </a:xfrm>
            </p:spPr>
            <p:txBody>
              <a:bodyPr/>
              <a:lstStyle/>
              <a:p>
                <a:r>
                  <a:rPr lang="en-US" sz="2400" dirty="0"/>
                  <a:t>Unlike the mechanical waves, the light don’t need a medium to propagates.</a:t>
                </a:r>
              </a:p>
              <a:p>
                <a:r>
                  <a:rPr lang="en-US" sz="2400" dirty="0"/>
                  <a:t>In vacuum, the light propagates at the velocity (named speed of light): </a:t>
                </a:r>
              </a:p>
              <a:p>
                <a:endParaRPr lang="en-US" sz="2400" dirty="0"/>
              </a:p>
              <a:p>
                <a:endParaRPr lang="en-US" sz="2400" dirty="0"/>
              </a:p>
              <a:p>
                <a:r>
                  <a:rPr lang="en-US" sz="2400" dirty="0"/>
                  <a:t>In a medium of refractive index </a:t>
                </a:r>
                <a14:m>
                  <m:oMath xmlns:m="http://schemas.openxmlformats.org/officeDocument/2006/math">
                    <m:r>
                      <a:rPr lang="en-US" sz="2400" i="1" dirty="0" smtClean="0">
                        <a:latin typeface="Cambria Math" panose="02040503050406030204" pitchFamily="18" charset="0"/>
                      </a:rPr>
                      <m:t>𝑛</m:t>
                    </m:r>
                    <m:r>
                      <a:rPr lang="en-US" sz="2400" b="0" i="0" dirty="0" smtClean="0">
                        <a:latin typeface="Cambria Math" panose="02040503050406030204" pitchFamily="18" charset="0"/>
                      </a:rPr>
                      <m:t>, </m:t>
                    </m:r>
                    <m:r>
                      <m:rPr>
                        <m:sty m:val="p"/>
                      </m:rPr>
                      <a:rPr lang="en-US" sz="2400" b="0" i="0" dirty="0" smtClean="0">
                        <a:latin typeface="Cambria Math" panose="02040503050406030204" pitchFamily="18" charset="0"/>
                      </a:rPr>
                      <m:t>the</m:t>
                    </m:r>
                    <m:r>
                      <a:rPr lang="en-US" sz="2400" b="0" i="0" dirty="0" smtClean="0">
                        <a:latin typeface="Cambria Math" panose="02040503050406030204" pitchFamily="18" charset="0"/>
                      </a:rPr>
                      <m:t> </m:t>
                    </m:r>
                  </m:oMath>
                </a14:m>
                <a:r>
                  <a:rPr lang="en-US" sz="2400" dirty="0"/>
                  <a:t>light propagates at the velocity:</a:t>
                </a:r>
              </a:p>
            </p:txBody>
          </p:sp>
        </mc:Choice>
        <mc:Fallback xmlns="">
          <p:sp>
            <p:nvSpPr>
              <p:cNvPr id="5" name="Content Placeholder 2">
                <a:extLst>
                  <a:ext uri="{FF2B5EF4-FFF2-40B4-BE49-F238E27FC236}">
                    <a16:creationId xmlns:a16="http://schemas.microsoft.com/office/drawing/2014/main" id="{639DFC3B-89E6-4405-815C-D8AC55796CC4}"/>
                  </a:ext>
                </a:extLst>
              </p:cNvPr>
              <p:cNvSpPr>
                <a:spLocks noGrp="1" noRot="1" noChangeAspect="1" noMove="1" noResize="1" noEditPoints="1" noAdjustHandles="1" noChangeArrowheads="1" noChangeShapeType="1" noTextEdit="1"/>
              </p:cNvSpPr>
              <p:nvPr>
                <p:ph idx="1"/>
              </p:nvPr>
            </p:nvSpPr>
            <p:spPr>
              <a:xfrm>
                <a:off x="107504" y="1166018"/>
                <a:ext cx="5256584" cy="4525963"/>
              </a:xfrm>
              <a:blipFill>
                <a:blip r:embed="rId2"/>
                <a:stretch>
                  <a:fillRect l="-1624" t="-942" r="-31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2AB2063-1409-4D76-84E6-5AE6966DCA0B}"/>
                  </a:ext>
                </a:extLst>
              </p:cNvPr>
              <p:cNvSpPr txBox="1"/>
              <p:nvPr/>
            </p:nvSpPr>
            <p:spPr>
              <a:xfrm>
                <a:off x="1451474" y="3224521"/>
                <a:ext cx="270150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3.</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10</m:t>
                          </m:r>
                        </m:e>
                        <m:sup>
                          <m:r>
                            <a:rPr lang="en-US" sz="3200" b="0" i="1" smtClean="0">
                              <a:latin typeface="Cambria Math" panose="02040503050406030204" pitchFamily="18" charset="0"/>
                            </a:rPr>
                            <m:t>8</m:t>
                          </m:r>
                        </m:sup>
                      </m:sSup>
                      <m:r>
                        <a:rPr lang="en-US" sz="3200" b="0" i="1" smtClean="0">
                          <a:latin typeface="Cambria Math" panose="02040503050406030204" pitchFamily="18" charset="0"/>
                        </a:rPr>
                        <m:t> </m:t>
                      </m:r>
                      <m:r>
                        <a:rPr lang="en-US" sz="3200" b="0" i="1" smtClean="0">
                          <a:latin typeface="Cambria Math" panose="02040503050406030204" pitchFamily="18" charset="0"/>
                        </a:rPr>
                        <m:t>𝑚</m:t>
                      </m:r>
                      <m:r>
                        <a:rPr lang="en-US" sz="3200" b="0" i="1" smtClean="0">
                          <a:latin typeface="Cambria Math" panose="02040503050406030204" pitchFamily="18" charset="0"/>
                        </a:rPr>
                        <m:t>/</m:t>
                      </m:r>
                      <m:r>
                        <a:rPr lang="en-US" sz="3200" b="0" i="1" smtClean="0">
                          <a:latin typeface="Cambria Math" panose="02040503050406030204" pitchFamily="18" charset="0"/>
                        </a:rPr>
                        <m:t>𝑠</m:t>
                      </m:r>
                    </m:oMath>
                  </m:oMathPara>
                </a14:m>
                <a:endParaRPr lang="en-US" sz="3200" dirty="0"/>
              </a:p>
            </p:txBody>
          </p:sp>
        </mc:Choice>
        <mc:Fallback xmlns="">
          <p:sp>
            <p:nvSpPr>
              <p:cNvPr id="6" name="TextBox 5">
                <a:extLst>
                  <a:ext uri="{FF2B5EF4-FFF2-40B4-BE49-F238E27FC236}">
                    <a16:creationId xmlns:a16="http://schemas.microsoft.com/office/drawing/2014/main" id="{22AB2063-1409-4D76-84E6-5AE6966DCA0B}"/>
                  </a:ext>
                </a:extLst>
              </p:cNvPr>
              <p:cNvSpPr txBox="1">
                <a:spLocks noRot="1" noChangeAspect="1" noMove="1" noResize="1" noEditPoints="1" noAdjustHandles="1" noChangeArrowheads="1" noChangeShapeType="1" noTextEdit="1"/>
              </p:cNvSpPr>
              <p:nvPr/>
            </p:nvSpPr>
            <p:spPr>
              <a:xfrm>
                <a:off x="1451474" y="3224521"/>
                <a:ext cx="2701509"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F07564F-CED5-4401-A228-449E6599144D}"/>
                  </a:ext>
                </a:extLst>
              </p:cNvPr>
              <p:cNvSpPr txBox="1"/>
              <p:nvPr/>
            </p:nvSpPr>
            <p:spPr>
              <a:xfrm>
                <a:off x="2051720" y="5015176"/>
                <a:ext cx="1114279" cy="843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𝑣</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𝑐</m:t>
                          </m:r>
                        </m:num>
                        <m:den>
                          <m:r>
                            <a:rPr lang="en-US" sz="3200" b="0" i="1" smtClean="0">
                              <a:latin typeface="Cambria Math" panose="02040503050406030204" pitchFamily="18" charset="0"/>
                            </a:rPr>
                            <m:t>𝑛</m:t>
                          </m:r>
                        </m:den>
                      </m:f>
                    </m:oMath>
                  </m:oMathPara>
                </a14:m>
                <a:endParaRPr lang="en-US" sz="3200" dirty="0"/>
              </a:p>
            </p:txBody>
          </p:sp>
        </mc:Choice>
        <mc:Fallback xmlns="">
          <p:sp>
            <p:nvSpPr>
              <p:cNvPr id="7" name="TextBox 6">
                <a:extLst>
                  <a:ext uri="{FF2B5EF4-FFF2-40B4-BE49-F238E27FC236}">
                    <a16:creationId xmlns:a16="http://schemas.microsoft.com/office/drawing/2014/main" id="{8F07564F-CED5-4401-A228-449E6599144D}"/>
                  </a:ext>
                </a:extLst>
              </p:cNvPr>
              <p:cNvSpPr txBox="1">
                <a:spLocks noRot="1" noChangeAspect="1" noMove="1" noResize="1" noEditPoints="1" noAdjustHandles="1" noChangeArrowheads="1" noChangeShapeType="1" noTextEdit="1"/>
              </p:cNvSpPr>
              <p:nvPr/>
            </p:nvSpPr>
            <p:spPr>
              <a:xfrm>
                <a:off x="2051720" y="5015176"/>
                <a:ext cx="1114279" cy="843244"/>
              </a:xfrm>
              <a:prstGeom prst="rect">
                <a:avLst/>
              </a:prstGeom>
              <a:blipFill>
                <a:blip r:embed="rId4"/>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4F456126-5691-48BF-B37A-31F65FA44B66}"/>
              </a:ext>
            </a:extLst>
          </p:cNvPr>
          <p:cNvPicPr>
            <a:picLocks noChangeAspect="1"/>
          </p:cNvPicPr>
          <p:nvPr/>
        </p:nvPicPr>
        <p:blipFill>
          <a:blip r:embed="rId5"/>
          <a:stretch>
            <a:fillRect/>
          </a:stretch>
        </p:blipFill>
        <p:spPr>
          <a:xfrm>
            <a:off x="5264914" y="1575509"/>
            <a:ext cx="3456384" cy="4282911"/>
          </a:xfrm>
          <a:prstGeom prst="rect">
            <a:avLst/>
          </a:prstGeom>
        </p:spPr>
      </p:pic>
      <p:sp>
        <p:nvSpPr>
          <p:cNvPr id="9" name="TextBox 8">
            <a:extLst>
              <a:ext uri="{FF2B5EF4-FFF2-40B4-BE49-F238E27FC236}">
                <a16:creationId xmlns:a16="http://schemas.microsoft.com/office/drawing/2014/main" id="{31B4C465-C93B-4E70-B5C0-F218DE786EDC}"/>
              </a:ext>
            </a:extLst>
          </p:cNvPr>
          <p:cNvSpPr txBox="1"/>
          <p:nvPr/>
        </p:nvSpPr>
        <p:spPr>
          <a:xfrm>
            <a:off x="-1744488" y="1060640"/>
            <a:ext cx="1656184" cy="3108543"/>
          </a:xfrm>
          <a:prstGeom prst="rect">
            <a:avLst/>
          </a:prstGeom>
          <a:noFill/>
        </p:spPr>
        <p:txBody>
          <a:bodyPr wrap="square" rtlCol="0">
            <a:spAutoFit/>
          </a:bodyPr>
          <a:lstStyle/>
          <a:p>
            <a:r>
              <a:rPr lang="en-US" sz="1400" dirty="0">
                <a:solidFill>
                  <a:srgbClr val="FF0000"/>
                </a:solidFill>
              </a:rPr>
              <a:t>Je </a:t>
            </a:r>
            <a:r>
              <a:rPr lang="en-US" sz="1400" dirty="0" err="1">
                <a:solidFill>
                  <a:srgbClr val="FF0000"/>
                </a:solidFill>
              </a:rPr>
              <a:t>peux</a:t>
            </a:r>
            <a:r>
              <a:rPr lang="en-US" sz="1400" dirty="0">
                <a:solidFill>
                  <a:srgbClr val="FF0000"/>
                </a:solidFill>
              </a:rPr>
              <a:t> prendre </a:t>
            </a:r>
            <a:r>
              <a:rPr lang="en-US" sz="1400" dirty="0" err="1">
                <a:solidFill>
                  <a:srgbClr val="FF0000"/>
                </a:solidFill>
              </a:rPr>
              <a:t>exemples</a:t>
            </a:r>
            <a:r>
              <a:rPr lang="en-US" sz="1400" dirty="0">
                <a:solidFill>
                  <a:srgbClr val="FF0000"/>
                </a:solidFill>
              </a:rPr>
              <a:t> sur:</a:t>
            </a:r>
          </a:p>
          <a:p>
            <a:r>
              <a:rPr lang="en-US" sz="1400" dirty="0">
                <a:solidFill>
                  <a:srgbClr val="FF0000"/>
                </a:solidFill>
              </a:rPr>
              <a:t>La Lumiere </a:t>
            </a:r>
            <a:r>
              <a:rPr lang="en-US" sz="1400" dirty="0" err="1">
                <a:solidFill>
                  <a:srgbClr val="FF0000"/>
                </a:solidFill>
              </a:rPr>
              <a:t>mets</a:t>
            </a:r>
            <a:r>
              <a:rPr lang="en-US" sz="1400" dirty="0">
                <a:solidFill>
                  <a:srgbClr val="FF0000"/>
                </a:solidFill>
              </a:rPr>
              <a:t> </a:t>
            </a:r>
            <a:r>
              <a:rPr lang="en-US" sz="1400" dirty="0" err="1">
                <a:solidFill>
                  <a:srgbClr val="FF0000"/>
                </a:solidFill>
              </a:rPr>
              <a:t>une</a:t>
            </a:r>
            <a:r>
              <a:rPr lang="en-US" sz="1400" dirty="0">
                <a:solidFill>
                  <a:srgbClr val="FF0000"/>
                </a:solidFill>
              </a:rPr>
              <a:t> </a:t>
            </a:r>
            <a:r>
              <a:rPr lang="en-US" sz="1400" dirty="0" err="1">
                <a:solidFill>
                  <a:srgbClr val="FF0000"/>
                </a:solidFill>
              </a:rPr>
              <a:t>seconde</a:t>
            </a:r>
            <a:r>
              <a:rPr lang="en-US" sz="1400" dirty="0">
                <a:solidFill>
                  <a:srgbClr val="FF0000"/>
                </a:solidFill>
              </a:rPr>
              <a:t> a </a:t>
            </a:r>
            <a:r>
              <a:rPr lang="en-US" sz="1400" dirty="0" err="1">
                <a:solidFill>
                  <a:srgbClr val="FF0000"/>
                </a:solidFill>
              </a:rPr>
              <a:t>venir</a:t>
            </a:r>
            <a:r>
              <a:rPr lang="en-US" sz="1400" dirty="0">
                <a:solidFill>
                  <a:srgbClr val="FF0000"/>
                </a:solidFill>
              </a:rPr>
              <a:t> de la lune</a:t>
            </a:r>
          </a:p>
          <a:p>
            <a:r>
              <a:rPr lang="en-US" sz="1400" dirty="0">
                <a:solidFill>
                  <a:srgbClr val="FF0000"/>
                </a:solidFill>
              </a:rPr>
              <a:t>Elle </a:t>
            </a:r>
            <a:r>
              <a:rPr lang="en-US" sz="1400" dirty="0" err="1">
                <a:solidFill>
                  <a:srgbClr val="FF0000"/>
                </a:solidFill>
              </a:rPr>
              <a:t>mets</a:t>
            </a:r>
            <a:r>
              <a:rPr lang="en-US" sz="1400" dirty="0">
                <a:solidFill>
                  <a:srgbClr val="FF0000"/>
                </a:solidFill>
              </a:rPr>
              <a:t> 7 minutes a </a:t>
            </a:r>
            <a:r>
              <a:rPr lang="en-US" sz="1400" dirty="0" err="1">
                <a:solidFill>
                  <a:srgbClr val="FF0000"/>
                </a:solidFill>
              </a:rPr>
              <a:t>venir</a:t>
            </a:r>
            <a:r>
              <a:rPr lang="en-US" sz="1400" dirty="0">
                <a:solidFill>
                  <a:srgbClr val="FF0000"/>
                </a:solidFill>
              </a:rPr>
              <a:t> du soleil</a:t>
            </a:r>
          </a:p>
          <a:p>
            <a:r>
              <a:rPr lang="en-US" sz="1400" dirty="0" err="1">
                <a:solidFill>
                  <a:srgbClr val="FF0000"/>
                </a:solidFill>
              </a:rPr>
              <a:t>Decrire</a:t>
            </a:r>
            <a:r>
              <a:rPr lang="en-US" sz="1400" dirty="0">
                <a:solidFill>
                  <a:srgbClr val="FF0000"/>
                </a:solidFill>
              </a:rPr>
              <a:t> figure de droits, pour dire que different milieu on different indices et don’t </a:t>
            </a:r>
            <a:r>
              <a:rPr lang="en-US" sz="1400" dirty="0" err="1">
                <a:solidFill>
                  <a:srgbClr val="FF0000"/>
                </a:solidFill>
              </a:rPr>
              <a:t>differentes</a:t>
            </a:r>
            <a:r>
              <a:rPr lang="en-US" sz="1400" dirty="0">
                <a:solidFill>
                  <a:srgbClr val="FF0000"/>
                </a:solidFill>
              </a:rPr>
              <a:t> </a:t>
            </a:r>
            <a:r>
              <a:rPr lang="en-US" sz="1400" dirty="0" err="1">
                <a:solidFill>
                  <a:srgbClr val="FF0000"/>
                </a:solidFill>
              </a:rPr>
              <a:t>vitesses</a:t>
            </a:r>
            <a:r>
              <a:rPr lang="en-US" sz="1400" dirty="0">
                <a:solidFill>
                  <a:srgbClr val="FF0000"/>
                </a:solidFill>
              </a:rPr>
              <a:t> de propagation</a:t>
            </a:r>
          </a:p>
        </p:txBody>
      </p:sp>
      <p:sp>
        <p:nvSpPr>
          <p:cNvPr id="2" name="TextBox 1"/>
          <p:cNvSpPr txBox="1"/>
          <p:nvPr/>
        </p:nvSpPr>
        <p:spPr>
          <a:xfrm flipH="1">
            <a:off x="1614406" y="6221652"/>
            <a:ext cx="6218977" cy="369332"/>
          </a:xfrm>
          <a:prstGeom prst="rect">
            <a:avLst/>
          </a:prstGeom>
          <a:noFill/>
        </p:spPr>
        <p:txBody>
          <a:bodyPr wrap="square" rtlCol="0">
            <a:spAutoFit/>
          </a:bodyPr>
          <a:lstStyle/>
          <a:p>
            <a:r>
              <a:rPr lang="en-GB" dirty="0">
                <a:solidFill>
                  <a:srgbClr val="FF0000"/>
                </a:solidFill>
              </a:rPr>
              <a:t>Important to remember </a:t>
            </a:r>
            <a:endParaRPr lang="en-US" dirty="0">
              <a:solidFill>
                <a:srgbClr val="FF0000"/>
              </a:solidFill>
            </a:endParaRPr>
          </a:p>
        </p:txBody>
      </p:sp>
    </p:spTree>
    <p:extLst>
      <p:ext uri="{BB962C8B-B14F-4D97-AF65-F5344CB8AC3E}">
        <p14:creationId xmlns:p14="http://schemas.microsoft.com/office/powerpoint/2010/main" val="159349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26</a:t>
            </a:fld>
            <a:endParaRPr lang="en-US" altLang="zh-CN"/>
          </a:p>
        </p:txBody>
      </p:sp>
      <p:sp>
        <p:nvSpPr>
          <p:cNvPr id="5" name="Title 1">
            <a:extLst>
              <a:ext uri="{FF2B5EF4-FFF2-40B4-BE49-F238E27FC236}">
                <a16:creationId xmlns:a16="http://schemas.microsoft.com/office/drawing/2014/main" id="{525C6734-DC78-4EE1-93DF-58E0912767D3}"/>
              </a:ext>
            </a:extLst>
          </p:cNvPr>
          <p:cNvSpPr>
            <a:spLocks noGrp="1"/>
          </p:cNvSpPr>
          <p:nvPr>
            <p:ph type="title"/>
          </p:nvPr>
        </p:nvSpPr>
        <p:spPr>
          <a:xfrm>
            <a:off x="667662" y="-21998"/>
            <a:ext cx="8229600" cy="1143000"/>
          </a:xfrm>
        </p:spPr>
        <p:txBody>
          <a:bodyPr/>
          <a:lstStyle/>
          <a:p>
            <a:r>
              <a:rPr lang="en-US" sz="3600" dirty="0"/>
              <a:t>Some examples of refractive index [1]</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F61A3B75-3780-4EA0-A242-F2D713CDA253}"/>
                  </a:ext>
                </a:extLst>
              </p:cNvPr>
              <p:cNvGraphicFramePr>
                <a:graphicFrameLocks noGrp="1"/>
              </p:cNvGraphicFramePr>
              <p:nvPr>
                <p:extLst>
                  <p:ext uri="{D42A27DB-BD31-4B8C-83A1-F6EECF244321}">
                    <p14:modId xmlns:p14="http://schemas.microsoft.com/office/powerpoint/2010/main" val="3642296736"/>
                  </p:ext>
                </p:extLst>
              </p:nvPr>
            </p:nvGraphicFramePr>
            <p:xfrm>
              <a:off x="1331640" y="1988840"/>
              <a:ext cx="6201254" cy="2893158"/>
            </p:xfrm>
            <a:graphic>
              <a:graphicData uri="http://schemas.openxmlformats.org/drawingml/2006/table">
                <a:tbl>
                  <a:tblPr firstRow="1" bandRow="1">
                    <a:tableStyleId>{5C22544A-7EE6-4342-B048-85BDC9FD1C3A}</a:tableStyleId>
                  </a:tblPr>
                  <a:tblGrid>
                    <a:gridCol w="3100627">
                      <a:extLst>
                        <a:ext uri="{9D8B030D-6E8A-4147-A177-3AD203B41FA5}">
                          <a16:colId xmlns:a16="http://schemas.microsoft.com/office/drawing/2014/main" val="3955201674"/>
                        </a:ext>
                      </a:extLst>
                    </a:gridCol>
                    <a:gridCol w="3100627">
                      <a:extLst>
                        <a:ext uri="{9D8B030D-6E8A-4147-A177-3AD203B41FA5}">
                          <a16:colId xmlns:a16="http://schemas.microsoft.com/office/drawing/2014/main" val="742256992"/>
                        </a:ext>
                      </a:extLst>
                    </a:gridCol>
                  </a:tblGrid>
                  <a:tr h="334814">
                    <a:tc>
                      <a:txBody>
                        <a:bodyPr/>
                        <a:lstStyle/>
                        <a:p>
                          <a:pPr algn="ctr"/>
                          <a:r>
                            <a:rPr lang="en-US" dirty="0"/>
                            <a:t>Medium </a:t>
                          </a:r>
                        </a:p>
                      </a:txBody>
                      <a:tcPr/>
                    </a:tc>
                    <a:tc>
                      <a:txBody>
                        <a:bodyPr/>
                        <a:lstStyle/>
                        <a:p>
                          <a:pPr algn="ctr"/>
                          <a:r>
                            <a:rPr lang="en-US" dirty="0"/>
                            <a:t>Refractive index </a:t>
                          </a:r>
                          <a14:m>
                            <m:oMath xmlns:m="http://schemas.openxmlformats.org/officeDocument/2006/math">
                              <m:r>
                                <a:rPr lang="en-US" b="1" i="1" smtClean="0">
                                  <a:latin typeface="Cambria Math" panose="02040503050406030204" pitchFamily="18" charset="0"/>
                                </a:rPr>
                                <m:t>𝒏</m:t>
                              </m:r>
                            </m:oMath>
                          </a14:m>
                          <a:endParaRPr lang="en-US" dirty="0"/>
                        </a:p>
                      </a:txBody>
                      <a:tcPr/>
                    </a:tc>
                    <a:extLst>
                      <a:ext uri="{0D108BD9-81ED-4DB2-BD59-A6C34878D82A}">
                        <a16:rowId xmlns:a16="http://schemas.microsoft.com/office/drawing/2014/main" val="813574728"/>
                      </a:ext>
                    </a:extLst>
                  </a:tr>
                  <a:tr h="334814">
                    <a:tc>
                      <a:txBody>
                        <a:bodyPr/>
                        <a:lstStyle/>
                        <a:p>
                          <a:pPr algn="ctr"/>
                          <a:r>
                            <a:rPr lang="en-US" dirty="0"/>
                            <a:t>Vacuum (there is no medium)</a:t>
                          </a:r>
                        </a:p>
                      </a:txBody>
                      <a:tcPr/>
                    </a:tc>
                    <a:tc>
                      <a:txBody>
                        <a:bodyPr/>
                        <a:lstStyle/>
                        <a:p>
                          <a:pPr algn="ctr"/>
                          <a:r>
                            <a:rPr lang="en-US" dirty="0"/>
                            <a:t>1</a:t>
                          </a:r>
                        </a:p>
                      </a:txBody>
                      <a:tcPr/>
                    </a:tc>
                    <a:extLst>
                      <a:ext uri="{0D108BD9-81ED-4DB2-BD59-A6C34878D82A}">
                        <a16:rowId xmlns:a16="http://schemas.microsoft.com/office/drawing/2014/main" val="698910481"/>
                      </a:ext>
                    </a:extLst>
                  </a:tr>
                  <a:tr h="577899">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194770147"/>
                      </a:ext>
                    </a:extLst>
                  </a:tr>
                  <a:tr h="334814">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683891439"/>
                      </a:ext>
                    </a:extLst>
                  </a:tr>
                  <a:tr h="334814">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905288210"/>
                      </a:ext>
                    </a:extLst>
                  </a:tr>
                  <a:tr h="577899">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900545312"/>
                      </a:ext>
                    </a:extLst>
                  </a:tr>
                </a:tbl>
              </a:graphicData>
            </a:graphic>
          </p:graphicFrame>
        </mc:Choice>
        <mc:Fallback xmlns="">
          <p:graphicFrame>
            <p:nvGraphicFramePr>
              <p:cNvPr id="6" name="Table 5">
                <a:extLst>
                  <a:ext uri="{FF2B5EF4-FFF2-40B4-BE49-F238E27FC236}">
                    <a16:creationId xmlns:a16="http://schemas.microsoft.com/office/drawing/2014/main" id="{F61A3B75-3780-4EA0-A242-F2D713CDA253}"/>
                  </a:ext>
                </a:extLst>
              </p:cNvPr>
              <p:cNvGraphicFramePr>
                <a:graphicFrameLocks noGrp="1"/>
              </p:cNvGraphicFramePr>
              <p:nvPr>
                <p:extLst>
                  <p:ext uri="{D42A27DB-BD31-4B8C-83A1-F6EECF244321}">
                    <p14:modId xmlns:p14="http://schemas.microsoft.com/office/powerpoint/2010/main" val="3642296736"/>
                  </p:ext>
                </p:extLst>
              </p:nvPr>
            </p:nvGraphicFramePr>
            <p:xfrm>
              <a:off x="1331640" y="1988840"/>
              <a:ext cx="6201254" cy="2893158"/>
            </p:xfrm>
            <a:graphic>
              <a:graphicData uri="http://schemas.openxmlformats.org/drawingml/2006/table">
                <a:tbl>
                  <a:tblPr firstRow="1" bandRow="1">
                    <a:tableStyleId>{5C22544A-7EE6-4342-B048-85BDC9FD1C3A}</a:tableStyleId>
                  </a:tblPr>
                  <a:tblGrid>
                    <a:gridCol w="3100627">
                      <a:extLst>
                        <a:ext uri="{9D8B030D-6E8A-4147-A177-3AD203B41FA5}">
                          <a16:colId xmlns:a16="http://schemas.microsoft.com/office/drawing/2014/main" val="3955201674"/>
                        </a:ext>
                      </a:extLst>
                    </a:gridCol>
                    <a:gridCol w="3100627">
                      <a:extLst>
                        <a:ext uri="{9D8B030D-6E8A-4147-A177-3AD203B41FA5}">
                          <a16:colId xmlns:a16="http://schemas.microsoft.com/office/drawing/2014/main" val="742256992"/>
                        </a:ext>
                      </a:extLst>
                    </a:gridCol>
                  </a:tblGrid>
                  <a:tr h="365760">
                    <a:tc>
                      <a:txBody>
                        <a:bodyPr/>
                        <a:lstStyle/>
                        <a:p>
                          <a:pPr algn="ctr"/>
                          <a:r>
                            <a:rPr lang="en-US" dirty="0"/>
                            <a:t>Medium </a:t>
                          </a:r>
                        </a:p>
                      </a:txBody>
                      <a:tcPr/>
                    </a:tc>
                    <a:tc>
                      <a:txBody>
                        <a:bodyPr/>
                        <a:lstStyle/>
                        <a:p>
                          <a:endParaRPr lang="en-US"/>
                        </a:p>
                      </a:txBody>
                      <a:tcPr>
                        <a:blipFill>
                          <a:blip r:embed="rId2"/>
                          <a:stretch>
                            <a:fillRect l="-100196" t="-8333" r="-786" b="-695000"/>
                          </a:stretch>
                        </a:blipFill>
                      </a:tcPr>
                    </a:tc>
                    <a:extLst>
                      <a:ext uri="{0D108BD9-81ED-4DB2-BD59-A6C34878D82A}">
                        <a16:rowId xmlns:a16="http://schemas.microsoft.com/office/drawing/2014/main" val="813574728"/>
                      </a:ext>
                    </a:extLst>
                  </a:tr>
                  <a:tr h="640080">
                    <a:tc>
                      <a:txBody>
                        <a:bodyPr/>
                        <a:lstStyle/>
                        <a:p>
                          <a:pPr algn="ctr"/>
                          <a:r>
                            <a:rPr lang="en-US" dirty="0"/>
                            <a:t>Vacuum (there is no medium)</a:t>
                          </a:r>
                        </a:p>
                      </a:txBody>
                      <a:tcPr/>
                    </a:tc>
                    <a:tc>
                      <a:txBody>
                        <a:bodyPr/>
                        <a:lstStyle/>
                        <a:p>
                          <a:pPr algn="ctr"/>
                          <a:r>
                            <a:rPr lang="en-US" dirty="0"/>
                            <a:t>1</a:t>
                          </a:r>
                        </a:p>
                      </a:txBody>
                      <a:tcPr/>
                    </a:tc>
                    <a:extLst>
                      <a:ext uri="{0D108BD9-81ED-4DB2-BD59-A6C34878D82A}">
                        <a16:rowId xmlns:a16="http://schemas.microsoft.com/office/drawing/2014/main" val="698910481"/>
                      </a:ext>
                    </a:extLst>
                  </a:tr>
                  <a:tr h="577899">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194770147"/>
                      </a:ext>
                    </a:extLst>
                  </a:tr>
                  <a:tr h="36576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683891439"/>
                      </a:ext>
                    </a:extLst>
                  </a:tr>
                  <a:tr h="36576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905288210"/>
                      </a:ext>
                    </a:extLst>
                  </a:tr>
                  <a:tr h="577899">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900545312"/>
                      </a:ext>
                    </a:extLst>
                  </a:tr>
                </a:tbl>
              </a:graphicData>
            </a:graphic>
          </p:graphicFrame>
        </mc:Fallback>
      </mc:AlternateContent>
      <p:sp>
        <p:nvSpPr>
          <p:cNvPr id="7" name="TextBox 6">
            <a:extLst>
              <a:ext uri="{FF2B5EF4-FFF2-40B4-BE49-F238E27FC236}">
                <a16:creationId xmlns:a16="http://schemas.microsoft.com/office/drawing/2014/main" id="{D940AF93-A2CF-4728-86D7-FB038E70CE50}"/>
              </a:ext>
            </a:extLst>
          </p:cNvPr>
          <p:cNvSpPr txBox="1"/>
          <p:nvPr/>
        </p:nvSpPr>
        <p:spPr>
          <a:xfrm>
            <a:off x="35496" y="6381328"/>
            <a:ext cx="3889206" cy="577081"/>
          </a:xfrm>
          <a:prstGeom prst="rect">
            <a:avLst/>
          </a:prstGeom>
          <a:noFill/>
        </p:spPr>
        <p:txBody>
          <a:bodyPr wrap="none" rtlCol="0">
            <a:spAutoFit/>
          </a:bodyPr>
          <a:lstStyle/>
          <a:p>
            <a:endParaRPr lang="en-US" sz="1050" dirty="0"/>
          </a:p>
          <a:p>
            <a:r>
              <a:rPr lang="en-US" sz="1050" dirty="0"/>
              <a:t>[1] </a:t>
            </a:r>
            <a:r>
              <a:rPr lang="en-US" sz="1050" dirty="0">
                <a:hlinkClick r:id="rId3"/>
              </a:rPr>
              <a:t>https://refractiveindex.info/?shelf=3d&amp;book=liquids&amp;page=water</a:t>
            </a:r>
            <a:endParaRPr lang="en-US" sz="1050" dirty="0"/>
          </a:p>
          <a:p>
            <a:endParaRPr lang="en-US" sz="1050" dirty="0"/>
          </a:p>
        </p:txBody>
      </p:sp>
    </p:spTree>
    <p:extLst>
      <p:ext uri="{BB962C8B-B14F-4D97-AF65-F5344CB8AC3E}">
        <p14:creationId xmlns:p14="http://schemas.microsoft.com/office/powerpoint/2010/main" val="2038127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27</a:t>
            </a:fld>
            <a:endParaRPr lang="en-US" altLang="zh-CN"/>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F61A3B75-3780-4EA0-A242-F2D713CDA253}"/>
                  </a:ext>
                </a:extLst>
              </p:cNvPr>
              <p:cNvGraphicFramePr>
                <a:graphicFrameLocks noGrp="1"/>
              </p:cNvGraphicFramePr>
              <p:nvPr>
                <p:extLst>
                  <p:ext uri="{D42A27DB-BD31-4B8C-83A1-F6EECF244321}">
                    <p14:modId xmlns:p14="http://schemas.microsoft.com/office/powerpoint/2010/main" val="1498716964"/>
                  </p:ext>
                </p:extLst>
              </p:nvPr>
            </p:nvGraphicFramePr>
            <p:xfrm>
              <a:off x="1331640" y="1988840"/>
              <a:ext cx="6201254" cy="3168699"/>
            </p:xfrm>
            <a:graphic>
              <a:graphicData uri="http://schemas.openxmlformats.org/drawingml/2006/table">
                <a:tbl>
                  <a:tblPr firstRow="1" bandRow="1">
                    <a:tableStyleId>{5C22544A-7EE6-4342-B048-85BDC9FD1C3A}</a:tableStyleId>
                  </a:tblPr>
                  <a:tblGrid>
                    <a:gridCol w="3100627">
                      <a:extLst>
                        <a:ext uri="{9D8B030D-6E8A-4147-A177-3AD203B41FA5}">
                          <a16:colId xmlns:a16="http://schemas.microsoft.com/office/drawing/2014/main" val="3955201674"/>
                        </a:ext>
                      </a:extLst>
                    </a:gridCol>
                    <a:gridCol w="3100627">
                      <a:extLst>
                        <a:ext uri="{9D8B030D-6E8A-4147-A177-3AD203B41FA5}">
                          <a16:colId xmlns:a16="http://schemas.microsoft.com/office/drawing/2014/main" val="742256992"/>
                        </a:ext>
                      </a:extLst>
                    </a:gridCol>
                  </a:tblGrid>
                  <a:tr h="334814">
                    <a:tc>
                      <a:txBody>
                        <a:bodyPr/>
                        <a:lstStyle/>
                        <a:p>
                          <a:pPr algn="ctr"/>
                          <a:r>
                            <a:rPr lang="en-US" dirty="0"/>
                            <a:t>Medium </a:t>
                          </a:r>
                        </a:p>
                      </a:txBody>
                      <a:tcPr/>
                    </a:tc>
                    <a:tc>
                      <a:txBody>
                        <a:bodyPr/>
                        <a:lstStyle/>
                        <a:p>
                          <a:pPr algn="ctr"/>
                          <a:r>
                            <a:rPr lang="en-US" dirty="0"/>
                            <a:t>Refractive index </a:t>
                          </a:r>
                          <a14:m>
                            <m:oMath xmlns:m="http://schemas.openxmlformats.org/officeDocument/2006/math">
                              <m:r>
                                <a:rPr lang="en-US" b="1" i="1" smtClean="0">
                                  <a:latin typeface="Cambria Math" panose="02040503050406030204" pitchFamily="18" charset="0"/>
                                </a:rPr>
                                <m:t>𝒏</m:t>
                              </m:r>
                            </m:oMath>
                          </a14:m>
                          <a:endParaRPr lang="en-US" dirty="0"/>
                        </a:p>
                      </a:txBody>
                      <a:tcPr/>
                    </a:tc>
                    <a:extLst>
                      <a:ext uri="{0D108BD9-81ED-4DB2-BD59-A6C34878D82A}">
                        <a16:rowId xmlns:a16="http://schemas.microsoft.com/office/drawing/2014/main" val="813574728"/>
                      </a:ext>
                    </a:extLst>
                  </a:tr>
                  <a:tr h="334814">
                    <a:tc>
                      <a:txBody>
                        <a:bodyPr/>
                        <a:lstStyle/>
                        <a:p>
                          <a:pPr algn="ctr"/>
                          <a:r>
                            <a:rPr lang="en-US" dirty="0"/>
                            <a:t>Vacuum (there is no medium)</a:t>
                          </a:r>
                        </a:p>
                      </a:txBody>
                      <a:tcPr/>
                    </a:tc>
                    <a:tc>
                      <a:txBody>
                        <a:bodyPr/>
                        <a:lstStyle/>
                        <a:p>
                          <a:pPr algn="ctr"/>
                          <a:r>
                            <a:rPr lang="en-US" dirty="0"/>
                            <a:t>1</a:t>
                          </a:r>
                        </a:p>
                      </a:txBody>
                      <a:tcPr/>
                    </a:tc>
                    <a:extLst>
                      <a:ext uri="{0D108BD9-81ED-4DB2-BD59-A6C34878D82A}">
                        <a16:rowId xmlns:a16="http://schemas.microsoft.com/office/drawing/2014/main" val="698910481"/>
                      </a:ext>
                    </a:extLst>
                  </a:tr>
                  <a:tr h="577899">
                    <a:tc>
                      <a:txBody>
                        <a:bodyPr/>
                        <a:lstStyle/>
                        <a:p>
                          <a:pPr algn="ctr"/>
                          <a:r>
                            <a:rPr lang="en-US" dirty="0"/>
                            <a:t>Air,</a:t>
                          </a:r>
                          <a:r>
                            <a:rPr lang="en-US" baseline="0" dirty="0"/>
                            <a:t> </a:t>
                          </a:r>
                          <a:r>
                            <a:rPr lang="en-US" dirty="0"/>
                            <a:t>at the visible wavelength </a:t>
                          </a:r>
                          <a14:m>
                            <m:oMath xmlns:m="http://schemas.openxmlformats.org/officeDocument/2006/math">
                              <m:r>
                                <a:rPr lang="en-US" b="0" i="1" smtClean="0">
                                  <a:solidFill>
                                    <a:srgbClr val="FF0000"/>
                                  </a:solidFill>
                                  <a:latin typeface="Cambria Math" panose="02040503050406030204" pitchFamily="18" charset="0"/>
                                  <a:ea typeface="Cambria Math" panose="02040503050406030204" pitchFamily="18" charset="0"/>
                                </a:rPr>
                                <m:t>589</m:t>
                              </m:r>
                            </m:oMath>
                          </a14:m>
                          <a:r>
                            <a:rPr lang="en-US" dirty="0">
                              <a:solidFill>
                                <a:srgbClr val="FF0000"/>
                              </a:solidFill>
                            </a:rPr>
                            <a:t> nm</a:t>
                          </a:r>
                          <a:r>
                            <a:rPr lang="en-US" baseline="0" dirty="0">
                              <a:solidFill>
                                <a:srgbClr val="FF0000"/>
                              </a:solidFill>
                            </a:rPr>
                            <a:t> </a:t>
                          </a:r>
                          <a:r>
                            <a:rPr lang="en-US" sz="1400" baseline="0" dirty="0"/>
                            <a:t>(</a:t>
                          </a:r>
                          <a:r>
                            <a:rPr lang="en-GB" sz="1400" b="0" i="0" u="none" strike="noStrike" kern="1200" dirty="0">
                              <a:solidFill>
                                <a:schemeClr val="dk1"/>
                              </a:solidFill>
                              <a:effectLst/>
                              <a:latin typeface="+mn-lt"/>
                              <a:ea typeface="+mn-ea"/>
                              <a:cs typeface="+mn-cs"/>
                            </a:rPr>
                            <a:t>dry air at 15 °C, 101.325 kPa and with 450 ppm CO</a:t>
                          </a:r>
                          <a:r>
                            <a:rPr lang="en-GB" sz="1400" b="0" i="0" u="none" strike="noStrike" kern="1200" baseline="-25000" dirty="0">
                              <a:solidFill>
                                <a:schemeClr val="dk1"/>
                              </a:solidFill>
                              <a:effectLst/>
                              <a:latin typeface="+mn-lt"/>
                              <a:ea typeface="+mn-ea"/>
                              <a:cs typeface="+mn-cs"/>
                            </a:rPr>
                            <a:t>2</a:t>
                          </a:r>
                          <a:r>
                            <a:rPr lang="en-GB" sz="1400" b="0" i="0" u="none" strike="noStrike" kern="1200" dirty="0">
                              <a:solidFill>
                                <a:schemeClr val="dk1"/>
                              </a:solidFill>
                              <a:effectLst/>
                              <a:latin typeface="+mn-lt"/>
                              <a:ea typeface="+mn-ea"/>
                              <a:cs typeface="+mn-cs"/>
                            </a:rPr>
                            <a:t> content)</a:t>
                          </a:r>
                          <a:endParaRPr lang="en-US" dirty="0"/>
                        </a:p>
                      </a:txBody>
                      <a:tcPr/>
                    </a:tc>
                    <a:tc>
                      <a:txBody>
                        <a:bodyPr/>
                        <a:lstStyle/>
                        <a:p>
                          <a:pPr algn="ctr"/>
                          <a:r>
                            <a:rPr lang="en-US" dirty="0"/>
                            <a:t>1.00027715</a:t>
                          </a:r>
                        </a:p>
                      </a:txBody>
                      <a:tcPr/>
                    </a:tc>
                    <a:extLst>
                      <a:ext uri="{0D108BD9-81ED-4DB2-BD59-A6C34878D82A}">
                        <a16:rowId xmlns:a16="http://schemas.microsoft.com/office/drawing/2014/main" val="4194770147"/>
                      </a:ext>
                    </a:extLst>
                  </a:tr>
                  <a:tr h="334814">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683891439"/>
                      </a:ext>
                    </a:extLst>
                  </a:tr>
                  <a:tr h="334814">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905288210"/>
                      </a:ext>
                    </a:extLst>
                  </a:tr>
                  <a:tr h="577899">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900545312"/>
                      </a:ext>
                    </a:extLst>
                  </a:tr>
                </a:tbl>
              </a:graphicData>
            </a:graphic>
          </p:graphicFrame>
        </mc:Choice>
        <mc:Fallback xmlns="">
          <p:graphicFrame>
            <p:nvGraphicFramePr>
              <p:cNvPr id="6" name="Table 5">
                <a:extLst>
                  <a:ext uri="{FF2B5EF4-FFF2-40B4-BE49-F238E27FC236}">
                    <a16:creationId xmlns:a16="http://schemas.microsoft.com/office/drawing/2014/main" id="{F61A3B75-3780-4EA0-A242-F2D713CDA253}"/>
                  </a:ext>
                </a:extLst>
              </p:cNvPr>
              <p:cNvGraphicFramePr>
                <a:graphicFrameLocks noGrp="1"/>
              </p:cNvGraphicFramePr>
              <p:nvPr>
                <p:extLst>
                  <p:ext uri="{D42A27DB-BD31-4B8C-83A1-F6EECF244321}">
                    <p14:modId xmlns:p14="http://schemas.microsoft.com/office/powerpoint/2010/main" val="1498716964"/>
                  </p:ext>
                </p:extLst>
              </p:nvPr>
            </p:nvGraphicFramePr>
            <p:xfrm>
              <a:off x="1331640" y="1988840"/>
              <a:ext cx="6201254" cy="3168699"/>
            </p:xfrm>
            <a:graphic>
              <a:graphicData uri="http://schemas.openxmlformats.org/drawingml/2006/table">
                <a:tbl>
                  <a:tblPr firstRow="1" bandRow="1">
                    <a:tableStyleId>{5C22544A-7EE6-4342-B048-85BDC9FD1C3A}</a:tableStyleId>
                  </a:tblPr>
                  <a:tblGrid>
                    <a:gridCol w="3100627">
                      <a:extLst>
                        <a:ext uri="{9D8B030D-6E8A-4147-A177-3AD203B41FA5}">
                          <a16:colId xmlns:a16="http://schemas.microsoft.com/office/drawing/2014/main" val="3955201674"/>
                        </a:ext>
                      </a:extLst>
                    </a:gridCol>
                    <a:gridCol w="3100627">
                      <a:extLst>
                        <a:ext uri="{9D8B030D-6E8A-4147-A177-3AD203B41FA5}">
                          <a16:colId xmlns:a16="http://schemas.microsoft.com/office/drawing/2014/main" val="742256992"/>
                        </a:ext>
                      </a:extLst>
                    </a:gridCol>
                  </a:tblGrid>
                  <a:tr h="365760">
                    <a:tc>
                      <a:txBody>
                        <a:bodyPr/>
                        <a:lstStyle/>
                        <a:p>
                          <a:pPr algn="ctr"/>
                          <a:r>
                            <a:rPr lang="en-US" dirty="0"/>
                            <a:t>Medium </a:t>
                          </a:r>
                        </a:p>
                      </a:txBody>
                      <a:tcPr/>
                    </a:tc>
                    <a:tc>
                      <a:txBody>
                        <a:bodyPr/>
                        <a:lstStyle/>
                        <a:p>
                          <a:endParaRPr lang="en-US"/>
                        </a:p>
                      </a:txBody>
                      <a:tcPr>
                        <a:blipFill>
                          <a:blip r:embed="rId2"/>
                          <a:stretch>
                            <a:fillRect l="-100196" t="-8333" r="-786" b="-771667"/>
                          </a:stretch>
                        </a:blipFill>
                      </a:tcPr>
                    </a:tc>
                    <a:extLst>
                      <a:ext uri="{0D108BD9-81ED-4DB2-BD59-A6C34878D82A}">
                        <a16:rowId xmlns:a16="http://schemas.microsoft.com/office/drawing/2014/main" val="813574728"/>
                      </a:ext>
                    </a:extLst>
                  </a:tr>
                  <a:tr h="640080">
                    <a:tc>
                      <a:txBody>
                        <a:bodyPr/>
                        <a:lstStyle/>
                        <a:p>
                          <a:pPr algn="ctr"/>
                          <a:r>
                            <a:rPr lang="en-US" dirty="0"/>
                            <a:t>Vacuum (there is no medium)</a:t>
                          </a:r>
                        </a:p>
                      </a:txBody>
                      <a:tcPr/>
                    </a:tc>
                    <a:tc>
                      <a:txBody>
                        <a:bodyPr/>
                        <a:lstStyle/>
                        <a:p>
                          <a:pPr algn="ctr"/>
                          <a:r>
                            <a:rPr lang="en-US" dirty="0"/>
                            <a:t>1</a:t>
                          </a:r>
                        </a:p>
                      </a:txBody>
                      <a:tcPr/>
                    </a:tc>
                    <a:extLst>
                      <a:ext uri="{0D108BD9-81ED-4DB2-BD59-A6C34878D82A}">
                        <a16:rowId xmlns:a16="http://schemas.microsoft.com/office/drawing/2014/main" val="698910481"/>
                      </a:ext>
                    </a:extLst>
                  </a:tr>
                  <a:tr h="853440">
                    <a:tc>
                      <a:txBody>
                        <a:bodyPr/>
                        <a:lstStyle/>
                        <a:p>
                          <a:endParaRPr lang="en-US"/>
                        </a:p>
                      </a:txBody>
                      <a:tcPr>
                        <a:blipFill>
                          <a:blip r:embed="rId2"/>
                          <a:stretch>
                            <a:fillRect l="-196" t="-120567" r="-100786" b="-153901"/>
                          </a:stretch>
                        </a:blipFill>
                      </a:tcPr>
                    </a:tc>
                    <a:tc>
                      <a:txBody>
                        <a:bodyPr/>
                        <a:lstStyle/>
                        <a:p>
                          <a:pPr algn="ctr"/>
                          <a:r>
                            <a:rPr lang="en-US" dirty="0"/>
                            <a:t>1.00027715</a:t>
                          </a:r>
                        </a:p>
                      </a:txBody>
                      <a:tcPr/>
                    </a:tc>
                    <a:extLst>
                      <a:ext uri="{0D108BD9-81ED-4DB2-BD59-A6C34878D82A}">
                        <a16:rowId xmlns:a16="http://schemas.microsoft.com/office/drawing/2014/main" val="4194770147"/>
                      </a:ext>
                    </a:extLst>
                  </a:tr>
                  <a:tr h="36576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683891439"/>
                      </a:ext>
                    </a:extLst>
                  </a:tr>
                  <a:tr h="36576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905288210"/>
                      </a:ext>
                    </a:extLst>
                  </a:tr>
                  <a:tr h="577899">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900545312"/>
                      </a:ext>
                    </a:extLst>
                  </a:tr>
                </a:tbl>
              </a:graphicData>
            </a:graphic>
          </p:graphicFrame>
        </mc:Fallback>
      </mc:AlternateContent>
      <p:sp>
        <p:nvSpPr>
          <p:cNvPr id="7" name="Arrow: Right 6">
            <a:extLst>
              <a:ext uri="{FF2B5EF4-FFF2-40B4-BE49-F238E27FC236}">
                <a16:creationId xmlns:a16="http://schemas.microsoft.com/office/drawing/2014/main" id="{83ED6751-3737-4D2B-995C-0CA5B530E00D}"/>
              </a:ext>
            </a:extLst>
          </p:cNvPr>
          <p:cNvSpPr/>
          <p:nvPr/>
        </p:nvSpPr>
        <p:spPr bwMode="auto">
          <a:xfrm>
            <a:off x="7622268" y="2924944"/>
            <a:ext cx="240704" cy="2484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1B02903-822D-4368-86A8-20180E033F45}"/>
                  </a:ext>
                </a:extLst>
              </p:cNvPr>
              <p:cNvSpPr txBox="1"/>
              <p:nvPr/>
            </p:nvSpPr>
            <p:spPr>
              <a:xfrm>
                <a:off x="7952346" y="2896369"/>
                <a:ext cx="8869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𝑎𝑖𝑟</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8" name="TextBox 7">
                <a:extLst>
                  <a:ext uri="{FF2B5EF4-FFF2-40B4-BE49-F238E27FC236}">
                    <a16:creationId xmlns:a16="http://schemas.microsoft.com/office/drawing/2014/main" id="{B1B02903-822D-4368-86A8-20180E033F45}"/>
                  </a:ext>
                </a:extLst>
              </p:cNvPr>
              <p:cNvSpPr txBox="1">
                <a:spLocks noRot="1" noChangeAspect="1" noMove="1" noResize="1" noEditPoints="1" noAdjustHandles="1" noChangeArrowheads="1" noChangeShapeType="1" noTextEdit="1"/>
              </p:cNvSpPr>
              <p:nvPr/>
            </p:nvSpPr>
            <p:spPr>
              <a:xfrm>
                <a:off x="7952346" y="2896369"/>
                <a:ext cx="886909" cy="276999"/>
              </a:xfrm>
              <a:prstGeom prst="rect">
                <a:avLst/>
              </a:prstGeom>
              <a:blipFill>
                <a:blip r:embed="rId3"/>
                <a:stretch>
                  <a:fillRect l="-3448" r="-5517" b="-19565"/>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525C6734-DC78-4EE1-93DF-58E0912767D3}"/>
              </a:ext>
            </a:extLst>
          </p:cNvPr>
          <p:cNvSpPr>
            <a:spLocks noGrp="1"/>
          </p:cNvSpPr>
          <p:nvPr>
            <p:ph type="title"/>
          </p:nvPr>
        </p:nvSpPr>
        <p:spPr>
          <a:xfrm>
            <a:off x="667662" y="-21998"/>
            <a:ext cx="8229600" cy="1143000"/>
          </a:xfrm>
        </p:spPr>
        <p:txBody>
          <a:bodyPr/>
          <a:lstStyle/>
          <a:p>
            <a:r>
              <a:rPr lang="en-US" sz="3600" dirty="0"/>
              <a:t>Some examples of refractive index [1]</a:t>
            </a:r>
          </a:p>
        </p:txBody>
      </p:sp>
      <p:sp>
        <p:nvSpPr>
          <p:cNvPr id="10" name="Rectangle: Rounded Corners 10">
            <a:extLst>
              <a:ext uri="{FF2B5EF4-FFF2-40B4-BE49-F238E27FC236}">
                <a16:creationId xmlns:a16="http://schemas.microsoft.com/office/drawing/2014/main" id="{98DB9959-4F4B-4D59-8246-2A221DA6F1F4}"/>
              </a:ext>
            </a:extLst>
          </p:cNvPr>
          <p:cNvSpPr/>
          <p:nvPr/>
        </p:nvSpPr>
        <p:spPr bwMode="auto">
          <a:xfrm>
            <a:off x="755576" y="5738874"/>
            <a:ext cx="4679486" cy="42643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1" name="TextBox 10">
            <a:extLst>
              <a:ext uri="{FF2B5EF4-FFF2-40B4-BE49-F238E27FC236}">
                <a16:creationId xmlns:a16="http://schemas.microsoft.com/office/drawing/2014/main" id="{60485A5F-8ED6-4331-9575-45540EBDA49F}"/>
              </a:ext>
            </a:extLst>
          </p:cNvPr>
          <p:cNvSpPr txBox="1"/>
          <p:nvPr/>
        </p:nvSpPr>
        <p:spPr>
          <a:xfrm>
            <a:off x="899592" y="5795972"/>
            <a:ext cx="4679486" cy="369332"/>
          </a:xfrm>
          <a:prstGeom prst="rect">
            <a:avLst/>
          </a:prstGeom>
          <a:noFill/>
        </p:spPr>
        <p:txBody>
          <a:bodyPr wrap="none" rtlCol="0">
            <a:spAutoFit/>
          </a:bodyPr>
          <a:lstStyle/>
          <a:p>
            <a:r>
              <a:rPr lang="en-US" dirty="0"/>
              <a:t>The refractive index depends on the wavelength </a:t>
            </a:r>
          </a:p>
        </p:txBody>
      </p:sp>
      <p:cxnSp>
        <p:nvCxnSpPr>
          <p:cNvPr id="14" name="Straight Arrow Connector 13">
            <a:extLst>
              <a:ext uri="{FF2B5EF4-FFF2-40B4-BE49-F238E27FC236}">
                <a16:creationId xmlns:a16="http://schemas.microsoft.com/office/drawing/2014/main" id="{FF2C3485-96AD-4DC0-8876-0B3567B21213}"/>
              </a:ext>
            </a:extLst>
          </p:cNvPr>
          <p:cNvCxnSpPr>
            <a:endCxn id="6" idx="1"/>
          </p:cNvCxnSpPr>
          <p:nvPr/>
        </p:nvCxnSpPr>
        <p:spPr>
          <a:xfrm flipV="1">
            <a:off x="755576" y="3573189"/>
            <a:ext cx="576064" cy="2016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556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28</a:t>
            </a:fld>
            <a:endParaRPr lang="en-US" altLang="zh-CN"/>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F61A3B75-3780-4EA0-A242-F2D713CDA253}"/>
                  </a:ext>
                </a:extLst>
              </p:cNvPr>
              <p:cNvGraphicFramePr>
                <a:graphicFrameLocks noGrp="1"/>
              </p:cNvGraphicFramePr>
              <p:nvPr>
                <p:extLst>
                  <p:ext uri="{D42A27DB-BD31-4B8C-83A1-F6EECF244321}">
                    <p14:modId xmlns:p14="http://schemas.microsoft.com/office/powerpoint/2010/main" val="1404372839"/>
                  </p:ext>
                </p:extLst>
              </p:nvPr>
            </p:nvGraphicFramePr>
            <p:xfrm>
              <a:off x="1331640" y="1988840"/>
              <a:ext cx="6201254" cy="3717339"/>
            </p:xfrm>
            <a:graphic>
              <a:graphicData uri="http://schemas.openxmlformats.org/drawingml/2006/table">
                <a:tbl>
                  <a:tblPr firstRow="1" bandRow="1">
                    <a:tableStyleId>{5C22544A-7EE6-4342-B048-85BDC9FD1C3A}</a:tableStyleId>
                  </a:tblPr>
                  <a:tblGrid>
                    <a:gridCol w="3100627">
                      <a:extLst>
                        <a:ext uri="{9D8B030D-6E8A-4147-A177-3AD203B41FA5}">
                          <a16:colId xmlns:a16="http://schemas.microsoft.com/office/drawing/2014/main" val="3955201674"/>
                        </a:ext>
                      </a:extLst>
                    </a:gridCol>
                    <a:gridCol w="3100627">
                      <a:extLst>
                        <a:ext uri="{9D8B030D-6E8A-4147-A177-3AD203B41FA5}">
                          <a16:colId xmlns:a16="http://schemas.microsoft.com/office/drawing/2014/main" val="742256992"/>
                        </a:ext>
                      </a:extLst>
                    </a:gridCol>
                  </a:tblGrid>
                  <a:tr h="334814">
                    <a:tc>
                      <a:txBody>
                        <a:bodyPr/>
                        <a:lstStyle/>
                        <a:p>
                          <a:pPr algn="ctr"/>
                          <a:r>
                            <a:rPr lang="en-US" dirty="0"/>
                            <a:t>Medium </a:t>
                          </a:r>
                        </a:p>
                      </a:txBody>
                      <a:tcPr/>
                    </a:tc>
                    <a:tc>
                      <a:txBody>
                        <a:bodyPr/>
                        <a:lstStyle/>
                        <a:p>
                          <a:pPr algn="ctr"/>
                          <a:r>
                            <a:rPr lang="en-US" dirty="0"/>
                            <a:t>Refractive index </a:t>
                          </a:r>
                          <a14:m>
                            <m:oMath xmlns:m="http://schemas.openxmlformats.org/officeDocument/2006/math">
                              <m:r>
                                <a:rPr lang="en-US" b="1" i="1" smtClean="0">
                                  <a:latin typeface="Cambria Math" panose="02040503050406030204" pitchFamily="18" charset="0"/>
                                </a:rPr>
                                <m:t>𝒏</m:t>
                              </m:r>
                            </m:oMath>
                          </a14:m>
                          <a:endParaRPr lang="en-US" dirty="0"/>
                        </a:p>
                      </a:txBody>
                      <a:tcPr/>
                    </a:tc>
                    <a:extLst>
                      <a:ext uri="{0D108BD9-81ED-4DB2-BD59-A6C34878D82A}">
                        <a16:rowId xmlns:a16="http://schemas.microsoft.com/office/drawing/2014/main" val="813574728"/>
                      </a:ext>
                    </a:extLst>
                  </a:tr>
                  <a:tr h="334814">
                    <a:tc>
                      <a:txBody>
                        <a:bodyPr/>
                        <a:lstStyle/>
                        <a:p>
                          <a:pPr algn="ctr"/>
                          <a:r>
                            <a:rPr lang="en-US" dirty="0"/>
                            <a:t>Vacuum (there is no medium)</a:t>
                          </a:r>
                        </a:p>
                      </a:txBody>
                      <a:tcPr/>
                    </a:tc>
                    <a:tc>
                      <a:txBody>
                        <a:bodyPr/>
                        <a:lstStyle/>
                        <a:p>
                          <a:pPr algn="ctr"/>
                          <a:r>
                            <a:rPr lang="en-US" dirty="0"/>
                            <a:t>1</a:t>
                          </a:r>
                        </a:p>
                      </a:txBody>
                      <a:tcPr/>
                    </a:tc>
                    <a:extLst>
                      <a:ext uri="{0D108BD9-81ED-4DB2-BD59-A6C34878D82A}">
                        <a16:rowId xmlns:a16="http://schemas.microsoft.com/office/drawing/2014/main" val="698910481"/>
                      </a:ext>
                    </a:extLst>
                  </a:tr>
                  <a:tr h="577899">
                    <a:tc>
                      <a:txBody>
                        <a:bodyPr/>
                        <a:lstStyle/>
                        <a:p>
                          <a:pPr algn="ctr"/>
                          <a:r>
                            <a:rPr lang="en-US" dirty="0"/>
                            <a:t>Air,</a:t>
                          </a:r>
                          <a:r>
                            <a:rPr lang="en-US" baseline="0" dirty="0"/>
                            <a:t> </a:t>
                          </a:r>
                          <a:r>
                            <a:rPr lang="en-US" dirty="0"/>
                            <a:t>at the visible wavelength </a:t>
                          </a:r>
                          <a14:m>
                            <m:oMath xmlns:m="http://schemas.openxmlformats.org/officeDocument/2006/math">
                              <m:r>
                                <a:rPr lang="en-US" b="0" i="1" smtClean="0">
                                  <a:latin typeface="Cambria Math" panose="02040503050406030204" pitchFamily="18" charset="0"/>
                                  <a:ea typeface="Cambria Math" panose="02040503050406030204" pitchFamily="18" charset="0"/>
                                </a:rPr>
                                <m:t>589</m:t>
                              </m:r>
                            </m:oMath>
                          </a14:m>
                          <a:r>
                            <a:rPr lang="en-US" dirty="0"/>
                            <a:t> nm</a:t>
                          </a:r>
                          <a:r>
                            <a:rPr lang="en-US" baseline="0" dirty="0"/>
                            <a:t> </a:t>
                          </a:r>
                          <a:r>
                            <a:rPr lang="en-US" sz="1400" baseline="0" dirty="0"/>
                            <a:t>(</a:t>
                          </a:r>
                          <a:r>
                            <a:rPr lang="en-GB" sz="1400" b="0" i="0" u="none" strike="noStrike" kern="1200" dirty="0">
                              <a:solidFill>
                                <a:schemeClr val="dk1"/>
                              </a:solidFill>
                              <a:effectLst/>
                              <a:latin typeface="+mn-lt"/>
                              <a:ea typeface="+mn-ea"/>
                              <a:cs typeface="+mn-cs"/>
                            </a:rPr>
                            <a:t>dry air at 15 °C, 101.325 kPa and with 450 ppm CO</a:t>
                          </a:r>
                          <a:r>
                            <a:rPr lang="en-GB" sz="1400" b="0" i="0" u="none" strike="noStrike" kern="1200" baseline="-25000" dirty="0">
                              <a:solidFill>
                                <a:schemeClr val="dk1"/>
                              </a:solidFill>
                              <a:effectLst/>
                              <a:latin typeface="+mn-lt"/>
                              <a:ea typeface="+mn-ea"/>
                              <a:cs typeface="+mn-cs"/>
                            </a:rPr>
                            <a:t>2</a:t>
                          </a:r>
                          <a:r>
                            <a:rPr lang="en-GB" sz="1400" b="0" i="0" u="none" strike="noStrike" kern="1200" dirty="0">
                              <a:solidFill>
                                <a:schemeClr val="dk1"/>
                              </a:solidFill>
                              <a:effectLst/>
                              <a:latin typeface="+mn-lt"/>
                              <a:ea typeface="+mn-ea"/>
                              <a:cs typeface="+mn-cs"/>
                            </a:rPr>
                            <a:t> content)</a:t>
                          </a:r>
                          <a:endParaRPr lang="en-US" dirty="0"/>
                        </a:p>
                      </a:txBody>
                      <a:tcPr/>
                    </a:tc>
                    <a:tc>
                      <a:txBody>
                        <a:bodyPr/>
                        <a:lstStyle/>
                        <a:p>
                          <a:pPr algn="ctr"/>
                          <a:r>
                            <a:rPr lang="en-US" dirty="0"/>
                            <a:t>1.00027715</a:t>
                          </a:r>
                        </a:p>
                      </a:txBody>
                      <a:tcPr/>
                    </a:tc>
                    <a:extLst>
                      <a:ext uri="{0D108BD9-81ED-4DB2-BD59-A6C34878D82A}">
                        <a16:rowId xmlns:a16="http://schemas.microsoft.com/office/drawing/2014/main" val="4194770147"/>
                      </a:ext>
                    </a:extLst>
                  </a:tr>
                  <a:tr h="334814">
                    <a:tc>
                      <a:txBody>
                        <a:bodyPr/>
                        <a:lstStyle/>
                        <a:p>
                          <a:pPr algn="ctr"/>
                          <a:r>
                            <a:rPr lang="en-US" dirty="0"/>
                            <a:t>Water </a:t>
                          </a:r>
                          <a:r>
                            <a:rPr lang="en-US" sz="1800" b="0" i="0" u="none" strike="noStrike" kern="1200" dirty="0">
                              <a:solidFill>
                                <a:schemeClr val="dk1"/>
                              </a:solidFill>
                              <a:effectLst/>
                              <a:latin typeface="+mn-lt"/>
                              <a:ea typeface="+mn-ea"/>
                              <a:cs typeface="+mn-cs"/>
                            </a:rPr>
                            <a:t>at </a:t>
                          </a:r>
                          <a14:m>
                            <m:oMath xmlns:m="http://schemas.openxmlformats.org/officeDocument/2006/math">
                              <m:r>
                                <a:rPr lang="en-US" sz="1800" b="0" i="0" u="none" strike="noStrike" kern="1200" smtClean="0">
                                  <a:solidFill>
                                    <a:schemeClr val="dk1"/>
                                  </a:solidFill>
                                  <a:effectLst/>
                                  <a:latin typeface="Cambria Math" panose="02040503050406030204" pitchFamily="18" charset="0"/>
                                  <a:ea typeface="Cambria Math" panose="02040503050406030204" pitchFamily="18" charset="0"/>
                                  <a:cs typeface="+mn-cs"/>
                                </a:rPr>
                                <m:t>25</m:t>
                              </m:r>
                              <m:r>
                                <a:rPr lang="en-US" sz="1800" b="0" i="1" u="none" strike="noStrike" kern="1200" smtClean="0">
                                  <a:solidFill>
                                    <a:schemeClr val="dk1"/>
                                  </a:solidFill>
                                  <a:effectLst/>
                                  <a:latin typeface="Cambria Math" panose="02040503050406030204" pitchFamily="18" charset="0"/>
                                  <a:ea typeface="Cambria Math" panose="02040503050406030204" pitchFamily="18" charset="0"/>
                                  <a:cs typeface="+mn-cs"/>
                                </a:rPr>
                                <m:t>℃</m:t>
                              </m:r>
                            </m:oMath>
                          </a14:m>
                          <a:r>
                            <a:rPr lang="en-US" dirty="0"/>
                            <a:t> (at wavelength</a:t>
                          </a:r>
                          <a:r>
                            <a:rPr lang="en-US" baseline="0" dirty="0"/>
                            <a:t> </a:t>
                          </a:r>
                          <a14:m>
                            <m:oMath xmlns:m="http://schemas.openxmlformats.org/officeDocument/2006/math">
                              <m:r>
                                <a:rPr lang="en-US" b="0" i="1" smtClean="0">
                                  <a:latin typeface="Cambria Math" panose="02040503050406030204" pitchFamily="18" charset="0"/>
                                  <a:ea typeface="Cambria Math" panose="02040503050406030204" pitchFamily="18" charset="0"/>
                                </a:rPr>
                                <m:t>589</m:t>
                              </m:r>
                            </m:oMath>
                          </a14:m>
                          <a:r>
                            <a:rPr lang="en-US" dirty="0"/>
                            <a:t> nm)</a:t>
                          </a:r>
                        </a:p>
                        <a:p>
                          <a:pPr algn="ctr"/>
                          <a:endParaRPr lang="en-US" dirty="0"/>
                        </a:p>
                      </a:txBody>
                      <a:tcPr/>
                    </a:tc>
                    <a:tc>
                      <a:txBody>
                        <a:bodyPr/>
                        <a:lstStyle/>
                        <a:p>
                          <a:pPr algn="ctr"/>
                          <a:r>
                            <a:rPr lang="en-US" dirty="0"/>
                            <a:t>1.3324</a:t>
                          </a:r>
                        </a:p>
                      </a:txBody>
                      <a:tcPr/>
                    </a:tc>
                    <a:extLst>
                      <a:ext uri="{0D108BD9-81ED-4DB2-BD59-A6C34878D82A}">
                        <a16:rowId xmlns:a16="http://schemas.microsoft.com/office/drawing/2014/main" val="1683891439"/>
                      </a:ext>
                    </a:extLst>
                  </a:tr>
                  <a:tr h="334814">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905288210"/>
                      </a:ext>
                    </a:extLst>
                  </a:tr>
                  <a:tr h="577899">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900545312"/>
                      </a:ext>
                    </a:extLst>
                  </a:tr>
                </a:tbl>
              </a:graphicData>
            </a:graphic>
          </p:graphicFrame>
        </mc:Choice>
        <mc:Fallback xmlns="">
          <p:graphicFrame>
            <p:nvGraphicFramePr>
              <p:cNvPr id="3" name="Table 2">
                <a:extLst>
                  <a:ext uri="{FF2B5EF4-FFF2-40B4-BE49-F238E27FC236}">
                    <a16:creationId xmlns:a16="http://schemas.microsoft.com/office/drawing/2014/main" id="{F61A3B75-3780-4EA0-A242-F2D713CDA253}"/>
                  </a:ext>
                </a:extLst>
              </p:cNvPr>
              <p:cNvGraphicFramePr>
                <a:graphicFrameLocks noGrp="1"/>
              </p:cNvGraphicFramePr>
              <p:nvPr>
                <p:extLst>
                  <p:ext uri="{D42A27DB-BD31-4B8C-83A1-F6EECF244321}">
                    <p14:modId xmlns:p14="http://schemas.microsoft.com/office/powerpoint/2010/main" val="1404372839"/>
                  </p:ext>
                </p:extLst>
              </p:nvPr>
            </p:nvGraphicFramePr>
            <p:xfrm>
              <a:off x="1331640" y="1988840"/>
              <a:ext cx="6201254" cy="3717339"/>
            </p:xfrm>
            <a:graphic>
              <a:graphicData uri="http://schemas.openxmlformats.org/drawingml/2006/table">
                <a:tbl>
                  <a:tblPr firstRow="1" bandRow="1">
                    <a:tableStyleId>{5C22544A-7EE6-4342-B048-85BDC9FD1C3A}</a:tableStyleId>
                  </a:tblPr>
                  <a:tblGrid>
                    <a:gridCol w="3100627">
                      <a:extLst>
                        <a:ext uri="{9D8B030D-6E8A-4147-A177-3AD203B41FA5}">
                          <a16:colId xmlns:a16="http://schemas.microsoft.com/office/drawing/2014/main" val="3955201674"/>
                        </a:ext>
                      </a:extLst>
                    </a:gridCol>
                    <a:gridCol w="3100627">
                      <a:extLst>
                        <a:ext uri="{9D8B030D-6E8A-4147-A177-3AD203B41FA5}">
                          <a16:colId xmlns:a16="http://schemas.microsoft.com/office/drawing/2014/main" val="742256992"/>
                        </a:ext>
                      </a:extLst>
                    </a:gridCol>
                  </a:tblGrid>
                  <a:tr h="365760">
                    <a:tc>
                      <a:txBody>
                        <a:bodyPr/>
                        <a:lstStyle/>
                        <a:p>
                          <a:pPr algn="ctr"/>
                          <a:r>
                            <a:rPr lang="en-US" dirty="0"/>
                            <a:t>Medium </a:t>
                          </a:r>
                        </a:p>
                      </a:txBody>
                      <a:tcPr/>
                    </a:tc>
                    <a:tc>
                      <a:txBody>
                        <a:bodyPr/>
                        <a:lstStyle/>
                        <a:p>
                          <a:endParaRPr lang="en-US"/>
                        </a:p>
                      </a:txBody>
                      <a:tcPr>
                        <a:blipFill>
                          <a:blip r:embed="rId2"/>
                          <a:stretch>
                            <a:fillRect l="-100196" t="-8333" r="-786" b="-921667"/>
                          </a:stretch>
                        </a:blipFill>
                      </a:tcPr>
                    </a:tc>
                    <a:extLst>
                      <a:ext uri="{0D108BD9-81ED-4DB2-BD59-A6C34878D82A}">
                        <a16:rowId xmlns:a16="http://schemas.microsoft.com/office/drawing/2014/main" val="813574728"/>
                      </a:ext>
                    </a:extLst>
                  </a:tr>
                  <a:tr h="640080">
                    <a:tc>
                      <a:txBody>
                        <a:bodyPr/>
                        <a:lstStyle/>
                        <a:p>
                          <a:pPr algn="ctr"/>
                          <a:r>
                            <a:rPr lang="en-US" dirty="0"/>
                            <a:t>Vacuum (there is no medium)</a:t>
                          </a:r>
                        </a:p>
                      </a:txBody>
                      <a:tcPr/>
                    </a:tc>
                    <a:tc>
                      <a:txBody>
                        <a:bodyPr/>
                        <a:lstStyle/>
                        <a:p>
                          <a:pPr algn="ctr"/>
                          <a:r>
                            <a:rPr lang="en-US" dirty="0"/>
                            <a:t>1</a:t>
                          </a:r>
                        </a:p>
                      </a:txBody>
                      <a:tcPr/>
                    </a:tc>
                    <a:extLst>
                      <a:ext uri="{0D108BD9-81ED-4DB2-BD59-A6C34878D82A}">
                        <a16:rowId xmlns:a16="http://schemas.microsoft.com/office/drawing/2014/main" val="698910481"/>
                      </a:ext>
                    </a:extLst>
                  </a:tr>
                  <a:tr h="853440">
                    <a:tc>
                      <a:txBody>
                        <a:bodyPr/>
                        <a:lstStyle/>
                        <a:p>
                          <a:endParaRPr lang="en-US"/>
                        </a:p>
                      </a:txBody>
                      <a:tcPr>
                        <a:blipFill>
                          <a:blip r:embed="rId2"/>
                          <a:stretch>
                            <a:fillRect l="-196" t="-120567" r="-100786" b="-217730"/>
                          </a:stretch>
                        </a:blipFill>
                      </a:tcPr>
                    </a:tc>
                    <a:tc>
                      <a:txBody>
                        <a:bodyPr/>
                        <a:lstStyle/>
                        <a:p>
                          <a:pPr algn="ctr"/>
                          <a:r>
                            <a:rPr lang="en-US" dirty="0"/>
                            <a:t>1.00027715</a:t>
                          </a:r>
                        </a:p>
                      </a:txBody>
                      <a:tcPr/>
                    </a:tc>
                    <a:extLst>
                      <a:ext uri="{0D108BD9-81ED-4DB2-BD59-A6C34878D82A}">
                        <a16:rowId xmlns:a16="http://schemas.microsoft.com/office/drawing/2014/main" val="4194770147"/>
                      </a:ext>
                    </a:extLst>
                  </a:tr>
                  <a:tr h="914400">
                    <a:tc>
                      <a:txBody>
                        <a:bodyPr/>
                        <a:lstStyle/>
                        <a:p>
                          <a:endParaRPr lang="en-US"/>
                        </a:p>
                      </a:txBody>
                      <a:tcPr>
                        <a:blipFill>
                          <a:blip r:embed="rId2"/>
                          <a:stretch>
                            <a:fillRect l="-196" t="-207333" r="-100786" b="-104667"/>
                          </a:stretch>
                        </a:blipFill>
                      </a:tcPr>
                    </a:tc>
                    <a:tc>
                      <a:txBody>
                        <a:bodyPr/>
                        <a:lstStyle/>
                        <a:p>
                          <a:pPr algn="ctr"/>
                          <a:r>
                            <a:rPr lang="en-US" dirty="0"/>
                            <a:t>1.3324</a:t>
                          </a:r>
                        </a:p>
                      </a:txBody>
                      <a:tcPr/>
                    </a:tc>
                    <a:extLst>
                      <a:ext uri="{0D108BD9-81ED-4DB2-BD59-A6C34878D82A}">
                        <a16:rowId xmlns:a16="http://schemas.microsoft.com/office/drawing/2014/main" val="1683891439"/>
                      </a:ext>
                    </a:extLst>
                  </a:tr>
                  <a:tr h="36576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905288210"/>
                      </a:ext>
                    </a:extLst>
                  </a:tr>
                  <a:tr h="577899">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900545312"/>
                      </a:ext>
                    </a:extLst>
                  </a:tr>
                </a:tbl>
              </a:graphicData>
            </a:graphic>
          </p:graphicFrame>
        </mc:Fallback>
      </mc:AlternateContent>
      <p:sp>
        <p:nvSpPr>
          <p:cNvPr id="5" name="Arrow: Right 6">
            <a:extLst>
              <a:ext uri="{FF2B5EF4-FFF2-40B4-BE49-F238E27FC236}">
                <a16:creationId xmlns:a16="http://schemas.microsoft.com/office/drawing/2014/main" id="{83ED6751-3737-4D2B-995C-0CA5B530E00D}"/>
              </a:ext>
            </a:extLst>
          </p:cNvPr>
          <p:cNvSpPr/>
          <p:nvPr/>
        </p:nvSpPr>
        <p:spPr bwMode="auto">
          <a:xfrm>
            <a:off x="7622268" y="2924944"/>
            <a:ext cx="240704" cy="2484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B02903-822D-4368-86A8-20180E033F45}"/>
                  </a:ext>
                </a:extLst>
              </p:cNvPr>
              <p:cNvSpPr txBox="1"/>
              <p:nvPr/>
            </p:nvSpPr>
            <p:spPr>
              <a:xfrm>
                <a:off x="7952346" y="2896369"/>
                <a:ext cx="8869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𝑎𝑖𝑟</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6" name="TextBox 5">
                <a:extLst>
                  <a:ext uri="{FF2B5EF4-FFF2-40B4-BE49-F238E27FC236}">
                    <a16:creationId xmlns:a16="http://schemas.microsoft.com/office/drawing/2014/main" id="{B1B02903-822D-4368-86A8-20180E033F45}"/>
                  </a:ext>
                </a:extLst>
              </p:cNvPr>
              <p:cNvSpPr txBox="1">
                <a:spLocks noRot="1" noChangeAspect="1" noMove="1" noResize="1" noEditPoints="1" noAdjustHandles="1" noChangeArrowheads="1" noChangeShapeType="1" noTextEdit="1"/>
              </p:cNvSpPr>
              <p:nvPr/>
            </p:nvSpPr>
            <p:spPr>
              <a:xfrm>
                <a:off x="7952346" y="2896369"/>
                <a:ext cx="886909" cy="276999"/>
              </a:xfrm>
              <a:prstGeom prst="rect">
                <a:avLst/>
              </a:prstGeom>
              <a:blipFill>
                <a:blip r:embed="rId3"/>
                <a:stretch>
                  <a:fillRect l="-3448" r="-5517" b="-19565"/>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940AF93-A2CF-4728-86D7-FB038E70CE50}"/>
              </a:ext>
            </a:extLst>
          </p:cNvPr>
          <p:cNvSpPr txBox="1"/>
          <p:nvPr/>
        </p:nvSpPr>
        <p:spPr>
          <a:xfrm>
            <a:off x="35496" y="6381328"/>
            <a:ext cx="3889206" cy="577081"/>
          </a:xfrm>
          <a:prstGeom prst="rect">
            <a:avLst/>
          </a:prstGeom>
          <a:noFill/>
        </p:spPr>
        <p:txBody>
          <a:bodyPr wrap="none" rtlCol="0">
            <a:spAutoFit/>
          </a:bodyPr>
          <a:lstStyle/>
          <a:p>
            <a:endParaRPr lang="en-US" sz="1050" dirty="0"/>
          </a:p>
          <a:p>
            <a:r>
              <a:rPr lang="en-US" sz="1050" dirty="0"/>
              <a:t>[1] </a:t>
            </a:r>
            <a:r>
              <a:rPr lang="en-US" sz="1050" dirty="0">
                <a:hlinkClick r:id="rId4"/>
              </a:rPr>
              <a:t>https://refractiveindex.info/?shelf=3d&amp;book=liquids&amp;page=water</a:t>
            </a:r>
            <a:endParaRPr lang="en-US" sz="1050" dirty="0"/>
          </a:p>
          <a:p>
            <a:endParaRPr lang="en-US" sz="1050" dirty="0"/>
          </a:p>
        </p:txBody>
      </p:sp>
      <p:sp>
        <p:nvSpPr>
          <p:cNvPr id="8" name="Title 1">
            <a:extLst>
              <a:ext uri="{FF2B5EF4-FFF2-40B4-BE49-F238E27FC236}">
                <a16:creationId xmlns:a16="http://schemas.microsoft.com/office/drawing/2014/main" id="{525C6734-DC78-4EE1-93DF-58E0912767D3}"/>
              </a:ext>
            </a:extLst>
          </p:cNvPr>
          <p:cNvSpPr>
            <a:spLocks noGrp="1"/>
          </p:cNvSpPr>
          <p:nvPr>
            <p:ph type="title"/>
          </p:nvPr>
        </p:nvSpPr>
        <p:spPr>
          <a:xfrm>
            <a:off x="636588" y="-11725"/>
            <a:ext cx="8229600" cy="1143000"/>
          </a:xfrm>
        </p:spPr>
        <p:txBody>
          <a:bodyPr/>
          <a:lstStyle/>
          <a:p>
            <a:r>
              <a:rPr lang="en-US" sz="3600" dirty="0"/>
              <a:t>Some examples of refractive index [1]</a:t>
            </a:r>
          </a:p>
        </p:txBody>
      </p:sp>
    </p:spTree>
    <p:extLst>
      <p:ext uri="{BB962C8B-B14F-4D97-AF65-F5344CB8AC3E}">
        <p14:creationId xmlns:p14="http://schemas.microsoft.com/office/powerpoint/2010/main" val="2774541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29</a:t>
            </a:fld>
            <a:endParaRPr lang="en-US" altLang="zh-CN"/>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F61A3B75-3780-4EA0-A242-F2D713CDA253}"/>
                  </a:ext>
                </a:extLst>
              </p:cNvPr>
              <p:cNvGraphicFramePr>
                <a:graphicFrameLocks noGrp="1"/>
              </p:cNvGraphicFramePr>
              <p:nvPr>
                <p:extLst>
                  <p:ext uri="{D42A27DB-BD31-4B8C-83A1-F6EECF244321}">
                    <p14:modId xmlns:p14="http://schemas.microsoft.com/office/powerpoint/2010/main" val="1978350922"/>
                  </p:ext>
                </p:extLst>
              </p:nvPr>
            </p:nvGraphicFramePr>
            <p:xfrm>
              <a:off x="1331640" y="1988840"/>
              <a:ext cx="6201254" cy="4328160"/>
            </p:xfrm>
            <a:graphic>
              <a:graphicData uri="http://schemas.openxmlformats.org/drawingml/2006/table">
                <a:tbl>
                  <a:tblPr firstRow="1" bandRow="1">
                    <a:tableStyleId>{5C22544A-7EE6-4342-B048-85BDC9FD1C3A}</a:tableStyleId>
                  </a:tblPr>
                  <a:tblGrid>
                    <a:gridCol w="3100627">
                      <a:extLst>
                        <a:ext uri="{9D8B030D-6E8A-4147-A177-3AD203B41FA5}">
                          <a16:colId xmlns:a16="http://schemas.microsoft.com/office/drawing/2014/main" val="3955201674"/>
                        </a:ext>
                      </a:extLst>
                    </a:gridCol>
                    <a:gridCol w="3100627">
                      <a:extLst>
                        <a:ext uri="{9D8B030D-6E8A-4147-A177-3AD203B41FA5}">
                          <a16:colId xmlns:a16="http://schemas.microsoft.com/office/drawing/2014/main" val="742256992"/>
                        </a:ext>
                      </a:extLst>
                    </a:gridCol>
                  </a:tblGrid>
                  <a:tr h="334814">
                    <a:tc>
                      <a:txBody>
                        <a:bodyPr/>
                        <a:lstStyle/>
                        <a:p>
                          <a:pPr algn="ctr"/>
                          <a:r>
                            <a:rPr lang="en-US" dirty="0"/>
                            <a:t>Medium </a:t>
                          </a:r>
                        </a:p>
                      </a:txBody>
                      <a:tcPr/>
                    </a:tc>
                    <a:tc>
                      <a:txBody>
                        <a:bodyPr/>
                        <a:lstStyle/>
                        <a:p>
                          <a:pPr algn="ctr"/>
                          <a:r>
                            <a:rPr lang="en-US" dirty="0"/>
                            <a:t>Refractive index </a:t>
                          </a:r>
                          <a14:m>
                            <m:oMath xmlns:m="http://schemas.openxmlformats.org/officeDocument/2006/math">
                              <m:r>
                                <a:rPr lang="en-US" b="1" i="1" smtClean="0">
                                  <a:latin typeface="Cambria Math" panose="02040503050406030204" pitchFamily="18" charset="0"/>
                                </a:rPr>
                                <m:t>𝒏</m:t>
                              </m:r>
                            </m:oMath>
                          </a14:m>
                          <a:endParaRPr lang="en-US" dirty="0"/>
                        </a:p>
                      </a:txBody>
                      <a:tcPr/>
                    </a:tc>
                    <a:extLst>
                      <a:ext uri="{0D108BD9-81ED-4DB2-BD59-A6C34878D82A}">
                        <a16:rowId xmlns:a16="http://schemas.microsoft.com/office/drawing/2014/main" val="813574728"/>
                      </a:ext>
                    </a:extLst>
                  </a:tr>
                  <a:tr h="334814">
                    <a:tc>
                      <a:txBody>
                        <a:bodyPr/>
                        <a:lstStyle/>
                        <a:p>
                          <a:pPr algn="ctr"/>
                          <a:r>
                            <a:rPr lang="en-US" dirty="0"/>
                            <a:t>Vacuum (there is no medium)</a:t>
                          </a:r>
                        </a:p>
                      </a:txBody>
                      <a:tcPr/>
                    </a:tc>
                    <a:tc>
                      <a:txBody>
                        <a:bodyPr/>
                        <a:lstStyle/>
                        <a:p>
                          <a:pPr algn="ctr"/>
                          <a:r>
                            <a:rPr lang="en-US" dirty="0"/>
                            <a:t>1</a:t>
                          </a:r>
                        </a:p>
                      </a:txBody>
                      <a:tcPr/>
                    </a:tc>
                    <a:extLst>
                      <a:ext uri="{0D108BD9-81ED-4DB2-BD59-A6C34878D82A}">
                        <a16:rowId xmlns:a16="http://schemas.microsoft.com/office/drawing/2014/main" val="698910481"/>
                      </a:ext>
                    </a:extLst>
                  </a:tr>
                  <a:tr h="577899">
                    <a:tc>
                      <a:txBody>
                        <a:bodyPr/>
                        <a:lstStyle/>
                        <a:p>
                          <a:pPr algn="ctr"/>
                          <a:r>
                            <a:rPr lang="en-US" dirty="0"/>
                            <a:t>Air,</a:t>
                          </a:r>
                          <a:r>
                            <a:rPr lang="en-US" baseline="0" dirty="0"/>
                            <a:t> </a:t>
                          </a:r>
                          <a:r>
                            <a:rPr lang="en-US" dirty="0"/>
                            <a:t>at the visible wavelength </a:t>
                          </a:r>
                          <a14:m>
                            <m:oMath xmlns:m="http://schemas.openxmlformats.org/officeDocument/2006/math">
                              <m:r>
                                <a:rPr lang="en-US" b="0" i="1" smtClean="0">
                                  <a:latin typeface="Cambria Math" panose="02040503050406030204" pitchFamily="18" charset="0"/>
                                  <a:ea typeface="Cambria Math" panose="02040503050406030204" pitchFamily="18" charset="0"/>
                                </a:rPr>
                                <m:t>589</m:t>
                              </m:r>
                            </m:oMath>
                          </a14:m>
                          <a:r>
                            <a:rPr lang="en-US" dirty="0"/>
                            <a:t> nm</a:t>
                          </a:r>
                          <a:r>
                            <a:rPr lang="en-US" baseline="0" dirty="0"/>
                            <a:t> </a:t>
                          </a:r>
                          <a:r>
                            <a:rPr lang="en-US" sz="1400" baseline="0" dirty="0"/>
                            <a:t>(</a:t>
                          </a:r>
                          <a:r>
                            <a:rPr lang="en-GB" sz="1400" b="0" i="0" u="none" strike="noStrike" kern="1200" dirty="0">
                              <a:solidFill>
                                <a:schemeClr val="dk1"/>
                              </a:solidFill>
                              <a:effectLst/>
                              <a:latin typeface="+mn-lt"/>
                              <a:ea typeface="+mn-ea"/>
                              <a:cs typeface="+mn-cs"/>
                            </a:rPr>
                            <a:t>dry air at 15 °C, 101.325 kPa and with 450 ppm CO</a:t>
                          </a:r>
                          <a:r>
                            <a:rPr lang="en-GB" sz="1400" b="0" i="0" u="none" strike="noStrike" kern="1200" baseline="-25000" dirty="0">
                              <a:solidFill>
                                <a:schemeClr val="dk1"/>
                              </a:solidFill>
                              <a:effectLst/>
                              <a:latin typeface="+mn-lt"/>
                              <a:ea typeface="+mn-ea"/>
                              <a:cs typeface="+mn-cs"/>
                            </a:rPr>
                            <a:t>2</a:t>
                          </a:r>
                          <a:r>
                            <a:rPr lang="en-GB" sz="1400" b="0" i="0" u="none" strike="noStrike" kern="1200" dirty="0">
                              <a:solidFill>
                                <a:schemeClr val="dk1"/>
                              </a:solidFill>
                              <a:effectLst/>
                              <a:latin typeface="+mn-lt"/>
                              <a:ea typeface="+mn-ea"/>
                              <a:cs typeface="+mn-cs"/>
                            </a:rPr>
                            <a:t> content)</a:t>
                          </a:r>
                          <a:endParaRPr lang="en-US" dirty="0"/>
                        </a:p>
                      </a:txBody>
                      <a:tcPr/>
                    </a:tc>
                    <a:tc>
                      <a:txBody>
                        <a:bodyPr/>
                        <a:lstStyle/>
                        <a:p>
                          <a:pPr algn="ctr"/>
                          <a:r>
                            <a:rPr lang="en-US" dirty="0"/>
                            <a:t>1.00027715</a:t>
                          </a:r>
                        </a:p>
                      </a:txBody>
                      <a:tcPr/>
                    </a:tc>
                    <a:extLst>
                      <a:ext uri="{0D108BD9-81ED-4DB2-BD59-A6C34878D82A}">
                        <a16:rowId xmlns:a16="http://schemas.microsoft.com/office/drawing/2014/main" val="4194770147"/>
                      </a:ext>
                    </a:extLst>
                  </a:tr>
                  <a:tr h="334814">
                    <a:tc>
                      <a:txBody>
                        <a:bodyPr/>
                        <a:lstStyle/>
                        <a:p>
                          <a:pPr algn="ctr"/>
                          <a:r>
                            <a:rPr lang="en-US" dirty="0"/>
                            <a:t>Water </a:t>
                          </a:r>
                          <a:r>
                            <a:rPr lang="en-US" sz="1800" b="0" i="0" u="none" strike="noStrike" kern="1200" dirty="0">
                              <a:solidFill>
                                <a:schemeClr val="dk1"/>
                              </a:solidFill>
                              <a:effectLst/>
                              <a:latin typeface="+mn-lt"/>
                              <a:ea typeface="+mn-ea"/>
                              <a:cs typeface="+mn-cs"/>
                            </a:rPr>
                            <a:t>at </a:t>
                          </a:r>
                          <a14:m>
                            <m:oMath xmlns:m="http://schemas.openxmlformats.org/officeDocument/2006/math">
                              <m:r>
                                <a:rPr lang="en-US" sz="1800" b="0" i="0" u="none" strike="noStrike" kern="1200" smtClean="0">
                                  <a:solidFill>
                                    <a:schemeClr val="dk1"/>
                                  </a:solidFill>
                                  <a:effectLst/>
                                  <a:latin typeface="Cambria Math" panose="02040503050406030204" pitchFamily="18" charset="0"/>
                                  <a:ea typeface="Cambria Math" panose="02040503050406030204" pitchFamily="18" charset="0"/>
                                  <a:cs typeface="+mn-cs"/>
                                </a:rPr>
                                <m:t>25</m:t>
                              </m:r>
                              <m:r>
                                <a:rPr lang="en-US" sz="1800" b="0" i="1" u="none" strike="noStrike" kern="1200" smtClean="0">
                                  <a:solidFill>
                                    <a:schemeClr val="dk1"/>
                                  </a:solidFill>
                                  <a:effectLst/>
                                  <a:latin typeface="Cambria Math" panose="02040503050406030204" pitchFamily="18" charset="0"/>
                                  <a:ea typeface="Cambria Math" panose="02040503050406030204" pitchFamily="18" charset="0"/>
                                  <a:cs typeface="+mn-cs"/>
                                </a:rPr>
                                <m:t>℃</m:t>
                              </m:r>
                            </m:oMath>
                          </a14:m>
                          <a:r>
                            <a:rPr lang="en-US" dirty="0"/>
                            <a:t> (at wavelength</a:t>
                          </a:r>
                          <a:r>
                            <a:rPr lang="en-US" baseline="0" dirty="0"/>
                            <a:t> </a:t>
                          </a:r>
                          <a14:m>
                            <m:oMath xmlns:m="http://schemas.openxmlformats.org/officeDocument/2006/math">
                              <m:r>
                                <a:rPr lang="en-US" b="0" i="1" smtClean="0">
                                  <a:latin typeface="Cambria Math" panose="02040503050406030204" pitchFamily="18" charset="0"/>
                                  <a:ea typeface="Cambria Math" panose="02040503050406030204" pitchFamily="18" charset="0"/>
                                </a:rPr>
                                <m:t>589</m:t>
                              </m:r>
                            </m:oMath>
                          </a14:m>
                          <a:r>
                            <a:rPr lang="en-US" dirty="0"/>
                            <a:t> nm)</a:t>
                          </a:r>
                        </a:p>
                        <a:p>
                          <a:pPr algn="ctr"/>
                          <a:endParaRPr lang="en-US" dirty="0"/>
                        </a:p>
                      </a:txBody>
                      <a:tcPr/>
                    </a:tc>
                    <a:tc>
                      <a:txBody>
                        <a:bodyPr/>
                        <a:lstStyle/>
                        <a:p>
                          <a:pPr algn="ctr"/>
                          <a:r>
                            <a:rPr lang="en-US" dirty="0"/>
                            <a:t>1.3324</a:t>
                          </a:r>
                        </a:p>
                      </a:txBody>
                      <a:tcPr/>
                    </a:tc>
                    <a:extLst>
                      <a:ext uri="{0D108BD9-81ED-4DB2-BD59-A6C34878D82A}">
                        <a16:rowId xmlns:a16="http://schemas.microsoft.com/office/drawing/2014/main" val="1683891439"/>
                      </a:ext>
                    </a:extLst>
                  </a:tr>
                  <a:tr h="334814">
                    <a:tc>
                      <a:txBody>
                        <a:bodyPr/>
                        <a:lstStyle/>
                        <a:p>
                          <a:pPr algn="ctr"/>
                          <a:r>
                            <a:rPr lang="en-US" dirty="0"/>
                            <a:t>Glass BK-7 (at wavelength</a:t>
                          </a:r>
                          <a:r>
                            <a:rPr lang="en-US" baseline="0" dirty="0"/>
                            <a:t> </a:t>
                          </a:r>
                          <a14:m>
                            <m:oMath xmlns:m="http://schemas.openxmlformats.org/officeDocument/2006/math">
                              <m:r>
                                <a:rPr lang="en-US" b="0" i="1" smtClean="0">
                                  <a:latin typeface="Cambria Math" panose="02040503050406030204" pitchFamily="18" charset="0"/>
                                  <a:ea typeface="Cambria Math" panose="02040503050406030204" pitchFamily="18" charset="0"/>
                                </a:rPr>
                                <m:t>589</m:t>
                              </m:r>
                            </m:oMath>
                          </a14:m>
                          <a:r>
                            <a:rPr lang="en-US" dirty="0"/>
                            <a:t> nm)</a:t>
                          </a:r>
                        </a:p>
                      </a:txBody>
                      <a:tcPr/>
                    </a:tc>
                    <a:tc>
                      <a:txBody>
                        <a:bodyPr/>
                        <a:lstStyle/>
                        <a:p>
                          <a:pPr algn="ctr"/>
                          <a:r>
                            <a:rPr lang="en-US" sz="1800" b="0" i="0" u="none" strike="noStrike" kern="1200" dirty="0">
                              <a:solidFill>
                                <a:schemeClr val="dk1"/>
                              </a:solidFill>
                              <a:effectLst/>
                              <a:latin typeface="+mn-lt"/>
                              <a:ea typeface="+mn-ea"/>
                              <a:cs typeface="+mn-cs"/>
                            </a:rPr>
                            <a:t>1.5167</a:t>
                          </a:r>
                          <a:endParaRPr lang="en-US" dirty="0"/>
                        </a:p>
                      </a:txBody>
                      <a:tcPr/>
                    </a:tc>
                    <a:extLst>
                      <a:ext uri="{0D108BD9-81ED-4DB2-BD59-A6C34878D82A}">
                        <a16:rowId xmlns:a16="http://schemas.microsoft.com/office/drawing/2014/main" val="905288210"/>
                      </a:ext>
                    </a:extLst>
                  </a:tr>
                  <a:tr h="57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Diamond</a:t>
                          </a:r>
                          <a:r>
                            <a:rPr lang="en-US" baseline="0" dirty="0"/>
                            <a:t> </a:t>
                          </a:r>
                          <a:r>
                            <a:rPr lang="en-US" dirty="0"/>
                            <a:t>(at wavelength  </a:t>
                          </a:r>
                          <a14:m>
                            <m:oMath xmlns:m="http://schemas.openxmlformats.org/officeDocument/2006/math">
                              <m:r>
                                <a:rPr lang="en-US" b="0" i="1" smtClean="0">
                                  <a:latin typeface="Cambria Math" panose="02040503050406030204" pitchFamily="18" charset="0"/>
                                  <a:ea typeface="Cambria Math" panose="02040503050406030204" pitchFamily="18" charset="0"/>
                                </a:rPr>
                                <m:t>589</m:t>
                              </m:r>
                            </m:oMath>
                          </a14:m>
                          <a:r>
                            <a:rPr lang="en-US" dirty="0"/>
                            <a:t> nm)</a:t>
                          </a:r>
                        </a:p>
                        <a:p>
                          <a:pPr algn="ctr"/>
                          <a:endParaRPr lang="en-US" dirty="0"/>
                        </a:p>
                      </a:txBody>
                      <a:tcPr/>
                    </a:tc>
                    <a:tc>
                      <a:txBody>
                        <a:bodyPr/>
                        <a:lstStyle/>
                        <a:p>
                          <a:pPr algn="ctr"/>
                          <a:r>
                            <a:rPr lang="en-US" sz="1800" b="0" i="0" u="none" strike="noStrike" kern="1200" dirty="0">
                              <a:solidFill>
                                <a:schemeClr val="dk1"/>
                              </a:solidFill>
                              <a:effectLst/>
                              <a:latin typeface="+mn-lt"/>
                              <a:ea typeface="+mn-ea"/>
                              <a:cs typeface="+mn-cs"/>
                            </a:rPr>
                            <a:t>2.4166</a:t>
                          </a:r>
                          <a:endParaRPr lang="en-US" dirty="0"/>
                        </a:p>
                      </a:txBody>
                      <a:tcPr/>
                    </a:tc>
                    <a:extLst>
                      <a:ext uri="{0D108BD9-81ED-4DB2-BD59-A6C34878D82A}">
                        <a16:rowId xmlns:a16="http://schemas.microsoft.com/office/drawing/2014/main" val="1900545312"/>
                      </a:ext>
                    </a:extLst>
                  </a:tr>
                </a:tbl>
              </a:graphicData>
            </a:graphic>
          </p:graphicFrame>
        </mc:Choice>
        <mc:Fallback xmlns="">
          <p:graphicFrame>
            <p:nvGraphicFramePr>
              <p:cNvPr id="3" name="Table 2">
                <a:extLst>
                  <a:ext uri="{FF2B5EF4-FFF2-40B4-BE49-F238E27FC236}">
                    <a16:creationId xmlns:a16="http://schemas.microsoft.com/office/drawing/2014/main" id="{F61A3B75-3780-4EA0-A242-F2D713CDA253}"/>
                  </a:ext>
                </a:extLst>
              </p:cNvPr>
              <p:cNvGraphicFramePr>
                <a:graphicFrameLocks noGrp="1"/>
              </p:cNvGraphicFramePr>
              <p:nvPr>
                <p:extLst>
                  <p:ext uri="{D42A27DB-BD31-4B8C-83A1-F6EECF244321}">
                    <p14:modId xmlns:p14="http://schemas.microsoft.com/office/powerpoint/2010/main" val="1978350922"/>
                  </p:ext>
                </p:extLst>
              </p:nvPr>
            </p:nvGraphicFramePr>
            <p:xfrm>
              <a:off x="1331640" y="1988840"/>
              <a:ext cx="6201254" cy="4328160"/>
            </p:xfrm>
            <a:graphic>
              <a:graphicData uri="http://schemas.openxmlformats.org/drawingml/2006/table">
                <a:tbl>
                  <a:tblPr firstRow="1" bandRow="1">
                    <a:tableStyleId>{5C22544A-7EE6-4342-B048-85BDC9FD1C3A}</a:tableStyleId>
                  </a:tblPr>
                  <a:tblGrid>
                    <a:gridCol w="3100627">
                      <a:extLst>
                        <a:ext uri="{9D8B030D-6E8A-4147-A177-3AD203B41FA5}">
                          <a16:colId xmlns:a16="http://schemas.microsoft.com/office/drawing/2014/main" val="3955201674"/>
                        </a:ext>
                      </a:extLst>
                    </a:gridCol>
                    <a:gridCol w="3100627">
                      <a:extLst>
                        <a:ext uri="{9D8B030D-6E8A-4147-A177-3AD203B41FA5}">
                          <a16:colId xmlns:a16="http://schemas.microsoft.com/office/drawing/2014/main" val="742256992"/>
                        </a:ext>
                      </a:extLst>
                    </a:gridCol>
                  </a:tblGrid>
                  <a:tr h="365760">
                    <a:tc>
                      <a:txBody>
                        <a:bodyPr/>
                        <a:lstStyle/>
                        <a:p>
                          <a:pPr algn="ctr"/>
                          <a:r>
                            <a:rPr lang="en-US" dirty="0"/>
                            <a:t>Medium </a:t>
                          </a:r>
                        </a:p>
                      </a:txBody>
                      <a:tcPr/>
                    </a:tc>
                    <a:tc>
                      <a:txBody>
                        <a:bodyPr/>
                        <a:lstStyle/>
                        <a:p>
                          <a:endParaRPr lang="en-US"/>
                        </a:p>
                      </a:txBody>
                      <a:tcPr>
                        <a:blipFill>
                          <a:blip r:embed="rId2"/>
                          <a:stretch>
                            <a:fillRect l="-100196" t="-8333" r="-786" b="-1088333"/>
                          </a:stretch>
                        </a:blipFill>
                      </a:tcPr>
                    </a:tc>
                    <a:extLst>
                      <a:ext uri="{0D108BD9-81ED-4DB2-BD59-A6C34878D82A}">
                        <a16:rowId xmlns:a16="http://schemas.microsoft.com/office/drawing/2014/main" val="813574728"/>
                      </a:ext>
                    </a:extLst>
                  </a:tr>
                  <a:tr h="640080">
                    <a:tc>
                      <a:txBody>
                        <a:bodyPr/>
                        <a:lstStyle/>
                        <a:p>
                          <a:pPr algn="ctr"/>
                          <a:r>
                            <a:rPr lang="en-US" dirty="0"/>
                            <a:t>Vacuum (there is no medium)</a:t>
                          </a:r>
                        </a:p>
                      </a:txBody>
                      <a:tcPr/>
                    </a:tc>
                    <a:tc>
                      <a:txBody>
                        <a:bodyPr/>
                        <a:lstStyle/>
                        <a:p>
                          <a:pPr algn="ctr"/>
                          <a:r>
                            <a:rPr lang="en-US" dirty="0"/>
                            <a:t>1</a:t>
                          </a:r>
                        </a:p>
                      </a:txBody>
                      <a:tcPr/>
                    </a:tc>
                    <a:extLst>
                      <a:ext uri="{0D108BD9-81ED-4DB2-BD59-A6C34878D82A}">
                        <a16:rowId xmlns:a16="http://schemas.microsoft.com/office/drawing/2014/main" val="698910481"/>
                      </a:ext>
                    </a:extLst>
                  </a:tr>
                  <a:tr h="853440">
                    <a:tc>
                      <a:txBody>
                        <a:bodyPr/>
                        <a:lstStyle/>
                        <a:p>
                          <a:endParaRPr lang="en-US"/>
                        </a:p>
                      </a:txBody>
                      <a:tcPr>
                        <a:blipFill>
                          <a:blip r:embed="rId2"/>
                          <a:stretch>
                            <a:fillRect l="-196" t="-121429" r="-100786" b="-291429"/>
                          </a:stretch>
                        </a:blipFill>
                      </a:tcPr>
                    </a:tc>
                    <a:tc>
                      <a:txBody>
                        <a:bodyPr/>
                        <a:lstStyle/>
                        <a:p>
                          <a:pPr algn="ctr"/>
                          <a:r>
                            <a:rPr lang="en-US" dirty="0"/>
                            <a:t>1.00027715</a:t>
                          </a:r>
                        </a:p>
                      </a:txBody>
                      <a:tcPr/>
                    </a:tc>
                    <a:extLst>
                      <a:ext uri="{0D108BD9-81ED-4DB2-BD59-A6C34878D82A}">
                        <a16:rowId xmlns:a16="http://schemas.microsoft.com/office/drawing/2014/main" val="4194770147"/>
                      </a:ext>
                    </a:extLst>
                  </a:tr>
                  <a:tr h="914400">
                    <a:tc>
                      <a:txBody>
                        <a:bodyPr/>
                        <a:lstStyle/>
                        <a:p>
                          <a:endParaRPr lang="en-US"/>
                        </a:p>
                      </a:txBody>
                      <a:tcPr>
                        <a:blipFill>
                          <a:blip r:embed="rId2"/>
                          <a:stretch>
                            <a:fillRect l="-196" t="-205298" r="-100786" b="-170199"/>
                          </a:stretch>
                        </a:blipFill>
                      </a:tcPr>
                    </a:tc>
                    <a:tc>
                      <a:txBody>
                        <a:bodyPr/>
                        <a:lstStyle/>
                        <a:p>
                          <a:pPr algn="ctr"/>
                          <a:r>
                            <a:rPr lang="en-US" dirty="0"/>
                            <a:t>1.3324</a:t>
                          </a:r>
                        </a:p>
                      </a:txBody>
                      <a:tcPr/>
                    </a:tc>
                    <a:extLst>
                      <a:ext uri="{0D108BD9-81ED-4DB2-BD59-A6C34878D82A}">
                        <a16:rowId xmlns:a16="http://schemas.microsoft.com/office/drawing/2014/main" val="1683891439"/>
                      </a:ext>
                    </a:extLst>
                  </a:tr>
                  <a:tr h="640080">
                    <a:tc>
                      <a:txBody>
                        <a:bodyPr/>
                        <a:lstStyle/>
                        <a:p>
                          <a:endParaRPr lang="en-US"/>
                        </a:p>
                      </a:txBody>
                      <a:tcPr>
                        <a:blipFill>
                          <a:blip r:embed="rId2"/>
                          <a:stretch>
                            <a:fillRect l="-196" t="-439048" r="-100786" b="-144762"/>
                          </a:stretch>
                        </a:blipFill>
                      </a:tcPr>
                    </a:tc>
                    <a:tc>
                      <a:txBody>
                        <a:bodyPr/>
                        <a:lstStyle/>
                        <a:p>
                          <a:pPr algn="ctr"/>
                          <a:r>
                            <a:rPr lang="en-US" sz="1800" b="0" i="0" u="none" strike="noStrike" kern="1200" dirty="0">
                              <a:solidFill>
                                <a:schemeClr val="dk1"/>
                              </a:solidFill>
                              <a:effectLst/>
                              <a:latin typeface="+mn-lt"/>
                              <a:ea typeface="+mn-ea"/>
                              <a:cs typeface="+mn-cs"/>
                            </a:rPr>
                            <a:t>1.5167</a:t>
                          </a:r>
                          <a:endParaRPr lang="en-US" dirty="0"/>
                        </a:p>
                      </a:txBody>
                      <a:tcPr/>
                    </a:tc>
                    <a:extLst>
                      <a:ext uri="{0D108BD9-81ED-4DB2-BD59-A6C34878D82A}">
                        <a16:rowId xmlns:a16="http://schemas.microsoft.com/office/drawing/2014/main" val="905288210"/>
                      </a:ext>
                    </a:extLst>
                  </a:tr>
                  <a:tr h="914400">
                    <a:tc>
                      <a:txBody>
                        <a:bodyPr/>
                        <a:lstStyle/>
                        <a:p>
                          <a:endParaRPr lang="en-US"/>
                        </a:p>
                      </a:txBody>
                      <a:tcPr>
                        <a:blipFill>
                          <a:blip r:embed="rId2"/>
                          <a:stretch>
                            <a:fillRect l="-196" t="-377333" r="-100786" b="-1333"/>
                          </a:stretch>
                        </a:blipFill>
                      </a:tcPr>
                    </a:tc>
                    <a:tc>
                      <a:txBody>
                        <a:bodyPr/>
                        <a:lstStyle/>
                        <a:p>
                          <a:pPr algn="ctr"/>
                          <a:r>
                            <a:rPr lang="en-US" sz="1800" b="0" i="0" u="none" strike="noStrike" kern="1200" dirty="0">
                              <a:solidFill>
                                <a:schemeClr val="dk1"/>
                              </a:solidFill>
                              <a:effectLst/>
                              <a:latin typeface="+mn-lt"/>
                              <a:ea typeface="+mn-ea"/>
                              <a:cs typeface="+mn-cs"/>
                            </a:rPr>
                            <a:t>2.4166</a:t>
                          </a:r>
                          <a:endParaRPr lang="en-US" dirty="0"/>
                        </a:p>
                      </a:txBody>
                      <a:tcPr/>
                    </a:tc>
                    <a:extLst>
                      <a:ext uri="{0D108BD9-81ED-4DB2-BD59-A6C34878D82A}">
                        <a16:rowId xmlns:a16="http://schemas.microsoft.com/office/drawing/2014/main" val="1900545312"/>
                      </a:ext>
                    </a:extLst>
                  </a:tr>
                </a:tbl>
              </a:graphicData>
            </a:graphic>
          </p:graphicFrame>
        </mc:Fallback>
      </mc:AlternateContent>
      <p:sp>
        <p:nvSpPr>
          <p:cNvPr id="5" name="Arrow: Right 6">
            <a:extLst>
              <a:ext uri="{FF2B5EF4-FFF2-40B4-BE49-F238E27FC236}">
                <a16:creationId xmlns:a16="http://schemas.microsoft.com/office/drawing/2014/main" id="{83ED6751-3737-4D2B-995C-0CA5B530E00D}"/>
              </a:ext>
            </a:extLst>
          </p:cNvPr>
          <p:cNvSpPr/>
          <p:nvPr/>
        </p:nvSpPr>
        <p:spPr bwMode="auto">
          <a:xfrm>
            <a:off x="7622268" y="2924944"/>
            <a:ext cx="240704" cy="2484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B02903-822D-4368-86A8-20180E033F45}"/>
                  </a:ext>
                </a:extLst>
              </p:cNvPr>
              <p:cNvSpPr txBox="1"/>
              <p:nvPr/>
            </p:nvSpPr>
            <p:spPr>
              <a:xfrm>
                <a:off x="7952346" y="2896369"/>
                <a:ext cx="8869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𝑎𝑖𝑟</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6" name="TextBox 5">
                <a:extLst>
                  <a:ext uri="{FF2B5EF4-FFF2-40B4-BE49-F238E27FC236}">
                    <a16:creationId xmlns:a16="http://schemas.microsoft.com/office/drawing/2014/main" id="{B1B02903-822D-4368-86A8-20180E033F45}"/>
                  </a:ext>
                </a:extLst>
              </p:cNvPr>
              <p:cNvSpPr txBox="1">
                <a:spLocks noRot="1" noChangeAspect="1" noMove="1" noResize="1" noEditPoints="1" noAdjustHandles="1" noChangeArrowheads="1" noChangeShapeType="1" noTextEdit="1"/>
              </p:cNvSpPr>
              <p:nvPr/>
            </p:nvSpPr>
            <p:spPr>
              <a:xfrm>
                <a:off x="7952346" y="2896369"/>
                <a:ext cx="886909" cy="276999"/>
              </a:xfrm>
              <a:prstGeom prst="rect">
                <a:avLst/>
              </a:prstGeom>
              <a:blipFill>
                <a:blip r:embed="rId3"/>
                <a:stretch>
                  <a:fillRect l="-3448" r="-5517" b="-19565"/>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940AF93-A2CF-4728-86D7-FB038E70CE50}"/>
              </a:ext>
            </a:extLst>
          </p:cNvPr>
          <p:cNvSpPr txBox="1"/>
          <p:nvPr/>
        </p:nvSpPr>
        <p:spPr>
          <a:xfrm>
            <a:off x="35496" y="6308058"/>
            <a:ext cx="3889206" cy="577081"/>
          </a:xfrm>
          <a:prstGeom prst="rect">
            <a:avLst/>
          </a:prstGeom>
          <a:noFill/>
        </p:spPr>
        <p:txBody>
          <a:bodyPr wrap="none" rtlCol="0">
            <a:spAutoFit/>
          </a:bodyPr>
          <a:lstStyle/>
          <a:p>
            <a:endParaRPr lang="en-US" sz="1050" dirty="0"/>
          </a:p>
          <a:p>
            <a:r>
              <a:rPr lang="en-US" sz="1050" dirty="0"/>
              <a:t>[1] </a:t>
            </a:r>
            <a:r>
              <a:rPr lang="en-US" sz="1050" dirty="0">
                <a:hlinkClick r:id="rId4"/>
              </a:rPr>
              <a:t>https://refractiveindex.info/?shelf=3d&amp;book=liquids&amp;page=water</a:t>
            </a:r>
            <a:endParaRPr lang="en-US" sz="1050" dirty="0"/>
          </a:p>
          <a:p>
            <a:endParaRPr lang="en-US" sz="1050" dirty="0"/>
          </a:p>
        </p:txBody>
      </p:sp>
      <p:sp>
        <p:nvSpPr>
          <p:cNvPr id="8" name="Title 1">
            <a:extLst>
              <a:ext uri="{FF2B5EF4-FFF2-40B4-BE49-F238E27FC236}">
                <a16:creationId xmlns:a16="http://schemas.microsoft.com/office/drawing/2014/main" id="{525C6734-DC78-4EE1-93DF-58E0912767D3}"/>
              </a:ext>
            </a:extLst>
          </p:cNvPr>
          <p:cNvSpPr>
            <a:spLocks noGrp="1"/>
          </p:cNvSpPr>
          <p:nvPr>
            <p:ph type="title"/>
          </p:nvPr>
        </p:nvSpPr>
        <p:spPr>
          <a:xfrm>
            <a:off x="636588" y="-11725"/>
            <a:ext cx="8229600" cy="1143000"/>
          </a:xfrm>
        </p:spPr>
        <p:txBody>
          <a:bodyPr/>
          <a:lstStyle/>
          <a:p>
            <a:r>
              <a:rPr lang="en-US" sz="3600" dirty="0"/>
              <a:t>Some examples of refractive index [1]</a:t>
            </a:r>
          </a:p>
        </p:txBody>
      </p:sp>
    </p:spTree>
    <p:extLst>
      <p:ext uri="{BB962C8B-B14F-4D97-AF65-F5344CB8AC3E}">
        <p14:creationId xmlns:p14="http://schemas.microsoft.com/office/powerpoint/2010/main" val="56812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9A04-E24B-4EB3-B0FA-E041A94F21D0}"/>
              </a:ext>
            </a:extLst>
          </p:cNvPr>
          <p:cNvSpPr>
            <a:spLocks noGrp="1"/>
          </p:cNvSpPr>
          <p:nvPr>
            <p:ph type="title"/>
          </p:nvPr>
        </p:nvSpPr>
        <p:spPr>
          <a:xfrm>
            <a:off x="755576" y="-166008"/>
            <a:ext cx="8229600" cy="1143000"/>
          </a:xfrm>
        </p:spPr>
        <p:txBody>
          <a:bodyPr/>
          <a:lstStyle/>
          <a:p>
            <a:r>
              <a:rPr lang="en-US" dirty="0"/>
              <a:t>About mid-term examination</a:t>
            </a:r>
          </a:p>
        </p:txBody>
      </p:sp>
      <p:sp>
        <p:nvSpPr>
          <p:cNvPr id="3" name="Content Placeholder 2">
            <a:extLst>
              <a:ext uri="{FF2B5EF4-FFF2-40B4-BE49-F238E27FC236}">
                <a16:creationId xmlns:a16="http://schemas.microsoft.com/office/drawing/2014/main" id="{6439E31D-E988-4132-AED2-7961BEFCBD6D}"/>
              </a:ext>
            </a:extLst>
          </p:cNvPr>
          <p:cNvSpPr>
            <a:spLocks noGrp="1"/>
          </p:cNvSpPr>
          <p:nvPr>
            <p:ph idx="1"/>
          </p:nvPr>
        </p:nvSpPr>
        <p:spPr>
          <a:xfrm>
            <a:off x="625229" y="764704"/>
            <a:ext cx="8229600" cy="4525963"/>
          </a:xfrm>
        </p:spPr>
        <p:txBody>
          <a:bodyPr/>
          <a:lstStyle/>
          <a:p>
            <a:r>
              <a:rPr lang="en-US" dirty="0"/>
              <a:t>How I give a score:</a:t>
            </a:r>
          </a:p>
          <a:p>
            <a:pPr lvl="1"/>
            <a:r>
              <a:rPr lang="en-US" dirty="0"/>
              <a:t>I don’t follow a strict scoring scale. If your reply is wrong, I could give you points depending to what you have done …</a:t>
            </a:r>
          </a:p>
          <a:p>
            <a:pPr lvl="1"/>
            <a:r>
              <a:rPr lang="en-US" dirty="0"/>
              <a:t>So use the place you have in your paper to demonstrate your result ! </a:t>
            </a:r>
          </a:p>
          <a:p>
            <a:pPr lvl="1"/>
            <a:r>
              <a:rPr lang="en-US" dirty="0"/>
              <a:t>This permits me also to see where you did a mistake: does it come from a small thoughtlessness or a big issue of misunderstanding ? </a:t>
            </a:r>
          </a:p>
          <a:p>
            <a:r>
              <a:rPr lang="en-US" sz="2800" dirty="0"/>
              <a:t>I send you the solutions tomorrow or Monday but let’s see the main difficulties in the mid-term exam.</a:t>
            </a:r>
          </a:p>
          <a:p>
            <a:endParaRPr lang="en-US" dirty="0"/>
          </a:p>
        </p:txBody>
      </p:sp>
      <p:sp>
        <p:nvSpPr>
          <p:cNvPr id="4" name="Slide Number Placeholder 3">
            <a:extLst>
              <a:ext uri="{FF2B5EF4-FFF2-40B4-BE49-F238E27FC236}">
                <a16:creationId xmlns:a16="http://schemas.microsoft.com/office/drawing/2014/main" id="{1429219A-4E2C-4159-B765-52FE53BA0DE7}"/>
              </a:ext>
            </a:extLst>
          </p:cNvPr>
          <p:cNvSpPr>
            <a:spLocks noGrp="1"/>
          </p:cNvSpPr>
          <p:nvPr>
            <p:ph type="sldNum" sz="quarter" idx="10"/>
          </p:nvPr>
        </p:nvSpPr>
        <p:spPr/>
        <p:txBody>
          <a:bodyPr/>
          <a:lstStyle/>
          <a:p>
            <a:fld id="{41A7B2A6-4997-4D6A-A223-B65D77C6B4A9}" type="slidenum">
              <a:rPr lang="en-US" altLang="zh-CN" smtClean="0"/>
              <a:pPr/>
              <a:t>3</a:t>
            </a:fld>
            <a:endParaRPr lang="en-US" altLang="zh-CN"/>
          </a:p>
        </p:txBody>
      </p:sp>
    </p:spTree>
    <p:extLst>
      <p:ext uri="{BB962C8B-B14F-4D97-AF65-F5344CB8AC3E}">
        <p14:creationId xmlns:p14="http://schemas.microsoft.com/office/powerpoint/2010/main" val="89134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30</a:t>
            </a:fld>
            <a:endParaRPr lang="en-US" altLang="zh-CN"/>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F61A3B75-3780-4EA0-A242-F2D713CDA253}"/>
                  </a:ext>
                </a:extLst>
              </p:cNvPr>
              <p:cNvGraphicFramePr>
                <a:graphicFrameLocks noGrp="1"/>
              </p:cNvGraphicFramePr>
              <p:nvPr/>
            </p:nvGraphicFramePr>
            <p:xfrm>
              <a:off x="1331640" y="1988840"/>
              <a:ext cx="6201254" cy="4328160"/>
            </p:xfrm>
            <a:graphic>
              <a:graphicData uri="http://schemas.openxmlformats.org/drawingml/2006/table">
                <a:tbl>
                  <a:tblPr firstRow="1" bandRow="1">
                    <a:tableStyleId>{5C22544A-7EE6-4342-B048-85BDC9FD1C3A}</a:tableStyleId>
                  </a:tblPr>
                  <a:tblGrid>
                    <a:gridCol w="3100627">
                      <a:extLst>
                        <a:ext uri="{9D8B030D-6E8A-4147-A177-3AD203B41FA5}">
                          <a16:colId xmlns:a16="http://schemas.microsoft.com/office/drawing/2014/main" val="3955201674"/>
                        </a:ext>
                      </a:extLst>
                    </a:gridCol>
                    <a:gridCol w="3100627">
                      <a:extLst>
                        <a:ext uri="{9D8B030D-6E8A-4147-A177-3AD203B41FA5}">
                          <a16:colId xmlns:a16="http://schemas.microsoft.com/office/drawing/2014/main" val="742256992"/>
                        </a:ext>
                      </a:extLst>
                    </a:gridCol>
                  </a:tblGrid>
                  <a:tr h="334814">
                    <a:tc>
                      <a:txBody>
                        <a:bodyPr/>
                        <a:lstStyle/>
                        <a:p>
                          <a:pPr algn="ctr"/>
                          <a:r>
                            <a:rPr lang="en-US" dirty="0"/>
                            <a:t>Medium </a:t>
                          </a:r>
                        </a:p>
                      </a:txBody>
                      <a:tcPr/>
                    </a:tc>
                    <a:tc>
                      <a:txBody>
                        <a:bodyPr/>
                        <a:lstStyle/>
                        <a:p>
                          <a:pPr algn="ctr"/>
                          <a:r>
                            <a:rPr lang="en-US" dirty="0"/>
                            <a:t>Refractive index </a:t>
                          </a:r>
                          <a14:m>
                            <m:oMath xmlns:m="http://schemas.openxmlformats.org/officeDocument/2006/math">
                              <m:r>
                                <a:rPr lang="en-US" b="1" i="1" smtClean="0">
                                  <a:latin typeface="Cambria Math" panose="02040503050406030204" pitchFamily="18" charset="0"/>
                                </a:rPr>
                                <m:t>𝒏</m:t>
                              </m:r>
                            </m:oMath>
                          </a14:m>
                          <a:endParaRPr lang="en-US" dirty="0"/>
                        </a:p>
                      </a:txBody>
                      <a:tcPr/>
                    </a:tc>
                    <a:extLst>
                      <a:ext uri="{0D108BD9-81ED-4DB2-BD59-A6C34878D82A}">
                        <a16:rowId xmlns:a16="http://schemas.microsoft.com/office/drawing/2014/main" val="813574728"/>
                      </a:ext>
                    </a:extLst>
                  </a:tr>
                  <a:tr h="334814">
                    <a:tc>
                      <a:txBody>
                        <a:bodyPr/>
                        <a:lstStyle/>
                        <a:p>
                          <a:pPr algn="ctr"/>
                          <a:r>
                            <a:rPr lang="en-US" dirty="0"/>
                            <a:t>Vacuum (there is no medium)</a:t>
                          </a:r>
                        </a:p>
                      </a:txBody>
                      <a:tcPr/>
                    </a:tc>
                    <a:tc>
                      <a:txBody>
                        <a:bodyPr/>
                        <a:lstStyle/>
                        <a:p>
                          <a:pPr algn="ctr"/>
                          <a:r>
                            <a:rPr lang="en-US" dirty="0"/>
                            <a:t>1</a:t>
                          </a:r>
                        </a:p>
                      </a:txBody>
                      <a:tcPr/>
                    </a:tc>
                    <a:extLst>
                      <a:ext uri="{0D108BD9-81ED-4DB2-BD59-A6C34878D82A}">
                        <a16:rowId xmlns:a16="http://schemas.microsoft.com/office/drawing/2014/main" val="698910481"/>
                      </a:ext>
                    </a:extLst>
                  </a:tr>
                  <a:tr h="577899">
                    <a:tc>
                      <a:txBody>
                        <a:bodyPr/>
                        <a:lstStyle/>
                        <a:p>
                          <a:pPr algn="ctr"/>
                          <a:r>
                            <a:rPr lang="en-US" dirty="0"/>
                            <a:t>Air,</a:t>
                          </a:r>
                          <a:r>
                            <a:rPr lang="en-US" baseline="0" dirty="0"/>
                            <a:t> </a:t>
                          </a:r>
                          <a:r>
                            <a:rPr lang="en-US" dirty="0"/>
                            <a:t>at the visible wavelength </a:t>
                          </a:r>
                          <a14:m>
                            <m:oMath xmlns:m="http://schemas.openxmlformats.org/officeDocument/2006/math">
                              <m:r>
                                <a:rPr lang="en-US" b="0" i="1" smtClean="0">
                                  <a:latin typeface="Cambria Math" panose="02040503050406030204" pitchFamily="18" charset="0"/>
                                  <a:ea typeface="Cambria Math" panose="02040503050406030204" pitchFamily="18" charset="0"/>
                                </a:rPr>
                                <m:t>589</m:t>
                              </m:r>
                            </m:oMath>
                          </a14:m>
                          <a:r>
                            <a:rPr lang="en-US" dirty="0"/>
                            <a:t> nm</a:t>
                          </a:r>
                          <a:r>
                            <a:rPr lang="en-US" baseline="0" dirty="0"/>
                            <a:t> </a:t>
                          </a:r>
                          <a:r>
                            <a:rPr lang="en-US" sz="1400" baseline="0" dirty="0"/>
                            <a:t>(</a:t>
                          </a:r>
                          <a:r>
                            <a:rPr lang="en-GB" sz="1400" b="0" i="0" u="none" strike="noStrike" kern="1200" dirty="0">
                              <a:solidFill>
                                <a:schemeClr val="dk1"/>
                              </a:solidFill>
                              <a:effectLst/>
                              <a:latin typeface="+mn-lt"/>
                              <a:ea typeface="+mn-ea"/>
                              <a:cs typeface="+mn-cs"/>
                            </a:rPr>
                            <a:t>dry air at 15 °C, 101.325 kPa and with 450 ppm CO</a:t>
                          </a:r>
                          <a:r>
                            <a:rPr lang="en-GB" sz="1400" b="0" i="0" u="none" strike="noStrike" kern="1200" baseline="-25000" dirty="0">
                              <a:solidFill>
                                <a:schemeClr val="dk1"/>
                              </a:solidFill>
                              <a:effectLst/>
                              <a:latin typeface="+mn-lt"/>
                              <a:ea typeface="+mn-ea"/>
                              <a:cs typeface="+mn-cs"/>
                            </a:rPr>
                            <a:t>2</a:t>
                          </a:r>
                          <a:r>
                            <a:rPr lang="en-GB" sz="1400" b="0" i="0" u="none" strike="noStrike" kern="1200" dirty="0">
                              <a:solidFill>
                                <a:schemeClr val="dk1"/>
                              </a:solidFill>
                              <a:effectLst/>
                              <a:latin typeface="+mn-lt"/>
                              <a:ea typeface="+mn-ea"/>
                              <a:cs typeface="+mn-cs"/>
                            </a:rPr>
                            <a:t> content)</a:t>
                          </a:r>
                          <a:endParaRPr lang="en-US" dirty="0"/>
                        </a:p>
                      </a:txBody>
                      <a:tcPr/>
                    </a:tc>
                    <a:tc>
                      <a:txBody>
                        <a:bodyPr/>
                        <a:lstStyle/>
                        <a:p>
                          <a:pPr algn="ctr"/>
                          <a:r>
                            <a:rPr lang="en-US" dirty="0"/>
                            <a:t>1.00027715</a:t>
                          </a:r>
                        </a:p>
                      </a:txBody>
                      <a:tcPr/>
                    </a:tc>
                    <a:extLst>
                      <a:ext uri="{0D108BD9-81ED-4DB2-BD59-A6C34878D82A}">
                        <a16:rowId xmlns:a16="http://schemas.microsoft.com/office/drawing/2014/main" val="4194770147"/>
                      </a:ext>
                    </a:extLst>
                  </a:tr>
                  <a:tr h="334814">
                    <a:tc>
                      <a:txBody>
                        <a:bodyPr/>
                        <a:lstStyle/>
                        <a:p>
                          <a:pPr algn="ctr"/>
                          <a:r>
                            <a:rPr lang="en-US" dirty="0"/>
                            <a:t>Water </a:t>
                          </a:r>
                          <a:r>
                            <a:rPr lang="en-US" sz="1800" b="0" i="0" u="none" strike="noStrike" kern="1200" dirty="0">
                              <a:solidFill>
                                <a:schemeClr val="dk1"/>
                              </a:solidFill>
                              <a:effectLst/>
                              <a:latin typeface="+mn-lt"/>
                              <a:ea typeface="+mn-ea"/>
                              <a:cs typeface="+mn-cs"/>
                            </a:rPr>
                            <a:t>at </a:t>
                          </a:r>
                          <a14:m>
                            <m:oMath xmlns:m="http://schemas.openxmlformats.org/officeDocument/2006/math">
                              <m:r>
                                <a:rPr lang="en-US" sz="1800" b="0" i="0" u="none" strike="noStrike" kern="1200" smtClean="0">
                                  <a:solidFill>
                                    <a:schemeClr val="dk1"/>
                                  </a:solidFill>
                                  <a:effectLst/>
                                  <a:latin typeface="Cambria Math" panose="02040503050406030204" pitchFamily="18" charset="0"/>
                                  <a:ea typeface="Cambria Math" panose="02040503050406030204" pitchFamily="18" charset="0"/>
                                  <a:cs typeface="+mn-cs"/>
                                </a:rPr>
                                <m:t>25</m:t>
                              </m:r>
                              <m:r>
                                <a:rPr lang="en-US" sz="1800" b="0" i="1" u="none" strike="noStrike" kern="1200" smtClean="0">
                                  <a:solidFill>
                                    <a:schemeClr val="dk1"/>
                                  </a:solidFill>
                                  <a:effectLst/>
                                  <a:latin typeface="Cambria Math" panose="02040503050406030204" pitchFamily="18" charset="0"/>
                                  <a:ea typeface="Cambria Math" panose="02040503050406030204" pitchFamily="18" charset="0"/>
                                  <a:cs typeface="+mn-cs"/>
                                </a:rPr>
                                <m:t>℃</m:t>
                              </m:r>
                            </m:oMath>
                          </a14:m>
                          <a:r>
                            <a:rPr lang="en-US" dirty="0"/>
                            <a:t> (at wavelength</a:t>
                          </a:r>
                          <a:r>
                            <a:rPr lang="en-US" baseline="0" dirty="0"/>
                            <a:t> </a:t>
                          </a:r>
                          <a14:m>
                            <m:oMath xmlns:m="http://schemas.openxmlformats.org/officeDocument/2006/math">
                              <m:r>
                                <a:rPr lang="en-US" b="0" i="1" smtClean="0">
                                  <a:latin typeface="Cambria Math" panose="02040503050406030204" pitchFamily="18" charset="0"/>
                                  <a:ea typeface="Cambria Math" panose="02040503050406030204" pitchFamily="18" charset="0"/>
                                </a:rPr>
                                <m:t>589</m:t>
                              </m:r>
                            </m:oMath>
                          </a14:m>
                          <a:r>
                            <a:rPr lang="en-US" dirty="0"/>
                            <a:t> nm)</a:t>
                          </a:r>
                        </a:p>
                        <a:p>
                          <a:pPr algn="ctr"/>
                          <a:endParaRPr lang="en-US" dirty="0"/>
                        </a:p>
                      </a:txBody>
                      <a:tcPr/>
                    </a:tc>
                    <a:tc>
                      <a:txBody>
                        <a:bodyPr/>
                        <a:lstStyle/>
                        <a:p>
                          <a:pPr algn="ctr"/>
                          <a:r>
                            <a:rPr lang="en-US" dirty="0"/>
                            <a:t>1.3324</a:t>
                          </a:r>
                        </a:p>
                      </a:txBody>
                      <a:tcPr/>
                    </a:tc>
                    <a:extLst>
                      <a:ext uri="{0D108BD9-81ED-4DB2-BD59-A6C34878D82A}">
                        <a16:rowId xmlns:a16="http://schemas.microsoft.com/office/drawing/2014/main" val="1683891439"/>
                      </a:ext>
                    </a:extLst>
                  </a:tr>
                  <a:tr h="334814">
                    <a:tc>
                      <a:txBody>
                        <a:bodyPr/>
                        <a:lstStyle/>
                        <a:p>
                          <a:pPr algn="ctr"/>
                          <a:r>
                            <a:rPr lang="en-US" dirty="0"/>
                            <a:t>Glass BK-7 (at wavelength</a:t>
                          </a:r>
                          <a:r>
                            <a:rPr lang="en-US" baseline="0" dirty="0"/>
                            <a:t> </a:t>
                          </a:r>
                          <a14:m>
                            <m:oMath xmlns:m="http://schemas.openxmlformats.org/officeDocument/2006/math">
                              <m:r>
                                <a:rPr lang="en-US" b="0" i="1" smtClean="0">
                                  <a:latin typeface="Cambria Math" panose="02040503050406030204" pitchFamily="18" charset="0"/>
                                  <a:ea typeface="Cambria Math" panose="02040503050406030204" pitchFamily="18" charset="0"/>
                                </a:rPr>
                                <m:t>589</m:t>
                              </m:r>
                            </m:oMath>
                          </a14:m>
                          <a:r>
                            <a:rPr lang="en-US" dirty="0"/>
                            <a:t> nm)</a:t>
                          </a:r>
                        </a:p>
                      </a:txBody>
                      <a:tcPr/>
                    </a:tc>
                    <a:tc>
                      <a:txBody>
                        <a:bodyPr/>
                        <a:lstStyle/>
                        <a:p>
                          <a:pPr algn="ctr"/>
                          <a:r>
                            <a:rPr lang="en-US" sz="1800" b="0" i="0" u="none" strike="noStrike" kern="1200" dirty="0">
                              <a:solidFill>
                                <a:schemeClr val="dk1"/>
                              </a:solidFill>
                              <a:effectLst/>
                              <a:latin typeface="+mn-lt"/>
                              <a:ea typeface="+mn-ea"/>
                              <a:cs typeface="+mn-cs"/>
                            </a:rPr>
                            <a:t>1.5167</a:t>
                          </a:r>
                          <a:endParaRPr lang="en-US" dirty="0"/>
                        </a:p>
                      </a:txBody>
                      <a:tcPr/>
                    </a:tc>
                    <a:extLst>
                      <a:ext uri="{0D108BD9-81ED-4DB2-BD59-A6C34878D82A}">
                        <a16:rowId xmlns:a16="http://schemas.microsoft.com/office/drawing/2014/main" val="905288210"/>
                      </a:ext>
                    </a:extLst>
                  </a:tr>
                  <a:tr h="57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Diamond</a:t>
                          </a:r>
                          <a:r>
                            <a:rPr lang="en-US" baseline="0" dirty="0"/>
                            <a:t> </a:t>
                          </a:r>
                          <a:r>
                            <a:rPr lang="en-US" dirty="0"/>
                            <a:t>(at wavelength  </a:t>
                          </a:r>
                          <a14:m>
                            <m:oMath xmlns:m="http://schemas.openxmlformats.org/officeDocument/2006/math">
                              <m:r>
                                <a:rPr lang="en-US" b="0" i="1" smtClean="0">
                                  <a:latin typeface="Cambria Math" panose="02040503050406030204" pitchFamily="18" charset="0"/>
                                  <a:ea typeface="Cambria Math" panose="02040503050406030204" pitchFamily="18" charset="0"/>
                                </a:rPr>
                                <m:t>589</m:t>
                              </m:r>
                            </m:oMath>
                          </a14:m>
                          <a:r>
                            <a:rPr lang="en-US" dirty="0"/>
                            <a:t> nm)</a:t>
                          </a:r>
                        </a:p>
                        <a:p>
                          <a:pPr algn="ctr"/>
                          <a:endParaRPr lang="en-US" dirty="0"/>
                        </a:p>
                      </a:txBody>
                      <a:tcPr/>
                    </a:tc>
                    <a:tc>
                      <a:txBody>
                        <a:bodyPr/>
                        <a:lstStyle/>
                        <a:p>
                          <a:pPr algn="ctr"/>
                          <a:r>
                            <a:rPr lang="en-US" sz="1800" b="0" i="0" u="none" strike="noStrike" kern="1200" dirty="0">
                              <a:solidFill>
                                <a:schemeClr val="dk1"/>
                              </a:solidFill>
                              <a:effectLst/>
                              <a:latin typeface="+mn-lt"/>
                              <a:ea typeface="+mn-ea"/>
                              <a:cs typeface="+mn-cs"/>
                            </a:rPr>
                            <a:t>2.4166</a:t>
                          </a:r>
                          <a:endParaRPr lang="en-US" dirty="0"/>
                        </a:p>
                      </a:txBody>
                      <a:tcPr/>
                    </a:tc>
                    <a:extLst>
                      <a:ext uri="{0D108BD9-81ED-4DB2-BD59-A6C34878D82A}">
                        <a16:rowId xmlns:a16="http://schemas.microsoft.com/office/drawing/2014/main" val="1900545312"/>
                      </a:ext>
                    </a:extLst>
                  </a:tr>
                </a:tbl>
              </a:graphicData>
            </a:graphic>
          </p:graphicFrame>
        </mc:Choice>
        <mc:Fallback xmlns="">
          <p:graphicFrame>
            <p:nvGraphicFramePr>
              <p:cNvPr id="3" name="Table 2">
                <a:extLst>
                  <a:ext uri="{FF2B5EF4-FFF2-40B4-BE49-F238E27FC236}">
                    <a16:creationId xmlns:a16="http://schemas.microsoft.com/office/drawing/2014/main" id="{F61A3B75-3780-4EA0-A242-F2D713CDA253}"/>
                  </a:ext>
                </a:extLst>
              </p:cNvPr>
              <p:cNvGraphicFramePr>
                <a:graphicFrameLocks noGrp="1"/>
              </p:cNvGraphicFramePr>
              <p:nvPr/>
            </p:nvGraphicFramePr>
            <p:xfrm>
              <a:off x="1331640" y="1988840"/>
              <a:ext cx="6201254" cy="4328160"/>
            </p:xfrm>
            <a:graphic>
              <a:graphicData uri="http://schemas.openxmlformats.org/drawingml/2006/table">
                <a:tbl>
                  <a:tblPr firstRow="1" bandRow="1">
                    <a:tableStyleId>{5C22544A-7EE6-4342-B048-85BDC9FD1C3A}</a:tableStyleId>
                  </a:tblPr>
                  <a:tblGrid>
                    <a:gridCol w="3100627">
                      <a:extLst>
                        <a:ext uri="{9D8B030D-6E8A-4147-A177-3AD203B41FA5}">
                          <a16:colId xmlns:a16="http://schemas.microsoft.com/office/drawing/2014/main" val="3955201674"/>
                        </a:ext>
                      </a:extLst>
                    </a:gridCol>
                    <a:gridCol w="3100627">
                      <a:extLst>
                        <a:ext uri="{9D8B030D-6E8A-4147-A177-3AD203B41FA5}">
                          <a16:colId xmlns:a16="http://schemas.microsoft.com/office/drawing/2014/main" val="742256992"/>
                        </a:ext>
                      </a:extLst>
                    </a:gridCol>
                  </a:tblGrid>
                  <a:tr h="365760">
                    <a:tc>
                      <a:txBody>
                        <a:bodyPr/>
                        <a:lstStyle/>
                        <a:p>
                          <a:pPr algn="ctr"/>
                          <a:r>
                            <a:rPr lang="en-US" dirty="0"/>
                            <a:t>Medium </a:t>
                          </a:r>
                        </a:p>
                      </a:txBody>
                      <a:tcPr/>
                    </a:tc>
                    <a:tc>
                      <a:txBody>
                        <a:bodyPr/>
                        <a:lstStyle/>
                        <a:p>
                          <a:endParaRPr lang="en-US"/>
                        </a:p>
                      </a:txBody>
                      <a:tcPr>
                        <a:blipFill>
                          <a:blip r:embed="rId2"/>
                          <a:stretch>
                            <a:fillRect l="-100196" t="-8333" r="-786" b="-1088333"/>
                          </a:stretch>
                        </a:blipFill>
                      </a:tcPr>
                    </a:tc>
                    <a:extLst>
                      <a:ext uri="{0D108BD9-81ED-4DB2-BD59-A6C34878D82A}">
                        <a16:rowId xmlns:a16="http://schemas.microsoft.com/office/drawing/2014/main" val="813574728"/>
                      </a:ext>
                    </a:extLst>
                  </a:tr>
                  <a:tr h="640080">
                    <a:tc>
                      <a:txBody>
                        <a:bodyPr/>
                        <a:lstStyle/>
                        <a:p>
                          <a:pPr algn="ctr"/>
                          <a:r>
                            <a:rPr lang="en-US" dirty="0"/>
                            <a:t>Vacuum (there is no medium)</a:t>
                          </a:r>
                        </a:p>
                      </a:txBody>
                      <a:tcPr/>
                    </a:tc>
                    <a:tc>
                      <a:txBody>
                        <a:bodyPr/>
                        <a:lstStyle/>
                        <a:p>
                          <a:pPr algn="ctr"/>
                          <a:r>
                            <a:rPr lang="en-US" dirty="0"/>
                            <a:t>1</a:t>
                          </a:r>
                        </a:p>
                      </a:txBody>
                      <a:tcPr/>
                    </a:tc>
                    <a:extLst>
                      <a:ext uri="{0D108BD9-81ED-4DB2-BD59-A6C34878D82A}">
                        <a16:rowId xmlns:a16="http://schemas.microsoft.com/office/drawing/2014/main" val="698910481"/>
                      </a:ext>
                    </a:extLst>
                  </a:tr>
                  <a:tr h="853440">
                    <a:tc>
                      <a:txBody>
                        <a:bodyPr/>
                        <a:lstStyle/>
                        <a:p>
                          <a:endParaRPr lang="en-US"/>
                        </a:p>
                      </a:txBody>
                      <a:tcPr>
                        <a:blipFill>
                          <a:blip r:embed="rId2"/>
                          <a:stretch>
                            <a:fillRect l="-196" t="-121429" r="-100786" b="-291429"/>
                          </a:stretch>
                        </a:blipFill>
                      </a:tcPr>
                    </a:tc>
                    <a:tc>
                      <a:txBody>
                        <a:bodyPr/>
                        <a:lstStyle/>
                        <a:p>
                          <a:pPr algn="ctr"/>
                          <a:r>
                            <a:rPr lang="en-US" dirty="0"/>
                            <a:t>1.00027715</a:t>
                          </a:r>
                        </a:p>
                      </a:txBody>
                      <a:tcPr/>
                    </a:tc>
                    <a:extLst>
                      <a:ext uri="{0D108BD9-81ED-4DB2-BD59-A6C34878D82A}">
                        <a16:rowId xmlns:a16="http://schemas.microsoft.com/office/drawing/2014/main" val="4194770147"/>
                      </a:ext>
                    </a:extLst>
                  </a:tr>
                  <a:tr h="914400">
                    <a:tc>
                      <a:txBody>
                        <a:bodyPr/>
                        <a:lstStyle/>
                        <a:p>
                          <a:endParaRPr lang="en-US"/>
                        </a:p>
                      </a:txBody>
                      <a:tcPr>
                        <a:blipFill>
                          <a:blip r:embed="rId2"/>
                          <a:stretch>
                            <a:fillRect l="-196" t="-205298" r="-100786" b="-170199"/>
                          </a:stretch>
                        </a:blipFill>
                      </a:tcPr>
                    </a:tc>
                    <a:tc>
                      <a:txBody>
                        <a:bodyPr/>
                        <a:lstStyle/>
                        <a:p>
                          <a:pPr algn="ctr"/>
                          <a:r>
                            <a:rPr lang="en-US" dirty="0"/>
                            <a:t>1.3324</a:t>
                          </a:r>
                        </a:p>
                      </a:txBody>
                      <a:tcPr/>
                    </a:tc>
                    <a:extLst>
                      <a:ext uri="{0D108BD9-81ED-4DB2-BD59-A6C34878D82A}">
                        <a16:rowId xmlns:a16="http://schemas.microsoft.com/office/drawing/2014/main" val="1683891439"/>
                      </a:ext>
                    </a:extLst>
                  </a:tr>
                  <a:tr h="640080">
                    <a:tc>
                      <a:txBody>
                        <a:bodyPr/>
                        <a:lstStyle/>
                        <a:p>
                          <a:endParaRPr lang="en-US"/>
                        </a:p>
                      </a:txBody>
                      <a:tcPr>
                        <a:blipFill>
                          <a:blip r:embed="rId2"/>
                          <a:stretch>
                            <a:fillRect l="-196" t="-439048" r="-100786" b="-144762"/>
                          </a:stretch>
                        </a:blipFill>
                      </a:tcPr>
                    </a:tc>
                    <a:tc>
                      <a:txBody>
                        <a:bodyPr/>
                        <a:lstStyle/>
                        <a:p>
                          <a:pPr algn="ctr"/>
                          <a:r>
                            <a:rPr lang="en-US" sz="1800" b="0" i="0" u="none" strike="noStrike" kern="1200" dirty="0">
                              <a:solidFill>
                                <a:schemeClr val="dk1"/>
                              </a:solidFill>
                              <a:effectLst/>
                              <a:latin typeface="+mn-lt"/>
                              <a:ea typeface="+mn-ea"/>
                              <a:cs typeface="+mn-cs"/>
                            </a:rPr>
                            <a:t>1.5167</a:t>
                          </a:r>
                          <a:endParaRPr lang="en-US" dirty="0"/>
                        </a:p>
                      </a:txBody>
                      <a:tcPr/>
                    </a:tc>
                    <a:extLst>
                      <a:ext uri="{0D108BD9-81ED-4DB2-BD59-A6C34878D82A}">
                        <a16:rowId xmlns:a16="http://schemas.microsoft.com/office/drawing/2014/main" val="905288210"/>
                      </a:ext>
                    </a:extLst>
                  </a:tr>
                  <a:tr h="914400">
                    <a:tc>
                      <a:txBody>
                        <a:bodyPr/>
                        <a:lstStyle/>
                        <a:p>
                          <a:endParaRPr lang="en-US"/>
                        </a:p>
                      </a:txBody>
                      <a:tcPr>
                        <a:blipFill>
                          <a:blip r:embed="rId2"/>
                          <a:stretch>
                            <a:fillRect l="-196" t="-377333" r="-100786" b="-1333"/>
                          </a:stretch>
                        </a:blipFill>
                      </a:tcPr>
                    </a:tc>
                    <a:tc>
                      <a:txBody>
                        <a:bodyPr/>
                        <a:lstStyle/>
                        <a:p>
                          <a:pPr algn="ctr"/>
                          <a:r>
                            <a:rPr lang="en-US" sz="1800" b="0" i="0" u="none" strike="noStrike" kern="1200" dirty="0">
                              <a:solidFill>
                                <a:schemeClr val="dk1"/>
                              </a:solidFill>
                              <a:effectLst/>
                              <a:latin typeface="+mn-lt"/>
                              <a:ea typeface="+mn-ea"/>
                              <a:cs typeface="+mn-cs"/>
                            </a:rPr>
                            <a:t>2.4166</a:t>
                          </a:r>
                          <a:endParaRPr lang="en-US" dirty="0"/>
                        </a:p>
                      </a:txBody>
                      <a:tcPr/>
                    </a:tc>
                    <a:extLst>
                      <a:ext uri="{0D108BD9-81ED-4DB2-BD59-A6C34878D82A}">
                        <a16:rowId xmlns:a16="http://schemas.microsoft.com/office/drawing/2014/main" val="1900545312"/>
                      </a:ext>
                    </a:extLst>
                  </a:tr>
                </a:tbl>
              </a:graphicData>
            </a:graphic>
          </p:graphicFrame>
        </mc:Fallback>
      </mc:AlternateContent>
      <p:sp>
        <p:nvSpPr>
          <p:cNvPr id="5" name="Arrow: Right 6">
            <a:extLst>
              <a:ext uri="{FF2B5EF4-FFF2-40B4-BE49-F238E27FC236}">
                <a16:creationId xmlns:a16="http://schemas.microsoft.com/office/drawing/2014/main" id="{83ED6751-3737-4D2B-995C-0CA5B530E00D}"/>
              </a:ext>
            </a:extLst>
          </p:cNvPr>
          <p:cNvSpPr/>
          <p:nvPr/>
        </p:nvSpPr>
        <p:spPr bwMode="auto">
          <a:xfrm>
            <a:off x="7622268" y="2924944"/>
            <a:ext cx="240704" cy="2484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B02903-822D-4368-86A8-20180E033F45}"/>
                  </a:ext>
                </a:extLst>
              </p:cNvPr>
              <p:cNvSpPr txBox="1"/>
              <p:nvPr/>
            </p:nvSpPr>
            <p:spPr>
              <a:xfrm>
                <a:off x="7952346" y="2896369"/>
                <a:ext cx="8869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𝑎𝑖𝑟</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6" name="TextBox 5">
                <a:extLst>
                  <a:ext uri="{FF2B5EF4-FFF2-40B4-BE49-F238E27FC236}">
                    <a16:creationId xmlns:a16="http://schemas.microsoft.com/office/drawing/2014/main" id="{B1B02903-822D-4368-86A8-20180E033F45}"/>
                  </a:ext>
                </a:extLst>
              </p:cNvPr>
              <p:cNvSpPr txBox="1">
                <a:spLocks noRot="1" noChangeAspect="1" noMove="1" noResize="1" noEditPoints="1" noAdjustHandles="1" noChangeArrowheads="1" noChangeShapeType="1" noTextEdit="1"/>
              </p:cNvSpPr>
              <p:nvPr/>
            </p:nvSpPr>
            <p:spPr>
              <a:xfrm>
                <a:off x="7952346" y="2896369"/>
                <a:ext cx="886909" cy="276999"/>
              </a:xfrm>
              <a:prstGeom prst="rect">
                <a:avLst/>
              </a:prstGeom>
              <a:blipFill>
                <a:blip r:embed="rId3"/>
                <a:stretch>
                  <a:fillRect l="-3448" r="-5517" b="-19565"/>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940AF93-A2CF-4728-86D7-FB038E70CE50}"/>
              </a:ext>
            </a:extLst>
          </p:cNvPr>
          <p:cNvSpPr txBox="1"/>
          <p:nvPr/>
        </p:nvSpPr>
        <p:spPr>
          <a:xfrm>
            <a:off x="35496" y="6308058"/>
            <a:ext cx="3889206" cy="577081"/>
          </a:xfrm>
          <a:prstGeom prst="rect">
            <a:avLst/>
          </a:prstGeom>
          <a:noFill/>
        </p:spPr>
        <p:txBody>
          <a:bodyPr wrap="none" rtlCol="0">
            <a:spAutoFit/>
          </a:bodyPr>
          <a:lstStyle/>
          <a:p>
            <a:endParaRPr lang="en-US" sz="1050" dirty="0"/>
          </a:p>
          <a:p>
            <a:r>
              <a:rPr lang="en-US" sz="1050" dirty="0"/>
              <a:t>[1] </a:t>
            </a:r>
            <a:r>
              <a:rPr lang="en-US" sz="1050" dirty="0">
                <a:hlinkClick r:id="rId4"/>
              </a:rPr>
              <a:t>https://refractiveindex.info/?shelf=3d&amp;book=liquids&amp;page=water</a:t>
            </a:r>
            <a:endParaRPr lang="en-US" sz="1050" dirty="0"/>
          </a:p>
          <a:p>
            <a:endParaRPr lang="en-US" sz="1050" dirty="0"/>
          </a:p>
        </p:txBody>
      </p:sp>
      <p:sp>
        <p:nvSpPr>
          <p:cNvPr id="8" name="Title 1">
            <a:extLst>
              <a:ext uri="{FF2B5EF4-FFF2-40B4-BE49-F238E27FC236}">
                <a16:creationId xmlns:a16="http://schemas.microsoft.com/office/drawing/2014/main" id="{525C6734-DC78-4EE1-93DF-58E0912767D3}"/>
              </a:ext>
            </a:extLst>
          </p:cNvPr>
          <p:cNvSpPr>
            <a:spLocks noGrp="1"/>
          </p:cNvSpPr>
          <p:nvPr>
            <p:ph type="title"/>
          </p:nvPr>
        </p:nvSpPr>
        <p:spPr>
          <a:xfrm>
            <a:off x="636588" y="-11725"/>
            <a:ext cx="8229600" cy="1143000"/>
          </a:xfrm>
        </p:spPr>
        <p:txBody>
          <a:bodyPr/>
          <a:lstStyle/>
          <a:p>
            <a:r>
              <a:rPr lang="en-US" sz="3600" dirty="0"/>
              <a:t>Some examples of refractive index [1]</a:t>
            </a:r>
          </a:p>
        </p:txBody>
      </p:sp>
      <p:sp>
        <p:nvSpPr>
          <p:cNvPr id="2" name="Oval 1">
            <a:extLst>
              <a:ext uri="{FF2B5EF4-FFF2-40B4-BE49-F238E27FC236}">
                <a16:creationId xmlns:a16="http://schemas.microsoft.com/office/drawing/2014/main" id="{45DD0AAF-DF79-401F-B8D7-8CB9AF4694BD}"/>
              </a:ext>
            </a:extLst>
          </p:cNvPr>
          <p:cNvSpPr/>
          <p:nvPr/>
        </p:nvSpPr>
        <p:spPr>
          <a:xfrm>
            <a:off x="5148064" y="2348880"/>
            <a:ext cx="158452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2228BA7-0415-445B-B253-206DAE84BDA8}"/>
              </a:ext>
            </a:extLst>
          </p:cNvPr>
          <p:cNvSpPr/>
          <p:nvPr/>
        </p:nvSpPr>
        <p:spPr>
          <a:xfrm>
            <a:off x="7532894" y="2822575"/>
            <a:ext cx="158452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1EE74E7-7303-4582-94BC-E40063D539B2}"/>
              </a:ext>
            </a:extLst>
          </p:cNvPr>
          <p:cNvSpPr txBox="1"/>
          <p:nvPr/>
        </p:nvSpPr>
        <p:spPr>
          <a:xfrm flipH="1">
            <a:off x="7603538" y="2134800"/>
            <a:ext cx="1584523" cy="646331"/>
          </a:xfrm>
          <a:prstGeom prst="rect">
            <a:avLst/>
          </a:prstGeom>
          <a:noFill/>
        </p:spPr>
        <p:txBody>
          <a:bodyPr wrap="square" rtlCol="0">
            <a:spAutoFit/>
          </a:bodyPr>
          <a:lstStyle/>
          <a:p>
            <a:r>
              <a:rPr lang="en-US" dirty="0">
                <a:solidFill>
                  <a:srgbClr val="FF0000"/>
                </a:solidFill>
              </a:rPr>
              <a:t>Important to remember</a:t>
            </a:r>
          </a:p>
        </p:txBody>
      </p:sp>
    </p:spTree>
    <p:extLst>
      <p:ext uri="{BB962C8B-B14F-4D97-AF65-F5344CB8AC3E}">
        <p14:creationId xmlns:p14="http://schemas.microsoft.com/office/powerpoint/2010/main" val="2295295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31</a:t>
            </a:fld>
            <a:endParaRPr lang="en-US" altLang="zh-CN"/>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AA22823F-2CC4-4336-B2C1-E2BF2E260781}"/>
                  </a:ext>
                </a:extLst>
              </p:cNvPr>
              <p:cNvSpPr>
                <a:spLocks noGrp="1"/>
              </p:cNvSpPr>
              <p:nvPr>
                <p:ph idx="1"/>
              </p:nvPr>
            </p:nvSpPr>
            <p:spPr>
              <a:xfrm>
                <a:off x="295672" y="1166018"/>
                <a:ext cx="8229600" cy="4525963"/>
              </a:xfrm>
            </p:spPr>
            <p:txBody>
              <a:bodyPr/>
              <a:lstStyle/>
              <a:p>
                <a:pPr algn="just"/>
                <a:r>
                  <a:rPr lang="en-US" sz="2800" dirty="0"/>
                  <a:t>The wave vector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𝑘</m:t>
                        </m:r>
                      </m:e>
                    </m:acc>
                  </m:oMath>
                </a14:m>
                <a:r>
                  <a:rPr lang="en-US" sz="2800" dirty="0"/>
                  <a:t> is perpendicular to the wave front (so, it describes the direction of propagation). </a:t>
                </a:r>
                <a:r>
                  <a:rPr lang="en-US" sz="2800" b="1" dirty="0"/>
                  <a:t>In vacuum</a:t>
                </a:r>
                <a:r>
                  <a:rPr lang="en-US" sz="2800" dirty="0"/>
                  <a:t>: </a:t>
                </a:r>
              </a:p>
            </p:txBody>
          </p:sp>
        </mc:Choice>
        <mc:Fallback xmlns="">
          <p:sp>
            <p:nvSpPr>
              <p:cNvPr id="5" name="Content Placeholder 2">
                <a:extLst>
                  <a:ext uri="{FF2B5EF4-FFF2-40B4-BE49-F238E27FC236}">
                    <a16:creationId xmlns:a16="http://schemas.microsoft.com/office/drawing/2014/main" id="{AA22823F-2CC4-4336-B2C1-E2BF2E260781}"/>
                  </a:ext>
                </a:extLst>
              </p:cNvPr>
              <p:cNvSpPr>
                <a:spLocks noGrp="1" noRot="1" noChangeAspect="1" noMove="1" noResize="1" noEditPoints="1" noAdjustHandles="1" noChangeArrowheads="1" noChangeShapeType="1" noTextEdit="1"/>
              </p:cNvSpPr>
              <p:nvPr>
                <p:ph idx="1"/>
              </p:nvPr>
            </p:nvSpPr>
            <p:spPr>
              <a:xfrm>
                <a:off x="295672" y="1166018"/>
                <a:ext cx="8229600" cy="4525963"/>
              </a:xfrm>
              <a:blipFill>
                <a:blip r:embed="rId2"/>
                <a:stretch>
                  <a:fillRect l="-1333" r="-148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82AE8228-06B2-4968-81DF-E12468C7E127}"/>
              </a:ext>
            </a:extLst>
          </p:cNvPr>
          <p:cNvCxnSpPr/>
          <p:nvPr/>
        </p:nvCxnSpPr>
        <p:spPr bwMode="auto">
          <a:xfrm>
            <a:off x="1691680" y="3789040"/>
            <a:ext cx="0" cy="14401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a:extLst>
              <a:ext uri="{FF2B5EF4-FFF2-40B4-BE49-F238E27FC236}">
                <a16:creationId xmlns:a16="http://schemas.microsoft.com/office/drawing/2014/main" id="{957028FC-64E1-42EF-97B4-5A39BA836CF7}"/>
              </a:ext>
            </a:extLst>
          </p:cNvPr>
          <p:cNvCxnSpPr/>
          <p:nvPr/>
        </p:nvCxnSpPr>
        <p:spPr bwMode="auto">
          <a:xfrm flipV="1">
            <a:off x="1691680" y="3068960"/>
            <a:ext cx="576064" cy="7200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a:extLst>
              <a:ext uri="{FF2B5EF4-FFF2-40B4-BE49-F238E27FC236}">
                <a16:creationId xmlns:a16="http://schemas.microsoft.com/office/drawing/2014/main" id="{BDF5C827-1D31-4A0A-8359-D89B9212E8D3}"/>
              </a:ext>
            </a:extLst>
          </p:cNvPr>
          <p:cNvCxnSpPr/>
          <p:nvPr/>
        </p:nvCxnSpPr>
        <p:spPr bwMode="auto">
          <a:xfrm flipV="1">
            <a:off x="1691680" y="4509120"/>
            <a:ext cx="576064" cy="7200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378C2540-8D49-4DAA-9A77-3D25A0346C71}"/>
              </a:ext>
            </a:extLst>
          </p:cNvPr>
          <p:cNvCxnSpPr/>
          <p:nvPr/>
        </p:nvCxnSpPr>
        <p:spPr bwMode="auto">
          <a:xfrm>
            <a:off x="2267744" y="3068960"/>
            <a:ext cx="0" cy="14401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027DC82F-8B4B-4064-B00F-064FC46597CD}"/>
              </a:ext>
            </a:extLst>
          </p:cNvPr>
          <p:cNvSpPr txBox="1"/>
          <p:nvPr/>
        </p:nvSpPr>
        <p:spPr>
          <a:xfrm>
            <a:off x="1105205" y="5237402"/>
            <a:ext cx="1172950" cy="369332"/>
          </a:xfrm>
          <a:prstGeom prst="rect">
            <a:avLst/>
          </a:prstGeom>
          <a:noFill/>
        </p:spPr>
        <p:txBody>
          <a:bodyPr wrap="none" rtlCol="0">
            <a:spAutoFit/>
          </a:bodyPr>
          <a:lstStyle/>
          <a:p>
            <a:r>
              <a:rPr lang="en-US" dirty="0"/>
              <a:t>Wave front</a:t>
            </a:r>
          </a:p>
        </p:txBody>
      </p:sp>
      <p:cxnSp>
        <p:nvCxnSpPr>
          <p:cNvPr id="11" name="Straight Arrow Connector 10">
            <a:extLst>
              <a:ext uri="{FF2B5EF4-FFF2-40B4-BE49-F238E27FC236}">
                <a16:creationId xmlns:a16="http://schemas.microsoft.com/office/drawing/2014/main" id="{899554CF-1F29-42ED-9B98-012D97641FCC}"/>
              </a:ext>
            </a:extLst>
          </p:cNvPr>
          <p:cNvCxnSpPr/>
          <p:nvPr/>
        </p:nvCxnSpPr>
        <p:spPr bwMode="auto">
          <a:xfrm>
            <a:off x="1979712" y="4149080"/>
            <a:ext cx="172819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C32BAE7-A879-4F56-9FA1-B33BEA3AC4C5}"/>
                  </a:ext>
                </a:extLst>
              </p:cNvPr>
              <p:cNvSpPr txBox="1"/>
              <p:nvPr/>
            </p:nvSpPr>
            <p:spPr>
              <a:xfrm>
                <a:off x="2385767" y="3757505"/>
                <a:ext cx="191078" cy="317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𝑘</m:t>
                          </m:r>
                        </m:e>
                      </m:acc>
                    </m:oMath>
                  </m:oMathPara>
                </a14:m>
                <a:endParaRPr lang="en-US" dirty="0"/>
              </a:p>
            </p:txBody>
          </p:sp>
        </mc:Choice>
        <mc:Fallback xmlns="">
          <p:sp>
            <p:nvSpPr>
              <p:cNvPr id="12" name="TextBox 11">
                <a:extLst>
                  <a:ext uri="{FF2B5EF4-FFF2-40B4-BE49-F238E27FC236}">
                    <a16:creationId xmlns:a16="http://schemas.microsoft.com/office/drawing/2014/main" id="{FC32BAE7-A879-4F56-9FA1-B33BEA3AC4C5}"/>
                  </a:ext>
                </a:extLst>
              </p:cNvPr>
              <p:cNvSpPr txBox="1">
                <a:spLocks noRot="1" noChangeAspect="1" noMove="1" noResize="1" noEditPoints="1" noAdjustHandles="1" noChangeArrowheads="1" noChangeShapeType="1" noTextEdit="1"/>
              </p:cNvSpPr>
              <p:nvPr/>
            </p:nvSpPr>
            <p:spPr>
              <a:xfrm>
                <a:off x="2385767" y="3757505"/>
                <a:ext cx="191078" cy="317972"/>
              </a:xfrm>
              <a:prstGeom prst="rect">
                <a:avLst/>
              </a:prstGeom>
              <a:blipFill>
                <a:blip r:embed="rId3"/>
                <a:stretch>
                  <a:fillRect l="-28125" r="-2500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BCA15CB-0FD1-4F98-8265-77A002FBC7DD}"/>
                  </a:ext>
                </a:extLst>
              </p:cNvPr>
              <p:cNvSpPr txBox="1"/>
              <p:nvPr/>
            </p:nvSpPr>
            <p:spPr>
              <a:xfrm>
                <a:off x="4258219" y="3158175"/>
                <a:ext cx="2714012" cy="1131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i="1" smtClean="0">
                              <a:latin typeface="Cambria Math" panose="02040503050406030204" pitchFamily="18" charset="0"/>
                            </a:rPr>
                          </m:ctrlPr>
                        </m:dPr>
                        <m:e>
                          <m:acc>
                            <m:accPr>
                              <m:chr m:val="⃗"/>
                              <m:ctrlPr>
                                <a:rPr lang="en-US" sz="3600" i="1" smtClean="0">
                                  <a:latin typeface="Cambria Math" panose="02040503050406030204" pitchFamily="18" charset="0"/>
                                </a:rPr>
                              </m:ctrlPr>
                            </m:accPr>
                            <m:e>
                              <m:r>
                                <a:rPr lang="en-US" sz="3600" b="0" i="1" smtClean="0">
                                  <a:latin typeface="Cambria Math" panose="02040503050406030204" pitchFamily="18" charset="0"/>
                                </a:rPr>
                                <m:t>𝑘</m:t>
                              </m:r>
                            </m:e>
                          </m:acc>
                        </m:e>
                      </m:d>
                      <m:r>
                        <a:rPr lang="en-US" sz="3600" b="0" i="1" smtClean="0">
                          <a:latin typeface="Cambria Math" panose="02040503050406030204" pitchFamily="18" charset="0"/>
                        </a:rPr>
                        <m:t>=</m:t>
                      </m:r>
                      <m:r>
                        <a:rPr lang="en-US" sz="3600" b="0" i="1" smtClean="0">
                          <a:latin typeface="Cambria Math" panose="02040503050406030204" pitchFamily="18" charset="0"/>
                        </a:rPr>
                        <m:t>𝑘</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m:t>
                          </m:r>
                          <m:r>
                            <a:rPr lang="en-US" sz="3600" b="0" i="1" smtClean="0">
                              <a:latin typeface="Cambria Math" panose="02040503050406030204" pitchFamily="18" charset="0"/>
                              <a:ea typeface="Cambria Math" panose="02040503050406030204" pitchFamily="18" charset="0"/>
                            </a:rPr>
                            <m:t>𝜋</m:t>
                          </m:r>
                        </m:num>
                        <m:den>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𝜆</m:t>
                              </m:r>
                            </m:e>
                            <m:sub>
                              <m:r>
                                <a:rPr lang="en-US" sz="3600" b="0" i="1" smtClean="0">
                                  <a:latin typeface="Cambria Math" panose="02040503050406030204" pitchFamily="18" charset="0"/>
                                </a:rPr>
                                <m:t>0</m:t>
                              </m:r>
                            </m:sub>
                          </m:sSub>
                        </m:den>
                      </m:f>
                    </m:oMath>
                  </m:oMathPara>
                </a14:m>
                <a:endParaRPr lang="en-US" sz="3600" dirty="0"/>
              </a:p>
            </p:txBody>
          </p:sp>
        </mc:Choice>
        <mc:Fallback xmlns="">
          <p:sp>
            <p:nvSpPr>
              <p:cNvPr id="13" name="TextBox 12">
                <a:extLst>
                  <a:ext uri="{FF2B5EF4-FFF2-40B4-BE49-F238E27FC236}">
                    <a16:creationId xmlns:a16="http://schemas.microsoft.com/office/drawing/2014/main" id="{7BCA15CB-0FD1-4F98-8265-77A002FBC7DD}"/>
                  </a:ext>
                </a:extLst>
              </p:cNvPr>
              <p:cNvSpPr txBox="1">
                <a:spLocks noRot="1" noChangeAspect="1" noMove="1" noResize="1" noEditPoints="1" noAdjustHandles="1" noChangeArrowheads="1" noChangeShapeType="1" noTextEdit="1"/>
              </p:cNvSpPr>
              <p:nvPr/>
            </p:nvSpPr>
            <p:spPr>
              <a:xfrm>
                <a:off x="4258219" y="3158175"/>
                <a:ext cx="2714012" cy="1131400"/>
              </a:xfrm>
              <a:prstGeom prst="rect">
                <a:avLst/>
              </a:prstGeom>
              <a:blipFill>
                <a:blip r:embed="rId4"/>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D9CF59C3-E9A8-4E65-BF1F-AD32A1C6796F}"/>
              </a:ext>
            </a:extLst>
          </p:cNvPr>
          <p:cNvCxnSpPr/>
          <p:nvPr/>
        </p:nvCxnSpPr>
        <p:spPr bwMode="auto">
          <a:xfrm flipV="1">
            <a:off x="5600990" y="4077072"/>
            <a:ext cx="0" cy="8640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a:extLst>
              <a:ext uri="{FF2B5EF4-FFF2-40B4-BE49-F238E27FC236}">
                <a16:creationId xmlns:a16="http://schemas.microsoft.com/office/drawing/2014/main" id="{E3033661-9025-4F63-8F60-904380F9A328}"/>
              </a:ext>
            </a:extLst>
          </p:cNvPr>
          <p:cNvSpPr txBox="1"/>
          <p:nvPr/>
        </p:nvSpPr>
        <p:spPr>
          <a:xfrm>
            <a:off x="4892591" y="4859868"/>
            <a:ext cx="1416798" cy="369332"/>
          </a:xfrm>
          <a:prstGeom prst="rect">
            <a:avLst/>
          </a:prstGeom>
          <a:noFill/>
        </p:spPr>
        <p:txBody>
          <a:bodyPr wrap="none" rtlCol="0">
            <a:spAutoFit/>
          </a:bodyPr>
          <a:lstStyle/>
          <a:p>
            <a:r>
              <a:rPr lang="en-US" dirty="0"/>
              <a:t>Wave number</a:t>
            </a:r>
          </a:p>
        </p:txBody>
      </p:sp>
      <p:cxnSp>
        <p:nvCxnSpPr>
          <p:cNvPr id="16" name="Straight Arrow Connector 15">
            <a:extLst>
              <a:ext uri="{FF2B5EF4-FFF2-40B4-BE49-F238E27FC236}">
                <a16:creationId xmlns:a16="http://schemas.microsoft.com/office/drawing/2014/main" id="{EA1EA0A9-9F56-4082-B48F-63325D7EA0DB}"/>
              </a:ext>
            </a:extLst>
          </p:cNvPr>
          <p:cNvCxnSpPr/>
          <p:nvPr/>
        </p:nvCxnSpPr>
        <p:spPr bwMode="auto">
          <a:xfrm flipH="1" flipV="1">
            <a:off x="6753023" y="4393014"/>
            <a:ext cx="360040" cy="6480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4FF714EB-E5F4-4B11-BC43-4454842E1C52}"/>
              </a:ext>
            </a:extLst>
          </p:cNvPr>
          <p:cNvSpPr txBox="1"/>
          <p:nvPr/>
        </p:nvSpPr>
        <p:spPr>
          <a:xfrm>
            <a:off x="6553200" y="5120934"/>
            <a:ext cx="2260171" cy="369332"/>
          </a:xfrm>
          <a:prstGeom prst="rect">
            <a:avLst/>
          </a:prstGeom>
          <a:noFill/>
        </p:spPr>
        <p:txBody>
          <a:bodyPr wrap="none" rtlCol="0">
            <a:spAutoFit/>
          </a:bodyPr>
          <a:lstStyle/>
          <a:p>
            <a:r>
              <a:rPr lang="en-US" dirty="0"/>
              <a:t>Wavelength in vacuum </a:t>
            </a:r>
          </a:p>
        </p:txBody>
      </p:sp>
      <p:sp>
        <p:nvSpPr>
          <p:cNvPr id="18" name="Title 1">
            <a:extLst>
              <a:ext uri="{FF2B5EF4-FFF2-40B4-BE49-F238E27FC236}">
                <a16:creationId xmlns:a16="http://schemas.microsoft.com/office/drawing/2014/main" id="{5E3A41BE-2D9F-4342-8CEE-B22AF13F5F7E}"/>
              </a:ext>
            </a:extLst>
          </p:cNvPr>
          <p:cNvSpPr>
            <a:spLocks noGrp="1"/>
          </p:cNvSpPr>
          <p:nvPr>
            <p:ph type="title"/>
          </p:nvPr>
        </p:nvSpPr>
        <p:spPr>
          <a:xfrm>
            <a:off x="516165" y="-14662"/>
            <a:ext cx="8229600" cy="1143000"/>
          </a:xfrm>
        </p:spPr>
        <p:txBody>
          <a:bodyPr/>
          <a:lstStyle/>
          <a:p>
            <a:r>
              <a:rPr lang="en-US" sz="3200" dirty="0"/>
              <a:t>Wave vector</a:t>
            </a:r>
          </a:p>
        </p:txBody>
      </p:sp>
      <p:sp>
        <p:nvSpPr>
          <p:cNvPr id="19" name="TextBox 18">
            <a:extLst>
              <a:ext uri="{FF2B5EF4-FFF2-40B4-BE49-F238E27FC236}">
                <a16:creationId xmlns:a16="http://schemas.microsoft.com/office/drawing/2014/main" id="{AA4D85AE-8E1E-44BF-B310-906CE2D008F1}"/>
              </a:ext>
            </a:extLst>
          </p:cNvPr>
          <p:cNvSpPr txBox="1"/>
          <p:nvPr/>
        </p:nvSpPr>
        <p:spPr>
          <a:xfrm>
            <a:off x="520384" y="5745148"/>
            <a:ext cx="3650936" cy="369332"/>
          </a:xfrm>
          <a:prstGeom prst="rect">
            <a:avLst/>
          </a:prstGeom>
          <a:noFill/>
        </p:spPr>
        <p:txBody>
          <a:bodyPr wrap="none" rtlCol="0">
            <a:spAutoFit/>
          </a:bodyPr>
          <a:lstStyle/>
          <a:p>
            <a:r>
              <a:rPr lang="en-US" dirty="0"/>
              <a:t>Wave front: surface of constant phase</a:t>
            </a:r>
          </a:p>
        </p:txBody>
      </p:sp>
    </p:spTree>
    <p:extLst>
      <p:ext uri="{BB962C8B-B14F-4D97-AF65-F5344CB8AC3E}">
        <p14:creationId xmlns:p14="http://schemas.microsoft.com/office/powerpoint/2010/main" val="29870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32</a:t>
            </a:fld>
            <a:endParaRPr lang="en-US" altLang="zh-CN"/>
          </a:p>
        </p:txBody>
      </p:sp>
      <p:sp>
        <p:nvSpPr>
          <p:cNvPr id="5" name="Title 1">
            <a:extLst>
              <a:ext uri="{FF2B5EF4-FFF2-40B4-BE49-F238E27FC236}">
                <a16:creationId xmlns:a16="http://schemas.microsoft.com/office/drawing/2014/main" id="{41610B36-DCB1-4002-BC84-FE11594234FF}"/>
              </a:ext>
            </a:extLst>
          </p:cNvPr>
          <p:cNvSpPr>
            <a:spLocks noGrp="1"/>
          </p:cNvSpPr>
          <p:nvPr>
            <p:ph type="title"/>
          </p:nvPr>
        </p:nvSpPr>
        <p:spPr>
          <a:xfrm>
            <a:off x="636588" y="0"/>
            <a:ext cx="8229600" cy="1143000"/>
          </a:xfrm>
        </p:spPr>
        <p:txBody>
          <a:bodyPr/>
          <a:lstStyle/>
          <a:p>
            <a:r>
              <a:rPr lang="en-US" sz="3200" dirty="0"/>
              <a:t>Wave vector</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A22823F-2CC4-4336-B2C1-E2BF2E260781}"/>
                  </a:ext>
                </a:extLst>
              </p:cNvPr>
              <p:cNvSpPr>
                <a:spLocks noGrp="1"/>
              </p:cNvSpPr>
              <p:nvPr>
                <p:ph idx="1"/>
              </p:nvPr>
            </p:nvSpPr>
            <p:spPr>
              <a:xfrm>
                <a:off x="154034" y="1415560"/>
                <a:ext cx="8229600" cy="4525963"/>
              </a:xfrm>
            </p:spPr>
            <p:txBody>
              <a:bodyPr/>
              <a:lstStyle/>
              <a:p>
                <a:pPr marL="0" indent="0">
                  <a:buNone/>
                </a:pPr>
                <a:r>
                  <a:rPr lang="en-US" sz="2800" dirty="0"/>
                  <a:t>Wave vector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𝑘</m:t>
                        </m:r>
                      </m:e>
                    </m:acc>
                  </m:oMath>
                </a14:m>
                <a:r>
                  <a:rPr lang="en-US" sz="2800" dirty="0"/>
                  <a:t>, in a medium of refractive index </a:t>
                </a:r>
                <a14:m>
                  <m:oMath xmlns:m="http://schemas.openxmlformats.org/officeDocument/2006/math">
                    <m:r>
                      <a:rPr lang="en-US" sz="2800" b="0" i="1" smtClean="0">
                        <a:latin typeface="Cambria Math" panose="02040503050406030204" pitchFamily="18" charset="0"/>
                      </a:rPr>
                      <m:t>𝑛</m:t>
                    </m:r>
                  </m:oMath>
                </a14:m>
                <a:r>
                  <a:rPr lang="en-US" sz="2800" dirty="0"/>
                  <a:t>: </a:t>
                </a:r>
              </a:p>
            </p:txBody>
          </p:sp>
        </mc:Choice>
        <mc:Fallback xmlns="">
          <p:sp>
            <p:nvSpPr>
              <p:cNvPr id="6" name="Content Placeholder 2">
                <a:extLst>
                  <a:ext uri="{FF2B5EF4-FFF2-40B4-BE49-F238E27FC236}">
                    <a16:creationId xmlns:a16="http://schemas.microsoft.com/office/drawing/2014/main" id="{AA22823F-2CC4-4336-B2C1-E2BF2E260781}"/>
                  </a:ext>
                </a:extLst>
              </p:cNvPr>
              <p:cNvSpPr>
                <a:spLocks noGrp="1" noRot="1" noChangeAspect="1" noMove="1" noResize="1" noEditPoints="1" noAdjustHandles="1" noChangeArrowheads="1" noChangeShapeType="1" noTextEdit="1"/>
              </p:cNvSpPr>
              <p:nvPr>
                <p:ph idx="1"/>
              </p:nvPr>
            </p:nvSpPr>
            <p:spPr>
              <a:xfrm>
                <a:off x="154034" y="1415560"/>
                <a:ext cx="8229600" cy="4525963"/>
              </a:xfrm>
              <a:blipFill>
                <a:blip r:embed="rId2"/>
                <a:stretch>
                  <a:fillRect l="-1481"/>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82AE8228-06B2-4968-81DF-E12468C7E127}"/>
              </a:ext>
            </a:extLst>
          </p:cNvPr>
          <p:cNvCxnSpPr/>
          <p:nvPr/>
        </p:nvCxnSpPr>
        <p:spPr bwMode="auto">
          <a:xfrm>
            <a:off x="1691680" y="3789040"/>
            <a:ext cx="0" cy="14401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a:extLst>
              <a:ext uri="{FF2B5EF4-FFF2-40B4-BE49-F238E27FC236}">
                <a16:creationId xmlns:a16="http://schemas.microsoft.com/office/drawing/2014/main" id="{957028FC-64E1-42EF-97B4-5A39BA836CF7}"/>
              </a:ext>
            </a:extLst>
          </p:cNvPr>
          <p:cNvCxnSpPr/>
          <p:nvPr/>
        </p:nvCxnSpPr>
        <p:spPr bwMode="auto">
          <a:xfrm flipV="1">
            <a:off x="1691680" y="3068960"/>
            <a:ext cx="576064" cy="7200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BDF5C827-1D31-4A0A-8359-D89B9212E8D3}"/>
              </a:ext>
            </a:extLst>
          </p:cNvPr>
          <p:cNvCxnSpPr/>
          <p:nvPr/>
        </p:nvCxnSpPr>
        <p:spPr bwMode="auto">
          <a:xfrm flipV="1">
            <a:off x="1691680" y="4509120"/>
            <a:ext cx="576064" cy="7200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378C2540-8D49-4DAA-9A77-3D25A0346C71}"/>
              </a:ext>
            </a:extLst>
          </p:cNvPr>
          <p:cNvCxnSpPr/>
          <p:nvPr/>
        </p:nvCxnSpPr>
        <p:spPr bwMode="auto">
          <a:xfrm>
            <a:off x="2267744" y="3068960"/>
            <a:ext cx="0" cy="14401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027DC82F-8B4B-4064-B00F-064FC46597CD}"/>
              </a:ext>
            </a:extLst>
          </p:cNvPr>
          <p:cNvSpPr txBox="1"/>
          <p:nvPr/>
        </p:nvSpPr>
        <p:spPr>
          <a:xfrm>
            <a:off x="1105205" y="5237402"/>
            <a:ext cx="1172950" cy="369332"/>
          </a:xfrm>
          <a:prstGeom prst="rect">
            <a:avLst/>
          </a:prstGeom>
          <a:noFill/>
        </p:spPr>
        <p:txBody>
          <a:bodyPr wrap="none" rtlCol="0">
            <a:spAutoFit/>
          </a:bodyPr>
          <a:lstStyle/>
          <a:p>
            <a:r>
              <a:rPr lang="en-US" dirty="0"/>
              <a:t>Wave front</a:t>
            </a:r>
          </a:p>
        </p:txBody>
      </p:sp>
      <p:cxnSp>
        <p:nvCxnSpPr>
          <p:cNvPr id="12" name="Straight Arrow Connector 11">
            <a:extLst>
              <a:ext uri="{FF2B5EF4-FFF2-40B4-BE49-F238E27FC236}">
                <a16:creationId xmlns:a16="http://schemas.microsoft.com/office/drawing/2014/main" id="{899554CF-1F29-42ED-9B98-012D97641FCC}"/>
              </a:ext>
            </a:extLst>
          </p:cNvPr>
          <p:cNvCxnSpPr/>
          <p:nvPr/>
        </p:nvCxnSpPr>
        <p:spPr bwMode="auto">
          <a:xfrm>
            <a:off x="1979712" y="4149080"/>
            <a:ext cx="172819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32BAE7-A879-4F56-9FA1-B33BEA3AC4C5}"/>
                  </a:ext>
                </a:extLst>
              </p:cNvPr>
              <p:cNvSpPr txBox="1"/>
              <p:nvPr/>
            </p:nvSpPr>
            <p:spPr>
              <a:xfrm>
                <a:off x="2385767" y="3757505"/>
                <a:ext cx="191078" cy="317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𝑘</m:t>
                          </m:r>
                        </m:e>
                      </m:acc>
                    </m:oMath>
                  </m:oMathPara>
                </a14:m>
                <a:endParaRPr lang="en-US" dirty="0"/>
              </a:p>
            </p:txBody>
          </p:sp>
        </mc:Choice>
        <mc:Fallback xmlns="">
          <p:sp>
            <p:nvSpPr>
              <p:cNvPr id="13" name="TextBox 12">
                <a:extLst>
                  <a:ext uri="{FF2B5EF4-FFF2-40B4-BE49-F238E27FC236}">
                    <a16:creationId xmlns:a16="http://schemas.microsoft.com/office/drawing/2014/main" id="{FC32BAE7-A879-4F56-9FA1-B33BEA3AC4C5}"/>
                  </a:ext>
                </a:extLst>
              </p:cNvPr>
              <p:cNvSpPr txBox="1">
                <a:spLocks noRot="1" noChangeAspect="1" noMove="1" noResize="1" noEditPoints="1" noAdjustHandles="1" noChangeArrowheads="1" noChangeShapeType="1" noTextEdit="1"/>
              </p:cNvSpPr>
              <p:nvPr/>
            </p:nvSpPr>
            <p:spPr>
              <a:xfrm>
                <a:off x="2385767" y="3757505"/>
                <a:ext cx="191078" cy="317972"/>
              </a:xfrm>
              <a:prstGeom prst="rect">
                <a:avLst/>
              </a:prstGeom>
              <a:blipFill>
                <a:blip r:embed="rId3"/>
                <a:stretch>
                  <a:fillRect l="-28125" r="-2500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BCA15CB-0FD1-4F98-8265-77A002FBC7DD}"/>
                  </a:ext>
                </a:extLst>
              </p:cNvPr>
              <p:cNvSpPr txBox="1"/>
              <p:nvPr/>
            </p:nvSpPr>
            <p:spPr>
              <a:xfrm>
                <a:off x="3947502" y="3154545"/>
                <a:ext cx="4088042" cy="1134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i="1" smtClean="0">
                              <a:latin typeface="Cambria Math" panose="02040503050406030204" pitchFamily="18" charset="0"/>
                            </a:rPr>
                          </m:ctrlPr>
                        </m:dPr>
                        <m:e>
                          <m:acc>
                            <m:accPr>
                              <m:chr m:val="⃗"/>
                              <m:ctrlPr>
                                <a:rPr lang="en-US" sz="3600" i="1" smtClean="0">
                                  <a:latin typeface="Cambria Math" panose="02040503050406030204" pitchFamily="18" charset="0"/>
                                </a:rPr>
                              </m:ctrlPr>
                            </m:accPr>
                            <m:e>
                              <m:r>
                                <a:rPr lang="en-US" sz="3600" b="0" i="1" smtClean="0">
                                  <a:latin typeface="Cambria Math" panose="02040503050406030204" pitchFamily="18" charset="0"/>
                                </a:rPr>
                                <m:t>𝑘</m:t>
                              </m:r>
                            </m:e>
                          </m:acc>
                        </m:e>
                      </m:d>
                      <m:r>
                        <a:rPr lang="en-US" sz="3600" b="0" i="1" smtClean="0">
                          <a:latin typeface="Cambria Math" panose="02040503050406030204" pitchFamily="18" charset="0"/>
                        </a:rPr>
                        <m:t>=</m:t>
                      </m:r>
                      <m:r>
                        <a:rPr lang="en-US" sz="3600" b="0" i="1" smtClean="0">
                          <a:latin typeface="Cambria Math" panose="02040503050406030204" pitchFamily="18" charset="0"/>
                        </a:rPr>
                        <m:t>𝑘</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m:t>
                          </m:r>
                          <m:r>
                            <a:rPr lang="en-US" sz="3600" b="0" i="1" smtClean="0">
                              <a:latin typeface="Cambria Math" panose="02040503050406030204" pitchFamily="18" charset="0"/>
                              <a:ea typeface="Cambria Math" panose="02040503050406030204" pitchFamily="18" charset="0"/>
                            </a:rPr>
                            <m:t>𝜋</m:t>
                          </m:r>
                          <m:r>
                            <a:rPr lang="en-US" sz="3600" b="0" i="1" smtClean="0">
                              <a:latin typeface="Cambria Math" panose="02040503050406030204" pitchFamily="18" charset="0"/>
                              <a:ea typeface="Cambria Math" panose="02040503050406030204" pitchFamily="18" charset="0"/>
                            </a:rPr>
                            <m:t>𝑛</m:t>
                          </m:r>
                        </m:num>
                        <m:den>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𝜆</m:t>
                              </m:r>
                            </m:e>
                            <m:sub>
                              <m:r>
                                <a:rPr lang="en-US" sz="3600" b="0" i="1" smtClean="0">
                                  <a:latin typeface="Cambria Math" panose="02040503050406030204" pitchFamily="18" charset="0"/>
                                </a:rPr>
                                <m:t>0</m:t>
                              </m:r>
                            </m:sub>
                          </m:sSub>
                        </m:den>
                      </m:f>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i="1">
                              <a:latin typeface="Cambria Math" panose="02040503050406030204" pitchFamily="18" charset="0"/>
                            </a:rPr>
                            <m:t>2</m:t>
                          </m:r>
                          <m:r>
                            <a:rPr lang="en-US" sz="3600" i="1">
                              <a:latin typeface="Cambria Math" panose="02040503050406030204" pitchFamily="18" charset="0"/>
                              <a:ea typeface="Cambria Math" panose="02040503050406030204" pitchFamily="18" charset="0"/>
                            </a:rPr>
                            <m:t>𝜋</m:t>
                          </m:r>
                        </m:num>
                        <m:den>
                          <m:r>
                            <a:rPr lang="en-US" sz="3600" b="0" i="1" smtClean="0">
                              <a:latin typeface="Cambria Math" panose="02040503050406030204" pitchFamily="18" charset="0"/>
                              <a:ea typeface="Cambria Math" panose="02040503050406030204" pitchFamily="18" charset="0"/>
                            </a:rPr>
                            <m:t>𝜆</m:t>
                          </m:r>
                        </m:den>
                      </m:f>
                    </m:oMath>
                  </m:oMathPara>
                </a14:m>
                <a:endParaRPr lang="en-US" sz="3600" dirty="0"/>
              </a:p>
            </p:txBody>
          </p:sp>
        </mc:Choice>
        <mc:Fallback xmlns="">
          <p:sp>
            <p:nvSpPr>
              <p:cNvPr id="14" name="TextBox 13">
                <a:extLst>
                  <a:ext uri="{FF2B5EF4-FFF2-40B4-BE49-F238E27FC236}">
                    <a16:creationId xmlns:a16="http://schemas.microsoft.com/office/drawing/2014/main" id="{7BCA15CB-0FD1-4F98-8265-77A002FBC7DD}"/>
                  </a:ext>
                </a:extLst>
              </p:cNvPr>
              <p:cNvSpPr txBox="1">
                <a:spLocks noRot="1" noChangeAspect="1" noMove="1" noResize="1" noEditPoints="1" noAdjustHandles="1" noChangeArrowheads="1" noChangeShapeType="1" noTextEdit="1"/>
              </p:cNvSpPr>
              <p:nvPr/>
            </p:nvSpPr>
            <p:spPr>
              <a:xfrm>
                <a:off x="3947502" y="3154545"/>
                <a:ext cx="4088042" cy="1134862"/>
              </a:xfrm>
              <a:prstGeom prst="rect">
                <a:avLst/>
              </a:prstGeom>
              <a:blipFill>
                <a:blip r:embed="rId4"/>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9CF59C3-E9A8-4E65-BF1F-AD32A1C6796F}"/>
              </a:ext>
            </a:extLst>
          </p:cNvPr>
          <p:cNvCxnSpPr/>
          <p:nvPr/>
        </p:nvCxnSpPr>
        <p:spPr bwMode="auto">
          <a:xfrm flipV="1">
            <a:off x="5292080" y="4075477"/>
            <a:ext cx="0" cy="8640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E3033661-9025-4F63-8F60-904380F9A328}"/>
              </a:ext>
            </a:extLst>
          </p:cNvPr>
          <p:cNvSpPr txBox="1"/>
          <p:nvPr/>
        </p:nvSpPr>
        <p:spPr>
          <a:xfrm>
            <a:off x="4549928" y="4869813"/>
            <a:ext cx="1416798" cy="369332"/>
          </a:xfrm>
          <a:prstGeom prst="rect">
            <a:avLst/>
          </a:prstGeom>
          <a:noFill/>
        </p:spPr>
        <p:txBody>
          <a:bodyPr wrap="none" rtlCol="0">
            <a:spAutoFit/>
          </a:bodyPr>
          <a:lstStyle/>
          <a:p>
            <a:r>
              <a:rPr lang="en-US" dirty="0"/>
              <a:t>Wave number</a:t>
            </a:r>
          </a:p>
        </p:txBody>
      </p:sp>
      <p:cxnSp>
        <p:nvCxnSpPr>
          <p:cNvPr id="17" name="Straight Arrow Connector 16">
            <a:extLst>
              <a:ext uri="{FF2B5EF4-FFF2-40B4-BE49-F238E27FC236}">
                <a16:creationId xmlns:a16="http://schemas.microsoft.com/office/drawing/2014/main" id="{EA1EA0A9-9F56-4082-B48F-63325D7EA0DB}"/>
              </a:ext>
            </a:extLst>
          </p:cNvPr>
          <p:cNvCxnSpPr/>
          <p:nvPr/>
        </p:nvCxnSpPr>
        <p:spPr bwMode="auto">
          <a:xfrm flipH="1" flipV="1">
            <a:off x="6450649" y="4374865"/>
            <a:ext cx="28672" cy="9591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4FF714EB-E5F4-4B11-BC43-4454842E1C52}"/>
              </a:ext>
            </a:extLst>
          </p:cNvPr>
          <p:cNvSpPr txBox="1"/>
          <p:nvPr/>
        </p:nvSpPr>
        <p:spPr>
          <a:xfrm>
            <a:off x="5355064" y="5422068"/>
            <a:ext cx="2260171" cy="369332"/>
          </a:xfrm>
          <a:prstGeom prst="rect">
            <a:avLst/>
          </a:prstGeom>
          <a:noFill/>
        </p:spPr>
        <p:txBody>
          <a:bodyPr wrap="none" rtlCol="0">
            <a:spAutoFit/>
          </a:bodyPr>
          <a:lstStyle/>
          <a:p>
            <a:r>
              <a:rPr lang="en-US" dirty="0"/>
              <a:t>Wavelength in vacuum </a:t>
            </a:r>
          </a:p>
        </p:txBody>
      </p:sp>
      <p:cxnSp>
        <p:nvCxnSpPr>
          <p:cNvPr id="19" name="Straight Arrow Connector 18">
            <a:extLst>
              <a:ext uri="{FF2B5EF4-FFF2-40B4-BE49-F238E27FC236}">
                <a16:creationId xmlns:a16="http://schemas.microsoft.com/office/drawing/2014/main" id="{93DE809A-7BC4-4342-BD7B-DC7EDDE598AA}"/>
              </a:ext>
            </a:extLst>
          </p:cNvPr>
          <p:cNvCxnSpPr/>
          <p:nvPr/>
        </p:nvCxnSpPr>
        <p:spPr bwMode="auto">
          <a:xfrm flipH="1">
            <a:off x="6770713" y="2857452"/>
            <a:ext cx="211086" cy="3875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76FE44D6-CB48-49E0-811C-7A6BE1C7C1F5}"/>
              </a:ext>
            </a:extLst>
          </p:cNvPr>
          <p:cNvSpPr txBox="1"/>
          <p:nvPr/>
        </p:nvSpPr>
        <p:spPr>
          <a:xfrm>
            <a:off x="6711027" y="2359914"/>
            <a:ext cx="1691680" cy="430887"/>
          </a:xfrm>
          <a:prstGeom prst="rect">
            <a:avLst/>
          </a:prstGeom>
          <a:noFill/>
        </p:spPr>
        <p:txBody>
          <a:bodyPr wrap="square" rtlCol="0">
            <a:spAutoFit/>
          </a:bodyPr>
          <a:lstStyle/>
          <a:p>
            <a:r>
              <a:rPr lang="en-US" sz="1100" dirty="0"/>
              <a:t>Refractive index of the medium of propagation</a:t>
            </a:r>
          </a:p>
        </p:txBody>
      </p:sp>
      <p:cxnSp>
        <p:nvCxnSpPr>
          <p:cNvPr id="21" name="Straight Arrow Connector 20">
            <a:extLst>
              <a:ext uri="{FF2B5EF4-FFF2-40B4-BE49-F238E27FC236}">
                <a16:creationId xmlns:a16="http://schemas.microsoft.com/office/drawing/2014/main" id="{617264F6-4F14-4650-AB95-285314624A3E}"/>
              </a:ext>
            </a:extLst>
          </p:cNvPr>
          <p:cNvCxnSpPr/>
          <p:nvPr/>
        </p:nvCxnSpPr>
        <p:spPr bwMode="auto">
          <a:xfrm flipH="1" flipV="1">
            <a:off x="7812360" y="4289407"/>
            <a:ext cx="685056" cy="17224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C2EE352A-99A8-475C-A358-2A42466A6A1D}"/>
              </a:ext>
            </a:extLst>
          </p:cNvPr>
          <p:cNvSpPr txBox="1"/>
          <p:nvPr/>
        </p:nvSpPr>
        <p:spPr>
          <a:xfrm>
            <a:off x="6553200" y="6029611"/>
            <a:ext cx="2573974" cy="369332"/>
          </a:xfrm>
          <a:prstGeom prst="rect">
            <a:avLst/>
          </a:prstGeom>
          <a:noFill/>
        </p:spPr>
        <p:txBody>
          <a:bodyPr wrap="none" rtlCol="0">
            <a:spAutoFit/>
          </a:bodyPr>
          <a:lstStyle/>
          <a:p>
            <a:r>
              <a:rPr lang="en-US" dirty="0"/>
              <a:t>Wavelength in the medium</a:t>
            </a:r>
          </a:p>
        </p:txBody>
      </p:sp>
      <p:sp>
        <p:nvSpPr>
          <p:cNvPr id="23" name="TextBox 22"/>
          <p:cNvSpPr txBox="1"/>
          <p:nvPr/>
        </p:nvSpPr>
        <p:spPr>
          <a:xfrm flipH="1">
            <a:off x="1105204" y="6237288"/>
            <a:ext cx="2602699"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p:spTree>
    <p:extLst>
      <p:ext uri="{BB962C8B-B14F-4D97-AF65-F5344CB8AC3E}">
        <p14:creationId xmlns:p14="http://schemas.microsoft.com/office/powerpoint/2010/main" val="323198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6300193" y="3284984"/>
            <a:ext cx="2232248" cy="2520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23528" y="1844824"/>
            <a:ext cx="854266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69862"/>
            <a:ext cx="8229600" cy="1143000"/>
          </a:xfrm>
        </p:spPr>
        <p:txBody>
          <a:bodyPr/>
          <a:lstStyle/>
          <a:p>
            <a:r>
              <a:rPr lang="en-GB" dirty="0"/>
              <a:t>Point source of light</a:t>
            </a:r>
            <a:endParaRPr lang="en-US" dirty="0"/>
          </a:p>
        </p:txBody>
      </p:sp>
      <p:sp>
        <p:nvSpPr>
          <p:cNvPr id="3" name="Content Placeholder 2"/>
          <p:cNvSpPr>
            <a:spLocks noGrp="1"/>
          </p:cNvSpPr>
          <p:nvPr>
            <p:ph idx="1"/>
          </p:nvPr>
        </p:nvSpPr>
        <p:spPr>
          <a:xfrm>
            <a:off x="770260" y="682770"/>
            <a:ext cx="8229600" cy="4525963"/>
          </a:xfrm>
        </p:spPr>
        <p:txBody>
          <a:bodyPr/>
          <a:lstStyle/>
          <a:p>
            <a:r>
              <a:rPr lang="en-GB" sz="2800" dirty="0"/>
              <a:t>The flame of a candle, the filament in light bulb, or the sun, are </a:t>
            </a:r>
            <a:r>
              <a:rPr lang="en-GB" sz="2800" b="1" dirty="0"/>
              <a:t>extended</a:t>
            </a:r>
            <a:r>
              <a:rPr lang="en-GB" sz="2800" dirty="0"/>
              <a:t> sources of light.</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33</a:t>
            </a:fld>
            <a:endParaRPr lang="en-US" altLang="zh-CN"/>
          </a:p>
        </p:txBody>
      </p:sp>
      <p:sp>
        <p:nvSpPr>
          <p:cNvPr id="5" name="TextBox 4"/>
          <p:cNvSpPr txBox="1"/>
          <p:nvPr/>
        </p:nvSpPr>
        <p:spPr>
          <a:xfrm>
            <a:off x="457200" y="1960446"/>
            <a:ext cx="8569975" cy="523220"/>
          </a:xfrm>
          <a:prstGeom prst="rect">
            <a:avLst/>
          </a:prstGeom>
          <a:noFill/>
        </p:spPr>
        <p:txBody>
          <a:bodyPr wrap="none" rtlCol="0">
            <a:spAutoFit/>
          </a:bodyPr>
          <a:lstStyle/>
          <a:p>
            <a:r>
              <a:rPr lang="en-GB" sz="2800" dirty="0"/>
              <a:t>An extended source can be seen as a sum of point sources </a:t>
            </a:r>
            <a:endParaRPr lang="en-US" sz="2800" dirty="0"/>
          </a:p>
        </p:txBody>
      </p:sp>
      <p:pic>
        <p:nvPicPr>
          <p:cNvPr id="6" name="Picture 5"/>
          <p:cNvPicPr>
            <a:picLocks noChangeAspect="1"/>
          </p:cNvPicPr>
          <p:nvPr/>
        </p:nvPicPr>
        <p:blipFill>
          <a:blip r:embed="rId2"/>
          <a:stretch>
            <a:fillRect/>
          </a:stretch>
        </p:blipFill>
        <p:spPr>
          <a:xfrm>
            <a:off x="2849931" y="3182582"/>
            <a:ext cx="3176793" cy="3469241"/>
          </a:xfrm>
          <a:prstGeom prst="rect">
            <a:avLst/>
          </a:prstGeom>
        </p:spPr>
      </p:pic>
      <p:cxnSp>
        <p:nvCxnSpPr>
          <p:cNvPr id="9" name="Straight Arrow Connector 8"/>
          <p:cNvCxnSpPr/>
          <p:nvPr/>
        </p:nvCxnSpPr>
        <p:spPr>
          <a:xfrm>
            <a:off x="2058225" y="4305870"/>
            <a:ext cx="1418970" cy="5520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7489" y="3618951"/>
            <a:ext cx="1713508" cy="923330"/>
          </a:xfrm>
          <a:prstGeom prst="rect">
            <a:avLst/>
          </a:prstGeom>
          <a:noFill/>
        </p:spPr>
        <p:txBody>
          <a:bodyPr wrap="square" rtlCol="0">
            <a:spAutoFit/>
          </a:bodyPr>
          <a:lstStyle/>
          <a:p>
            <a:r>
              <a:rPr lang="en-GB" dirty="0">
                <a:solidFill>
                  <a:srgbClr val="FF0000"/>
                </a:solidFill>
              </a:rPr>
              <a:t>A point source in an extended source</a:t>
            </a:r>
            <a:endParaRPr lang="en-US" dirty="0">
              <a:solidFill>
                <a:srgbClr val="FF0000"/>
              </a:solidFill>
            </a:endParaRPr>
          </a:p>
        </p:txBody>
      </p:sp>
      <p:sp>
        <p:nvSpPr>
          <p:cNvPr id="13" name="TextBox 12"/>
          <p:cNvSpPr txBox="1"/>
          <p:nvPr/>
        </p:nvSpPr>
        <p:spPr>
          <a:xfrm>
            <a:off x="6300193" y="3429000"/>
            <a:ext cx="2232248" cy="2246769"/>
          </a:xfrm>
          <a:prstGeom prst="rect">
            <a:avLst/>
          </a:prstGeom>
          <a:noFill/>
        </p:spPr>
        <p:txBody>
          <a:bodyPr wrap="square" rtlCol="0">
            <a:spAutoFit/>
          </a:bodyPr>
          <a:lstStyle/>
          <a:p>
            <a:r>
              <a:rPr lang="en-GB" sz="2800" dirty="0"/>
              <a:t>The light from a point source has </a:t>
            </a:r>
            <a:r>
              <a:rPr lang="en-GB" sz="2800" b="1" dirty="0"/>
              <a:t>spherical</a:t>
            </a:r>
            <a:r>
              <a:rPr lang="en-GB" sz="2800" dirty="0"/>
              <a:t> wave fronts.</a:t>
            </a:r>
            <a:endParaRPr lang="en-US" sz="2800" dirty="0"/>
          </a:p>
        </p:txBody>
      </p:sp>
    </p:spTree>
    <p:extLst>
      <p:ext uri="{BB962C8B-B14F-4D97-AF65-F5344CB8AC3E}">
        <p14:creationId xmlns:p14="http://schemas.microsoft.com/office/powerpoint/2010/main" val="112475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5"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34</a:t>
            </a:fld>
            <a:endParaRPr lang="en-US" altLang="zh-CN"/>
          </a:p>
        </p:txBody>
      </p:sp>
      <p:sp>
        <p:nvSpPr>
          <p:cNvPr id="5" name="Rectangle: Rounded Corners 43">
            <a:extLst>
              <a:ext uri="{FF2B5EF4-FFF2-40B4-BE49-F238E27FC236}">
                <a16:creationId xmlns:a16="http://schemas.microsoft.com/office/drawing/2014/main" id="{C0F60A9D-CB0F-4C35-94F9-F52D371B3199}"/>
              </a:ext>
            </a:extLst>
          </p:cNvPr>
          <p:cNvSpPr/>
          <p:nvPr/>
        </p:nvSpPr>
        <p:spPr bwMode="auto">
          <a:xfrm>
            <a:off x="3704094" y="3274622"/>
            <a:ext cx="2586808" cy="136524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A22823F-2CC4-4336-B2C1-E2BF2E260781}"/>
                  </a:ext>
                </a:extLst>
              </p:cNvPr>
              <p:cNvSpPr>
                <a:spLocks noGrp="1"/>
              </p:cNvSpPr>
              <p:nvPr>
                <p:ph idx="1"/>
              </p:nvPr>
            </p:nvSpPr>
            <p:spPr>
              <a:xfrm>
                <a:off x="350551" y="1408093"/>
                <a:ext cx="8229600" cy="4525963"/>
              </a:xfrm>
            </p:spPr>
            <p:txBody>
              <a:bodyPr/>
              <a:lstStyle/>
              <a:p>
                <a:r>
                  <a:rPr lang="en-US" dirty="0"/>
                  <a:t>For a point light source, at the distance </a:t>
                </a:r>
                <a14:m>
                  <m:oMath xmlns:m="http://schemas.openxmlformats.org/officeDocument/2006/math">
                    <m:r>
                      <a:rPr lang="en-US" b="0" i="1" smtClean="0">
                        <a:latin typeface="Cambria Math" panose="02040503050406030204" pitchFamily="18" charset="0"/>
                      </a:rPr>
                      <m:t>𝑟</m:t>
                    </m:r>
                  </m:oMath>
                </a14:m>
                <a:r>
                  <a:rPr lang="en-US" dirty="0"/>
                  <a:t> from the source, the position vector from the source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oMath>
                </a14:m>
                <a:r>
                  <a:rPr lang="en-US" dirty="0"/>
                  <a:t> has the same direction than the wave vector:</a:t>
                </a:r>
              </a:p>
            </p:txBody>
          </p:sp>
        </mc:Choice>
        <mc:Fallback xmlns="">
          <p:sp>
            <p:nvSpPr>
              <p:cNvPr id="7" name="Content Placeholder 2">
                <a:extLst>
                  <a:ext uri="{FF2B5EF4-FFF2-40B4-BE49-F238E27FC236}">
                    <a16:creationId xmlns:a16="http://schemas.microsoft.com/office/drawing/2014/main" id="{AA22823F-2CC4-4336-B2C1-E2BF2E260781}"/>
                  </a:ext>
                </a:extLst>
              </p:cNvPr>
              <p:cNvSpPr>
                <a:spLocks noGrp="1" noRot="1" noChangeAspect="1" noMove="1" noResize="1" noEditPoints="1" noAdjustHandles="1" noChangeArrowheads="1" noChangeShapeType="1" noTextEdit="1"/>
              </p:cNvSpPr>
              <p:nvPr>
                <p:ph idx="1"/>
              </p:nvPr>
            </p:nvSpPr>
            <p:spPr>
              <a:xfrm>
                <a:off x="350551" y="1408093"/>
                <a:ext cx="8229600" cy="4525963"/>
              </a:xfrm>
              <a:blipFill>
                <a:blip r:embed="rId2"/>
                <a:stretch>
                  <a:fillRect l="-1704" t="-1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4EA7E9-CA35-46F2-8F20-8564875EDD31}"/>
                  </a:ext>
                </a:extLst>
              </p:cNvPr>
              <p:cNvSpPr txBox="1"/>
              <p:nvPr/>
            </p:nvSpPr>
            <p:spPr>
              <a:xfrm>
                <a:off x="4058654" y="3671075"/>
                <a:ext cx="2079928" cy="706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US" sz="4000" b="0" i="1" smtClean="0">
                              <a:latin typeface="Cambria Math" panose="02040503050406030204" pitchFamily="18" charset="0"/>
                            </a:rPr>
                            <m:t>𝑘</m:t>
                          </m:r>
                        </m:e>
                      </m:acc>
                      <m:r>
                        <a:rPr lang="en-US" sz="4000" b="0" i="1" smtClean="0">
                          <a:latin typeface="Cambria Math" panose="02040503050406030204" pitchFamily="18" charset="0"/>
                        </a:rPr>
                        <m:t>.</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𝑟</m:t>
                          </m:r>
                        </m:e>
                      </m:acc>
                      <m:r>
                        <a:rPr lang="en-US" sz="4000" b="0" i="1" smtClean="0">
                          <a:latin typeface="Cambria Math" panose="02040503050406030204" pitchFamily="18" charset="0"/>
                        </a:rPr>
                        <m:t>=</m:t>
                      </m:r>
                      <m:r>
                        <a:rPr lang="en-US" sz="4000" b="0" i="1" smtClean="0">
                          <a:latin typeface="Cambria Math" panose="02040503050406030204" pitchFamily="18" charset="0"/>
                        </a:rPr>
                        <m:t>𝑘𝑟</m:t>
                      </m:r>
                    </m:oMath>
                  </m:oMathPara>
                </a14:m>
                <a:endParaRPr lang="en-US" sz="4000" dirty="0"/>
              </a:p>
            </p:txBody>
          </p:sp>
        </mc:Choice>
        <mc:Fallback xmlns="">
          <p:sp>
            <p:nvSpPr>
              <p:cNvPr id="8" name="TextBox 7">
                <a:extLst>
                  <a:ext uri="{FF2B5EF4-FFF2-40B4-BE49-F238E27FC236}">
                    <a16:creationId xmlns:a16="http://schemas.microsoft.com/office/drawing/2014/main" id="{764EA7E9-CA35-46F2-8F20-8564875EDD31}"/>
                  </a:ext>
                </a:extLst>
              </p:cNvPr>
              <p:cNvSpPr txBox="1">
                <a:spLocks noRot="1" noChangeAspect="1" noMove="1" noResize="1" noEditPoints="1" noAdjustHandles="1" noChangeArrowheads="1" noChangeShapeType="1" noTextEdit="1"/>
              </p:cNvSpPr>
              <p:nvPr/>
            </p:nvSpPr>
            <p:spPr>
              <a:xfrm>
                <a:off x="4058654" y="3671075"/>
                <a:ext cx="2079928" cy="706540"/>
              </a:xfrm>
              <a:prstGeom prst="rect">
                <a:avLst/>
              </a:prstGeom>
              <a:blipFill>
                <a:blip r:embed="rId3"/>
                <a:stretch>
                  <a:fillRect/>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E498DB4D-0D20-423B-850F-0FE6331204D4}"/>
              </a:ext>
            </a:extLst>
          </p:cNvPr>
          <p:cNvCxnSpPr/>
          <p:nvPr/>
        </p:nvCxnSpPr>
        <p:spPr bwMode="auto">
          <a:xfrm>
            <a:off x="3065477" y="5132655"/>
            <a:ext cx="0" cy="4320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6714F19E-A38A-448C-BFA6-ABB00610BE50}"/>
              </a:ext>
            </a:extLst>
          </p:cNvPr>
          <p:cNvCxnSpPr/>
          <p:nvPr/>
        </p:nvCxnSpPr>
        <p:spPr bwMode="auto">
          <a:xfrm>
            <a:off x="2767391" y="5348679"/>
            <a:ext cx="50405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EFC92338-AF9E-49F8-89E3-B56FBB2E3513}"/>
              </a:ext>
            </a:extLst>
          </p:cNvPr>
          <p:cNvSpPr txBox="1"/>
          <p:nvPr/>
        </p:nvSpPr>
        <p:spPr>
          <a:xfrm>
            <a:off x="3045972" y="4992104"/>
            <a:ext cx="314510" cy="369332"/>
          </a:xfrm>
          <a:prstGeom prst="rect">
            <a:avLst/>
          </a:prstGeom>
          <a:noFill/>
        </p:spPr>
        <p:txBody>
          <a:bodyPr wrap="none" rtlCol="0">
            <a:spAutoFit/>
          </a:bodyPr>
          <a:lstStyle/>
          <a:p>
            <a:r>
              <a:rPr lang="en-US" dirty="0"/>
              <a:t>P</a:t>
            </a:r>
          </a:p>
        </p:txBody>
      </p:sp>
      <p:sp>
        <p:nvSpPr>
          <p:cNvPr id="12" name="Oval 11">
            <a:extLst>
              <a:ext uri="{FF2B5EF4-FFF2-40B4-BE49-F238E27FC236}">
                <a16:creationId xmlns:a16="http://schemas.microsoft.com/office/drawing/2014/main" id="{7C12C847-8EE9-453E-BFA5-9F3461AB6A0B}"/>
              </a:ext>
            </a:extLst>
          </p:cNvPr>
          <p:cNvSpPr/>
          <p:nvPr/>
        </p:nvSpPr>
        <p:spPr bwMode="auto">
          <a:xfrm>
            <a:off x="465072" y="547725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AFF98CA-5700-475E-854A-6CC26C884B9D}"/>
                  </a:ext>
                </a:extLst>
              </p:cNvPr>
              <p:cNvSpPr txBox="1"/>
              <p:nvPr/>
            </p:nvSpPr>
            <p:spPr>
              <a:xfrm>
                <a:off x="422243" y="5124092"/>
                <a:ext cx="1840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oMath>
                  </m:oMathPara>
                </a14:m>
                <a:endParaRPr lang="en-US" dirty="0"/>
              </a:p>
            </p:txBody>
          </p:sp>
        </mc:Choice>
        <mc:Fallback xmlns="">
          <p:sp>
            <p:nvSpPr>
              <p:cNvPr id="13" name="TextBox 12">
                <a:extLst>
                  <a:ext uri="{FF2B5EF4-FFF2-40B4-BE49-F238E27FC236}">
                    <a16:creationId xmlns:a16="http://schemas.microsoft.com/office/drawing/2014/main" id="{DAFF98CA-5700-475E-854A-6CC26C884B9D}"/>
                  </a:ext>
                </a:extLst>
              </p:cNvPr>
              <p:cNvSpPr txBox="1">
                <a:spLocks noRot="1" noChangeAspect="1" noMove="1" noResize="1" noEditPoints="1" noAdjustHandles="1" noChangeArrowheads="1" noChangeShapeType="1" noTextEdit="1"/>
              </p:cNvSpPr>
              <p:nvPr/>
            </p:nvSpPr>
            <p:spPr>
              <a:xfrm>
                <a:off x="422243" y="5124092"/>
                <a:ext cx="184025" cy="276999"/>
              </a:xfrm>
              <a:prstGeom prst="rect">
                <a:avLst/>
              </a:prstGeom>
              <a:blipFill>
                <a:blip r:embed="rId4"/>
                <a:stretch>
                  <a:fillRect l="-26667" r="-30000" b="-8889"/>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9C09E759-2FA6-4F5A-89DB-4C51762984FF}"/>
              </a:ext>
            </a:extLst>
          </p:cNvPr>
          <p:cNvSpPr txBox="1"/>
          <p:nvPr/>
        </p:nvSpPr>
        <p:spPr>
          <a:xfrm>
            <a:off x="399948" y="5597731"/>
            <a:ext cx="1302793" cy="369332"/>
          </a:xfrm>
          <a:prstGeom prst="rect">
            <a:avLst/>
          </a:prstGeom>
          <a:noFill/>
        </p:spPr>
        <p:txBody>
          <a:bodyPr wrap="none" rtlCol="0">
            <a:spAutoFit/>
          </a:bodyPr>
          <a:lstStyle/>
          <a:p>
            <a:r>
              <a:rPr lang="en-US" dirty="0"/>
              <a:t>Point source</a:t>
            </a:r>
          </a:p>
        </p:txBody>
      </p:sp>
      <p:cxnSp>
        <p:nvCxnSpPr>
          <p:cNvPr id="15" name="Straight Arrow Connector 14">
            <a:extLst>
              <a:ext uri="{FF2B5EF4-FFF2-40B4-BE49-F238E27FC236}">
                <a16:creationId xmlns:a16="http://schemas.microsoft.com/office/drawing/2014/main" id="{A6AB239E-B43B-484A-A272-D17C3AA737E8}"/>
              </a:ext>
            </a:extLst>
          </p:cNvPr>
          <p:cNvCxnSpPr/>
          <p:nvPr/>
        </p:nvCxnSpPr>
        <p:spPr bwMode="auto">
          <a:xfrm flipV="1">
            <a:off x="528510" y="5323482"/>
            <a:ext cx="2508458" cy="209836"/>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5DDA0844-940A-4763-A9DE-43E55C258079}"/>
              </a:ext>
            </a:extLst>
          </p:cNvPr>
          <p:cNvCxnSpPr/>
          <p:nvPr/>
        </p:nvCxnSpPr>
        <p:spPr bwMode="auto">
          <a:xfrm flipV="1">
            <a:off x="3065477" y="5229643"/>
            <a:ext cx="1785265" cy="11464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71B752C-C463-4161-BF27-2DDFB052B359}"/>
                  </a:ext>
                </a:extLst>
              </p:cNvPr>
              <p:cNvSpPr txBox="1"/>
              <p:nvPr/>
            </p:nvSpPr>
            <p:spPr>
              <a:xfrm>
                <a:off x="1947997" y="4892595"/>
                <a:ext cx="2691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𝑟</m:t>
                          </m:r>
                        </m:e>
                      </m:acc>
                    </m:oMath>
                  </m:oMathPara>
                </a14:m>
                <a:endParaRPr lang="en-US" dirty="0"/>
              </a:p>
            </p:txBody>
          </p:sp>
        </mc:Choice>
        <mc:Fallback xmlns="">
          <p:sp>
            <p:nvSpPr>
              <p:cNvPr id="17" name="TextBox 16">
                <a:extLst>
                  <a:ext uri="{FF2B5EF4-FFF2-40B4-BE49-F238E27FC236}">
                    <a16:creationId xmlns:a16="http://schemas.microsoft.com/office/drawing/2014/main" id="{371B752C-C463-4161-BF27-2DDFB052B359}"/>
                  </a:ext>
                </a:extLst>
              </p:cNvPr>
              <p:cNvSpPr txBox="1">
                <a:spLocks noRot="1" noChangeAspect="1" noMove="1" noResize="1" noEditPoints="1" noAdjustHandles="1" noChangeArrowheads="1" noChangeShapeType="1" noTextEdit="1"/>
              </p:cNvSpPr>
              <p:nvPr/>
            </p:nvSpPr>
            <p:spPr>
              <a:xfrm>
                <a:off x="1947997" y="4892595"/>
                <a:ext cx="269176"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544629D-8DD2-4B79-BAB1-A1820882E8FB}"/>
                  </a:ext>
                </a:extLst>
              </p:cNvPr>
              <p:cNvSpPr txBox="1"/>
              <p:nvPr/>
            </p:nvSpPr>
            <p:spPr>
              <a:xfrm>
                <a:off x="3704094" y="4858798"/>
                <a:ext cx="191078" cy="317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𝑘</m:t>
                          </m:r>
                        </m:e>
                      </m:acc>
                    </m:oMath>
                  </m:oMathPara>
                </a14:m>
                <a:endParaRPr lang="en-US" dirty="0">
                  <a:solidFill>
                    <a:srgbClr val="FF0000"/>
                  </a:solidFill>
                </a:endParaRPr>
              </a:p>
            </p:txBody>
          </p:sp>
        </mc:Choice>
        <mc:Fallback xmlns="">
          <p:sp>
            <p:nvSpPr>
              <p:cNvPr id="18" name="TextBox 17">
                <a:extLst>
                  <a:ext uri="{FF2B5EF4-FFF2-40B4-BE49-F238E27FC236}">
                    <a16:creationId xmlns:a16="http://schemas.microsoft.com/office/drawing/2014/main" id="{2544629D-8DD2-4B79-BAB1-A1820882E8FB}"/>
                  </a:ext>
                </a:extLst>
              </p:cNvPr>
              <p:cNvSpPr txBox="1">
                <a:spLocks noRot="1" noChangeAspect="1" noMove="1" noResize="1" noEditPoints="1" noAdjustHandles="1" noChangeArrowheads="1" noChangeShapeType="1" noTextEdit="1"/>
              </p:cNvSpPr>
              <p:nvPr/>
            </p:nvSpPr>
            <p:spPr>
              <a:xfrm>
                <a:off x="3704094" y="4858798"/>
                <a:ext cx="191078" cy="317972"/>
              </a:xfrm>
              <a:prstGeom prst="rect">
                <a:avLst/>
              </a:prstGeom>
              <a:blipFill>
                <a:blip r:embed="rId6"/>
                <a:stretch>
                  <a:fillRect l="-29032" r="-29032"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B1B470F-A39B-45BE-BDD7-5F620F6EE52B}"/>
                  </a:ext>
                </a:extLst>
              </p:cNvPr>
              <p:cNvSpPr txBox="1"/>
              <p:nvPr/>
            </p:nvSpPr>
            <p:spPr>
              <a:xfrm>
                <a:off x="2217173" y="6342944"/>
                <a:ext cx="3191066" cy="369332"/>
              </a:xfrm>
              <a:prstGeom prst="rect">
                <a:avLst/>
              </a:prstGeom>
              <a:noFill/>
            </p:spPr>
            <p:txBody>
              <a:bodyPr wrap="none" rtlCol="0">
                <a:spAutoFit/>
              </a:bodyPr>
              <a:lstStyle/>
              <a:p>
                <a:r>
                  <a:rPr lang="en-US" dirty="0"/>
                  <a:t>Spherical wave front (of radius </a:t>
                </a:r>
                <a14:m>
                  <m:oMath xmlns:m="http://schemas.openxmlformats.org/officeDocument/2006/math">
                    <m:r>
                      <a:rPr lang="en-US" b="0" i="1" smtClean="0">
                        <a:latin typeface="Cambria Math" panose="02040503050406030204" pitchFamily="18" charset="0"/>
                      </a:rPr>
                      <m:t>𝑟</m:t>
                    </m:r>
                  </m:oMath>
                </a14:m>
                <a:r>
                  <a:rPr lang="en-US" dirty="0"/>
                  <a:t>)</a:t>
                </a:r>
              </a:p>
            </p:txBody>
          </p:sp>
        </mc:Choice>
        <mc:Fallback xmlns="">
          <p:sp>
            <p:nvSpPr>
              <p:cNvPr id="19" name="TextBox 18">
                <a:extLst>
                  <a:ext uri="{FF2B5EF4-FFF2-40B4-BE49-F238E27FC236}">
                    <a16:creationId xmlns:a16="http://schemas.microsoft.com/office/drawing/2014/main" id="{BB1B470F-A39B-45BE-BDD7-5F620F6EE52B}"/>
                  </a:ext>
                </a:extLst>
              </p:cNvPr>
              <p:cNvSpPr txBox="1">
                <a:spLocks noRot="1" noChangeAspect="1" noMove="1" noResize="1" noEditPoints="1" noAdjustHandles="1" noChangeArrowheads="1" noChangeShapeType="1" noTextEdit="1"/>
              </p:cNvSpPr>
              <p:nvPr/>
            </p:nvSpPr>
            <p:spPr>
              <a:xfrm>
                <a:off x="2217173" y="6342944"/>
                <a:ext cx="3191066" cy="369332"/>
              </a:xfrm>
              <a:prstGeom prst="rect">
                <a:avLst/>
              </a:prstGeom>
              <a:blipFill>
                <a:blip r:embed="rId7"/>
                <a:stretch>
                  <a:fillRect l="-1721" t="-10000" r="-4398" b="-26667"/>
                </a:stretch>
              </a:blipFill>
            </p:spPr>
            <p:txBody>
              <a:bodyPr/>
              <a:lstStyle/>
              <a:p>
                <a:r>
                  <a:rPr lang="en-US">
                    <a:noFill/>
                  </a:rPr>
                  <a:t> </a:t>
                </a:r>
              </a:p>
            </p:txBody>
          </p:sp>
        </mc:Fallback>
      </mc:AlternateContent>
      <p:sp>
        <p:nvSpPr>
          <p:cNvPr id="20" name="Freeform: Shape 42">
            <a:extLst>
              <a:ext uri="{FF2B5EF4-FFF2-40B4-BE49-F238E27FC236}">
                <a16:creationId xmlns:a16="http://schemas.microsoft.com/office/drawing/2014/main" id="{20A48AF5-1B34-4DDD-B3C0-D37C270DE85E}"/>
              </a:ext>
            </a:extLst>
          </p:cNvPr>
          <p:cNvSpPr/>
          <p:nvPr/>
        </p:nvSpPr>
        <p:spPr bwMode="auto">
          <a:xfrm>
            <a:off x="2840954" y="4281709"/>
            <a:ext cx="232110" cy="2010508"/>
          </a:xfrm>
          <a:custGeom>
            <a:avLst/>
            <a:gdLst>
              <a:gd name="connsiteX0" fmla="*/ 0 w 232110"/>
              <a:gd name="connsiteY0" fmla="*/ 0 h 2010508"/>
              <a:gd name="connsiteX1" fmla="*/ 228600 w 232110"/>
              <a:gd name="connsiteY1" fmla="*/ 978877 h 2010508"/>
              <a:gd name="connsiteX2" fmla="*/ 117231 w 232110"/>
              <a:gd name="connsiteY2" fmla="*/ 2010508 h 2010508"/>
            </a:gdLst>
            <a:ahLst/>
            <a:cxnLst>
              <a:cxn ang="0">
                <a:pos x="connsiteX0" y="connsiteY0"/>
              </a:cxn>
              <a:cxn ang="0">
                <a:pos x="connsiteX1" y="connsiteY1"/>
              </a:cxn>
              <a:cxn ang="0">
                <a:pos x="connsiteX2" y="connsiteY2"/>
              </a:cxn>
            </a:cxnLst>
            <a:rect l="l" t="t" r="r" b="b"/>
            <a:pathLst>
              <a:path w="232110" h="2010508">
                <a:moveTo>
                  <a:pt x="0" y="0"/>
                </a:moveTo>
                <a:cubicBezTo>
                  <a:pt x="104530" y="321896"/>
                  <a:pt x="209061" y="643792"/>
                  <a:pt x="228600" y="978877"/>
                </a:cubicBezTo>
                <a:cubicBezTo>
                  <a:pt x="248139" y="1313962"/>
                  <a:pt x="182685" y="1662235"/>
                  <a:pt x="117231" y="2010508"/>
                </a:cubicBezTo>
              </a:path>
            </a:pathLst>
          </a:custGeom>
          <a:no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1" name="Title 1">
            <a:extLst>
              <a:ext uri="{FF2B5EF4-FFF2-40B4-BE49-F238E27FC236}">
                <a16:creationId xmlns:a16="http://schemas.microsoft.com/office/drawing/2014/main" id="{41610B36-DCB1-4002-BC84-FE11594234FF}"/>
              </a:ext>
            </a:extLst>
          </p:cNvPr>
          <p:cNvSpPr>
            <a:spLocks noGrp="1"/>
          </p:cNvSpPr>
          <p:nvPr>
            <p:ph type="title"/>
          </p:nvPr>
        </p:nvSpPr>
        <p:spPr>
          <a:xfrm>
            <a:off x="636588" y="0"/>
            <a:ext cx="8229600" cy="1143000"/>
          </a:xfrm>
        </p:spPr>
        <p:txBody>
          <a:bodyPr/>
          <a:lstStyle/>
          <a:p>
            <a:r>
              <a:rPr lang="en-US" sz="3200" dirty="0"/>
              <a:t>Wave vector and point source</a:t>
            </a:r>
          </a:p>
        </p:txBody>
      </p:sp>
    </p:spTree>
    <p:extLst>
      <p:ext uri="{BB962C8B-B14F-4D97-AF65-F5344CB8AC3E}">
        <p14:creationId xmlns:p14="http://schemas.microsoft.com/office/powerpoint/2010/main" val="258012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35</a:t>
            </a:fld>
            <a:endParaRPr lang="en-US" altLang="zh-CN"/>
          </a:p>
        </p:txBody>
      </p:sp>
      <p:sp>
        <p:nvSpPr>
          <p:cNvPr id="5" name="Cylinder 16">
            <a:extLst>
              <a:ext uri="{FF2B5EF4-FFF2-40B4-BE49-F238E27FC236}">
                <a16:creationId xmlns:a16="http://schemas.microsoft.com/office/drawing/2014/main" id="{90FBDCA3-BF53-48A1-80CB-5D7D01702A71}"/>
              </a:ext>
            </a:extLst>
          </p:cNvPr>
          <p:cNvSpPr/>
          <p:nvPr/>
        </p:nvSpPr>
        <p:spPr bwMode="auto">
          <a:xfrm>
            <a:off x="6932087" y="2750263"/>
            <a:ext cx="72002" cy="1512168"/>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6" name="Cylinder 18">
            <a:extLst>
              <a:ext uri="{FF2B5EF4-FFF2-40B4-BE49-F238E27FC236}">
                <a16:creationId xmlns:a16="http://schemas.microsoft.com/office/drawing/2014/main" id="{D4FFFC7E-130B-4ED2-9FEC-418F6D022597}"/>
              </a:ext>
            </a:extLst>
          </p:cNvPr>
          <p:cNvSpPr/>
          <p:nvPr/>
        </p:nvSpPr>
        <p:spPr bwMode="auto">
          <a:xfrm>
            <a:off x="6567994" y="2637626"/>
            <a:ext cx="827584" cy="1624597"/>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7" name="Title 1">
            <a:extLst>
              <a:ext uri="{FF2B5EF4-FFF2-40B4-BE49-F238E27FC236}">
                <a16:creationId xmlns:a16="http://schemas.microsoft.com/office/drawing/2014/main" id="{27C9C358-0AC8-4962-B5CB-69D2BBBEFC94}"/>
              </a:ext>
            </a:extLst>
          </p:cNvPr>
          <p:cNvSpPr>
            <a:spLocks noGrp="1"/>
          </p:cNvSpPr>
          <p:nvPr>
            <p:ph type="title"/>
          </p:nvPr>
        </p:nvSpPr>
        <p:spPr>
          <a:xfrm>
            <a:off x="807354" y="133040"/>
            <a:ext cx="8229600" cy="1143000"/>
          </a:xfrm>
        </p:spPr>
        <p:txBody>
          <a:bodyPr/>
          <a:lstStyle/>
          <a:p>
            <a:r>
              <a:rPr lang="en-US" sz="2400" dirty="0"/>
              <a:t>Direction of propagation of homogeneous waves: Some examples</a:t>
            </a:r>
          </a:p>
        </p:txBody>
      </p:sp>
      <p:sp>
        <p:nvSpPr>
          <p:cNvPr id="8" name="Content Placeholder 2">
            <a:extLst>
              <a:ext uri="{FF2B5EF4-FFF2-40B4-BE49-F238E27FC236}">
                <a16:creationId xmlns:a16="http://schemas.microsoft.com/office/drawing/2014/main" id="{62692A82-8748-402D-A1B4-DF57AD93AAEF}"/>
              </a:ext>
            </a:extLst>
          </p:cNvPr>
          <p:cNvSpPr>
            <a:spLocks noGrp="1"/>
          </p:cNvSpPr>
          <p:nvPr>
            <p:ph idx="1"/>
          </p:nvPr>
        </p:nvSpPr>
        <p:spPr>
          <a:xfrm>
            <a:off x="636588" y="1124744"/>
            <a:ext cx="8229600" cy="4525963"/>
          </a:xfrm>
        </p:spPr>
        <p:txBody>
          <a:bodyPr/>
          <a:lstStyle/>
          <a:p>
            <a:r>
              <a:rPr lang="en-US" sz="1800" dirty="0"/>
              <a:t>The direction of propagation of homogeneous waves is perpendicular to the wave fronts.</a:t>
            </a:r>
          </a:p>
          <a:p>
            <a:r>
              <a:rPr lang="en-US" sz="1800" dirty="0"/>
              <a:t>The main wave fronts are plane wave fronts, spherical wave fronts, and cylindrical wave fronts (there could be other kind of wave fronts)</a:t>
            </a:r>
          </a:p>
        </p:txBody>
      </p:sp>
      <p:sp>
        <p:nvSpPr>
          <p:cNvPr id="9" name="TextBox 8">
            <a:extLst>
              <a:ext uri="{FF2B5EF4-FFF2-40B4-BE49-F238E27FC236}">
                <a16:creationId xmlns:a16="http://schemas.microsoft.com/office/drawing/2014/main" id="{ECCE38BE-A7C0-4D36-B280-2ECC0E53DF87}"/>
              </a:ext>
            </a:extLst>
          </p:cNvPr>
          <p:cNvSpPr txBox="1"/>
          <p:nvPr/>
        </p:nvSpPr>
        <p:spPr>
          <a:xfrm>
            <a:off x="5958132" y="4665079"/>
            <a:ext cx="3099637" cy="646331"/>
          </a:xfrm>
          <a:prstGeom prst="rect">
            <a:avLst/>
          </a:prstGeom>
          <a:noFill/>
        </p:spPr>
        <p:txBody>
          <a:bodyPr wrap="square" rtlCol="0">
            <a:spAutoFit/>
          </a:bodyPr>
          <a:lstStyle/>
          <a:p>
            <a:r>
              <a:rPr lang="en-US" dirty="0"/>
              <a:t>Cylindrical wave fronts (here from a linear source) </a:t>
            </a:r>
          </a:p>
        </p:txBody>
      </p:sp>
      <p:sp>
        <p:nvSpPr>
          <p:cNvPr id="10" name="Rectangle 9">
            <a:extLst>
              <a:ext uri="{FF2B5EF4-FFF2-40B4-BE49-F238E27FC236}">
                <a16:creationId xmlns:a16="http://schemas.microsoft.com/office/drawing/2014/main" id="{948A4409-EAE3-46B9-97C0-E3C5AC2737B4}"/>
              </a:ext>
            </a:extLst>
          </p:cNvPr>
          <p:cNvSpPr/>
          <p:nvPr/>
        </p:nvSpPr>
        <p:spPr>
          <a:xfrm>
            <a:off x="2823578" y="4667933"/>
            <a:ext cx="4572000" cy="276999"/>
          </a:xfrm>
          <a:prstGeom prst="rect">
            <a:avLst/>
          </a:prstGeom>
        </p:spPr>
        <p:txBody>
          <a:bodyPr>
            <a:spAutoFit/>
          </a:bodyPr>
          <a:lstStyle/>
          <a:p>
            <a:r>
              <a:rPr lang="en-US" sz="600" dirty="0">
                <a:hlinkClick r:id="rId2"/>
              </a:rPr>
              <a:t>https://notes.tyrocity.com/wp-content/uploads/Spherical-Wave-front.png</a:t>
            </a:r>
            <a:endParaRPr lang="en-US" sz="600" dirty="0"/>
          </a:p>
          <a:p>
            <a:endParaRPr lang="en-US" sz="600" dirty="0"/>
          </a:p>
        </p:txBody>
      </p:sp>
      <p:pic>
        <p:nvPicPr>
          <p:cNvPr id="11" name="Picture 10">
            <a:extLst>
              <a:ext uri="{FF2B5EF4-FFF2-40B4-BE49-F238E27FC236}">
                <a16:creationId xmlns:a16="http://schemas.microsoft.com/office/drawing/2014/main" id="{160D2B60-A6E1-47C1-A2B7-76D58A3CEFC8}"/>
              </a:ext>
            </a:extLst>
          </p:cNvPr>
          <p:cNvPicPr>
            <a:picLocks noChangeAspect="1"/>
          </p:cNvPicPr>
          <p:nvPr/>
        </p:nvPicPr>
        <p:blipFill>
          <a:blip r:embed="rId3"/>
          <a:stretch>
            <a:fillRect/>
          </a:stretch>
        </p:blipFill>
        <p:spPr>
          <a:xfrm>
            <a:off x="3255626" y="2603862"/>
            <a:ext cx="1736601" cy="2033094"/>
          </a:xfrm>
          <a:prstGeom prst="rect">
            <a:avLst/>
          </a:prstGeom>
        </p:spPr>
      </p:pic>
      <p:cxnSp>
        <p:nvCxnSpPr>
          <p:cNvPr id="12" name="Straight Connector 11">
            <a:extLst>
              <a:ext uri="{FF2B5EF4-FFF2-40B4-BE49-F238E27FC236}">
                <a16:creationId xmlns:a16="http://schemas.microsoft.com/office/drawing/2014/main" id="{BD0FD23D-4657-4D2E-9294-F9969CDA26D8}"/>
              </a:ext>
            </a:extLst>
          </p:cNvPr>
          <p:cNvCxnSpPr/>
          <p:nvPr/>
        </p:nvCxnSpPr>
        <p:spPr bwMode="auto">
          <a:xfrm>
            <a:off x="7000042" y="2822063"/>
            <a:ext cx="0" cy="13488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5C2FB870-3294-4072-AAAD-CBCF94442AB6}"/>
              </a:ext>
            </a:extLst>
          </p:cNvPr>
          <p:cNvSpPr txBox="1"/>
          <p:nvPr/>
        </p:nvSpPr>
        <p:spPr>
          <a:xfrm>
            <a:off x="3085230" y="4760266"/>
            <a:ext cx="2234073" cy="646331"/>
          </a:xfrm>
          <a:prstGeom prst="rect">
            <a:avLst/>
          </a:prstGeom>
          <a:noFill/>
        </p:spPr>
        <p:txBody>
          <a:bodyPr wrap="square" rtlCol="0">
            <a:spAutoFit/>
          </a:bodyPr>
          <a:lstStyle/>
          <a:p>
            <a:r>
              <a:rPr lang="en-US" dirty="0"/>
              <a:t>Spherical wave fronts from a source point</a:t>
            </a:r>
          </a:p>
        </p:txBody>
      </p:sp>
      <p:sp>
        <p:nvSpPr>
          <p:cNvPr id="14" name="Cylinder 19">
            <a:extLst>
              <a:ext uri="{FF2B5EF4-FFF2-40B4-BE49-F238E27FC236}">
                <a16:creationId xmlns:a16="http://schemas.microsoft.com/office/drawing/2014/main" id="{C5E757BB-E92B-4712-862E-AEFD686B5E6D}"/>
              </a:ext>
            </a:extLst>
          </p:cNvPr>
          <p:cNvSpPr/>
          <p:nvPr/>
        </p:nvSpPr>
        <p:spPr bwMode="auto">
          <a:xfrm>
            <a:off x="6307082" y="2573796"/>
            <a:ext cx="1349407" cy="1805063"/>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5" name="Cylinder 23">
            <a:extLst>
              <a:ext uri="{FF2B5EF4-FFF2-40B4-BE49-F238E27FC236}">
                <a16:creationId xmlns:a16="http://schemas.microsoft.com/office/drawing/2014/main" id="{A07893FF-B672-40FF-8A0C-5C5463A2B6CE}"/>
              </a:ext>
            </a:extLst>
          </p:cNvPr>
          <p:cNvSpPr/>
          <p:nvPr/>
        </p:nvSpPr>
        <p:spPr bwMode="auto">
          <a:xfrm>
            <a:off x="6157750" y="2501689"/>
            <a:ext cx="1634379" cy="2006525"/>
          </a:xfrm>
          <a:prstGeom prst="can">
            <a:avLst>
              <a:gd name="adj" fmla="val 3143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6" name="Straight Arrow Connector 15">
            <a:extLst>
              <a:ext uri="{FF2B5EF4-FFF2-40B4-BE49-F238E27FC236}">
                <a16:creationId xmlns:a16="http://schemas.microsoft.com/office/drawing/2014/main" id="{6CE1CE53-C9F5-4C55-95B1-1B6DC00BF586}"/>
              </a:ext>
            </a:extLst>
          </p:cNvPr>
          <p:cNvCxnSpPr>
            <a:stCxn id="5" idx="4"/>
          </p:cNvCxnSpPr>
          <p:nvPr/>
        </p:nvCxnSpPr>
        <p:spPr bwMode="auto">
          <a:xfrm>
            <a:off x="7004089" y="3506347"/>
            <a:ext cx="1076073" cy="35796"/>
          </a:xfrm>
          <a:prstGeom prst="straightConnector1">
            <a:avLst/>
          </a:prstGeom>
          <a:solidFill>
            <a:schemeClr val="accent1"/>
          </a:solidFill>
          <a:ln w="9525"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A8EFBBB8-B1F8-4D05-BDCC-19B81EC6AA6B}"/>
              </a:ext>
            </a:extLst>
          </p:cNvPr>
          <p:cNvSpPr txBox="1"/>
          <p:nvPr/>
        </p:nvSpPr>
        <p:spPr>
          <a:xfrm>
            <a:off x="8095599" y="3339579"/>
            <a:ext cx="1063304" cy="369332"/>
          </a:xfrm>
          <a:prstGeom prst="rect">
            <a:avLst/>
          </a:prstGeom>
          <a:noFill/>
        </p:spPr>
        <p:txBody>
          <a:bodyPr wrap="none" rtlCol="0">
            <a:spAutoFit/>
          </a:bodyPr>
          <a:lstStyle/>
          <a:p>
            <a:r>
              <a:rPr lang="en-US" dirty="0">
                <a:solidFill>
                  <a:srgbClr val="FFC000"/>
                </a:solidFill>
              </a:rPr>
              <a:t>Light rays</a:t>
            </a:r>
          </a:p>
        </p:txBody>
      </p:sp>
      <p:cxnSp>
        <p:nvCxnSpPr>
          <p:cNvPr id="18" name="Straight Arrow Connector 17">
            <a:extLst>
              <a:ext uri="{FF2B5EF4-FFF2-40B4-BE49-F238E27FC236}">
                <a16:creationId xmlns:a16="http://schemas.microsoft.com/office/drawing/2014/main" id="{314E0FB5-1651-4088-99A9-106A38BDF5C5}"/>
              </a:ext>
            </a:extLst>
          </p:cNvPr>
          <p:cNvCxnSpPr/>
          <p:nvPr/>
        </p:nvCxnSpPr>
        <p:spPr bwMode="auto">
          <a:xfrm>
            <a:off x="6981576" y="3162127"/>
            <a:ext cx="1076073" cy="35796"/>
          </a:xfrm>
          <a:prstGeom prst="straightConnector1">
            <a:avLst/>
          </a:prstGeom>
          <a:solidFill>
            <a:schemeClr val="accent1"/>
          </a:solidFill>
          <a:ln w="9525"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A0457DDE-43FA-49A6-BF38-1843E423C0F1}"/>
              </a:ext>
            </a:extLst>
          </p:cNvPr>
          <p:cNvCxnSpPr/>
          <p:nvPr/>
        </p:nvCxnSpPr>
        <p:spPr bwMode="auto">
          <a:xfrm>
            <a:off x="6987997" y="3822565"/>
            <a:ext cx="1076073" cy="35796"/>
          </a:xfrm>
          <a:prstGeom prst="straightConnector1">
            <a:avLst/>
          </a:prstGeom>
          <a:solidFill>
            <a:schemeClr val="accent1"/>
          </a:solidFill>
          <a:ln w="9525"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E7AB6B50-ED95-4BD1-986F-830A85D0EE73}"/>
              </a:ext>
            </a:extLst>
          </p:cNvPr>
          <p:cNvCxnSpPr/>
          <p:nvPr/>
        </p:nvCxnSpPr>
        <p:spPr bwMode="auto">
          <a:xfrm flipH="1" flipV="1">
            <a:off x="5786676" y="3140900"/>
            <a:ext cx="1113251" cy="34926"/>
          </a:xfrm>
          <a:prstGeom prst="straightConnector1">
            <a:avLst/>
          </a:prstGeom>
          <a:solidFill>
            <a:schemeClr val="accent1"/>
          </a:solidFill>
          <a:ln w="9525"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8D670B59-02DA-4A9F-A0D5-27980315E78A}"/>
              </a:ext>
            </a:extLst>
          </p:cNvPr>
          <p:cNvCxnSpPr/>
          <p:nvPr/>
        </p:nvCxnSpPr>
        <p:spPr bwMode="auto">
          <a:xfrm flipH="1" flipV="1">
            <a:off x="5797380" y="3476327"/>
            <a:ext cx="1113251" cy="34926"/>
          </a:xfrm>
          <a:prstGeom prst="straightConnector1">
            <a:avLst/>
          </a:prstGeom>
          <a:solidFill>
            <a:schemeClr val="accent1"/>
          </a:solidFill>
          <a:ln w="9525"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314FE15B-C4EB-4C22-9588-1FF79731C4FA}"/>
              </a:ext>
            </a:extLst>
          </p:cNvPr>
          <p:cNvCxnSpPr/>
          <p:nvPr/>
        </p:nvCxnSpPr>
        <p:spPr bwMode="auto">
          <a:xfrm flipH="1" flipV="1">
            <a:off x="5786676" y="3784393"/>
            <a:ext cx="1113251" cy="34926"/>
          </a:xfrm>
          <a:prstGeom prst="straightConnector1">
            <a:avLst/>
          </a:prstGeom>
          <a:solidFill>
            <a:schemeClr val="accent1"/>
          </a:solidFill>
          <a:ln w="9525"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a:extLst>
              <a:ext uri="{FF2B5EF4-FFF2-40B4-BE49-F238E27FC236}">
                <a16:creationId xmlns:a16="http://schemas.microsoft.com/office/drawing/2014/main" id="{7A5FD87F-162F-4D0A-9508-ACB8091A5E4F}"/>
              </a:ext>
            </a:extLst>
          </p:cNvPr>
          <p:cNvSpPr txBox="1"/>
          <p:nvPr/>
        </p:nvSpPr>
        <p:spPr>
          <a:xfrm>
            <a:off x="641451" y="4378859"/>
            <a:ext cx="1770806" cy="369332"/>
          </a:xfrm>
          <a:prstGeom prst="rect">
            <a:avLst/>
          </a:prstGeom>
          <a:noFill/>
        </p:spPr>
        <p:txBody>
          <a:bodyPr wrap="none" rtlCol="0">
            <a:spAutoFit/>
          </a:bodyPr>
          <a:lstStyle/>
          <a:p>
            <a:r>
              <a:rPr lang="en-US" dirty="0"/>
              <a:t>Plane wave fronts</a:t>
            </a:r>
          </a:p>
        </p:txBody>
      </p:sp>
      <p:sp>
        <p:nvSpPr>
          <p:cNvPr id="24" name="TextBox 23">
            <a:extLst>
              <a:ext uri="{FF2B5EF4-FFF2-40B4-BE49-F238E27FC236}">
                <a16:creationId xmlns:a16="http://schemas.microsoft.com/office/drawing/2014/main" id="{E8E40598-B14B-41C3-92D5-54BABBBD1AA8}"/>
              </a:ext>
            </a:extLst>
          </p:cNvPr>
          <p:cNvSpPr txBox="1"/>
          <p:nvPr/>
        </p:nvSpPr>
        <p:spPr>
          <a:xfrm>
            <a:off x="735346" y="4170949"/>
            <a:ext cx="1681871" cy="307777"/>
          </a:xfrm>
          <a:prstGeom prst="rect">
            <a:avLst/>
          </a:prstGeom>
          <a:noFill/>
        </p:spPr>
        <p:txBody>
          <a:bodyPr wrap="none" rtlCol="0">
            <a:spAutoFit/>
          </a:bodyPr>
          <a:lstStyle/>
          <a:p>
            <a:r>
              <a:rPr lang="en-US" sz="700" dirty="0">
                <a:hlinkClick r:id="rId4"/>
              </a:rPr>
              <a:t>https://en.wikipedia.org/wiki/Plane_wave</a:t>
            </a:r>
            <a:endParaRPr lang="en-US" sz="700" dirty="0"/>
          </a:p>
          <a:p>
            <a:endParaRPr lang="en-US" sz="700" dirty="0"/>
          </a:p>
        </p:txBody>
      </p:sp>
      <p:sp>
        <p:nvSpPr>
          <p:cNvPr id="25" name="Parallelogram 24">
            <a:extLst>
              <a:ext uri="{FF2B5EF4-FFF2-40B4-BE49-F238E27FC236}">
                <a16:creationId xmlns:a16="http://schemas.microsoft.com/office/drawing/2014/main" id="{06C9AE5E-FD74-4145-8885-4EAE3EEDD2A9}"/>
              </a:ext>
            </a:extLst>
          </p:cNvPr>
          <p:cNvSpPr/>
          <p:nvPr/>
        </p:nvSpPr>
        <p:spPr bwMode="auto">
          <a:xfrm flipH="1">
            <a:off x="805140" y="3267270"/>
            <a:ext cx="576064" cy="797617"/>
          </a:xfrm>
          <a:prstGeom prst="parallelogram">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6" name="Parallelogram 25">
            <a:extLst>
              <a:ext uri="{FF2B5EF4-FFF2-40B4-BE49-F238E27FC236}">
                <a16:creationId xmlns:a16="http://schemas.microsoft.com/office/drawing/2014/main" id="{332AA7C8-D6CF-495C-82BA-5195BF9EEDBF}"/>
              </a:ext>
            </a:extLst>
          </p:cNvPr>
          <p:cNvSpPr/>
          <p:nvPr/>
        </p:nvSpPr>
        <p:spPr bwMode="auto">
          <a:xfrm flipH="1">
            <a:off x="973437" y="3100729"/>
            <a:ext cx="576064" cy="797617"/>
          </a:xfrm>
          <a:prstGeom prst="parallelogram">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27" name="Straight Arrow Connector 26">
            <a:extLst>
              <a:ext uri="{FF2B5EF4-FFF2-40B4-BE49-F238E27FC236}">
                <a16:creationId xmlns:a16="http://schemas.microsoft.com/office/drawing/2014/main" id="{F059EBC5-EB78-476E-B5D3-9B2E3B288597}"/>
              </a:ext>
            </a:extLst>
          </p:cNvPr>
          <p:cNvCxnSpPr/>
          <p:nvPr/>
        </p:nvCxnSpPr>
        <p:spPr bwMode="auto">
          <a:xfrm flipV="1">
            <a:off x="735346" y="3011927"/>
            <a:ext cx="1268846" cy="7515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Parallelogram 27">
            <a:extLst>
              <a:ext uri="{FF2B5EF4-FFF2-40B4-BE49-F238E27FC236}">
                <a16:creationId xmlns:a16="http://schemas.microsoft.com/office/drawing/2014/main" id="{64F66C95-8C8D-4549-A9A2-1E979793B4CC}"/>
              </a:ext>
            </a:extLst>
          </p:cNvPr>
          <p:cNvSpPr/>
          <p:nvPr/>
        </p:nvSpPr>
        <p:spPr bwMode="auto">
          <a:xfrm flipH="1">
            <a:off x="1125837" y="2960550"/>
            <a:ext cx="576064" cy="797617"/>
          </a:xfrm>
          <a:prstGeom prst="parallelogram">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9" name="Parallelogram 28">
            <a:extLst>
              <a:ext uri="{FF2B5EF4-FFF2-40B4-BE49-F238E27FC236}">
                <a16:creationId xmlns:a16="http://schemas.microsoft.com/office/drawing/2014/main" id="{E35A2140-97C0-4010-A835-9F5F78BFE8DD}"/>
              </a:ext>
            </a:extLst>
          </p:cNvPr>
          <p:cNvSpPr/>
          <p:nvPr/>
        </p:nvSpPr>
        <p:spPr bwMode="auto">
          <a:xfrm flipH="1">
            <a:off x="1307817" y="2831449"/>
            <a:ext cx="576064" cy="797617"/>
          </a:xfrm>
          <a:prstGeom prst="parallelogram">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0" name="TextBox 29">
            <a:extLst>
              <a:ext uri="{FF2B5EF4-FFF2-40B4-BE49-F238E27FC236}">
                <a16:creationId xmlns:a16="http://schemas.microsoft.com/office/drawing/2014/main" id="{2B17565E-A810-4475-BF6D-30CF9855A78A}"/>
              </a:ext>
            </a:extLst>
          </p:cNvPr>
          <p:cNvSpPr txBox="1"/>
          <p:nvPr/>
        </p:nvSpPr>
        <p:spPr>
          <a:xfrm>
            <a:off x="1959482" y="2750263"/>
            <a:ext cx="978345" cy="369332"/>
          </a:xfrm>
          <a:prstGeom prst="rect">
            <a:avLst/>
          </a:prstGeom>
          <a:noFill/>
        </p:spPr>
        <p:txBody>
          <a:bodyPr wrap="none" rtlCol="0">
            <a:spAutoFit/>
          </a:bodyPr>
          <a:lstStyle/>
          <a:p>
            <a:r>
              <a:rPr lang="en-US" dirty="0"/>
              <a:t>Light ray</a:t>
            </a:r>
          </a:p>
        </p:txBody>
      </p:sp>
    </p:spTree>
    <p:extLst>
      <p:ext uri="{BB962C8B-B14F-4D97-AF65-F5344CB8AC3E}">
        <p14:creationId xmlns:p14="http://schemas.microsoft.com/office/powerpoint/2010/main" val="49302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par>
                                <p:cTn id="53" presetID="10"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par>
                                <p:cTn id="68" presetID="10" presetClass="entr" presetSubtype="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par>
                                <p:cTn id="71" presetID="10" presetClass="entr" presetSubtype="0"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par>
                                <p:cTn id="74" presetID="10" presetClass="entr" presetSubtype="0" fill="hold"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par>
                                <p:cTn id="77" presetID="10" presetClass="entr" presetSubtype="0"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par>
                                <p:cTn id="80" presetID="10" presetClass="entr" presetSubtype="0" fill="hold"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3" grpId="0"/>
      <p:bldP spid="14" grpId="0" animBg="1"/>
      <p:bldP spid="15" grpId="0" animBg="1"/>
      <p:bldP spid="17" grpId="0"/>
      <p:bldP spid="23" grpId="0"/>
      <p:bldP spid="24" grpId="0"/>
      <p:bldP spid="25" grpId="0" animBg="1"/>
      <p:bldP spid="26" grpId="0" animBg="1"/>
      <p:bldP spid="28" grpId="0" animBg="1"/>
      <p:bldP spid="29" grpId="0" animBg="1"/>
      <p:bldP spid="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36</a:t>
            </a:fld>
            <a:endParaRPr lang="en-US" altLang="zh-CN"/>
          </a:p>
        </p:txBody>
      </p:sp>
      <p:sp>
        <p:nvSpPr>
          <p:cNvPr id="3" name="Title 1">
            <a:extLst>
              <a:ext uri="{FF2B5EF4-FFF2-40B4-BE49-F238E27FC236}">
                <a16:creationId xmlns:a16="http://schemas.microsoft.com/office/drawing/2014/main" id="{B5E033CC-308B-4B90-8148-81CBE357CD68}"/>
              </a:ext>
            </a:extLst>
          </p:cNvPr>
          <p:cNvSpPr>
            <a:spLocks noGrp="1"/>
          </p:cNvSpPr>
          <p:nvPr>
            <p:ph type="title"/>
          </p:nvPr>
        </p:nvSpPr>
        <p:spPr>
          <a:xfrm>
            <a:off x="914400" y="0"/>
            <a:ext cx="8229600" cy="1143000"/>
          </a:xfrm>
        </p:spPr>
        <p:txBody>
          <a:bodyPr/>
          <a:lstStyle/>
          <a:p>
            <a:r>
              <a:rPr lang="en-US" sz="3200" dirty="0"/>
              <a:t>Relations between the main parameters of a sinusoidal  light wave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A5CAE3-03E5-44CD-9E5B-B53668AFFB27}"/>
                  </a:ext>
                </a:extLst>
              </p:cNvPr>
              <p:cNvSpPr txBox="1"/>
              <p:nvPr/>
            </p:nvSpPr>
            <p:spPr>
              <a:xfrm>
                <a:off x="4610654" y="2631765"/>
                <a:ext cx="2816797" cy="11619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𝜆</m:t>
                          </m:r>
                        </m:e>
                        <m:sub>
                          <m:r>
                            <a:rPr lang="en-US" sz="4000" b="0" i="1" smtClean="0">
                              <a:latin typeface="Cambria Math" panose="02040503050406030204" pitchFamily="18" charset="0"/>
                              <a:ea typeface="Cambria Math" panose="02040503050406030204" pitchFamily="18" charset="0"/>
                            </a:rPr>
                            <m:t>0</m:t>
                          </m:r>
                        </m:sub>
                      </m:sSub>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𝑐𝑇</m:t>
                      </m:r>
                      <m:r>
                        <a:rPr lang="en-US" sz="4000" b="0" i="1" smtClean="0">
                          <a:latin typeface="Cambria Math" panose="02040503050406030204" pitchFamily="18" charset="0"/>
                          <a:ea typeface="Cambria Math" panose="02040503050406030204" pitchFamily="18" charset="0"/>
                        </a:rPr>
                        <m:t>=</m:t>
                      </m:r>
                      <m:f>
                        <m:fPr>
                          <m:ctrlPr>
                            <a:rPr lang="en-US" sz="4000" b="0" i="1" smtClean="0">
                              <a:latin typeface="Cambria Math" panose="02040503050406030204" pitchFamily="18" charset="0"/>
                              <a:ea typeface="Cambria Math" panose="02040503050406030204" pitchFamily="18" charset="0"/>
                            </a:rPr>
                          </m:ctrlPr>
                        </m:fPr>
                        <m:num>
                          <m:r>
                            <a:rPr lang="en-US" sz="4000" b="0" i="1" smtClean="0">
                              <a:latin typeface="Cambria Math" panose="02040503050406030204" pitchFamily="18" charset="0"/>
                              <a:ea typeface="Cambria Math" panose="02040503050406030204" pitchFamily="18" charset="0"/>
                            </a:rPr>
                            <m:t>𝑐</m:t>
                          </m:r>
                        </m:num>
                        <m:den>
                          <m:r>
                            <a:rPr lang="en-US" sz="4000" b="0" i="1" smtClean="0">
                              <a:latin typeface="Cambria Math" panose="02040503050406030204" pitchFamily="18" charset="0"/>
                              <a:ea typeface="Cambria Math" panose="02040503050406030204" pitchFamily="18" charset="0"/>
                            </a:rPr>
                            <m:t>𝑓</m:t>
                          </m:r>
                        </m:den>
                      </m:f>
                    </m:oMath>
                  </m:oMathPara>
                </a14:m>
                <a:endParaRPr lang="en-US" sz="4000" dirty="0"/>
              </a:p>
            </p:txBody>
          </p:sp>
        </mc:Choice>
        <mc:Fallback xmlns="">
          <p:sp>
            <p:nvSpPr>
              <p:cNvPr id="5" name="TextBox 4">
                <a:extLst>
                  <a:ext uri="{FF2B5EF4-FFF2-40B4-BE49-F238E27FC236}">
                    <a16:creationId xmlns:a16="http://schemas.microsoft.com/office/drawing/2014/main" id="{CCA5CAE3-03E5-44CD-9E5B-B53668AFFB27}"/>
                  </a:ext>
                </a:extLst>
              </p:cNvPr>
              <p:cNvSpPr txBox="1">
                <a:spLocks noRot="1" noChangeAspect="1" noMove="1" noResize="1" noEditPoints="1" noAdjustHandles="1" noChangeArrowheads="1" noChangeShapeType="1" noTextEdit="1"/>
              </p:cNvSpPr>
              <p:nvPr/>
            </p:nvSpPr>
            <p:spPr>
              <a:xfrm>
                <a:off x="4610654" y="2631765"/>
                <a:ext cx="2816797" cy="116198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2D7BE2-EB7A-4662-9BBE-FFA407A98F12}"/>
                  </a:ext>
                </a:extLst>
              </p:cNvPr>
              <p:cNvSpPr txBox="1"/>
              <p:nvPr/>
            </p:nvSpPr>
            <p:spPr>
              <a:xfrm>
                <a:off x="744155" y="2061628"/>
                <a:ext cx="3445302" cy="369332"/>
              </a:xfrm>
              <a:prstGeom prst="rect">
                <a:avLst/>
              </a:prstGeom>
              <a:noFill/>
            </p:spPr>
            <p:txBody>
              <a:bodyPr wrap="none" rtlCol="0">
                <a:spAutoFit/>
              </a:bodyPr>
              <a:lstStyle/>
              <a:p>
                <a:r>
                  <a:rPr lang="en-US" dirty="0"/>
                  <a:t>In vacuum (refractive index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a:t>
                </a:r>
              </a:p>
            </p:txBody>
          </p:sp>
        </mc:Choice>
        <mc:Fallback xmlns="">
          <p:sp>
            <p:nvSpPr>
              <p:cNvPr id="6" name="TextBox 5">
                <a:extLst>
                  <a:ext uri="{FF2B5EF4-FFF2-40B4-BE49-F238E27FC236}">
                    <a16:creationId xmlns:a16="http://schemas.microsoft.com/office/drawing/2014/main" id="{BB2D7BE2-EB7A-4662-9BBE-FFA407A98F12}"/>
                  </a:ext>
                </a:extLst>
              </p:cNvPr>
              <p:cNvSpPr txBox="1">
                <a:spLocks noRot="1" noChangeAspect="1" noMove="1" noResize="1" noEditPoints="1" noAdjustHandles="1" noChangeArrowheads="1" noChangeShapeType="1" noTextEdit="1"/>
              </p:cNvSpPr>
              <p:nvPr/>
            </p:nvSpPr>
            <p:spPr>
              <a:xfrm>
                <a:off x="744155" y="2061628"/>
                <a:ext cx="3445302" cy="369332"/>
              </a:xfrm>
              <a:prstGeom prst="rect">
                <a:avLst/>
              </a:prstGeom>
              <a:blipFill>
                <a:blip r:embed="rId3"/>
                <a:stretch>
                  <a:fillRect l="-1416" t="-8197" r="-4248" b="-2459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BEBDA665-178A-45B5-B875-63F44CAE7775}"/>
              </a:ext>
            </a:extLst>
          </p:cNvPr>
          <p:cNvCxnSpPr/>
          <p:nvPr/>
        </p:nvCxnSpPr>
        <p:spPr bwMode="auto">
          <a:xfrm flipV="1">
            <a:off x="4322622" y="3487177"/>
            <a:ext cx="288032" cy="4320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72D251B7-0DF3-4E26-A92F-056541093040}"/>
              </a:ext>
            </a:extLst>
          </p:cNvPr>
          <p:cNvSpPr txBox="1"/>
          <p:nvPr/>
        </p:nvSpPr>
        <p:spPr>
          <a:xfrm>
            <a:off x="3661048" y="4002831"/>
            <a:ext cx="1216230" cy="646331"/>
          </a:xfrm>
          <a:prstGeom prst="rect">
            <a:avLst/>
          </a:prstGeom>
          <a:noFill/>
        </p:spPr>
        <p:txBody>
          <a:bodyPr wrap="none" rtlCol="0">
            <a:spAutoFit/>
          </a:bodyPr>
          <a:lstStyle/>
          <a:p>
            <a:r>
              <a:rPr lang="en-US" dirty="0"/>
              <a:t>Wavelength</a:t>
            </a:r>
          </a:p>
          <a:p>
            <a:r>
              <a:rPr lang="en-US" dirty="0"/>
              <a:t>in vacuum </a:t>
            </a:r>
          </a:p>
        </p:txBody>
      </p:sp>
      <p:cxnSp>
        <p:nvCxnSpPr>
          <p:cNvPr id="9" name="Straight Arrow Connector 8">
            <a:extLst>
              <a:ext uri="{FF2B5EF4-FFF2-40B4-BE49-F238E27FC236}">
                <a16:creationId xmlns:a16="http://schemas.microsoft.com/office/drawing/2014/main" id="{766F6337-B5A1-47F2-B319-27852125D838}"/>
              </a:ext>
            </a:extLst>
          </p:cNvPr>
          <p:cNvCxnSpPr/>
          <p:nvPr/>
        </p:nvCxnSpPr>
        <p:spPr bwMode="auto">
          <a:xfrm flipH="1">
            <a:off x="6252295" y="2506290"/>
            <a:ext cx="216024" cy="3507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0A9CA7AD-6868-47B4-B0D1-CF72D1906F8F}"/>
              </a:ext>
            </a:extLst>
          </p:cNvPr>
          <p:cNvSpPr txBox="1"/>
          <p:nvPr/>
        </p:nvSpPr>
        <p:spPr>
          <a:xfrm>
            <a:off x="6115592" y="2075390"/>
            <a:ext cx="765851" cy="369332"/>
          </a:xfrm>
          <a:prstGeom prst="rect">
            <a:avLst/>
          </a:prstGeom>
          <a:noFill/>
        </p:spPr>
        <p:txBody>
          <a:bodyPr wrap="none" rtlCol="0">
            <a:spAutoFit/>
          </a:bodyPr>
          <a:lstStyle/>
          <a:p>
            <a:r>
              <a:rPr lang="en-US" dirty="0"/>
              <a:t>Period</a:t>
            </a:r>
          </a:p>
        </p:txBody>
      </p:sp>
      <p:cxnSp>
        <p:nvCxnSpPr>
          <p:cNvPr id="11" name="Straight Arrow Connector 10">
            <a:extLst>
              <a:ext uri="{FF2B5EF4-FFF2-40B4-BE49-F238E27FC236}">
                <a16:creationId xmlns:a16="http://schemas.microsoft.com/office/drawing/2014/main" id="{3F887F72-05B6-4D6B-AD7C-389EED53113F}"/>
              </a:ext>
            </a:extLst>
          </p:cNvPr>
          <p:cNvCxnSpPr/>
          <p:nvPr/>
        </p:nvCxnSpPr>
        <p:spPr bwMode="auto">
          <a:xfrm flipH="1" flipV="1">
            <a:off x="7174709" y="3747306"/>
            <a:ext cx="576064" cy="40069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DCDB996-F1E9-4D63-A35F-4984467CAF0F}"/>
                  </a:ext>
                </a:extLst>
              </p:cNvPr>
              <p:cNvSpPr txBox="1"/>
              <p:nvPr/>
            </p:nvSpPr>
            <p:spPr>
              <a:xfrm>
                <a:off x="6027571" y="4224650"/>
                <a:ext cx="2563202" cy="369332"/>
              </a:xfrm>
              <a:prstGeom prst="rect">
                <a:avLst/>
              </a:prstGeom>
              <a:noFill/>
            </p:spPr>
            <p:txBody>
              <a:bodyPr wrap="none" rtlCol="0">
                <a:spAutoFit/>
              </a:bodyPr>
              <a:lstStyle/>
              <a:p>
                <a:r>
                  <a:rPr lang="en-US" dirty="0"/>
                  <a:t>Frequency (written </a:t>
                </a:r>
                <a14:m>
                  <m:oMath xmlns:m="http://schemas.openxmlformats.org/officeDocument/2006/math">
                    <m:r>
                      <a:rPr lang="en-US" b="0" i="1" smtClean="0">
                        <a:latin typeface="Cambria Math" panose="02040503050406030204" pitchFamily="18" charset="0"/>
                      </a:rPr>
                      <m:t>𝑓</m:t>
                    </m:r>
                  </m:oMath>
                </a14:m>
                <a:r>
                  <a:rPr lang="en-US" dirty="0"/>
                  <a:t> or </a:t>
                </a:r>
                <a14:m>
                  <m:oMath xmlns:m="http://schemas.openxmlformats.org/officeDocument/2006/math">
                    <m:r>
                      <a:rPr lang="en-US" i="1" smtClean="0">
                        <a:latin typeface="Cambria Math" panose="02040503050406030204" pitchFamily="18" charset="0"/>
                        <a:ea typeface="Cambria Math" panose="02040503050406030204" pitchFamily="18" charset="0"/>
                      </a:rPr>
                      <m:t>𝜐</m:t>
                    </m:r>
                  </m:oMath>
                </a14:m>
                <a:r>
                  <a:rPr lang="en-US" dirty="0"/>
                  <a:t>)</a:t>
                </a:r>
              </a:p>
            </p:txBody>
          </p:sp>
        </mc:Choice>
        <mc:Fallback xmlns="">
          <p:sp>
            <p:nvSpPr>
              <p:cNvPr id="12" name="TextBox 11">
                <a:extLst>
                  <a:ext uri="{FF2B5EF4-FFF2-40B4-BE49-F238E27FC236}">
                    <a16:creationId xmlns:a16="http://schemas.microsoft.com/office/drawing/2014/main" id="{8DCDB996-F1E9-4D63-A35F-4984467CAF0F}"/>
                  </a:ext>
                </a:extLst>
              </p:cNvPr>
              <p:cNvSpPr txBox="1">
                <a:spLocks noRot="1" noChangeAspect="1" noMove="1" noResize="1" noEditPoints="1" noAdjustHandles="1" noChangeArrowheads="1" noChangeShapeType="1" noTextEdit="1"/>
              </p:cNvSpPr>
              <p:nvPr/>
            </p:nvSpPr>
            <p:spPr>
              <a:xfrm>
                <a:off x="6027571" y="4224650"/>
                <a:ext cx="2563202" cy="369332"/>
              </a:xfrm>
              <a:prstGeom prst="rect">
                <a:avLst/>
              </a:prstGeom>
              <a:blipFill>
                <a:blip r:embed="rId4"/>
                <a:stretch>
                  <a:fillRect l="-2143" t="-8197" r="-4524" b="-24590"/>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0BE0CF9-CEFF-4778-9C21-CDA0B194143C}"/>
              </a:ext>
            </a:extLst>
          </p:cNvPr>
          <p:cNvCxnSpPr/>
          <p:nvPr/>
        </p:nvCxnSpPr>
        <p:spPr bwMode="auto">
          <a:xfrm flipV="1">
            <a:off x="5835019" y="3473787"/>
            <a:ext cx="72008" cy="12513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161D372E-05BC-47C1-860C-EF735176A6C0}"/>
              </a:ext>
            </a:extLst>
          </p:cNvPr>
          <p:cNvSpPr txBox="1"/>
          <p:nvPr/>
        </p:nvSpPr>
        <p:spPr>
          <a:xfrm>
            <a:off x="4644458" y="4856315"/>
            <a:ext cx="2209644" cy="369332"/>
          </a:xfrm>
          <a:prstGeom prst="rect">
            <a:avLst/>
          </a:prstGeom>
          <a:noFill/>
        </p:spPr>
        <p:txBody>
          <a:bodyPr wrap="none" rtlCol="0">
            <a:spAutoFit/>
          </a:bodyPr>
          <a:lstStyle/>
          <a:p>
            <a:r>
              <a:rPr lang="en-US" dirty="0"/>
              <a:t>Light speed in vacuum</a:t>
            </a:r>
          </a:p>
        </p:txBody>
      </p:sp>
    </p:spTree>
    <p:extLst>
      <p:ext uri="{BB962C8B-B14F-4D97-AF65-F5344CB8AC3E}">
        <p14:creationId xmlns:p14="http://schemas.microsoft.com/office/powerpoint/2010/main" val="223339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37</a:t>
            </a:fld>
            <a:endParaRPr lang="en-US" altLang="zh-CN"/>
          </a:p>
        </p:txBody>
      </p:sp>
      <p:sp>
        <p:nvSpPr>
          <p:cNvPr id="3" name="Rectangle: Rounded Corners 39">
            <a:extLst>
              <a:ext uri="{FF2B5EF4-FFF2-40B4-BE49-F238E27FC236}">
                <a16:creationId xmlns:a16="http://schemas.microsoft.com/office/drawing/2014/main" id="{01872B54-32C5-4990-8462-14A955587E1F}"/>
              </a:ext>
            </a:extLst>
          </p:cNvPr>
          <p:cNvSpPr/>
          <p:nvPr/>
        </p:nvSpPr>
        <p:spPr bwMode="auto">
          <a:xfrm>
            <a:off x="4626375" y="2126324"/>
            <a:ext cx="2160241" cy="142237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 name="Title 1">
            <a:extLst>
              <a:ext uri="{FF2B5EF4-FFF2-40B4-BE49-F238E27FC236}">
                <a16:creationId xmlns:a16="http://schemas.microsoft.com/office/drawing/2014/main" id="{B5E033CC-308B-4B90-8148-81CBE357CD68}"/>
              </a:ext>
            </a:extLst>
          </p:cNvPr>
          <p:cNvSpPr>
            <a:spLocks noGrp="1"/>
          </p:cNvSpPr>
          <p:nvPr>
            <p:ph type="title"/>
          </p:nvPr>
        </p:nvSpPr>
        <p:spPr>
          <a:xfrm>
            <a:off x="1115616" y="-103875"/>
            <a:ext cx="8229600" cy="1143000"/>
          </a:xfrm>
        </p:spPr>
        <p:txBody>
          <a:bodyPr/>
          <a:lstStyle/>
          <a:p>
            <a:r>
              <a:rPr lang="en-US" sz="3200" dirty="0"/>
              <a:t>Relations between the main parameters of a sinusoidal  light wave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CF4AB18-A8B4-454C-80A4-6C309A69229B}"/>
                  </a:ext>
                </a:extLst>
              </p:cNvPr>
              <p:cNvSpPr txBox="1"/>
              <p:nvPr/>
            </p:nvSpPr>
            <p:spPr>
              <a:xfrm>
                <a:off x="290621" y="1834470"/>
                <a:ext cx="3345275" cy="369332"/>
              </a:xfrm>
              <a:prstGeom prst="rect">
                <a:avLst/>
              </a:prstGeom>
              <a:noFill/>
            </p:spPr>
            <p:txBody>
              <a:bodyPr wrap="none" rtlCol="0">
                <a:spAutoFit/>
              </a:bodyPr>
              <a:lstStyle/>
              <a:p>
                <a:r>
                  <a:rPr lang="en-US" dirty="0"/>
                  <a:t>In a medium of refractive index </a:t>
                </a:r>
                <a14:m>
                  <m:oMath xmlns:m="http://schemas.openxmlformats.org/officeDocument/2006/math">
                    <m:r>
                      <a:rPr lang="en-US" b="0" i="1" smtClean="0">
                        <a:latin typeface="Cambria Math" panose="02040503050406030204" pitchFamily="18" charset="0"/>
                      </a:rPr>
                      <m:t>𝑛</m:t>
                    </m:r>
                  </m:oMath>
                </a14:m>
                <a:r>
                  <a:rPr lang="en-US" dirty="0"/>
                  <a:t>, </a:t>
                </a:r>
              </a:p>
            </p:txBody>
          </p:sp>
        </mc:Choice>
        <mc:Fallback xmlns="">
          <p:sp>
            <p:nvSpPr>
              <p:cNvPr id="6" name="TextBox 5">
                <a:extLst>
                  <a:ext uri="{FF2B5EF4-FFF2-40B4-BE49-F238E27FC236}">
                    <a16:creationId xmlns:a16="http://schemas.microsoft.com/office/drawing/2014/main" id="{0CF4AB18-A8B4-454C-80A4-6C309A69229B}"/>
                  </a:ext>
                </a:extLst>
              </p:cNvPr>
              <p:cNvSpPr txBox="1">
                <a:spLocks noRot="1" noChangeAspect="1" noMove="1" noResize="1" noEditPoints="1" noAdjustHandles="1" noChangeArrowheads="1" noChangeShapeType="1" noTextEdit="1"/>
              </p:cNvSpPr>
              <p:nvPr/>
            </p:nvSpPr>
            <p:spPr>
              <a:xfrm>
                <a:off x="290621" y="1834470"/>
                <a:ext cx="3345275" cy="369332"/>
              </a:xfrm>
              <a:prstGeom prst="rect">
                <a:avLst/>
              </a:prstGeom>
              <a:blipFill>
                <a:blip r:embed="rId2"/>
                <a:stretch>
                  <a:fillRect l="-1642" t="-9836" r="-292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1067AE-7EAF-4B63-B878-3A1579BE7B29}"/>
                  </a:ext>
                </a:extLst>
              </p:cNvPr>
              <p:cNvSpPr txBox="1"/>
              <p:nvPr/>
            </p:nvSpPr>
            <p:spPr>
              <a:xfrm>
                <a:off x="829734" y="2606832"/>
                <a:ext cx="2782621" cy="523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𝑣𝑇</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𝑐</m:t>
                          </m:r>
                        </m:num>
                        <m:den>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𝑐</m:t>
                          </m:r>
                        </m:num>
                        <m:den>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en>
                      </m:f>
                    </m:oMath>
                  </m:oMathPara>
                </a14:m>
                <a:endParaRPr lang="en-US" dirty="0"/>
              </a:p>
            </p:txBody>
          </p:sp>
        </mc:Choice>
        <mc:Fallback xmlns="">
          <p:sp>
            <p:nvSpPr>
              <p:cNvPr id="7" name="TextBox 6">
                <a:extLst>
                  <a:ext uri="{FF2B5EF4-FFF2-40B4-BE49-F238E27FC236}">
                    <a16:creationId xmlns:a16="http://schemas.microsoft.com/office/drawing/2014/main" id="{EE1067AE-7EAF-4B63-B878-3A1579BE7B29}"/>
                  </a:ext>
                </a:extLst>
              </p:cNvPr>
              <p:cNvSpPr txBox="1">
                <a:spLocks noRot="1" noChangeAspect="1" noMove="1" noResize="1" noEditPoints="1" noAdjustHandles="1" noChangeArrowheads="1" noChangeShapeType="1" noTextEdit="1"/>
              </p:cNvSpPr>
              <p:nvPr/>
            </p:nvSpPr>
            <p:spPr>
              <a:xfrm>
                <a:off x="829734" y="2606832"/>
                <a:ext cx="2782621" cy="523477"/>
              </a:xfrm>
              <a:prstGeom prst="rect">
                <a:avLst/>
              </a:prstGeom>
              <a:blipFill>
                <a:blip r:embed="rId3"/>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FD5CD936-113D-4A18-B291-8DF7737CE3DA}"/>
              </a:ext>
            </a:extLst>
          </p:cNvPr>
          <p:cNvCxnSpPr/>
          <p:nvPr/>
        </p:nvCxnSpPr>
        <p:spPr bwMode="auto">
          <a:xfrm flipV="1">
            <a:off x="905572" y="3045933"/>
            <a:ext cx="0" cy="21135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101A68E5-D769-4149-8130-9FE14C05B765}"/>
              </a:ext>
            </a:extLst>
          </p:cNvPr>
          <p:cNvSpPr txBox="1"/>
          <p:nvPr/>
        </p:nvSpPr>
        <p:spPr>
          <a:xfrm>
            <a:off x="107504" y="3211703"/>
            <a:ext cx="1308105" cy="523220"/>
          </a:xfrm>
          <a:prstGeom prst="rect">
            <a:avLst/>
          </a:prstGeom>
          <a:noFill/>
        </p:spPr>
        <p:txBody>
          <a:bodyPr wrap="square" rtlCol="0">
            <a:spAutoFit/>
          </a:bodyPr>
          <a:lstStyle/>
          <a:p>
            <a:r>
              <a:rPr lang="en-US" sz="1400" dirty="0"/>
              <a:t>Wavelength in the medium</a:t>
            </a:r>
          </a:p>
        </p:txBody>
      </p:sp>
      <p:cxnSp>
        <p:nvCxnSpPr>
          <p:cNvPr id="10" name="Straight Arrow Connector 9">
            <a:extLst>
              <a:ext uri="{FF2B5EF4-FFF2-40B4-BE49-F238E27FC236}">
                <a16:creationId xmlns:a16="http://schemas.microsoft.com/office/drawing/2014/main" id="{8D5D1AE8-4540-4786-9CDE-F6CFAA4DEFAA}"/>
              </a:ext>
            </a:extLst>
          </p:cNvPr>
          <p:cNvCxnSpPr/>
          <p:nvPr/>
        </p:nvCxnSpPr>
        <p:spPr bwMode="auto">
          <a:xfrm flipV="1">
            <a:off x="1331640" y="2996952"/>
            <a:ext cx="0" cy="62922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9D176EEC-4164-46E2-9716-1B4BAEEA260C}"/>
              </a:ext>
            </a:extLst>
          </p:cNvPr>
          <p:cNvSpPr txBox="1"/>
          <p:nvPr/>
        </p:nvSpPr>
        <p:spPr>
          <a:xfrm>
            <a:off x="944427" y="3626180"/>
            <a:ext cx="1506552" cy="523220"/>
          </a:xfrm>
          <a:prstGeom prst="rect">
            <a:avLst/>
          </a:prstGeom>
          <a:noFill/>
        </p:spPr>
        <p:txBody>
          <a:bodyPr wrap="square" rtlCol="0">
            <a:spAutoFit/>
          </a:bodyPr>
          <a:lstStyle/>
          <a:p>
            <a:r>
              <a:rPr lang="en-US" sz="1400" dirty="0"/>
              <a:t>Light speed in the medium</a:t>
            </a:r>
          </a:p>
        </p:txBody>
      </p:sp>
      <p:sp>
        <p:nvSpPr>
          <p:cNvPr id="12" name="Arrow: Right 32">
            <a:extLst>
              <a:ext uri="{FF2B5EF4-FFF2-40B4-BE49-F238E27FC236}">
                <a16:creationId xmlns:a16="http://schemas.microsoft.com/office/drawing/2014/main" id="{68E2D916-5529-47AB-9097-F2377AC14923}"/>
              </a:ext>
            </a:extLst>
          </p:cNvPr>
          <p:cNvSpPr/>
          <p:nvPr/>
        </p:nvSpPr>
        <p:spPr bwMode="auto">
          <a:xfrm>
            <a:off x="3779913" y="2816401"/>
            <a:ext cx="648072" cy="36110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7E8861C-850D-47CF-837E-C8BF175F3503}"/>
                  </a:ext>
                </a:extLst>
              </p:cNvPr>
              <p:cNvSpPr txBox="1"/>
              <p:nvPr/>
            </p:nvSpPr>
            <p:spPr>
              <a:xfrm>
                <a:off x="4716016" y="2273378"/>
                <a:ext cx="1842812" cy="1022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𝜆</m:t>
                      </m:r>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𝜆</m:t>
                              </m:r>
                            </m:e>
                            <m:sub>
                              <m:r>
                                <a:rPr lang="en-US" sz="3200" b="0" i="1" smtClean="0">
                                  <a:latin typeface="Cambria Math" panose="02040503050406030204" pitchFamily="18" charset="0"/>
                                  <a:ea typeface="Cambria Math" panose="02040503050406030204" pitchFamily="18" charset="0"/>
                                </a:rPr>
                                <m:t>0</m:t>
                              </m:r>
                            </m:sub>
                          </m:sSub>
                        </m:num>
                        <m:den>
                          <m:r>
                            <a:rPr lang="en-US" sz="3200" b="0" i="1" smtClean="0">
                              <a:latin typeface="Cambria Math" panose="02040503050406030204" pitchFamily="18" charset="0"/>
                              <a:ea typeface="Cambria Math" panose="02040503050406030204" pitchFamily="18" charset="0"/>
                            </a:rPr>
                            <m:t>𝑛</m:t>
                          </m:r>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𝜆</m:t>
                              </m:r>
                            </m:e>
                            <m:sub>
                              <m:r>
                                <a:rPr lang="en-US" sz="3200" b="0" i="1" smtClean="0">
                                  <a:latin typeface="Cambria Math" panose="02040503050406030204" pitchFamily="18" charset="0"/>
                                  <a:ea typeface="Cambria Math" panose="02040503050406030204" pitchFamily="18" charset="0"/>
                                </a:rPr>
                                <m:t>0</m:t>
                              </m:r>
                            </m:sub>
                          </m:sSub>
                          <m:r>
                            <a:rPr lang="en-US" sz="3200" b="0" i="1" smtClean="0">
                              <a:latin typeface="Cambria Math" panose="02040503050406030204" pitchFamily="18" charset="0"/>
                              <a:ea typeface="Cambria Math" panose="02040503050406030204" pitchFamily="18" charset="0"/>
                            </a:rPr>
                            <m:t>)</m:t>
                          </m:r>
                        </m:den>
                      </m:f>
                    </m:oMath>
                  </m:oMathPara>
                </a14:m>
                <a:endParaRPr lang="en-US" sz="3200" dirty="0"/>
              </a:p>
            </p:txBody>
          </p:sp>
        </mc:Choice>
        <mc:Fallback xmlns="">
          <p:sp>
            <p:nvSpPr>
              <p:cNvPr id="13" name="TextBox 12">
                <a:extLst>
                  <a:ext uri="{FF2B5EF4-FFF2-40B4-BE49-F238E27FC236}">
                    <a16:creationId xmlns:a16="http://schemas.microsoft.com/office/drawing/2014/main" id="{87E8861C-850D-47CF-837E-C8BF175F3503}"/>
                  </a:ext>
                </a:extLst>
              </p:cNvPr>
              <p:cNvSpPr txBox="1">
                <a:spLocks noRot="1" noChangeAspect="1" noMove="1" noResize="1" noEditPoints="1" noAdjustHandles="1" noChangeArrowheads="1" noChangeShapeType="1" noTextEdit="1"/>
              </p:cNvSpPr>
              <p:nvPr/>
            </p:nvSpPr>
            <p:spPr>
              <a:xfrm>
                <a:off x="4716016" y="2273378"/>
                <a:ext cx="1842812" cy="1022524"/>
              </a:xfrm>
              <a:prstGeom prst="rect">
                <a:avLst/>
              </a:prstGeom>
              <a:blipFill>
                <a:blip r:embed="rId4"/>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ECF11B90-5203-49CF-93DA-5A5A55B822A4}"/>
              </a:ext>
            </a:extLst>
          </p:cNvPr>
          <p:cNvCxnSpPr/>
          <p:nvPr/>
        </p:nvCxnSpPr>
        <p:spPr bwMode="auto">
          <a:xfrm flipH="1">
            <a:off x="6372200" y="1916832"/>
            <a:ext cx="864096" cy="50405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a:extLst>
              <a:ext uri="{FF2B5EF4-FFF2-40B4-BE49-F238E27FC236}">
                <a16:creationId xmlns:a16="http://schemas.microsoft.com/office/drawing/2014/main" id="{C8EB67C9-DD1F-4749-8652-DC6835CCC8EE}"/>
              </a:ext>
            </a:extLst>
          </p:cNvPr>
          <p:cNvSpPr txBox="1"/>
          <p:nvPr/>
        </p:nvSpPr>
        <p:spPr>
          <a:xfrm>
            <a:off x="6876256" y="1612213"/>
            <a:ext cx="2202462" cy="369332"/>
          </a:xfrm>
          <a:prstGeom prst="rect">
            <a:avLst/>
          </a:prstGeom>
          <a:noFill/>
        </p:spPr>
        <p:txBody>
          <a:bodyPr wrap="none" rtlCol="0">
            <a:spAutoFit/>
          </a:bodyPr>
          <a:lstStyle/>
          <a:p>
            <a:r>
              <a:rPr lang="en-US" dirty="0"/>
              <a:t>Wavelength in vacuum</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06F6B060-1CC5-4B9C-8805-D700AFE3AFA7}"/>
                  </a:ext>
                </a:extLst>
              </p:cNvPr>
              <p:cNvSpPr/>
              <p:nvPr/>
            </p:nvSpPr>
            <p:spPr>
              <a:xfrm>
                <a:off x="290621" y="4530268"/>
                <a:ext cx="7496255" cy="646331"/>
              </a:xfrm>
              <a:prstGeom prst="rect">
                <a:avLst/>
              </a:prstGeom>
            </p:spPr>
            <p:txBody>
              <a:bodyPr wrap="square">
                <a:spAutoFit/>
              </a:bodyPr>
              <a:lstStyle/>
              <a:p>
                <a:r>
                  <a:rPr lang="en-US" dirty="0">
                    <a:ea typeface="Cambria Math" panose="02040503050406030204" pitchFamily="18" charset="0"/>
                  </a:rPr>
                  <a:t>Why to say </a:t>
                </a:r>
                <a14:m>
                  <m:oMath xmlns:m="http://schemas.openxmlformats.org/officeDocument/2006/math">
                    <m:r>
                      <a:rPr lang="en-US" i="1" smtClean="0">
                        <a:latin typeface="Cambria Math" panose="02040503050406030204" pitchFamily="18" charset="0"/>
                        <a:ea typeface="Cambria Math" panose="02040503050406030204" pitchFamily="18" charset="0"/>
                      </a:rPr>
                      <m:t>𝑛</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oMath>
                </a14:m>
                <a:r>
                  <a:rPr lang="en-US" dirty="0"/>
                  <a:t> instead of </a:t>
                </a:r>
                <a14:m>
                  <m:oMath xmlns:m="http://schemas.openxmlformats.org/officeDocument/2006/math">
                    <m:r>
                      <a:rPr lang="en-US" b="0" i="1" smtClean="0">
                        <a:latin typeface="Cambria Math" panose="02040503050406030204" pitchFamily="18" charset="0"/>
                      </a:rPr>
                      <m:t>𝑛</m:t>
                    </m:r>
                  </m:oMath>
                </a14:m>
                <a:r>
                  <a:rPr lang="en-US" dirty="0"/>
                  <a:t> ? The refractive index of the medium depends to the wavelength in vacuum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0</m:t>
                        </m:r>
                      </m:sub>
                    </m:sSub>
                  </m:oMath>
                </a14:m>
                <a:r>
                  <a:rPr lang="en-US" dirty="0"/>
                  <a:t> of the wave which propagates through it.</a:t>
                </a:r>
              </a:p>
            </p:txBody>
          </p:sp>
        </mc:Choice>
        <mc:Fallback xmlns="">
          <p:sp>
            <p:nvSpPr>
              <p:cNvPr id="16" name="Rectangle 15">
                <a:extLst>
                  <a:ext uri="{FF2B5EF4-FFF2-40B4-BE49-F238E27FC236}">
                    <a16:creationId xmlns:a16="http://schemas.microsoft.com/office/drawing/2014/main" id="{06F6B060-1CC5-4B9C-8805-D700AFE3AFA7}"/>
                  </a:ext>
                </a:extLst>
              </p:cNvPr>
              <p:cNvSpPr>
                <a:spLocks noRot="1" noChangeAspect="1" noMove="1" noResize="1" noEditPoints="1" noAdjustHandles="1" noChangeArrowheads="1" noChangeShapeType="1" noTextEdit="1"/>
              </p:cNvSpPr>
              <p:nvPr/>
            </p:nvSpPr>
            <p:spPr>
              <a:xfrm>
                <a:off x="290621" y="4530268"/>
                <a:ext cx="7496255" cy="646331"/>
              </a:xfrm>
              <a:prstGeom prst="rect">
                <a:avLst/>
              </a:prstGeom>
              <a:blipFill>
                <a:blip r:embed="rId5"/>
                <a:stretch>
                  <a:fillRect l="-732" t="-4717" r="-1139" b="-1415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0D307E1D-3906-4D54-BBBC-336D7B17B76D}"/>
              </a:ext>
            </a:extLst>
          </p:cNvPr>
          <p:cNvSpPr txBox="1"/>
          <p:nvPr/>
        </p:nvSpPr>
        <p:spPr>
          <a:xfrm>
            <a:off x="323528" y="5557467"/>
            <a:ext cx="4668266" cy="369332"/>
          </a:xfrm>
          <a:prstGeom prst="rect">
            <a:avLst/>
          </a:prstGeom>
          <a:noFill/>
        </p:spPr>
        <p:txBody>
          <a:bodyPr wrap="none" rtlCol="0">
            <a:spAutoFit/>
          </a:bodyPr>
          <a:lstStyle/>
          <a:p>
            <a:r>
              <a:rPr lang="en-US" dirty="0"/>
              <a:t>The speed of light in the medium is then strictly: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6E093B7-798C-49E5-B9BD-FB9632992A7A}"/>
                  </a:ext>
                </a:extLst>
              </p:cNvPr>
              <p:cNvSpPr txBox="1"/>
              <p:nvPr/>
            </p:nvSpPr>
            <p:spPr>
              <a:xfrm>
                <a:off x="4941325" y="5481452"/>
                <a:ext cx="1047017"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0</m:t>
                                  </m:r>
                                </m:sub>
                              </m:sSub>
                            </m:e>
                          </m:d>
                        </m:den>
                      </m:f>
                    </m:oMath>
                  </m:oMathPara>
                </a14:m>
                <a:endParaRPr lang="en-US" dirty="0"/>
              </a:p>
            </p:txBody>
          </p:sp>
        </mc:Choice>
        <mc:Fallback xmlns="">
          <p:sp>
            <p:nvSpPr>
              <p:cNvPr id="18" name="TextBox 17">
                <a:extLst>
                  <a:ext uri="{FF2B5EF4-FFF2-40B4-BE49-F238E27FC236}">
                    <a16:creationId xmlns:a16="http://schemas.microsoft.com/office/drawing/2014/main" id="{86E093B7-798C-49E5-B9BD-FB9632992A7A}"/>
                  </a:ext>
                </a:extLst>
              </p:cNvPr>
              <p:cNvSpPr txBox="1">
                <a:spLocks noRot="1" noChangeAspect="1" noMove="1" noResize="1" noEditPoints="1" noAdjustHandles="1" noChangeArrowheads="1" noChangeShapeType="1" noTextEdit="1"/>
              </p:cNvSpPr>
              <p:nvPr/>
            </p:nvSpPr>
            <p:spPr>
              <a:xfrm>
                <a:off x="4941325" y="5481452"/>
                <a:ext cx="1047017" cy="52136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61556" y="6411531"/>
                <a:ext cx="7122812" cy="369332"/>
              </a:xfrm>
              <a:prstGeom prst="rect">
                <a:avLst/>
              </a:prstGeom>
              <a:noFill/>
            </p:spPr>
            <p:txBody>
              <a:bodyPr wrap="square" rtlCol="0">
                <a:spAutoFit/>
              </a:bodyPr>
              <a:lstStyle/>
              <a:p>
                <a:r>
                  <a:rPr lang="en-GB" dirty="0"/>
                  <a:t>Now you know it, so we can just use “</a:t>
                </a:r>
                <a14:m>
                  <m:oMath xmlns:m="http://schemas.openxmlformats.org/officeDocument/2006/math">
                    <m:r>
                      <a:rPr lang="en-GB" i="1" dirty="0" smtClean="0">
                        <a:latin typeface="Cambria Math" panose="02040503050406030204" pitchFamily="18" charset="0"/>
                      </a:rPr>
                      <m:t>𝑛</m:t>
                    </m:r>
                  </m:oMath>
                </a14:m>
                <a:r>
                  <a:rPr lang="en-GB" dirty="0"/>
                  <a:t>” instead of </a:t>
                </a:r>
                <a14:m>
                  <m:oMath xmlns:m="http://schemas.openxmlformats.org/officeDocument/2006/math">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oMath>
                </a14:m>
                <a:r>
                  <a:rPr lang="en-US" dirty="0"/>
                  <a:t>. </a:t>
                </a:r>
              </a:p>
            </p:txBody>
          </p:sp>
        </mc:Choice>
        <mc:Fallback xmlns="">
          <p:sp>
            <p:nvSpPr>
              <p:cNvPr id="19" name="TextBox 18"/>
              <p:cNvSpPr txBox="1">
                <a:spLocks noRot="1" noChangeAspect="1" noMove="1" noResize="1" noEditPoints="1" noAdjustHandles="1" noChangeArrowheads="1" noChangeShapeType="1" noTextEdit="1"/>
              </p:cNvSpPr>
              <p:nvPr/>
            </p:nvSpPr>
            <p:spPr>
              <a:xfrm>
                <a:off x="761556" y="6411531"/>
                <a:ext cx="7122812" cy="369332"/>
              </a:xfrm>
              <a:prstGeom prst="rect">
                <a:avLst/>
              </a:prstGeom>
              <a:blipFill>
                <a:blip r:embed="rId7"/>
                <a:stretch>
                  <a:fillRect l="-771" t="-10000" b="-26667"/>
                </a:stretch>
              </a:blipFill>
            </p:spPr>
            <p:txBody>
              <a:bodyPr/>
              <a:lstStyle/>
              <a:p>
                <a:r>
                  <a:rPr lang="en-US">
                    <a:noFill/>
                  </a:rPr>
                  <a:t> </a:t>
                </a:r>
              </a:p>
            </p:txBody>
          </p:sp>
        </mc:Fallback>
      </mc:AlternateContent>
      <p:sp>
        <p:nvSpPr>
          <p:cNvPr id="20" name="TextBox 19"/>
          <p:cNvSpPr txBox="1"/>
          <p:nvPr/>
        </p:nvSpPr>
        <p:spPr>
          <a:xfrm>
            <a:off x="5230416" y="3887790"/>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p:spTree>
    <p:extLst>
      <p:ext uri="{BB962C8B-B14F-4D97-AF65-F5344CB8AC3E}">
        <p14:creationId xmlns:p14="http://schemas.microsoft.com/office/powerpoint/2010/main" val="248404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2" grpId="0" animBg="1"/>
      <p:bldP spid="13" grpId="0"/>
      <p:bldP spid="15" grpId="0"/>
      <p:bldP spid="16" grpId="0"/>
      <p:bldP spid="17" grpId="0"/>
      <p:bldP spid="18" grpId="0"/>
      <p:bldP spid="19" grpId="0"/>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68A2-FB48-46F8-970A-1FA5D334188C}"/>
              </a:ext>
            </a:extLst>
          </p:cNvPr>
          <p:cNvSpPr>
            <a:spLocks noGrp="1"/>
          </p:cNvSpPr>
          <p:nvPr>
            <p:ph type="title"/>
          </p:nvPr>
        </p:nvSpPr>
        <p:spPr>
          <a:xfrm>
            <a:off x="251520" y="-99392"/>
            <a:ext cx="8229600" cy="1143000"/>
          </a:xfrm>
        </p:spPr>
        <p:txBody>
          <a:bodyPr/>
          <a:lstStyle/>
          <a:p>
            <a:r>
              <a:rPr lang="en-US" dirty="0"/>
              <a:t>Question (2 minutes): </a:t>
            </a:r>
          </a:p>
        </p:txBody>
      </p:sp>
      <p:sp>
        <p:nvSpPr>
          <p:cNvPr id="4" name="Slide Number Placeholder 3">
            <a:extLst>
              <a:ext uri="{FF2B5EF4-FFF2-40B4-BE49-F238E27FC236}">
                <a16:creationId xmlns:a16="http://schemas.microsoft.com/office/drawing/2014/main" id="{0904F33C-6004-4087-88A8-058E5AE29A0E}"/>
              </a:ext>
            </a:extLst>
          </p:cNvPr>
          <p:cNvSpPr>
            <a:spLocks noGrp="1"/>
          </p:cNvSpPr>
          <p:nvPr>
            <p:ph type="sldNum" sz="quarter" idx="10"/>
          </p:nvPr>
        </p:nvSpPr>
        <p:spPr/>
        <p:txBody>
          <a:bodyPr/>
          <a:lstStyle/>
          <a:p>
            <a:fld id="{41A7B2A6-4997-4D6A-A223-B65D77C6B4A9}" type="slidenum">
              <a:rPr lang="en-US" altLang="zh-CN" smtClean="0"/>
              <a:pPr/>
              <a:t>38</a:t>
            </a:fld>
            <a:endParaRPr lang="en-US" altLang="zh-CN"/>
          </a:p>
        </p:txBody>
      </p:sp>
      <p:pic>
        <p:nvPicPr>
          <p:cNvPr id="6" name="Picture 5">
            <a:extLst>
              <a:ext uri="{FF2B5EF4-FFF2-40B4-BE49-F238E27FC236}">
                <a16:creationId xmlns:a16="http://schemas.microsoft.com/office/drawing/2014/main" id="{838DBA7B-AA07-4D8A-9574-F059B45EECFC}"/>
              </a:ext>
            </a:extLst>
          </p:cNvPr>
          <p:cNvPicPr>
            <a:picLocks noChangeAspect="1"/>
          </p:cNvPicPr>
          <p:nvPr/>
        </p:nvPicPr>
        <p:blipFill>
          <a:blip r:embed="rId2"/>
          <a:stretch>
            <a:fillRect/>
          </a:stretch>
        </p:blipFill>
        <p:spPr>
          <a:xfrm>
            <a:off x="1149465" y="908720"/>
            <a:ext cx="6845070" cy="4233035"/>
          </a:xfrm>
          <a:prstGeom prst="rect">
            <a:avLst/>
          </a:prstGeom>
        </p:spPr>
      </p:pic>
      <p:sp>
        <p:nvSpPr>
          <p:cNvPr id="7" name="TextBox 6">
            <a:extLst>
              <a:ext uri="{FF2B5EF4-FFF2-40B4-BE49-F238E27FC236}">
                <a16:creationId xmlns:a16="http://schemas.microsoft.com/office/drawing/2014/main" id="{D8FF30A4-1ED8-4CD0-9D30-5E3B0AB23AA5}"/>
              </a:ext>
            </a:extLst>
          </p:cNvPr>
          <p:cNvSpPr txBox="1"/>
          <p:nvPr/>
        </p:nvSpPr>
        <p:spPr>
          <a:xfrm flipH="1">
            <a:off x="1149465" y="5366356"/>
            <a:ext cx="7587129" cy="646331"/>
          </a:xfrm>
          <a:prstGeom prst="rect">
            <a:avLst/>
          </a:prstGeom>
          <a:noFill/>
        </p:spPr>
        <p:txBody>
          <a:bodyPr wrap="square" rtlCol="0">
            <a:spAutoFit/>
          </a:bodyPr>
          <a:lstStyle/>
          <a:p>
            <a:r>
              <a:rPr lang="en-US" dirty="0"/>
              <a:t>Why do we see rainbows (as shown on the figure, there are two rainbows) in the sky with the different “rainbow colors” ?  </a:t>
            </a:r>
          </a:p>
        </p:txBody>
      </p:sp>
    </p:spTree>
    <p:extLst>
      <p:ext uri="{BB962C8B-B14F-4D97-AF65-F5344CB8AC3E}">
        <p14:creationId xmlns:p14="http://schemas.microsoft.com/office/powerpoint/2010/main" val="3727435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68A2-FB48-46F8-970A-1FA5D334188C}"/>
              </a:ext>
            </a:extLst>
          </p:cNvPr>
          <p:cNvSpPr>
            <a:spLocks noGrp="1"/>
          </p:cNvSpPr>
          <p:nvPr>
            <p:ph type="title"/>
          </p:nvPr>
        </p:nvSpPr>
        <p:spPr>
          <a:xfrm>
            <a:off x="251520" y="-99392"/>
            <a:ext cx="8229600" cy="1143000"/>
          </a:xfrm>
        </p:spPr>
        <p:txBody>
          <a:bodyPr/>
          <a:lstStyle/>
          <a:p>
            <a:r>
              <a:rPr lang="en-US" dirty="0"/>
              <a:t>Question: </a:t>
            </a:r>
          </a:p>
        </p:txBody>
      </p:sp>
      <p:sp>
        <p:nvSpPr>
          <p:cNvPr id="4" name="Slide Number Placeholder 3">
            <a:extLst>
              <a:ext uri="{FF2B5EF4-FFF2-40B4-BE49-F238E27FC236}">
                <a16:creationId xmlns:a16="http://schemas.microsoft.com/office/drawing/2014/main" id="{0904F33C-6004-4087-88A8-058E5AE29A0E}"/>
              </a:ext>
            </a:extLst>
          </p:cNvPr>
          <p:cNvSpPr>
            <a:spLocks noGrp="1"/>
          </p:cNvSpPr>
          <p:nvPr>
            <p:ph type="sldNum" sz="quarter" idx="10"/>
          </p:nvPr>
        </p:nvSpPr>
        <p:spPr/>
        <p:txBody>
          <a:bodyPr/>
          <a:lstStyle/>
          <a:p>
            <a:fld id="{41A7B2A6-4997-4D6A-A223-B65D77C6B4A9}" type="slidenum">
              <a:rPr lang="en-US" altLang="zh-CN" smtClean="0"/>
              <a:pPr/>
              <a:t>39</a:t>
            </a:fld>
            <a:endParaRPr lang="en-US" altLang="zh-CN"/>
          </a:p>
        </p:txBody>
      </p:sp>
      <p:pic>
        <p:nvPicPr>
          <p:cNvPr id="6" name="Picture 5">
            <a:extLst>
              <a:ext uri="{FF2B5EF4-FFF2-40B4-BE49-F238E27FC236}">
                <a16:creationId xmlns:a16="http://schemas.microsoft.com/office/drawing/2014/main" id="{838DBA7B-AA07-4D8A-9574-F059B45EECFC}"/>
              </a:ext>
            </a:extLst>
          </p:cNvPr>
          <p:cNvPicPr>
            <a:picLocks noChangeAspect="1"/>
          </p:cNvPicPr>
          <p:nvPr/>
        </p:nvPicPr>
        <p:blipFill>
          <a:blip r:embed="rId2"/>
          <a:stretch>
            <a:fillRect/>
          </a:stretch>
        </p:blipFill>
        <p:spPr>
          <a:xfrm>
            <a:off x="1149465" y="908720"/>
            <a:ext cx="6845070" cy="423303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F913583-F830-4640-8A13-E91784813BA2}"/>
                  </a:ext>
                </a:extLst>
              </p:cNvPr>
              <p:cNvSpPr txBox="1"/>
              <p:nvPr/>
            </p:nvSpPr>
            <p:spPr>
              <a:xfrm flipH="1">
                <a:off x="755576" y="5373216"/>
                <a:ext cx="7776864" cy="1200329"/>
              </a:xfrm>
              <a:prstGeom prst="rect">
                <a:avLst/>
              </a:prstGeom>
              <a:noFill/>
            </p:spPr>
            <p:txBody>
              <a:bodyPr wrap="square" rtlCol="0">
                <a:spAutoFit/>
              </a:bodyPr>
              <a:lstStyle/>
              <a:p>
                <a:r>
                  <a:rPr lang="en-US" dirty="0"/>
                  <a:t>Rainbow is involved with the deviation of the sunlight by water droplet. The sunlight is light waves of different wavelength in vacuum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0</m:t>
                        </m:r>
                      </m:sub>
                    </m:sSub>
                  </m:oMath>
                </a14:m>
                <a:r>
                  <a:rPr lang="en-US" dirty="0"/>
                  <a:t>. </a:t>
                </a:r>
              </a:p>
              <a:p>
                <a:r>
                  <a:rPr lang="en-US" dirty="0"/>
                  <a:t>The refractive index of the water droplets and then the deviation of the sunlight depends to the refractive index </a:t>
                </a:r>
                <a14:m>
                  <m:oMath xmlns:m="http://schemas.openxmlformats.org/officeDocument/2006/math">
                    <m:r>
                      <a:rPr lang="en-US" b="0" i="1" smtClean="0">
                        <a:latin typeface="Cambria Math" panose="02040503050406030204" pitchFamily="18" charset="0"/>
                      </a:rPr>
                      <m:t>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0</m:t>
                            </m:r>
                          </m:sub>
                        </m:sSub>
                      </m:e>
                    </m:d>
                  </m:oMath>
                </a14:m>
                <a:r>
                  <a:rPr lang="en-US" dirty="0"/>
                  <a:t>, the different colors are then separated,    </a:t>
                </a:r>
              </a:p>
            </p:txBody>
          </p:sp>
        </mc:Choice>
        <mc:Fallback xmlns="">
          <p:sp>
            <p:nvSpPr>
              <p:cNvPr id="3" name="TextBox 2">
                <a:extLst>
                  <a:ext uri="{FF2B5EF4-FFF2-40B4-BE49-F238E27FC236}">
                    <a16:creationId xmlns:a16="http://schemas.microsoft.com/office/drawing/2014/main" id="{4F913583-F830-4640-8A13-E91784813BA2}"/>
                  </a:ext>
                </a:extLst>
              </p:cNvPr>
              <p:cNvSpPr txBox="1">
                <a:spLocks noRot="1" noChangeAspect="1" noMove="1" noResize="1" noEditPoints="1" noAdjustHandles="1" noChangeArrowheads="1" noChangeShapeType="1" noTextEdit="1"/>
              </p:cNvSpPr>
              <p:nvPr/>
            </p:nvSpPr>
            <p:spPr>
              <a:xfrm flipH="1">
                <a:off x="755576" y="5373216"/>
                <a:ext cx="7776864" cy="1200329"/>
              </a:xfrm>
              <a:prstGeom prst="rect">
                <a:avLst/>
              </a:prstGeom>
              <a:blipFill>
                <a:blip r:embed="rId3"/>
                <a:stretch>
                  <a:fillRect l="-705"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57625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9A04-E24B-4EB3-B0FA-E041A94F21D0}"/>
              </a:ext>
            </a:extLst>
          </p:cNvPr>
          <p:cNvSpPr>
            <a:spLocks noGrp="1"/>
          </p:cNvSpPr>
          <p:nvPr>
            <p:ph type="title"/>
          </p:nvPr>
        </p:nvSpPr>
        <p:spPr>
          <a:xfrm>
            <a:off x="755576" y="-166008"/>
            <a:ext cx="8229600" cy="1143000"/>
          </a:xfrm>
        </p:spPr>
        <p:txBody>
          <a:bodyPr/>
          <a:lstStyle/>
          <a:p>
            <a:r>
              <a:rPr lang="en-US" dirty="0"/>
              <a:t>About mid-term examination</a:t>
            </a:r>
          </a:p>
        </p:txBody>
      </p:sp>
      <p:sp>
        <p:nvSpPr>
          <p:cNvPr id="4" name="Slide Number Placeholder 3">
            <a:extLst>
              <a:ext uri="{FF2B5EF4-FFF2-40B4-BE49-F238E27FC236}">
                <a16:creationId xmlns:a16="http://schemas.microsoft.com/office/drawing/2014/main" id="{1429219A-4E2C-4159-B765-52FE53BA0DE7}"/>
              </a:ext>
            </a:extLst>
          </p:cNvPr>
          <p:cNvSpPr>
            <a:spLocks noGrp="1"/>
          </p:cNvSpPr>
          <p:nvPr>
            <p:ph type="sldNum" sz="quarter" idx="10"/>
          </p:nvPr>
        </p:nvSpPr>
        <p:spPr>
          <a:xfrm>
            <a:off x="6858347" y="6424221"/>
            <a:ext cx="2133600" cy="412750"/>
          </a:xfrm>
        </p:spPr>
        <p:txBody>
          <a:bodyPr/>
          <a:lstStyle/>
          <a:p>
            <a:fld id="{41A7B2A6-4997-4D6A-A223-B65D77C6B4A9}" type="slidenum">
              <a:rPr lang="en-US" altLang="zh-CN" smtClean="0"/>
              <a:pPr/>
              <a:t>4</a:t>
            </a:fld>
            <a:endParaRPr lang="en-US" altLang="zh-CN" dirty="0"/>
          </a:p>
        </p:txBody>
      </p:sp>
      <p:sp>
        <p:nvSpPr>
          <p:cNvPr id="7" name="TextBox 6">
            <a:extLst>
              <a:ext uri="{FF2B5EF4-FFF2-40B4-BE49-F238E27FC236}">
                <a16:creationId xmlns:a16="http://schemas.microsoft.com/office/drawing/2014/main" id="{C714E2C2-AFBB-4372-BC03-DE33B91C6862}"/>
              </a:ext>
            </a:extLst>
          </p:cNvPr>
          <p:cNvSpPr txBox="1"/>
          <p:nvPr/>
        </p:nvSpPr>
        <p:spPr>
          <a:xfrm>
            <a:off x="899591" y="620688"/>
            <a:ext cx="5786929" cy="523220"/>
          </a:xfrm>
          <a:prstGeom prst="rect">
            <a:avLst/>
          </a:prstGeom>
          <a:noFill/>
        </p:spPr>
        <p:txBody>
          <a:bodyPr wrap="square" rtlCol="0">
            <a:spAutoFit/>
          </a:bodyPr>
          <a:lstStyle/>
          <a:p>
            <a:r>
              <a:rPr lang="en-US" sz="2800" dirty="0"/>
              <a:t>Exercise 3, you had to solve: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843C1CA-8240-4923-BCF4-EB3A4E9E709C}"/>
                  </a:ext>
                </a:extLst>
              </p:cNvPr>
              <p:cNvSpPr txBox="1"/>
              <p:nvPr/>
            </p:nvSpPr>
            <p:spPr>
              <a:xfrm>
                <a:off x="5237645" y="636803"/>
                <a:ext cx="2114874" cy="701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𝑑𝑣</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r>
                        <a:rPr lang="en-US" sz="2400" b="0" i="1" smtClean="0">
                          <a:latin typeface="Cambria Math" panose="02040503050406030204" pitchFamily="18" charset="0"/>
                        </a:rPr>
                        <m:t>𝑘</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1/2</m:t>
                          </m:r>
                        </m:sup>
                      </m:sSup>
                    </m:oMath>
                  </m:oMathPara>
                </a14:m>
                <a:endParaRPr lang="en-US" sz="2400" dirty="0"/>
              </a:p>
            </p:txBody>
          </p:sp>
        </mc:Choice>
        <mc:Fallback xmlns="">
          <p:sp>
            <p:nvSpPr>
              <p:cNvPr id="10" name="TextBox 9">
                <a:extLst>
                  <a:ext uri="{FF2B5EF4-FFF2-40B4-BE49-F238E27FC236}">
                    <a16:creationId xmlns:a16="http://schemas.microsoft.com/office/drawing/2014/main" id="{0843C1CA-8240-4923-BCF4-EB3A4E9E709C}"/>
                  </a:ext>
                </a:extLst>
              </p:cNvPr>
              <p:cNvSpPr txBox="1">
                <a:spLocks noRot="1" noChangeAspect="1" noMove="1" noResize="1" noEditPoints="1" noAdjustHandles="1" noChangeArrowheads="1" noChangeShapeType="1" noTextEdit="1"/>
              </p:cNvSpPr>
              <p:nvPr/>
            </p:nvSpPr>
            <p:spPr>
              <a:xfrm>
                <a:off x="5237645" y="636803"/>
                <a:ext cx="2114874" cy="701218"/>
              </a:xfrm>
              <a:prstGeom prst="rect">
                <a:avLst/>
              </a:prstGeom>
              <a:blipFill>
                <a:blip r:embed="rId2"/>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D24E228-83D3-40AA-9A7A-8D733D4B36D8}"/>
              </a:ext>
            </a:extLst>
          </p:cNvPr>
          <p:cNvSpPr txBox="1"/>
          <p:nvPr/>
        </p:nvSpPr>
        <p:spPr>
          <a:xfrm flipH="1">
            <a:off x="726163" y="1239413"/>
            <a:ext cx="5930945" cy="923330"/>
          </a:xfrm>
          <a:prstGeom prst="rect">
            <a:avLst/>
          </a:prstGeom>
          <a:noFill/>
        </p:spPr>
        <p:txBody>
          <a:bodyPr wrap="square" rtlCol="0">
            <a:spAutoFit/>
          </a:bodyPr>
          <a:lstStyle/>
          <a:p>
            <a:r>
              <a:rPr lang="en-US" dirty="0"/>
              <a:t>m: mass, v:velocity</a:t>
            </a:r>
          </a:p>
          <a:p>
            <a:r>
              <a:rPr lang="en-US" dirty="0"/>
              <a:t>t: time </a:t>
            </a:r>
          </a:p>
          <a:p>
            <a:r>
              <a:rPr lang="en-US" dirty="0"/>
              <a:t>k: coefficient involved with the force exerted.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C59C71E-EDE2-4487-8A71-F5D0A8E2C9C9}"/>
                  </a:ext>
                </a:extLst>
              </p:cNvPr>
              <p:cNvSpPr txBox="1"/>
              <p:nvPr/>
            </p:nvSpPr>
            <p:spPr>
              <a:xfrm>
                <a:off x="3150333" y="2253774"/>
                <a:ext cx="1940788" cy="7060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𝑑𝑣</m:t>
                          </m:r>
                        </m:num>
                        <m:den>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𝑑𝑡</m:t>
                      </m:r>
                    </m:oMath>
                  </m:oMathPara>
                </a14:m>
                <a:endParaRPr lang="en-US" sz="2400" dirty="0"/>
              </a:p>
            </p:txBody>
          </p:sp>
        </mc:Choice>
        <mc:Fallback xmlns="">
          <p:sp>
            <p:nvSpPr>
              <p:cNvPr id="12" name="TextBox 11">
                <a:extLst>
                  <a:ext uri="{FF2B5EF4-FFF2-40B4-BE49-F238E27FC236}">
                    <a16:creationId xmlns:a16="http://schemas.microsoft.com/office/drawing/2014/main" id="{EC59C71E-EDE2-4487-8A71-F5D0A8E2C9C9}"/>
                  </a:ext>
                </a:extLst>
              </p:cNvPr>
              <p:cNvSpPr txBox="1">
                <a:spLocks noRot="1" noChangeAspect="1" noMove="1" noResize="1" noEditPoints="1" noAdjustHandles="1" noChangeArrowheads="1" noChangeShapeType="1" noTextEdit="1"/>
              </p:cNvSpPr>
              <p:nvPr/>
            </p:nvSpPr>
            <p:spPr>
              <a:xfrm>
                <a:off x="3150333" y="2253774"/>
                <a:ext cx="1940788" cy="7060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4BC6E42-8DC9-4766-B929-7AC237050FCD}"/>
                  </a:ext>
                </a:extLst>
              </p:cNvPr>
              <p:cNvSpPr txBox="1"/>
              <p:nvPr/>
            </p:nvSpPr>
            <p:spPr>
              <a:xfrm>
                <a:off x="2755705" y="3083341"/>
                <a:ext cx="2730043" cy="1175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ctrlPr>
                            <a:rPr lang="en-US" sz="2400" i="1" smtClean="0">
                              <a:latin typeface="Cambria Math" panose="02040503050406030204" pitchFamily="18" charset="0"/>
                            </a:rPr>
                          </m:ctrlPr>
                        </m:naryPr>
                        <m: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0</m:t>
                              </m:r>
                            </m:sub>
                          </m:sSub>
                        </m:sub>
                        <m:sup>
                          <m:r>
                            <a:rPr lang="en-US" sz="2400" b="0" i="1" smtClean="0">
                              <a:latin typeface="Cambria Math" panose="02040503050406030204" pitchFamily="18" charset="0"/>
                            </a:rPr>
                            <m:t>𝑣</m:t>
                          </m:r>
                        </m:sup>
                        <m:e>
                          <m:f>
                            <m:fPr>
                              <m:ctrlPr>
                                <a:rPr lang="en-US" sz="2400" i="1">
                                  <a:latin typeface="Cambria Math" panose="02040503050406030204" pitchFamily="18" charset="0"/>
                                </a:rPr>
                              </m:ctrlPr>
                            </m:fPr>
                            <m:num>
                              <m:r>
                                <a:rPr lang="en-US" sz="2400" i="1">
                                  <a:latin typeface="Cambria Math" panose="02040503050406030204" pitchFamily="18" charset="0"/>
                                </a:rPr>
                                <m:t>𝑑𝑣</m:t>
                              </m:r>
                            </m:num>
                            <m:den>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1/2</m:t>
                                  </m:r>
                                </m:sup>
                              </m:sSup>
                            </m:den>
                          </m:f>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nary>
                        <m:naryPr>
                          <m:limLoc m:val="undOvr"/>
                          <m:ctrlPr>
                            <a:rPr lang="en-US" sz="2400" b="0" i="1" smtClean="0">
                              <a:latin typeface="Cambria Math" panose="02040503050406030204" pitchFamily="18" charset="0"/>
                            </a:rPr>
                          </m:ctrlPr>
                        </m:naryPr>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0</m:t>
                              </m:r>
                            </m:sub>
                          </m:sSub>
                        </m:sub>
                        <m:sup>
                          <m:r>
                            <a:rPr lang="en-US" sz="2400" b="0" i="1" smtClean="0">
                              <a:latin typeface="Cambria Math" panose="02040503050406030204" pitchFamily="18" charset="0"/>
                            </a:rPr>
                            <m:t>𝑡</m:t>
                          </m:r>
                        </m:sup>
                        <m:e>
                          <m:r>
                            <a:rPr lang="en-US" sz="2400" b="0" i="1" smtClean="0">
                              <a:latin typeface="Cambria Math" panose="02040503050406030204" pitchFamily="18" charset="0"/>
                            </a:rPr>
                            <m:t>𝑑𝑡</m:t>
                          </m:r>
                        </m:e>
                      </m:nary>
                    </m:oMath>
                  </m:oMathPara>
                </a14:m>
                <a:endParaRPr lang="en-US" sz="2400" dirty="0"/>
              </a:p>
            </p:txBody>
          </p:sp>
        </mc:Choice>
        <mc:Fallback xmlns="">
          <p:sp>
            <p:nvSpPr>
              <p:cNvPr id="13" name="TextBox 12">
                <a:extLst>
                  <a:ext uri="{FF2B5EF4-FFF2-40B4-BE49-F238E27FC236}">
                    <a16:creationId xmlns:a16="http://schemas.microsoft.com/office/drawing/2014/main" id="{84BC6E42-8DC9-4766-B929-7AC237050FCD}"/>
                  </a:ext>
                </a:extLst>
              </p:cNvPr>
              <p:cNvSpPr txBox="1">
                <a:spLocks noRot="1" noChangeAspect="1" noMove="1" noResize="1" noEditPoints="1" noAdjustHandles="1" noChangeArrowheads="1" noChangeShapeType="1" noTextEdit="1"/>
              </p:cNvSpPr>
              <p:nvPr/>
            </p:nvSpPr>
            <p:spPr>
              <a:xfrm>
                <a:off x="2755705" y="3083341"/>
                <a:ext cx="2730043" cy="117500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2E3EB3C-EEA5-4214-AA6A-48256D21A573}"/>
                  </a:ext>
                </a:extLst>
              </p:cNvPr>
              <p:cNvSpPr txBox="1"/>
              <p:nvPr/>
            </p:nvSpPr>
            <p:spPr>
              <a:xfrm>
                <a:off x="2627784" y="4381883"/>
                <a:ext cx="2851743"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1/2</m:t>
                                  </m:r>
                                </m:sup>
                              </m:sSup>
                            </m:e>
                          </m:d>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0</m:t>
                              </m:r>
                            </m:sub>
                          </m:sSub>
                        </m:sub>
                        <m:sup>
                          <m:r>
                            <a:rPr lang="en-US" sz="2400" b="0" i="1" smtClean="0">
                              <a:latin typeface="Cambria Math" panose="02040503050406030204" pitchFamily="18" charset="0"/>
                            </a:rPr>
                            <m:t>𝑣</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0</m:t>
                              </m:r>
                            </m:sub>
                          </m:sSub>
                        </m:sub>
                        <m:sup>
                          <m:r>
                            <a:rPr lang="en-US" sz="2400" b="0" i="1" smtClean="0">
                              <a:latin typeface="Cambria Math" panose="02040503050406030204" pitchFamily="18" charset="0"/>
                            </a:rPr>
                            <m:t>𝑡</m:t>
                          </m:r>
                        </m:sup>
                      </m:sSubSup>
                    </m:oMath>
                  </m:oMathPara>
                </a14:m>
                <a:endParaRPr lang="en-US" sz="2400" dirty="0"/>
              </a:p>
            </p:txBody>
          </p:sp>
        </mc:Choice>
        <mc:Fallback xmlns="">
          <p:sp>
            <p:nvSpPr>
              <p:cNvPr id="14" name="TextBox 13">
                <a:extLst>
                  <a:ext uri="{FF2B5EF4-FFF2-40B4-BE49-F238E27FC236}">
                    <a16:creationId xmlns:a16="http://schemas.microsoft.com/office/drawing/2014/main" id="{02E3EB3C-EEA5-4214-AA6A-48256D21A573}"/>
                  </a:ext>
                </a:extLst>
              </p:cNvPr>
              <p:cNvSpPr txBox="1">
                <a:spLocks noRot="1" noChangeAspect="1" noMove="1" noResize="1" noEditPoints="1" noAdjustHandles="1" noChangeArrowheads="1" noChangeShapeType="1" noTextEdit="1"/>
              </p:cNvSpPr>
              <p:nvPr/>
            </p:nvSpPr>
            <p:spPr>
              <a:xfrm>
                <a:off x="2627784" y="4381883"/>
                <a:ext cx="2851743" cy="70128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AA7218C-9781-470F-846F-EDAEAF4A7309}"/>
                  </a:ext>
                </a:extLst>
              </p:cNvPr>
              <p:cNvSpPr txBox="1"/>
              <p:nvPr/>
            </p:nvSpPr>
            <p:spPr>
              <a:xfrm>
                <a:off x="1933474" y="5445224"/>
                <a:ext cx="5264198"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0</m:t>
                                  </m:r>
                                </m:sub>
                              </m:sSub>
                            </m:e>
                            <m:sup>
                              <m:r>
                                <a:rPr lang="en-US" sz="2400" b="0" i="1" smtClean="0">
                                  <a:latin typeface="Cambria Math" panose="02040503050406030204" pitchFamily="18" charset="0"/>
                                </a:rPr>
                                <m:t>1/2</m:t>
                              </m:r>
                            </m:sup>
                          </m:sSup>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0</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𝑡</m:t>
                      </m:r>
                    </m:oMath>
                  </m:oMathPara>
                </a14:m>
                <a:endParaRPr lang="en-US" sz="2400" dirty="0"/>
              </a:p>
            </p:txBody>
          </p:sp>
        </mc:Choice>
        <mc:Fallback xmlns="">
          <p:sp>
            <p:nvSpPr>
              <p:cNvPr id="15" name="TextBox 14">
                <a:extLst>
                  <a:ext uri="{FF2B5EF4-FFF2-40B4-BE49-F238E27FC236}">
                    <a16:creationId xmlns:a16="http://schemas.microsoft.com/office/drawing/2014/main" id="{FAA7218C-9781-470F-846F-EDAEAF4A7309}"/>
                  </a:ext>
                </a:extLst>
              </p:cNvPr>
              <p:cNvSpPr txBox="1">
                <a:spLocks noRot="1" noChangeAspect="1" noMove="1" noResize="1" noEditPoints="1" noAdjustHandles="1" noChangeArrowheads="1" noChangeShapeType="1" noTextEdit="1"/>
              </p:cNvSpPr>
              <p:nvPr/>
            </p:nvSpPr>
            <p:spPr>
              <a:xfrm>
                <a:off x="1933474" y="5445224"/>
                <a:ext cx="5264198" cy="70128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447AA9-69B1-478C-959D-0AF37F4A0CA9}"/>
                  </a:ext>
                </a:extLst>
              </p:cNvPr>
              <p:cNvSpPr txBox="1"/>
              <p:nvPr/>
            </p:nvSpPr>
            <p:spPr>
              <a:xfrm>
                <a:off x="5464442" y="6383813"/>
                <a:ext cx="2787809" cy="369332"/>
              </a:xfrm>
              <a:prstGeom prst="rect">
                <a:avLst/>
              </a:prstGeom>
              <a:noFill/>
            </p:spPr>
            <p:txBody>
              <a:bodyPr wrap="square" rtlCol="0">
                <a:spAutoFit/>
              </a:bodyPr>
              <a:lstStyle/>
              <a:p>
                <a:r>
                  <a:rPr lang="en-US" dirty="0"/>
                  <a:t>(</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a:t> but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m:t>
                    </m:r>
                  </m:oMath>
                </a14:m>
                <a:r>
                  <a:rPr lang="en-US" dirty="0"/>
                  <a:t>)</a:t>
                </a:r>
              </a:p>
            </p:txBody>
          </p:sp>
        </mc:Choice>
        <mc:Fallback xmlns="">
          <p:sp>
            <p:nvSpPr>
              <p:cNvPr id="16" name="TextBox 15">
                <a:extLst>
                  <a:ext uri="{FF2B5EF4-FFF2-40B4-BE49-F238E27FC236}">
                    <a16:creationId xmlns:a16="http://schemas.microsoft.com/office/drawing/2014/main" id="{43447AA9-69B1-478C-959D-0AF37F4A0CA9}"/>
                  </a:ext>
                </a:extLst>
              </p:cNvPr>
              <p:cNvSpPr txBox="1">
                <a:spLocks noRot="1" noChangeAspect="1" noMove="1" noResize="1" noEditPoints="1" noAdjustHandles="1" noChangeArrowheads="1" noChangeShapeType="1" noTextEdit="1"/>
              </p:cNvSpPr>
              <p:nvPr/>
            </p:nvSpPr>
            <p:spPr>
              <a:xfrm>
                <a:off x="5464442" y="6383813"/>
                <a:ext cx="2787809" cy="369332"/>
              </a:xfrm>
              <a:prstGeom prst="rect">
                <a:avLst/>
              </a:prstGeom>
              <a:blipFill>
                <a:blip r:embed="rId7"/>
                <a:stretch>
                  <a:fillRect l="-1747" t="-8197" b="-2459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9D3547D0-14CE-426F-97A7-AED26519CC6C}"/>
              </a:ext>
            </a:extLst>
          </p:cNvPr>
          <p:cNvCxnSpPr>
            <a:cxnSpLocks/>
            <a:endCxn id="14" idx="3"/>
          </p:cNvCxnSpPr>
          <p:nvPr/>
        </p:nvCxnSpPr>
        <p:spPr>
          <a:xfrm flipH="1">
            <a:off x="5479527" y="4695258"/>
            <a:ext cx="815555" cy="372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FBE8740-FE99-456C-934B-7570CB507C1F}"/>
              </a:ext>
            </a:extLst>
          </p:cNvPr>
          <p:cNvSpPr txBox="1"/>
          <p:nvPr/>
        </p:nvSpPr>
        <p:spPr>
          <a:xfrm>
            <a:off x="6295082" y="4007588"/>
            <a:ext cx="2494646" cy="1200329"/>
          </a:xfrm>
          <a:prstGeom prst="rect">
            <a:avLst/>
          </a:prstGeom>
          <a:noFill/>
        </p:spPr>
        <p:txBody>
          <a:bodyPr wrap="square" rtlCol="0">
            <a:spAutoFit/>
          </a:bodyPr>
          <a:lstStyle/>
          <a:p>
            <a:r>
              <a:rPr lang="en-US" dirty="0">
                <a:solidFill>
                  <a:srgbClr val="FF0000"/>
                </a:solidFill>
              </a:rPr>
              <a:t>This step is not an obligation in calculating integrals but it permit to avoid mistakes …</a:t>
            </a:r>
          </a:p>
        </p:txBody>
      </p:sp>
    </p:spTree>
    <p:extLst>
      <p:ext uri="{BB962C8B-B14F-4D97-AF65-F5344CB8AC3E}">
        <p14:creationId xmlns:p14="http://schemas.microsoft.com/office/powerpoint/2010/main" val="24917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FE5F-5E65-4647-8545-BD94D2381CE0}"/>
              </a:ext>
            </a:extLst>
          </p:cNvPr>
          <p:cNvSpPr>
            <a:spLocks noGrp="1"/>
          </p:cNvSpPr>
          <p:nvPr>
            <p:ph type="title"/>
          </p:nvPr>
        </p:nvSpPr>
        <p:spPr>
          <a:xfrm>
            <a:off x="457200" y="2204864"/>
            <a:ext cx="8229600" cy="1143000"/>
          </a:xfrm>
        </p:spPr>
        <p:txBody>
          <a:bodyPr/>
          <a:lstStyle/>
          <a:p>
            <a:r>
              <a:rPr lang="en-US" dirty="0"/>
              <a:t>End of lecture 1 </a:t>
            </a:r>
          </a:p>
        </p:txBody>
      </p:sp>
      <p:sp>
        <p:nvSpPr>
          <p:cNvPr id="4" name="Slide Number Placeholder 3">
            <a:extLst>
              <a:ext uri="{FF2B5EF4-FFF2-40B4-BE49-F238E27FC236}">
                <a16:creationId xmlns:a16="http://schemas.microsoft.com/office/drawing/2014/main" id="{7DF14766-5563-47C8-9426-3113DE09F491}"/>
              </a:ext>
            </a:extLst>
          </p:cNvPr>
          <p:cNvSpPr>
            <a:spLocks noGrp="1"/>
          </p:cNvSpPr>
          <p:nvPr>
            <p:ph type="sldNum" sz="quarter" idx="10"/>
          </p:nvPr>
        </p:nvSpPr>
        <p:spPr/>
        <p:txBody>
          <a:bodyPr/>
          <a:lstStyle/>
          <a:p>
            <a:fld id="{41A7B2A6-4997-4D6A-A223-B65D77C6B4A9}" type="slidenum">
              <a:rPr lang="en-US" altLang="zh-CN" smtClean="0"/>
              <a:pPr/>
              <a:t>40</a:t>
            </a:fld>
            <a:endParaRPr lang="en-US" altLang="zh-CN"/>
          </a:p>
        </p:txBody>
      </p:sp>
    </p:spTree>
    <p:extLst>
      <p:ext uri="{BB962C8B-B14F-4D97-AF65-F5344CB8AC3E}">
        <p14:creationId xmlns:p14="http://schemas.microsoft.com/office/powerpoint/2010/main" val="157503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9A04-E24B-4EB3-B0FA-E041A94F21D0}"/>
              </a:ext>
            </a:extLst>
          </p:cNvPr>
          <p:cNvSpPr>
            <a:spLocks noGrp="1"/>
          </p:cNvSpPr>
          <p:nvPr>
            <p:ph type="title"/>
          </p:nvPr>
        </p:nvSpPr>
        <p:spPr>
          <a:xfrm>
            <a:off x="755576" y="-166008"/>
            <a:ext cx="8229600" cy="1143000"/>
          </a:xfrm>
        </p:spPr>
        <p:txBody>
          <a:bodyPr/>
          <a:lstStyle/>
          <a:p>
            <a:r>
              <a:rPr lang="en-US" dirty="0"/>
              <a:t>About mid-term examination</a:t>
            </a:r>
          </a:p>
        </p:txBody>
      </p:sp>
      <p:sp>
        <p:nvSpPr>
          <p:cNvPr id="4" name="Slide Number Placeholder 3">
            <a:extLst>
              <a:ext uri="{FF2B5EF4-FFF2-40B4-BE49-F238E27FC236}">
                <a16:creationId xmlns:a16="http://schemas.microsoft.com/office/drawing/2014/main" id="{1429219A-4E2C-4159-B765-52FE53BA0DE7}"/>
              </a:ext>
            </a:extLst>
          </p:cNvPr>
          <p:cNvSpPr>
            <a:spLocks noGrp="1"/>
          </p:cNvSpPr>
          <p:nvPr>
            <p:ph type="sldNum" sz="quarter" idx="10"/>
          </p:nvPr>
        </p:nvSpPr>
        <p:spPr>
          <a:xfrm>
            <a:off x="6858347" y="6424221"/>
            <a:ext cx="2133600" cy="412750"/>
          </a:xfrm>
        </p:spPr>
        <p:txBody>
          <a:bodyPr/>
          <a:lstStyle/>
          <a:p>
            <a:fld id="{41A7B2A6-4997-4D6A-A223-B65D77C6B4A9}" type="slidenum">
              <a:rPr lang="en-US" altLang="zh-CN" smtClean="0"/>
              <a:pPr/>
              <a:t>5</a:t>
            </a:fld>
            <a:endParaRPr lang="en-US" altLang="zh-CN" dirty="0"/>
          </a:p>
        </p:txBody>
      </p:sp>
      <p:sp>
        <p:nvSpPr>
          <p:cNvPr id="7" name="TextBox 6">
            <a:extLst>
              <a:ext uri="{FF2B5EF4-FFF2-40B4-BE49-F238E27FC236}">
                <a16:creationId xmlns:a16="http://schemas.microsoft.com/office/drawing/2014/main" id="{C714E2C2-AFBB-4372-BC03-DE33B91C6862}"/>
              </a:ext>
            </a:extLst>
          </p:cNvPr>
          <p:cNvSpPr txBox="1"/>
          <p:nvPr/>
        </p:nvSpPr>
        <p:spPr>
          <a:xfrm>
            <a:off x="899591" y="620688"/>
            <a:ext cx="5786929" cy="523220"/>
          </a:xfrm>
          <a:prstGeom prst="rect">
            <a:avLst/>
          </a:prstGeom>
          <a:noFill/>
        </p:spPr>
        <p:txBody>
          <a:bodyPr wrap="square" rtlCol="0">
            <a:spAutoFit/>
          </a:bodyPr>
          <a:lstStyle/>
          <a:p>
            <a:r>
              <a:rPr lang="en-US" sz="2800" dirty="0"/>
              <a:t>Exercise 3, you had to solve: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843C1CA-8240-4923-BCF4-EB3A4E9E709C}"/>
                  </a:ext>
                </a:extLst>
              </p:cNvPr>
              <p:cNvSpPr txBox="1"/>
              <p:nvPr/>
            </p:nvSpPr>
            <p:spPr>
              <a:xfrm>
                <a:off x="5237645" y="636803"/>
                <a:ext cx="2114874" cy="701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𝑑𝑣</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r>
                        <a:rPr lang="en-US" sz="2400" b="0" i="1" smtClean="0">
                          <a:latin typeface="Cambria Math" panose="02040503050406030204" pitchFamily="18" charset="0"/>
                        </a:rPr>
                        <m:t>𝑘</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1/2</m:t>
                          </m:r>
                        </m:sup>
                      </m:sSup>
                    </m:oMath>
                  </m:oMathPara>
                </a14:m>
                <a:endParaRPr lang="en-US" sz="2400" dirty="0"/>
              </a:p>
            </p:txBody>
          </p:sp>
        </mc:Choice>
        <mc:Fallback xmlns="">
          <p:sp>
            <p:nvSpPr>
              <p:cNvPr id="10" name="TextBox 9">
                <a:extLst>
                  <a:ext uri="{FF2B5EF4-FFF2-40B4-BE49-F238E27FC236}">
                    <a16:creationId xmlns:a16="http://schemas.microsoft.com/office/drawing/2014/main" id="{0843C1CA-8240-4923-BCF4-EB3A4E9E709C}"/>
                  </a:ext>
                </a:extLst>
              </p:cNvPr>
              <p:cNvSpPr txBox="1">
                <a:spLocks noRot="1" noChangeAspect="1" noMove="1" noResize="1" noEditPoints="1" noAdjustHandles="1" noChangeArrowheads="1" noChangeShapeType="1" noTextEdit="1"/>
              </p:cNvSpPr>
              <p:nvPr/>
            </p:nvSpPr>
            <p:spPr>
              <a:xfrm>
                <a:off x="5237645" y="636803"/>
                <a:ext cx="2114874" cy="701218"/>
              </a:xfrm>
              <a:prstGeom prst="rect">
                <a:avLst/>
              </a:prstGeom>
              <a:blipFill>
                <a:blip r:embed="rId2"/>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D24E228-83D3-40AA-9A7A-8D733D4B36D8}"/>
              </a:ext>
            </a:extLst>
          </p:cNvPr>
          <p:cNvSpPr txBox="1"/>
          <p:nvPr/>
        </p:nvSpPr>
        <p:spPr>
          <a:xfrm flipH="1">
            <a:off x="726163" y="1239413"/>
            <a:ext cx="5930945" cy="923330"/>
          </a:xfrm>
          <a:prstGeom prst="rect">
            <a:avLst/>
          </a:prstGeom>
          <a:noFill/>
        </p:spPr>
        <p:txBody>
          <a:bodyPr wrap="square" rtlCol="0">
            <a:spAutoFit/>
          </a:bodyPr>
          <a:lstStyle/>
          <a:p>
            <a:r>
              <a:rPr lang="en-US" dirty="0"/>
              <a:t>m: mass, v:velocity</a:t>
            </a:r>
          </a:p>
          <a:p>
            <a:r>
              <a:rPr lang="en-US" dirty="0"/>
              <a:t>t: time </a:t>
            </a:r>
          </a:p>
          <a:p>
            <a:r>
              <a:rPr lang="en-US" dirty="0"/>
              <a:t>k: coefficient involved with the force exerted.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C59C71E-EDE2-4487-8A71-F5D0A8E2C9C9}"/>
                  </a:ext>
                </a:extLst>
              </p:cNvPr>
              <p:cNvSpPr txBox="1"/>
              <p:nvPr/>
            </p:nvSpPr>
            <p:spPr>
              <a:xfrm>
                <a:off x="3150333" y="2253774"/>
                <a:ext cx="1940788" cy="7060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𝑑𝑣</m:t>
                          </m:r>
                        </m:num>
                        <m:den>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𝑑𝑡</m:t>
                      </m:r>
                    </m:oMath>
                  </m:oMathPara>
                </a14:m>
                <a:endParaRPr lang="en-US" sz="2400" dirty="0"/>
              </a:p>
            </p:txBody>
          </p:sp>
        </mc:Choice>
        <mc:Fallback xmlns="">
          <p:sp>
            <p:nvSpPr>
              <p:cNvPr id="12" name="TextBox 11">
                <a:extLst>
                  <a:ext uri="{FF2B5EF4-FFF2-40B4-BE49-F238E27FC236}">
                    <a16:creationId xmlns:a16="http://schemas.microsoft.com/office/drawing/2014/main" id="{EC59C71E-EDE2-4487-8A71-F5D0A8E2C9C9}"/>
                  </a:ext>
                </a:extLst>
              </p:cNvPr>
              <p:cNvSpPr txBox="1">
                <a:spLocks noRot="1" noChangeAspect="1" noMove="1" noResize="1" noEditPoints="1" noAdjustHandles="1" noChangeArrowheads="1" noChangeShapeType="1" noTextEdit="1"/>
              </p:cNvSpPr>
              <p:nvPr/>
            </p:nvSpPr>
            <p:spPr>
              <a:xfrm>
                <a:off x="3150333" y="2253774"/>
                <a:ext cx="1940788" cy="7060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4BC6E42-8DC9-4766-B929-7AC237050FCD}"/>
                  </a:ext>
                </a:extLst>
              </p:cNvPr>
              <p:cNvSpPr txBox="1"/>
              <p:nvPr/>
            </p:nvSpPr>
            <p:spPr>
              <a:xfrm>
                <a:off x="2755705" y="3083341"/>
                <a:ext cx="2730043" cy="1175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ctrlPr>
                            <a:rPr lang="en-US" sz="2400" i="1" smtClean="0">
                              <a:latin typeface="Cambria Math" panose="02040503050406030204" pitchFamily="18" charset="0"/>
                            </a:rPr>
                          </m:ctrlPr>
                        </m:naryPr>
                        <m: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0</m:t>
                              </m:r>
                            </m:sub>
                          </m:sSub>
                        </m:sub>
                        <m:sup>
                          <m:r>
                            <a:rPr lang="en-US" sz="2400" b="0" i="1" smtClean="0">
                              <a:latin typeface="Cambria Math" panose="02040503050406030204" pitchFamily="18" charset="0"/>
                            </a:rPr>
                            <m:t>𝑣</m:t>
                          </m:r>
                        </m:sup>
                        <m:e>
                          <m:f>
                            <m:fPr>
                              <m:ctrlPr>
                                <a:rPr lang="en-US" sz="2400" i="1">
                                  <a:latin typeface="Cambria Math" panose="02040503050406030204" pitchFamily="18" charset="0"/>
                                </a:rPr>
                              </m:ctrlPr>
                            </m:fPr>
                            <m:num>
                              <m:r>
                                <a:rPr lang="en-US" sz="2400" i="1">
                                  <a:latin typeface="Cambria Math" panose="02040503050406030204" pitchFamily="18" charset="0"/>
                                </a:rPr>
                                <m:t>𝑑𝑣</m:t>
                              </m:r>
                            </m:num>
                            <m:den>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1/2</m:t>
                                  </m:r>
                                </m:sup>
                              </m:sSup>
                            </m:den>
                          </m:f>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nary>
                        <m:naryPr>
                          <m:limLoc m:val="undOvr"/>
                          <m:ctrlPr>
                            <a:rPr lang="en-US" sz="2400" b="0" i="1" smtClean="0">
                              <a:latin typeface="Cambria Math" panose="02040503050406030204" pitchFamily="18" charset="0"/>
                            </a:rPr>
                          </m:ctrlPr>
                        </m:naryPr>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0</m:t>
                              </m:r>
                            </m:sub>
                          </m:sSub>
                        </m:sub>
                        <m:sup>
                          <m:r>
                            <a:rPr lang="en-US" sz="2400" b="0" i="1" smtClean="0">
                              <a:latin typeface="Cambria Math" panose="02040503050406030204" pitchFamily="18" charset="0"/>
                            </a:rPr>
                            <m:t>𝑡</m:t>
                          </m:r>
                        </m:sup>
                        <m:e>
                          <m:r>
                            <a:rPr lang="en-US" sz="2400" b="0" i="1" smtClean="0">
                              <a:latin typeface="Cambria Math" panose="02040503050406030204" pitchFamily="18" charset="0"/>
                            </a:rPr>
                            <m:t>𝑑𝑡</m:t>
                          </m:r>
                        </m:e>
                      </m:nary>
                    </m:oMath>
                  </m:oMathPara>
                </a14:m>
                <a:endParaRPr lang="en-US" sz="2400" dirty="0"/>
              </a:p>
            </p:txBody>
          </p:sp>
        </mc:Choice>
        <mc:Fallback xmlns="">
          <p:sp>
            <p:nvSpPr>
              <p:cNvPr id="13" name="TextBox 12">
                <a:extLst>
                  <a:ext uri="{FF2B5EF4-FFF2-40B4-BE49-F238E27FC236}">
                    <a16:creationId xmlns:a16="http://schemas.microsoft.com/office/drawing/2014/main" id="{84BC6E42-8DC9-4766-B929-7AC237050FCD}"/>
                  </a:ext>
                </a:extLst>
              </p:cNvPr>
              <p:cNvSpPr txBox="1">
                <a:spLocks noRot="1" noChangeAspect="1" noMove="1" noResize="1" noEditPoints="1" noAdjustHandles="1" noChangeArrowheads="1" noChangeShapeType="1" noTextEdit="1"/>
              </p:cNvSpPr>
              <p:nvPr/>
            </p:nvSpPr>
            <p:spPr>
              <a:xfrm>
                <a:off x="2755705" y="3083341"/>
                <a:ext cx="2730043" cy="117500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2E3EB3C-EEA5-4214-AA6A-48256D21A573}"/>
                  </a:ext>
                </a:extLst>
              </p:cNvPr>
              <p:cNvSpPr txBox="1"/>
              <p:nvPr/>
            </p:nvSpPr>
            <p:spPr>
              <a:xfrm>
                <a:off x="2627784" y="4381883"/>
                <a:ext cx="2851743"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1/2</m:t>
                                  </m:r>
                                </m:sup>
                              </m:sSup>
                            </m:e>
                          </m:d>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0</m:t>
                              </m:r>
                            </m:sub>
                          </m:sSub>
                        </m:sub>
                        <m:sup>
                          <m:r>
                            <a:rPr lang="en-US" sz="2400" b="0" i="1" smtClean="0">
                              <a:latin typeface="Cambria Math" panose="02040503050406030204" pitchFamily="18" charset="0"/>
                            </a:rPr>
                            <m:t>𝑣</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0</m:t>
                              </m:r>
                            </m:sub>
                          </m:sSub>
                        </m:sub>
                        <m:sup>
                          <m:r>
                            <a:rPr lang="en-US" sz="2400" b="0" i="1" smtClean="0">
                              <a:latin typeface="Cambria Math" panose="02040503050406030204" pitchFamily="18" charset="0"/>
                            </a:rPr>
                            <m:t>𝑡</m:t>
                          </m:r>
                        </m:sup>
                      </m:sSubSup>
                    </m:oMath>
                  </m:oMathPara>
                </a14:m>
                <a:endParaRPr lang="en-US" sz="2400" dirty="0"/>
              </a:p>
            </p:txBody>
          </p:sp>
        </mc:Choice>
        <mc:Fallback xmlns="">
          <p:sp>
            <p:nvSpPr>
              <p:cNvPr id="14" name="TextBox 13">
                <a:extLst>
                  <a:ext uri="{FF2B5EF4-FFF2-40B4-BE49-F238E27FC236}">
                    <a16:creationId xmlns:a16="http://schemas.microsoft.com/office/drawing/2014/main" id="{02E3EB3C-EEA5-4214-AA6A-48256D21A573}"/>
                  </a:ext>
                </a:extLst>
              </p:cNvPr>
              <p:cNvSpPr txBox="1">
                <a:spLocks noRot="1" noChangeAspect="1" noMove="1" noResize="1" noEditPoints="1" noAdjustHandles="1" noChangeArrowheads="1" noChangeShapeType="1" noTextEdit="1"/>
              </p:cNvSpPr>
              <p:nvPr/>
            </p:nvSpPr>
            <p:spPr>
              <a:xfrm>
                <a:off x="2627784" y="4381883"/>
                <a:ext cx="2851743" cy="70128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AA7218C-9781-470F-846F-EDAEAF4A7309}"/>
                  </a:ext>
                </a:extLst>
              </p:cNvPr>
              <p:cNvSpPr txBox="1"/>
              <p:nvPr/>
            </p:nvSpPr>
            <p:spPr>
              <a:xfrm>
                <a:off x="1933474" y="5445224"/>
                <a:ext cx="5264198"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0</m:t>
                                  </m:r>
                                </m:sub>
                              </m:sSub>
                            </m:e>
                            <m:sup>
                              <m:r>
                                <a:rPr lang="en-US" sz="2400" b="0" i="1" smtClean="0">
                                  <a:latin typeface="Cambria Math" panose="02040503050406030204" pitchFamily="18" charset="0"/>
                                </a:rPr>
                                <m:t>1/2</m:t>
                              </m:r>
                            </m:sup>
                          </m:sSup>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0</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𝑡</m:t>
                      </m:r>
                    </m:oMath>
                  </m:oMathPara>
                </a14:m>
                <a:endParaRPr lang="en-US" sz="2400" dirty="0"/>
              </a:p>
            </p:txBody>
          </p:sp>
        </mc:Choice>
        <mc:Fallback xmlns="">
          <p:sp>
            <p:nvSpPr>
              <p:cNvPr id="15" name="TextBox 14">
                <a:extLst>
                  <a:ext uri="{FF2B5EF4-FFF2-40B4-BE49-F238E27FC236}">
                    <a16:creationId xmlns:a16="http://schemas.microsoft.com/office/drawing/2014/main" id="{FAA7218C-9781-470F-846F-EDAEAF4A7309}"/>
                  </a:ext>
                </a:extLst>
              </p:cNvPr>
              <p:cNvSpPr txBox="1">
                <a:spLocks noRot="1" noChangeAspect="1" noMove="1" noResize="1" noEditPoints="1" noAdjustHandles="1" noChangeArrowheads="1" noChangeShapeType="1" noTextEdit="1"/>
              </p:cNvSpPr>
              <p:nvPr/>
            </p:nvSpPr>
            <p:spPr>
              <a:xfrm>
                <a:off x="1933474" y="5445224"/>
                <a:ext cx="5264198" cy="70128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447AA9-69B1-478C-959D-0AF37F4A0CA9}"/>
                  </a:ext>
                </a:extLst>
              </p:cNvPr>
              <p:cNvSpPr txBox="1"/>
              <p:nvPr/>
            </p:nvSpPr>
            <p:spPr>
              <a:xfrm>
                <a:off x="5464442" y="6383813"/>
                <a:ext cx="2787809" cy="369332"/>
              </a:xfrm>
              <a:prstGeom prst="rect">
                <a:avLst/>
              </a:prstGeom>
              <a:noFill/>
            </p:spPr>
            <p:txBody>
              <a:bodyPr wrap="square" rtlCol="0">
                <a:spAutoFit/>
              </a:bodyPr>
              <a:lstStyle/>
              <a:p>
                <a:r>
                  <a:rPr lang="en-US" dirty="0"/>
                  <a:t>(</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a:t> but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m:t>
                    </m:r>
                  </m:oMath>
                </a14:m>
                <a:r>
                  <a:rPr lang="en-US" dirty="0"/>
                  <a:t>)</a:t>
                </a:r>
              </a:p>
            </p:txBody>
          </p:sp>
        </mc:Choice>
        <mc:Fallback xmlns="">
          <p:sp>
            <p:nvSpPr>
              <p:cNvPr id="16" name="TextBox 15">
                <a:extLst>
                  <a:ext uri="{FF2B5EF4-FFF2-40B4-BE49-F238E27FC236}">
                    <a16:creationId xmlns:a16="http://schemas.microsoft.com/office/drawing/2014/main" id="{43447AA9-69B1-478C-959D-0AF37F4A0CA9}"/>
                  </a:ext>
                </a:extLst>
              </p:cNvPr>
              <p:cNvSpPr txBox="1">
                <a:spLocks noRot="1" noChangeAspect="1" noMove="1" noResize="1" noEditPoints="1" noAdjustHandles="1" noChangeArrowheads="1" noChangeShapeType="1" noTextEdit="1"/>
              </p:cNvSpPr>
              <p:nvPr/>
            </p:nvSpPr>
            <p:spPr>
              <a:xfrm>
                <a:off x="5464442" y="6383813"/>
                <a:ext cx="2787809" cy="369332"/>
              </a:xfrm>
              <a:prstGeom prst="rect">
                <a:avLst/>
              </a:prstGeom>
              <a:blipFill>
                <a:blip r:embed="rId7"/>
                <a:stretch>
                  <a:fillRect l="-1747" t="-8197" b="-24590"/>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5E39A55-4B1B-4B54-85A9-4FACDB2D6C48}"/>
              </a:ext>
            </a:extLst>
          </p:cNvPr>
          <p:cNvCxnSpPr>
            <a:cxnSpLocks/>
          </p:cNvCxnSpPr>
          <p:nvPr/>
        </p:nvCxnSpPr>
        <p:spPr>
          <a:xfrm flipH="1">
            <a:off x="3874181" y="2694219"/>
            <a:ext cx="1584176" cy="6357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A716213-E2EB-4630-B9E3-3D87E7351BE1}"/>
              </a:ext>
            </a:extLst>
          </p:cNvPr>
          <p:cNvSpPr txBox="1"/>
          <p:nvPr/>
        </p:nvSpPr>
        <p:spPr>
          <a:xfrm>
            <a:off x="5507840" y="2330789"/>
            <a:ext cx="3379664" cy="1200329"/>
          </a:xfrm>
          <a:prstGeom prst="rect">
            <a:avLst/>
          </a:prstGeom>
          <a:noFill/>
        </p:spPr>
        <p:txBody>
          <a:bodyPr wrap="square" rtlCol="0">
            <a:spAutoFit/>
          </a:bodyPr>
          <a:lstStyle/>
          <a:p>
            <a:r>
              <a:rPr lang="en-US" dirty="0">
                <a:solidFill>
                  <a:srgbClr val="FF0000"/>
                </a:solidFill>
              </a:rPr>
              <a:t>This kind of integral should be easy to solve. If it is not for you, practice with a book of mathematics! </a:t>
            </a:r>
          </a:p>
        </p:txBody>
      </p:sp>
    </p:spTree>
    <p:extLst>
      <p:ext uri="{BB962C8B-B14F-4D97-AF65-F5344CB8AC3E}">
        <p14:creationId xmlns:p14="http://schemas.microsoft.com/office/powerpoint/2010/main" val="125176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9A04-E24B-4EB3-B0FA-E041A94F21D0}"/>
              </a:ext>
            </a:extLst>
          </p:cNvPr>
          <p:cNvSpPr>
            <a:spLocks noGrp="1"/>
          </p:cNvSpPr>
          <p:nvPr>
            <p:ph type="title"/>
          </p:nvPr>
        </p:nvSpPr>
        <p:spPr>
          <a:xfrm>
            <a:off x="755576" y="-166008"/>
            <a:ext cx="8229600" cy="1143000"/>
          </a:xfrm>
        </p:spPr>
        <p:txBody>
          <a:bodyPr/>
          <a:lstStyle/>
          <a:p>
            <a:r>
              <a:rPr lang="en-US" dirty="0"/>
              <a:t>About mid-term examination</a:t>
            </a:r>
          </a:p>
        </p:txBody>
      </p:sp>
      <p:sp>
        <p:nvSpPr>
          <p:cNvPr id="4" name="Slide Number Placeholder 3">
            <a:extLst>
              <a:ext uri="{FF2B5EF4-FFF2-40B4-BE49-F238E27FC236}">
                <a16:creationId xmlns:a16="http://schemas.microsoft.com/office/drawing/2014/main" id="{1429219A-4E2C-4159-B765-52FE53BA0DE7}"/>
              </a:ext>
            </a:extLst>
          </p:cNvPr>
          <p:cNvSpPr>
            <a:spLocks noGrp="1"/>
          </p:cNvSpPr>
          <p:nvPr>
            <p:ph type="sldNum" sz="quarter" idx="10"/>
          </p:nvPr>
        </p:nvSpPr>
        <p:spPr>
          <a:xfrm>
            <a:off x="6858347" y="6424221"/>
            <a:ext cx="2133600" cy="412750"/>
          </a:xfrm>
        </p:spPr>
        <p:txBody>
          <a:bodyPr/>
          <a:lstStyle/>
          <a:p>
            <a:fld id="{41A7B2A6-4997-4D6A-A223-B65D77C6B4A9}" type="slidenum">
              <a:rPr lang="en-US" altLang="zh-CN" smtClean="0"/>
              <a:pPr/>
              <a:t>6</a:t>
            </a:fld>
            <a:endParaRPr lang="en-US" altLang="zh-CN" dirty="0"/>
          </a:p>
        </p:txBody>
      </p:sp>
      <p:sp>
        <p:nvSpPr>
          <p:cNvPr id="7" name="TextBox 6">
            <a:extLst>
              <a:ext uri="{FF2B5EF4-FFF2-40B4-BE49-F238E27FC236}">
                <a16:creationId xmlns:a16="http://schemas.microsoft.com/office/drawing/2014/main" id="{C714E2C2-AFBB-4372-BC03-DE33B91C6862}"/>
              </a:ext>
            </a:extLst>
          </p:cNvPr>
          <p:cNvSpPr txBox="1"/>
          <p:nvPr/>
        </p:nvSpPr>
        <p:spPr>
          <a:xfrm>
            <a:off x="899591" y="620688"/>
            <a:ext cx="5786929" cy="523220"/>
          </a:xfrm>
          <a:prstGeom prst="rect">
            <a:avLst/>
          </a:prstGeom>
          <a:noFill/>
        </p:spPr>
        <p:txBody>
          <a:bodyPr wrap="square" rtlCol="0">
            <a:spAutoFit/>
          </a:bodyPr>
          <a:lstStyle/>
          <a:p>
            <a:r>
              <a:rPr lang="en-US" sz="2800" dirty="0"/>
              <a:t>Exercise 3, you had to solve: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843C1CA-8240-4923-BCF4-EB3A4E9E709C}"/>
                  </a:ext>
                </a:extLst>
              </p:cNvPr>
              <p:cNvSpPr txBox="1"/>
              <p:nvPr/>
            </p:nvSpPr>
            <p:spPr>
              <a:xfrm>
                <a:off x="5237645" y="636803"/>
                <a:ext cx="2114874" cy="701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𝑑𝑣</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r>
                        <a:rPr lang="en-US" sz="2400" b="0" i="1" smtClean="0">
                          <a:latin typeface="Cambria Math" panose="02040503050406030204" pitchFamily="18" charset="0"/>
                        </a:rPr>
                        <m:t>𝑘</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1/2</m:t>
                          </m:r>
                        </m:sup>
                      </m:sSup>
                    </m:oMath>
                  </m:oMathPara>
                </a14:m>
                <a:endParaRPr lang="en-US" sz="2400" dirty="0"/>
              </a:p>
            </p:txBody>
          </p:sp>
        </mc:Choice>
        <mc:Fallback xmlns="">
          <p:sp>
            <p:nvSpPr>
              <p:cNvPr id="10" name="TextBox 9">
                <a:extLst>
                  <a:ext uri="{FF2B5EF4-FFF2-40B4-BE49-F238E27FC236}">
                    <a16:creationId xmlns:a16="http://schemas.microsoft.com/office/drawing/2014/main" id="{0843C1CA-8240-4923-BCF4-EB3A4E9E709C}"/>
                  </a:ext>
                </a:extLst>
              </p:cNvPr>
              <p:cNvSpPr txBox="1">
                <a:spLocks noRot="1" noChangeAspect="1" noMove="1" noResize="1" noEditPoints="1" noAdjustHandles="1" noChangeArrowheads="1" noChangeShapeType="1" noTextEdit="1"/>
              </p:cNvSpPr>
              <p:nvPr/>
            </p:nvSpPr>
            <p:spPr>
              <a:xfrm>
                <a:off x="5237645" y="636803"/>
                <a:ext cx="2114874" cy="701218"/>
              </a:xfrm>
              <a:prstGeom prst="rect">
                <a:avLst/>
              </a:prstGeom>
              <a:blipFill>
                <a:blip r:embed="rId2"/>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D24E228-83D3-40AA-9A7A-8D733D4B36D8}"/>
              </a:ext>
            </a:extLst>
          </p:cNvPr>
          <p:cNvSpPr txBox="1"/>
          <p:nvPr/>
        </p:nvSpPr>
        <p:spPr>
          <a:xfrm flipH="1">
            <a:off x="726163" y="1239413"/>
            <a:ext cx="5930945" cy="923330"/>
          </a:xfrm>
          <a:prstGeom prst="rect">
            <a:avLst/>
          </a:prstGeom>
          <a:noFill/>
        </p:spPr>
        <p:txBody>
          <a:bodyPr wrap="square" rtlCol="0">
            <a:spAutoFit/>
          </a:bodyPr>
          <a:lstStyle/>
          <a:p>
            <a:r>
              <a:rPr lang="en-US" dirty="0"/>
              <a:t>m: mass, v:velocity</a:t>
            </a:r>
          </a:p>
          <a:p>
            <a:r>
              <a:rPr lang="en-US" dirty="0"/>
              <a:t>t: time </a:t>
            </a:r>
          </a:p>
          <a:p>
            <a:r>
              <a:rPr lang="en-US" dirty="0"/>
              <a:t>k: coefficient involved with the force exerted.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C59C71E-EDE2-4487-8A71-F5D0A8E2C9C9}"/>
                  </a:ext>
                </a:extLst>
              </p:cNvPr>
              <p:cNvSpPr txBox="1"/>
              <p:nvPr/>
            </p:nvSpPr>
            <p:spPr>
              <a:xfrm>
                <a:off x="3150333" y="2253774"/>
                <a:ext cx="1940788" cy="7060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𝑑𝑣</m:t>
                          </m:r>
                        </m:num>
                        <m:den>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𝑑𝑡</m:t>
                      </m:r>
                    </m:oMath>
                  </m:oMathPara>
                </a14:m>
                <a:endParaRPr lang="en-US" sz="2400" dirty="0"/>
              </a:p>
            </p:txBody>
          </p:sp>
        </mc:Choice>
        <mc:Fallback xmlns="">
          <p:sp>
            <p:nvSpPr>
              <p:cNvPr id="12" name="TextBox 11">
                <a:extLst>
                  <a:ext uri="{FF2B5EF4-FFF2-40B4-BE49-F238E27FC236}">
                    <a16:creationId xmlns:a16="http://schemas.microsoft.com/office/drawing/2014/main" id="{EC59C71E-EDE2-4487-8A71-F5D0A8E2C9C9}"/>
                  </a:ext>
                </a:extLst>
              </p:cNvPr>
              <p:cNvSpPr txBox="1">
                <a:spLocks noRot="1" noChangeAspect="1" noMove="1" noResize="1" noEditPoints="1" noAdjustHandles="1" noChangeArrowheads="1" noChangeShapeType="1" noTextEdit="1"/>
              </p:cNvSpPr>
              <p:nvPr/>
            </p:nvSpPr>
            <p:spPr>
              <a:xfrm>
                <a:off x="3150333" y="2253774"/>
                <a:ext cx="1940788" cy="7060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4BC6E42-8DC9-4766-B929-7AC237050FCD}"/>
                  </a:ext>
                </a:extLst>
              </p:cNvPr>
              <p:cNvSpPr txBox="1"/>
              <p:nvPr/>
            </p:nvSpPr>
            <p:spPr>
              <a:xfrm>
                <a:off x="2755705" y="3083341"/>
                <a:ext cx="2730043" cy="1175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ctrlPr>
                            <a:rPr lang="en-US" sz="2400" i="1" smtClean="0">
                              <a:latin typeface="Cambria Math" panose="02040503050406030204" pitchFamily="18" charset="0"/>
                            </a:rPr>
                          </m:ctrlPr>
                        </m:naryPr>
                        <m: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0</m:t>
                              </m:r>
                            </m:sub>
                          </m:sSub>
                        </m:sub>
                        <m:sup>
                          <m:r>
                            <a:rPr lang="en-US" sz="2400" b="0" i="1" smtClean="0">
                              <a:latin typeface="Cambria Math" panose="02040503050406030204" pitchFamily="18" charset="0"/>
                            </a:rPr>
                            <m:t>𝑣</m:t>
                          </m:r>
                        </m:sup>
                        <m:e>
                          <m:f>
                            <m:fPr>
                              <m:ctrlPr>
                                <a:rPr lang="en-US" sz="2400" i="1">
                                  <a:latin typeface="Cambria Math" panose="02040503050406030204" pitchFamily="18" charset="0"/>
                                </a:rPr>
                              </m:ctrlPr>
                            </m:fPr>
                            <m:num>
                              <m:r>
                                <a:rPr lang="en-US" sz="2400" i="1">
                                  <a:latin typeface="Cambria Math" panose="02040503050406030204" pitchFamily="18" charset="0"/>
                                </a:rPr>
                                <m:t>𝑑𝑣</m:t>
                              </m:r>
                            </m:num>
                            <m:den>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1/2</m:t>
                                  </m:r>
                                </m:sup>
                              </m:sSup>
                            </m:den>
                          </m:f>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nary>
                        <m:naryPr>
                          <m:limLoc m:val="undOvr"/>
                          <m:ctrlPr>
                            <a:rPr lang="en-US" sz="2400" b="0" i="1" smtClean="0">
                              <a:latin typeface="Cambria Math" panose="02040503050406030204" pitchFamily="18" charset="0"/>
                            </a:rPr>
                          </m:ctrlPr>
                        </m:naryPr>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0</m:t>
                              </m:r>
                            </m:sub>
                          </m:sSub>
                        </m:sub>
                        <m:sup>
                          <m:r>
                            <a:rPr lang="en-US" sz="2400" b="0" i="1" smtClean="0">
                              <a:latin typeface="Cambria Math" panose="02040503050406030204" pitchFamily="18" charset="0"/>
                            </a:rPr>
                            <m:t>𝑡</m:t>
                          </m:r>
                        </m:sup>
                        <m:e>
                          <m:r>
                            <a:rPr lang="en-US" sz="2400" b="0" i="1" smtClean="0">
                              <a:latin typeface="Cambria Math" panose="02040503050406030204" pitchFamily="18" charset="0"/>
                            </a:rPr>
                            <m:t>𝑑𝑡</m:t>
                          </m:r>
                        </m:e>
                      </m:nary>
                    </m:oMath>
                  </m:oMathPara>
                </a14:m>
                <a:endParaRPr lang="en-US" sz="2400" dirty="0"/>
              </a:p>
            </p:txBody>
          </p:sp>
        </mc:Choice>
        <mc:Fallback xmlns="">
          <p:sp>
            <p:nvSpPr>
              <p:cNvPr id="13" name="TextBox 12">
                <a:extLst>
                  <a:ext uri="{FF2B5EF4-FFF2-40B4-BE49-F238E27FC236}">
                    <a16:creationId xmlns:a16="http://schemas.microsoft.com/office/drawing/2014/main" id="{84BC6E42-8DC9-4766-B929-7AC237050FCD}"/>
                  </a:ext>
                </a:extLst>
              </p:cNvPr>
              <p:cNvSpPr txBox="1">
                <a:spLocks noRot="1" noChangeAspect="1" noMove="1" noResize="1" noEditPoints="1" noAdjustHandles="1" noChangeArrowheads="1" noChangeShapeType="1" noTextEdit="1"/>
              </p:cNvSpPr>
              <p:nvPr/>
            </p:nvSpPr>
            <p:spPr>
              <a:xfrm>
                <a:off x="2755705" y="3083341"/>
                <a:ext cx="2730043" cy="117500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2E3EB3C-EEA5-4214-AA6A-48256D21A573}"/>
                  </a:ext>
                </a:extLst>
              </p:cNvPr>
              <p:cNvSpPr txBox="1"/>
              <p:nvPr/>
            </p:nvSpPr>
            <p:spPr>
              <a:xfrm>
                <a:off x="2627784" y="4381883"/>
                <a:ext cx="2851743"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1/2</m:t>
                                  </m:r>
                                </m:sup>
                              </m:sSup>
                            </m:e>
                          </m:d>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0</m:t>
                              </m:r>
                            </m:sub>
                          </m:sSub>
                        </m:sub>
                        <m:sup>
                          <m:r>
                            <a:rPr lang="en-US" sz="2400" b="0" i="1" smtClean="0">
                              <a:latin typeface="Cambria Math" panose="02040503050406030204" pitchFamily="18" charset="0"/>
                            </a:rPr>
                            <m:t>𝑣</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0</m:t>
                              </m:r>
                            </m:sub>
                          </m:sSub>
                        </m:sub>
                        <m:sup>
                          <m:r>
                            <a:rPr lang="en-US" sz="2400" b="0" i="1" smtClean="0">
                              <a:latin typeface="Cambria Math" panose="02040503050406030204" pitchFamily="18" charset="0"/>
                            </a:rPr>
                            <m:t>𝑡</m:t>
                          </m:r>
                        </m:sup>
                      </m:sSubSup>
                    </m:oMath>
                  </m:oMathPara>
                </a14:m>
                <a:endParaRPr lang="en-US" sz="2400" dirty="0"/>
              </a:p>
            </p:txBody>
          </p:sp>
        </mc:Choice>
        <mc:Fallback xmlns="">
          <p:sp>
            <p:nvSpPr>
              <p:cNvPr id="14" name="TextBox 13">
                <a:extLst>
                  <a:ext uri="{FF2B5EF4-FFF2-40B4-BE49-F238E27FC236}">
                    <a16:creationId xmlns:a16="http://schemas.microsoft.com/office/drawing/2014/main" id="{02E3EB3C-EEA5-4214-AA6A-48256D21A573}"/>
                  </a:ext>
                </a:extLst>
              </p:cNvPr>
              <p:cNvSpPr txBox="1">
                <a:spLocks noRot="1" noChangeAspect="1" noMove="1" noResize="1" noEditPoints="1" noAdjustHandles="1" noChangeArrowheads="1" noChangeShapeType="1" noTextEdit="1"/>
              </p:cNvSpPr>
              <p:nvPr/>
            </p:nvSpPr>
            <p:spPr>
              <a:xfrm>
                <a:off x="2627784" y="4381883"/>
                <a:ext cx="2851743" cy="701282"/>
              </a:xfrm>
              <a:prstGeom prst="rect">
                <a:avLst/>
              </a:prstGeom>
              <a:blipFill>
                <a:blip r:embed="rId5"/>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9BDDF30-1A2E-4754-8478-37457B70A0F7}"/>
              </a:ext>
            </a:extLst>
          </p:cNvPr>
          <p:cNvSpPr txBox="1"/>
          <p:nvPr/>
        </p:nvSpPr>
        <p:spPr>
          <a:xfrm>
            <a:off x="594049" y="5351718"/>
            <a:ext cx="5112568" cy="369332"/>
          </a:xfrm>
          <a:prstGeom prst="rect">
            <a:avLst/>
          </a:prstGeom>
          <a:noFill/>
        </p:spPr>
        <p:txBody>
          <a:bodyPr wrap="square" rtlCol="0">
            <a:spAutoFit/>
          </a:bodyPr>
          <a:lstStyle/>
          <a:p>
            <a:r>
              <a:rPr lang="en-US" dirty="0"/>
              <a:t>If you have a doubt, do the derivative: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EE43B75-A0BB-4356-9E44-D6C70208CA33}"/>
                  </a:ext>
                </a:extLst>
              </p:cNvPr>
              <p:cNvSpPr txBox="1"/>
              <p:nvPr/>
            </p:nvSpPr>
            <p:spPr>
              <a:xfrm>
                <a:off x="4572000" y="5343639"/>
                <a:ext cx="3751989" cy="5774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1/2</m:t>
                              </m:r>
                            </m:sup>
                          </m:sSup>
                          <m:r>
                            <a:rPr lang="en-US" b="0" i="1" smtClean="0">
                              <a:latin typeface="Cambria Math" panose="02040503050406030204" pitchFamily="18" charset="0"/>
                            </a:rPr>
                            <m:t>)</m:t>
                          </m:r>
                        </m:num>
                        <m:den>
                          <m:r>
                            <a:rPr lang="en-US" b="0" i="1" smtClean="0">
                              <a:latin typeface="Cambria Math" panose="02040503050406030204" pitchFamily="18" charset="0"/>
                            </a:rPr>
                            <m:t>𝑑𝑣</m:t>
                          </m:r>
                        </m:den>
                      </m:f>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𝑣</m:t>
                              </m:r>
                            </m:e>
                            <m:sup>
                              <m:f>
                                <m:fPr>
                                  <m:type m:val="lin"/>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m:t>
                          </m:r>
                        </m:num>
                        <m:den>
                          <m:r>
                            <a:rPr lang="en-US" b="0" i="1" smtClean="0">
                              <a:latin typeface="Cambria Math" panose="02040503050406030204" pitchFamily="18" charset="0"/>
                            </a:rPr>
                            <m:t>𝑑𝑣</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−1/2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1/2</m:t>
                              </m:r>
                            </m:sup>
                          </m:sSup>
                        </m:den>
                      </m:f>
                    </m:oMath>
                  </m:oMathPara>
                </a14:m>
                <a:endParaRPr lang="en-US" dirty="0"/>
              </a:p>
            </p:txBody>
          </p:sp>
        </mc:Choice>
        <mc:Fallback xmlns="">
          <p:sp>
            <p:nvSpPr>
              <p:cNvPr id="5" name="TextBox 4">
                <a:extLst>
                  <a:ext uri="{FF2B5EF4-FFF2-40B4-BE49-F238E27FC236}">
                    <a16:creationId xmlns:a16="http://schemas.microsoft.com/office/drawing/2014/main" id="{CEE43B75-A0BB-4356-9E44-D6C70208CA33}"/>
                  </a:ext>
                </a:extLst>
              </p:cNvPr>
              <p:cNvSpPr txBox="1">
                <a:spLocks noRot="1" noChangeAspect="1" noMove="1" noResize="1" noEditPoints="1" noAdjustHandles="1" noChangeArrowheads="1" noChangeShapeType="1" noTextEdit="1"/>
              </p:cNvSpPr>
              <p:nvPr/>
            </p:nvSpPr>
            <p:spPr>
              <a:xfrm>
                <a:off x="4572000" y="5343639"/>
                <a:ext cx="3751989" cy="577402"/>
              </a:xfrm>
              <a:prstGeom prst="rect">
                <a:avLst/>
              </a:prstGeom>
              <a:blipFill>
                <a:blip r:embed="rId6"/>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1CF2889-BE91-4E0B-8AED-F7C623730D4D}"/>
              </a:ext>
            </a:extLst>
          </p:cNvPr>
          <p:cNvSpPr txBox="1"/>
          <p:nvPr/>
        </p:nvSpPr>
        <p:spPr>
          <a:xfrm flipH="1">
            <a:off x="7020272" y="6035529"/>
            <a:ext cx="1368152" cy="369332"/>
          </a:xfrm>
          <a:prstGeom prst="rect">
            <a:avLst/>
          </a:prstGeom>
          <a:noFill/>
        </p:spPr>
        <p:txBody>
          <a:bodyPr wrap="square" rtlCol="0">
            <a:spAutoFit/>
          </a:bodyPr>
          <a:lstStyle/>
          <a:p>
            <a:r>
              <a:rPr lang="en-US" dirty="0">
                <a:solidFill>
                  <a:srgbClr val="FF0000"/>
                </a:solidFill>
              </a:rPr>
              <a:t>No mistake</a:t>
            </a:r>
          </a:p>
        </p:txBody>
      </p:sp>
    </p:spTree>
    <p:extLst>
      <p:ext uri="{BB962C8B-B14F-4D97-AF65-F5344CB8AC3E}">
        <p14:creationId xmlns:p14="http://schemas.microsoft.com/office/powerpoint/2010/main" val="76856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9A04-E24B-4EB3-B0FA-E041A94F21D0}"/>
              </a:ext>
            </a:extLst>
          </p:cNvPr>
          <p:cNvSpPr>
            <a:spLocks noGrp="1"/>
          </p:cNvSpPr>
          <p:nvPr>
            <p:ph type="title"/>
          </p:nvPr>
        </p:nvSpPr>
        <p:spPr>
          <a:xfrm>
            <a:off x="755576" y="-166008"/>
            <a:ext cx="8229600" cy="1143000"/>
          </a:xfrm>
        </p:spPr>
        <p:txBody>
          <a:bodyPr/>
          <a:lstStyle/>
          <a:p>
            <a:r>
              <a:rPr lang="en-US" dirty="0"/>
              <a:t>About mid-term examination</a:t>
            </a:r>
          </a:p>
        </p:txBody>
      </p:sp>
      <p:sp>
        <p:nvSpPr>
          <p:cNvPr id="4" name="Slide Number Placeholder 3">
            <a:extLst>
              <a:ext uri="{FF2B5EF4-FFF2-40B4-BE49-F238E27FC236}">
                <a16:creationId xmlns:a16="http://schemas.microsoft.com/office/drawing/2014/main" id="{1429219A-4E2C-4159-B765-52FE53BA0DE7}"/>
              </a:ext>
            </a:extLst>
          </p:cNvPr>
          <p:cNvSpPr>
            <a:spLocks noGrp="1"/>
          </p:cNvSpPr>
          <p:nvPr>
            <p:ph type="sldNum" sz="quarter" idx="10"/>
          </p:nvPr>
        </p:nvSpPr>
        <p:spPr>
          <a:xfrm>
            <a:off x="6858347" y="6424221"/>
            <a:ext cx="2133600" cy="412750"/>
          </a:xfrm>
        </p:spPr>
        <p:txBody>
          <a:bodyPr/>
          <a:lstStyle/>
          <a:p>
            <a:fld id="{41A7B2A6-4997-4D6A-A223-B65D77C6B4A9}" type="slidenum">
              <a:rPr lang="en-US" altLang="zh-CN" smtClean="0"/>
              <a:pPr/>
              <a:t>7</a:t>
            </a:fld>
            <a:endParaRPr lang="en-US" altLang="zh-CN" dirty="0"/>
          </a:p>
        </p:txBody>
      </p:sp>
      <p:sp>
        <p:nvSpPr>
          <p:cNvPr id="7" name="TextBox 6">
            <a:extLst>
              <a:ext uri="{FF2B5EF4-FFF2-40B4-BE49-F238E27FC236}">
                <a16:creationId xmlns:a16="http://schemas.microsoft.com/office/drawing/2014/main" id="{C714E2C2-AFBB-4372-BC03-DE33B91C6862}"/>
              </a:ext>
            </a:extLst>
          </p:cNvPr>
          <p:cNvSpPr txBox="1"/>
          <p:nvPr/>
        </p:nvSpPr>
        <p:spPr>
          <a:xfrm>
            <a:off x="899591" y="620688"/>
            <a:ext cx="5786929" cy="523220"/>
          </a:xfrm>
          <a:prstGeom prst="rect">
            <a:avLst/>
          </a:prstGeom>
          <a:noFill/>
        </p:spPr>
        <p:txBody>
          <a:bodyPr wrap="square" rtlCol="0">
            <a:spAutoFit/>
          </a:bodyPr>
          <a:lstStyle/>
          <a:p>
            <a:r>
              <a:rPr lang="en-US" sz="2800" dirty="0"/>
              <a:t>Exercise 4, you had to solve:  </a:t>
            </a:r>
          </a:p>
        </p:txBody>
      </p:sp>
      <p:pic>
        <p:nvPicPr>
          <p:cNvPr id="8" name="Picture 7">
            <a:extLst>
              <a:ext uri="{FF2B5EF4-FFF2-40B4-BE49-F238E27FC236}">
                <a16:creationId xmlns:a16="http://schemas.microsoft.com/office/drawing/2014/main" id="{D0E9E42C-BBA4-4905-BBE7-E73B0E7080C0}"/>
              </a:ext>
            </a:extLst>
          </p:cNvPr>
          <p:cNvPicPr>
            <a:picLocks noChangeAspect="1"/>
          </p:cNvPicPr>
          <p:nvPr/>
        </p:nvPicPr>
        <p:blipFill>
          <a:blip r:embed="rId2"/>
          <a:stretch>
            <a:fillRect/>
          </a:stretch>
        </p:blipFill>
        <p:spPr>
          <a:xfrm>
            <a:off x="1475656" y="1243946"/>
            <a:ext cx="6525053" cy="2680281"/>
          </a:xfrm>
          <a:prstGeom prst="rect">
            <a:avLst/>
          </a:prstGeom>
        </p:spPr>
      </p:pic>
      <p:sp>
        <p:nvSpPr>
          <p:cNvPr id="9" name="TextBox 8">
            <a:extLst>
              <a:ext uri="{FF2B5EF4-FFF2-40B4-BE49-F238E27FC236}">
                <a16:creationId xmlns:a16="http://schemas.microsoft.com/office/drawing/2014/main" id="{20F7539F-23FA-4ABC-B5EB-E172081E03E5}"/>
              </a:ext>
            </a:extLst>
          </p:cNvPr>
          <p:cNvSpPr txBox="1"/>
          <p:nvPr/>
        </p:nvSpPr>
        <p:spPr>
          <a:xfrm flipH="1">
            <a:off x="1047610" y="4087542"/>
            <a:ext cx="7381143"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exercise was a bit tricky, maybe you have seen in books, that in such exercises, the magnitude of the tension is the same at both ends of the rope. </a:t>
            </a:r>
          </a:p>
        </p:txBody>
      </p:sp>
      <p:sp>
        <p:nvSpPr>
          <p:cNvPr id="14" name="TextBox 13">
            <a:extLst>
              <a:ext uri="{FF2B5EF4-FFF2-40B4-BE49-F238E27FC236}">
                <a16:creationId xmlns:a16="http://schemas.microsoft.com/office/drawing/2014/main" id="{AC3E18CC-66B5-459B-A278-69E00DC48F88}"/>
              </a:ext>
            </a:extLst>
          </p:cNvPr>
          <p:cNvSpPr txBox="1"/>
          <p:nvPr/>
        </p:nvSpPr>
        <p:spPr>
          <a:xfrm>
            <a:off x="1056752" y="4935878"/>
            <a:ext cx="7030495" cy="646331"/>
          </a:xfrm>
          <a:prstGeom prst="rect">
            <a:avLst/>
          </a:prstGeom>
          <a:noFill/>
        </p:spPr>
        <p:txBody>
          <a:bodyPr wrap="square" rtlCol="0">
            <a:spAutoFit/>
          </a:bodyPr>
          <a:lstStyle/>
          <a:p>
            <a:pPr marL="285750" indent="-285750">
              <a:buFont typeface="Arial" panose="020B0604020202020204" pitchFamily="34" charset="0"/>
              <a:buChar char="•"/>
            </a:pPr>
            <a:r>
              <a:rPr lang="en-US" dirty="0"/>
              <a:t>But in that case, why the exercise give the diameter and the mass of the pulley and says it has the shape of uniform disk ?  </a:t>
            </a:r>
          </a:p>
        </p:txBody>
      </p:sp>
      <p:sp>
        <p:nvSpPr>
          <p:cNvPr id="15" name="Arrow: Right 14">
            <a:extLst>
              <a:ext uri="{FF2B5EF4-FFF2-40B4-BE49-F238E27FC236}">
                <a16:creationId xmlns:a16="http://schemas.microsoft.com/office/drawing/2014/main" id="{18D92D4D-4089-483B-AD23-15A2BF2A8516}"/>
              </a:ext>
            </a:extLst>
          </p:cNvPr>
          <p:cNvSpPr/>
          <p:nvPr/>
        </p:nvSpPr>
        <p:spPr>
          <a:xfrm>
            <a:off x="1547664" y="5661248"/>
            <a:ext cx="720080"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1955505-DC9F-4CEA-BB8A-9BBA5020CC35}"/>
                  </a:ext>
                </a:extLst>
              </p:cNvPr>
              <p:cNvSpPr txBox="1"/>
              <p:nvPr/>
            </p:nvSpPr>
            <p:spPr>
              <a:xfrm>
                <a:off x="2339752" y="5560650"/>
                <a:ext cx="583264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You  had to describe the moment of inertia of the pulley, which as a rotational motion and a certain angular acceleration </a:t>
                </a:r>
                <a14:m>
                  <m:oMath xmlns:m="http://schemas.openxmlformats.org/officeDocument/2006/math">
                    <m:r>
                      <a:rPr lang="en-US" sz="160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 </m:t>
                    </m:r>
                  </m:oMath>
                </a14:m>
                <a:r>
                  <a:rPr lang="en-US" sz="1600" dirty="0"/>
                  <a:t>! </a:t>
                </a:r>
              </a:p>
              <a:p>
                <a:pPr marL="285750" indent="-285750">
                  <a:buFont typeface="Arial" panose="020B0604020202020204" pitchFamily="34" charset="0"/>
                  <a:buChar char="•"/>
                </a:pPr>
                <a:r>
                  <a:rPr lang="en-US" sz="1600" dirty="0"/>
                  <a:t>In that case, the tension in the wire is not the same at both end, and depends to the moment of inertia of the pulley about its axis of rotation and its angular acceleration ! </a:t>
                </a:r>
              </a:p>
            </p:txBody>
          </p:sp>
        </mc:Choice>
        <mc:Fallback xmlns="">
          <p:sp>
            <p:nvSpPr>
              <p:cNvPr id="16" name="TextBox 15">
                <a:extLst>
                  <a:ext uri="{FF2B5EF4-FFF2-40B4-BE49-F238E27FC236}">
                    <a16:creationId xmlns:a16="http://schemas.microsoft.com/office/drawing/2014/main" id="{11955505-DC9F-4CEA-BB8A-9BBA5020CC35}"/>
                  </a:ext>
                </a:extLst>
              </p:cNvPr>
              <p:cNvSpPr txBox="1">
                <a:spLocks noRot="1" noChangeAspect="1" noMove="1" noResize="1" noEditPoints="1" noAdjustHandles="1" noChangeArrowheads="1" noChangeShapeType="1" noTextEdit="1"/>
              </p:cNvSpPr>
              <p:nvPr/>
            </p:nvSpPr>
            <p:spPr>
              <a:xfrm>
                <a:off x="2339752" y="5560650"/>
                <a:ext cx="5832648" cy="1323439"/>
              </a:xfrm>
              <a:prstGeom prst="rect">
                <a:avLst/>
              </a:prstGeom>
              <a:blipFill>
                <a:blip r:embed="rId3"/>
                <a:stretch>
                  <a:fillRect l="-418" t="-1382" b="-5069"/>
                </a:stretch>
              </a:blipFill>
            </p:spPr>
            <p:txBody>
              <a:bodyPr/>
              <a:lstStyle/>
              <a:p>
                <a:r>
                  <a:rPr lang="en-US">
                    <a:noFill/>
                  </a:rPr>
                  <a:t> </a:t>
                </a:r>
              </a:p>
            </p:txBody>
          </p:sp>
        </mc:Fallback>
      </mc:AlternateContent>
    </p:spTree>
    <p:extLst>
      <p:ext uri="{BB962C8B-B14F-4D97-AF65-F5344CB8AC3E}">
        <p14:creationId xmlns:p14="http://schemas.microsoft.com/office/powerpoint/2010/main" val="238176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fade">
                                      <p:cBhvr>
                                        <p:cTn id="22" dur="5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animEffect transition="in" filter="fade">
                                      <p:cBhvr>
                                        <p:cTn id="27"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9A04-E24B-4EB3-B0FA-E041A94F21D0}"/>
              </a:ext>
            </a:extLst>
          </p:cNvPr>
          <p:cNvSpPr>
            <a:spLocks noGrp="1"/>
          </p:cNvSpPr>
          <p:nvPr>
            <p:ph type="title"/>
          </p:nvPr>
        </p:nvSpPr>
        <p:spPr>
          <a:xfrm>
            <a:off x="755576" y="-166008"/>
            <a:ext cx="8229600" cy="1143000"/>
          </a:xfrm>
        </p:spPr>
        <p:txBody>
          <a:bodyPr/>
          <a:lstStyle/>
          <a:p>
            <a:r>
              <a:rPr lang="en-US" dirty="0"/>
              <a:t>About mid-term examination</a:t>
            </a:r>
          </a:p>
        </p:txBody>
      </p:sp>
      <p:sp>
        <p:nvSpPr>
          <p:cNvPr id="4" name="Slide Number Placeholder 3">
            <a:extLst>
              <a:ext uri="{FF2B5EF4-FFF2-40B4-BE49-F238E27FC236}">
                <a16:creationId xmlns:a16="http://schemas.microsoft.com/office/drawing/2014/main" id="{1429219A-4E2C-4159-B765-52FE53BA0DE7}"/>
              </a:ext>
            </a:extLst>
          </p:cNvPr>
          <p:cNvSpPr>
            <a:spLocks noGrp="1"/>
          </p:cNvSpPr>
          <p:nvPr>
            <p:ph type="sldNum" sz="quarter" idx="10"/>
          </p:nvPr>
        </p:nvSpPr>
        <p:spPr>
          <a:xfrm>
            <a:off x="6858347" y="6424221"/>
            <a:ext cx="2133600" cy="412750"/>
          </a:xfrm>
        </p:spPr>
        <p:txBody>
          <a:bodyPr/>
          <a:lstStyle/>
          <a:p>
            <a:fld id="{41A7B2A6-4997-4D6A-A223-B65D77C6B4A9}" type="slidenum">
              <a:rPr lang="en-US" altLang="zh-CN" smtClean="0"/>
              <a:pPr/>
              <a:t>8</a:t>
            </a:fld>
            <a:endParaRPr lang="en-US" altLang="zh-CN" dirty="0"/>
          </a:p>
        </p:txBody>
      </p:sp>
      <p:sp>
        <p:nvSpPr>
          <p:cNvPr id="7" name="TextBox 6">
            <a:extLst>
              <a:ext uri="{FF2B5EF4-FFF2-40B4-BE49-F238E27FC236}">
                <a16:creationId xmlns:a16="http://schemas.microsoft.com/office/drawing/2014/main" id="{C714E2C2-AFBB-4372-BC03-DE33B91C6862}"/>
              </a:ext>
            </a:extLst>
          </p:cNvPr>
          <p:cNvSpPr txBox="1"/>
          <p:nvPr/>
        </p:nvSpPr>
        <p:spPr>
          <a:xfrm>
            <a:off x="899591" y="620688"/>
            <a:ext cx="5786929" cy="523220"/>
          </a:xfrm>
          <a:prstGeom prst="rect">
            <a:avLst/>
          </a:prstGeom>
          <a:noFill/>
        </p:spPr>
        <p:txBody>
          <a:bodyPr wrap="square" rtlCol="0">
            <a:spAutoFit/>
          </a:bodyPr>
          <a:lstStyle/>
          <a:p>
            <a:r>
              <a:rPr lang="en-US" sz="2800" dirty="0"/>
              <a:t>Exercise 4, you had to solve:  </a:t>
            </a:r>
          </a:p>
        </p:txBody>
      </p:sp>
      <p:pic>
        <p:nvPicPr>
          <p:cNvPr id="8" name="Picture 7">
            <a:extLst>
              <a:ext uri="{FF2B5EF4-FFF2-40B4-BE49-F238E27FC236}">
                <a16:creationId xmlns:a16="http://schemas.microsoft.com/office/drawing/2014/main" id="{D0E9E42C-BBA4-4905-BBE7-E73B0E7080C0}"/>
              </a:ext>
            </a:extLst>
          </p:cNvPr>
          <p:cNvPicPr>
            <a:picLocks noChangeAspect="1"/>
          </p:cNvPicPr>
          <p:nvPr/>
        </p:nvPicPr>
        <p:blipFill>
          <a:blip r:embed="rId2"/>
          <a:stretch>
            <a:fillRect/>
          </a:stretch>
        </p:blipFill>
        <p:spPr>
          <a:xfrm>
            <a:off x="899591" y="1120268"/>
            <a:ext cx="6525053" cy="2680281"/>
          </a:xfrm>
          <a:prstGeom prst="rect">
            <a:avLst/>
          </a:prstGeom>
        </p:spPr>
      </p:pic>
      <p:sp>
        <p:nvSpPr>
          <p:cNvPr id="3" name="TextBox 2">
            <a:extLst>
              <a:ext uri="{FF2B5EF4-FFF2-40B4-BE49-F238E27FC236}">
                <a16:creationId xmlns:a16="http://schemas.microsoft.com/office/drawing/2014/main" id="{9AD4599B-54BA-4CB9-AC8E-95E39D814746}"/>
              </a:ext>
            </a:extLst>
          </p:cNvPr>
          <p:cNvSpPr txBox="1"/>
          <p:nvPr/>
        </p:nvSpPr>
        <p:spPr>
          <a:xfrm>
            <a:off x="997889" y="4149080"/>
            <a:ext cx="6886479" cy="369332"/>
          </a:xfrm>
          <a:prstGeom prst="rect">
            <a:avLst/>
          </a:prstGeom>
          <a:noFill/>
        </p:spPr>
        <p:txBody>
          <a:bodyPr wrap="square" rtlCol="0">
            <a:spAutoFit/>
          </a:bodyPr>
          <a:lstStyle/>
          <a:p>
            <a:r>
              <a:rPr lang="en-US" dirty="0"/>
              <a:t>Using the rotational analogy of the Newton’s second law you obtain: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EBA6B7-EF7D-4181-8F31-88AC468EBB84}"/>
                  </a:ext>
                </a:extLst>
              </p:cNvPr>
              <p:cNvSpPr txBox="1"/>
              <p:nvPr/>
            </p:nvSpPr>
            <p:spPr>
              <a:xfrm>
                <a:off x="2513441" y="4661688"/>
                <a:ext cx="255922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1</m:t>
                              </m:r>
                            </m:sub>
                          </m:sSub>
                        </m:e>
                      </m:d>
                      <m:r>
                        <a:rPr lang="en-US" sz="2800" b="0" i="1" smtClean="0">
                          <a:latin typeface="Cambria Math" panose="02040503050406030204" pitchFamily="18" charset="0"/>
                        </a:rPr>
                        <m:t>𝑅</m:t>
                      </m:r>
                      <m:r>
                        <a:rPr lang="en-US" sz="2800" b="0" i="1" smtClean="0">
                          <a:latin typeface="Cambria Math" panose="02040503050406030204" pitchFamily="18" charset="0"/>
                        </a:rPr>
                        <m:t>=</m:t>
                      </m:r>
                      <m:r>
                        <a:rPr lang="en-US" sz="2800" b="0" i="1" smtClean="0">
                          <a:latin typeface="Cambria Math" panose="02040503050406030204" pitchFamily="18" charset="0"/>
                        </a:rPr>
                        <m:t>𝐼</m:t>
                      </m:r>
                      <m:r>
                        <a:rPr lang="en-US" sz="2800" b="0" i="1" smtClean="0">
                          <a:latin typeface="Cambria Math" panose="02040503050406030204" pitchFamily="18" charset="0"/>
                          <a:ea typeface="Cambria Math" panose="02040503050406030204" pitchFamily="18" charset="0"/>
                        </a:rPr>
                        <m:t>𝛼</m:t>
                      </m:r>
                    </m:oMath>
                  </m:oMathPara>
                </a14:m>
                <a:endParaRPr lang="en-US" sz="2800" dirty="0"/>
              </a:p>
            </p:txBody>
          </p:sp>
        </mc:Choice>
        <mc:Fallback xmlns="">
          <p:sp>
            <p:nvSpPr>
              <p:cNvPr id="6" name="TextBox 5">
                <a:extLst>
                  <a:ext uri="{FF2B5EF4-FFF2-40B4-BE49-F238E27FC236}">
                    <a16:creationId xmlns:a16="http://schemas.microsoft.com/office/drawing/2014/main" id="{ADEBA6B7-EF7D-4181-8F31-88AC468EBB84}"/>
                  </a:ext>
                </a:extLst>
              </p:cNvPr>
              <p:cNvSpPr txBox="1">
                <a:spLocks noRot="1" noChangeAspect="1" noMove="1" noResize="1" noEditPoints="1" noAdjustHandles="1" noChangeArrowheads="1" noChangeShapeType="1" noTextEdit="1"/>
              </p:cNvSpPr>
              <p:nvPr/>
            </p:nvSpPr>
            <p:spPr>
              <a:xfrm>
                <a:off x="2513441" y="4661688"/>
                <a:ext cx="2559227" cy="430887"/>
              </a:xfrm>
              <a:prstGeom prst="rect">
                <a:avLst/>
              </a:prstGeom>
              <a:blipFill>
                <a:blip r:embed="rId3"/>
                <a:stretch>
                  <a:fillRect/>
                </a:stretch>
              </a:blipFill>
            </p:spPr>
            <p:txBody>
              <a:bodyPr/>
              <a:lstStyle/>
              <a:p>
                <a:r>
                  <a:rPr lang="en-US">
                    <a:noFill/>
                  </a:rPr>
                  <a:t> </a:t>
                </a:r>
              </a:p>
            </p:txBody>
          </p:sp>
        </mc:Fallback>
      </mc:AlternateContent>
      <p:sp>
        <p:nvSpPr>
          <p:cNvPr id="10" name="Arrow: Right 9">
            <a:extLst>
              <a:ext uri="{FF2B5EF4-FFF2-40B4-BE49-F238E27FC236}">
                <a16:creationId xmlns:a16="http://schemas.microsoft.com/office/drawing/2014/main" id="{6D91C99C-0898-4E81-8D0B-12A1098EAC90}"/>
              </a:ext>
            </a:extLst>
          </p:cNvPr>
          <p:cNvSpPr/>
          <p:nvPr/>
        </p:nvSpPr>
        <p:spPr>
          <a:xfrm>
            <a:off x="5292080" y="4797152"/>
            <a:ext cx="504056" cy="430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1EBA422-12D1-4287-A982-C02933216FB9}"/>
                  </a:ext>
                </a:extLst>
              </p:cNvPr>
              <p:cNvSpPr txBox="1"/>
              <p:nvPr/>
            </p:nvSpPr>
            <p:spPr>
              <a:xfrm>
                <a:off x="610374" y="5129727"/>
                <a:ext cx="4572000" cy="1754326"/>
              </a:xfrm>
              <a:prstGeom prst="rect">
                <a:avLst/>
              </a:prstGeom>
              <a:noFill/>
            </p:spPr>
            <p:txBody>
              <a:bodyPr wrap="square">
                <a:spAutoFit/>
              </a:bodyPr>
              <a:lstStyle/>
              <a:p>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𝑇</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2</m:t>
                        </m:r>
                      </m:sub>
                    </m:sSub>
                  </m:oMath>
                </a14:m>
                <a:r>
                  <a:rPr lang="en-US" dirty="0"/>
                  <a:t>: magnitude of tension at both ends of the rope. </a:t>
                </a:r>
              </a:p>
              <a:p>
                <a:r>
                  <a:rPr lang="en-US" dirty="0"/>
                  <a:t>R: radius of the pulley</a:t>
                </a:r>
              </a:p>
              <a:p>
                <a:r>
                  <a:rPr lang="en-US" dirty="0"/>
                  <a:t>I: Moment of inertia of the pulley about its axis of rotation </a:t>
                </a:r>
              </a:p>
              <a:p>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angular acceleration </a:t>
                </a:r>
              </a:p>
            </p:txBody>
          </p:sp>
        </mc:Choice>
        <mc:Fallback xmlns="">
          <p:sp>
            <p:nvSpPr>
              <p:cNvPr id="17" name="TextBox 16">
                <a:extLst>
                  <a:ext uri="{FF2B5EF4-FFF2-40B4-BE49-F238E27FC236}">
                    <a16:creationId xmlns:a16="http://schemas.microsoft.com/office/drawing/2014/main" id="{B1EBA422-12D1-4287-A982-C02933216FB9}"/>
                  </a:ext>
                </a:extLst>
              </p:cNvPr>
              <p:cNvSpPr txBox="1">
                <a:spLocks noRot="1" noChangeAspect="1" noMove="1" noResize="1" noEditPoints="1" noAdjustHandles="1" noChangeArrowheads="1" noChangeShapeType="1" noTextEdit="1"/>
              </p:cNvSpPr>
              <p:nvPr/>
            </p:nvSpPr>
            <p:spPr>
              <a:xfrm>
                <a:off x="610374" y="5129727"/>
                <a:ext cx="4572000" cy="1754326"/>
              </a:xfrm>
              <a:prstGeom prst="rect">
                <a:avLst/>
              </a:prstGeom>
              <a:blipFill>
                <a:blip r:embed="rId4"/>
                <a:stretch>
                  <a:fillRect l="-1067" t="-1736" r="-1333" b="-4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00F318-BDC9-4C2B-AB2E-383DD8E5763F}"/>
                  </a:ext>
                </a:extLst>
              </p:cNvPr>
              <p:cNvSpPr txBox="1"/>
              <p:nvPr/>
            </p:nvSpPr>
            <p:spPr>
              <a:xfrm>
                <a:off x="5840236" y="4661688"/>
                <a:ext cx="158440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𝑇</m:t>
                          </m:r>
                        </m:e>
                        <m:sub>
                          <m:r>
                            <a:rPr lang="en-US" sz="3600" b="0" i="1" smtClean="0">
                              <a:latin typeface="Cambria Math" panose="02040503050406030204" pitchFamily="18" charset="0"/>
                            </a:rPr>
                            <m:t>1</m:t>
                          </m:r>
                        </m:sub>
                      </m:sSub>
                      <m:r>
                        <a:rPr lang="en-US" sz="3600" i="1" smtClean="0">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𝑇</m:t>
                          </m:r>
                        </m:e>
                        <m:sub>
                          <m:r>
                            <a:rPr lang="en-US" sz="3600" b="0" i="1" smtClean="0">
                              <a:latin typeface="Cambria Math" panose="02040503050406030204" pitchFamily="18" charset="0"/>
                              <a:ea typeface="Cambria Math" panose="02040503050406030204" pitchFamily="18" charset="0"/>
                            </a:rPr>
                            <m:t>2</m:t>
                          </m:r>
                        </m:sub>
                      </m:sSub>
                    </m:oMath>
                  </m:oMathPara>
                </a14:m>
                <a:endParaRPr lang="en-US" sz="3600" dirty="0"/>
              </a:p>
            </p:txBody>
          </p:sp>
        </mc:Choice>
        <mc:Fallback xmlns="">
          <p:sp>
            <p:nvSpPr>
              <p:cNvPr id="12" name="TextBox 11">
                <a:extLst>
                  <a:ext uri="{FF2B5EF4-FFF2-40B4-BE49-F238E27FC236}">
                    <a16:creationId xmlns:a16="http://schemas.microsoft.com/office/drawing/2014/main" id="{1E00F318-BDC9-4C2B-AB2E-383DD8E5763F}"/>
                  </a:ext>
                </a:extLst>
              </p:cNvPr>
              <p:cNvSpPr txBox="1">
                <a:spLocks noRot="1" noChangeAspect="1" noMove="1" noResize="1" noEditPoints="1" noAdjustHandles="1" noChangeArrowheads="1" noChangeShapeType="1" noTextEdit="1"/>
              </p:cNvSpPr>
              <p:nvPr/>
            </p:nvSpPr>
            <p:spPr>
              <a:xfrm>
                <a:off x="5840236" y="4661688"/>
                <a:ext cx="1584408" cy="55399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1063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9A04-E24B-4EB3-B0FA-E041A94F21D0}"/>
              </a:ext>
            </a:extLst>
          </p:cNvPr>
          <p:cNvSpPr>
            <a:spLocks noGrp="1"/>
          </p:cNvSpPr>
          <p:nvPr>
            <p:ph type="title"/>
          </p:nvPr>
        </p:nvSpPr>
        <p:spPr>
          <a:xfrm>
            <a:off x="755576" y="-166008"/>
            <a:ext cx="8229600" cy="1143000"/>
          </a:xfrm>
        </p:spPr>
        <p:txBody>
          <a:bodyPr/>
          <a:lstStyle/>
          <a:p>
            <a:r>
              <a:rPr lang="en-US" dirty="0"/>
              <a:t>About mid-term examination</a:t>
            </a:r>
          </a:p>
        </p:txBody>
      </p:sp>
      <p:sp>
        <p:nvSpPr>
          <p:cNvPr id="4" name="Slide Number Placeholder 3">
            <a:extLst>
              <a:ext uri="{FF2B5EF4-FFF2-40B4-BE49-F238E27FC236}">
                <a16:creationId xmlns:a16="http://schemas.microsoft.com/office/drawing/2014/main" id="{1429219A-4E2C-4159-B765-52FE53BA0DE7}"/>
              </a:ext>
            </a:extLst>
          </p:cNvPr>
          <p:cNvSpPr>
            <a:spLocks noGrp="1"/>
          </p:cNvSpPr>
          <p:nvPr>
            <p:ph type="sldNum" sz="quarter" idx="10"/>
          </p:nvPr>
        </p:nvSpPr>
        <p:spPr>
          <a:xfrm>
            <a:off x="6858347" y="6424221"/>
            <a:ext cx="2133600" cy="412750"/>
          </a:xfrm>
        </p:spPr>
        <p:txBody>
          <a:bodyPr/>
          <a:lstStyle/>
          <a:p>
            <a:fld id="{41A7B2A6-4997-4D6A-A223-B65D77C6B4A9}" type="slidenum">
              <a:rPr lang="en-US" altLang="zh-CN" smtClean="0"/>
              <a:pPr/>
              <a:t>9</a:t>
            </a:fld>
            <a:endParaRPr lang="en-US" altLang="zh-CN" dirty="0"/>
          </a:p>
        </p:txBody>
      </p:sp>
      <p:sp>
        <p:nvSpPr>
          <p:cNvPr id="7" name="TextBox 6">
            <a:extLst>
              <a:ext uri="{FF2B5EF4-FFF2-40B4-BE49-F238E27FC236}">
                <a16:creationId xmlns:a16="http://schemas.microsoft.com/office/drawing/2014/main" id="{C714E2C2-AFBB-4372-BC03-DE33B91C6862}"/>
              </a:ext>
            </a:extLst>
          </p:cNvPr>
          <p:cNvSpPr txBox="1"/>
          <p:nvPr/>
        </p:nvSpPr>
        <p:spPr>
          <a:xfrm>
            <a:off x="899591" y="620688"/>
            <a:ext cx="5786929" cy="523220"/>
          </a:xfrm>
          <a:prstGeom prst="rect">
            <a:avLst/>
          </a:prstGeom>
          <a:noFill/>
        </p:spPr>
        <p:txBody>
          <a:bodyPr wrap="square" rtlCol="0">
            <a:spAutoFit/>
          </a:bodyPr>
          <a:lstStyle/>
          <a:p>
            <a:r>
              <a:rPr lang="en-US" sz="2800" dirty="0"/>
              <a:t>Exercise 4, you had to solve:  </a:t>
            </a:r>
          </a:p>
        </p:txBody>
      </p:sp>
      <p:pic>
        <p:nvPicPr>
          <p:cNvPr id="8" name="Picture 7">
            <a:extLst>
              <a:ext uri="{FF2B5EF4-FFF2-40B4-BE49-F238E27FC236}">
                <a16:creationId xmlns:a16="http://schemas.microsoft.com/office/drawing/2014/main" id="{D0E9E42C-BBA4-4905-BBE7-E73B0E7080C0}"/>
              </a:ext>
            </a:extLst>
          </p:cNvPr>
          <p:cNvPicPr>
            <a:picLocks noChangeAspect="1"/>
          </p:cNvPicPr>
          <p:nvPr/>
        </p:nvPicPr>
        <p:blipFill>
          <a:blip r:embed="rId2"/>
          <a:stretch>
            <a:fillRect/>
          </a:stretch>
        </p:blipFill>
        <p:spPr>
          <a:xfrm>
            <a:off x="899591" y="1120268"/>
            <a:ext cx="6525053" cy="2680281"/>
          </a:xfrm>
          <a:prstGeom prst="rect">
            <a:avLst/>
          </a:prstGeom>
        </p:spPr>
      </p:pic>
      <p:sp>
        <p:nvSpPr>
          <p:cNvPr id="3" name="TextBox 2">
            <a:extLst>
              <a:ext uri="{FF2B5EF4-FFF2-40B4-BE49-F238E27FC236}">
                <a16:creationId xmlns:a16="http://schemas.microsoft.com/office/drawing/2014/main" id="{9AD4599B-54BA-4CB9-AC8E-95E39D814746}"/>
              </a:ext>
            </a:extLst>
          </p:cNvPr>
          <p:cNvSpPr txBox="1"/>
          <p:nvPr/>
        </p:nvSpPr>
        <p:spPr>
          <a:xfrm>
            <a:off x="997889" y="4149080"/>
            <a:ext cx="6886479" cy="369332"/>
          </a:xfrm>
          <a:prstGeom prst="rect">
            <a:avLst/>
          </a:prstGeom>
          <a:noFill/>
        </p:spPr>
        <p:txBody>
          <a:bodyPr wrap="square" rtlCol="0">
            <a:spAutoFit/>
          </a:bodyPr>
          <a:lstStyle/>
          <a:p>
            <a:r>
              <a:rPr lang="en-US" dirty="0"/>
              <a:t>Using the rotational analogy of the Newton’s second law you obtain: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EBA6B7-EF7D-4181-8F31-88AC468EBB84}"/>
                  </a:ext>
                </a:extLst>
              </p:cNvPr>
              <p:cNvSpPr txBox="1"/>
              <p:nvPr/>
            </p:nvSpPr>
            <p:spPr>
              <a:xfrm>
                <a:off x="2513441" y="4661688"/>
                <a:ext cx="2559227" cy="430887"/>
              </a:xfrm>
              <a:prstGeom prst="rect">
                <a:avLst/>
              </a:prstGeom>
              <a:noFill/>
            </p:spPr>
            <p:txBody>
              <a:bodyPr wrap="square" lIns="0" tIns="0" rIns="0" bIns="0" rtlCol="0">
                <a:spAutoFit/>
              </a:bodyPr>
              <a:lstStyle/>
              <a:p>
                <a14:m>
                  <m:oMath xmlns:m="http://schemas.openxmlformats.org/officeDocument/2006/math">
                    <m:d>
                      <m:dPr>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1</m:t>
                            </m:r>
                          </m:sub>
                        </m:sSub>
                      </m:e>
                    </m:d>
                    <m:r>
                      <a:rPr lang="en-US" sz="2800" b="0" i="1" smtClean="0">
                        <a:latin typeface="Cambria Math" panose="02040503050406030204" pitchFamily="18" charset="0"/>
                      </a:rPr>
                      <m:t>𝑅</m:t>
                    </m:r>
                    <m:r>
                      <a:rPr lang="en-US" sz="2800" b="0" i="1" smtClean="0">
                        <a:latin typeface="Cambria Math" panose="02040503050406030204" pitchFamily="18" charset="0"/>
                      </a:rPr>
                      <m:t>=</m:t>
                    </m:r>
                  </m:oMath>
                </a14:m>
                <a:r>
                  <a:rPr lang="en-US" sz="2800" dirty="0"/>
                  <a:t> </a:t>
                </a:r>
                <a14:m>
                  <m:oMath xmlns:m="http://schemas.openxmlformats.org/officeDocument/2006/math">
                    <m:r>
                      <a:rPr lang="en-US" sz="2800" i="1">
                        <a:latin typeface="Cambria Math" panose="02040503050406030204" pitchFamily="18" charset="0"/>
                      </a:rPr>
                      <m:t>𝐼</m:t>
                    </m:r>
                    <m:r>
                      <a:rPr lang="en-US" sz="2800" i="1">
                        <a:latin typeface="Cambria Math" panose="02040503050406030204" pitchFamily="18" charset="0"/>
                        <a:ea typeface="Cambria Math" panose="02040503050406030204" pitchFamily="18" charset="0"/>
                      </a:rPr>
                      <m:t>𝛼</m:t>
                    </m:r>
                  </m:oMath>
                </a14:m>
                <a:endParaRPr lang="en-US" sz="2800" dirty="0"/>
              </a:p>
            </p:txBody>
          </p:sp>
        </mc:Choice>
        <mc:Fallback xmlns="">
          <p:sp>
            <p:nvSpPr>
              <p:cNvPr id="6" name="TextBox 5">
                <a:extLst>
                  <a:ext uri="{FF2B5EF4-FFF2-40B4-BE49-F238E27FC236}">
                    <a16:creationId xmlns:a16="http://schemas.microsoft.com/office/drawing/2014/main" id="{ADEBA6B7-EF7D-4181-8F31-88AC468EBB84}"/>
                  </a:ext>
                </a:extLst>
              </p:cNvPr>
              <p:cNvSpPr txBox="1">
                <a:spLocks noRot="1" noChangeAspect="1" noMove="1" noResize="1" noEditPoints="1" noAdjustHandles="1" noChangeArrowheads="1" noChangeShapeType="1" noTextEdit="1"/>
              </p:cNvSpPr>
              <p:nvPr/>
            </p:nvSpPr>
            <p:spPr>
              <a:xfrm>
                <a:off x="2513441" y="4661688"/>
                <a:ext cx="2559227" cy="430887"/>
              </a:xfrm>
              <a:prstGeom prst="rect">
                <a:avLst/>
              </a:prstGeom>
              <a:blipFill>
                <a:blip r:embed="rId3"/>
                <a:stretch>
                  <a:fillRect/>
                </a:stretch>
              </a:blipFill>
            </p:spPr>
            <p:txBody>
              <a:bodyPr/>
              <a:lstStyle/>
              <a:p>
                <a:r>
                  <a:rPr lang="en-US">
                    <a:noFill/>
                  </a:rPr>
                  <a:t> </a:t>
                </a:r>
              </a:p>
            </p:txBody>
          </p:sp>
        </mc:Fallback>
      </mc:AlternateContent>
      <p:sp>
        <p:nvSpPr>
          <p:cNvPr id="10" name="Arrow: Right 9">
            <a:extLst>
              <a:ext uri="{FF2B5EF4-FFF2-40B4-BE49-F238E27FC236}">
                <a16:creationId xmlns:a16="http://schemas.microsoft.com/office/drawing/2014/main" id="{6D91C99C-0898-4E81-8D0B-12A1098EAC90}"/>
              </a:ext>
            </a:extLst>
          </p:cNvPr>
          <p:cNvSpPr/>
          <p:nvPr/>
        </p:nvSpPr>
        <p:spPr>
          <a:xfrm>
            <a:off x="5292080" y="4797152"/>
            <a:ext cx="504056" cy="430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00F318-BDC9-4C2B-AB2E-383DD8E5763F}"/>
                  </a:ext>
                </a:extLst>
              </p:cNvPr>
              <p:cNvSpPr txBox="1"/>
              <p:nvPr/>
            </p:nvSpPr>
            <p:spPr>
              <a:xfrm>
                <a:off x="5840236" y="4661688"/>
                <a:ext cx="158440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𝑇</m:t>
                          </m:r>
                        </m:e>
                        <m:sub>
                          <m:r>
                            <a:rPr lang="en-US" sz="3600" b="0" i="1" smtClean="0">
                              <a:latin typeface="Cambria Math" panose="02040503050406030204" pitchFamily="18" charset="0"/>
                            </a:rPr>
                            <m:t>1</m:t>
                          </m:r>
                        </m:sub>
                      </m:sSub>
                      <m:r>
                        <a:rPr lang="en-US" sz="3600" i="1" smtClean="0">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𝑇</m:t>
                          </m:r>
                        </m:e>
                        <m:sub>
                          <m:r>
                            <a:rPr lang="en-US" sz="3600" b="0" i="1" smtClean="0">
                              <a:latin typeface="Cambria Math" panose="02040503050406030204" pitchFamily="18" charset="0"/>
                              <a:ea typeface="Cambria Math" panose="02040503050406030204" pitchFamily="18" charset="0"/>
                            </a:rPr>
                            <m:t>2</m:t>
                          </m:r>
                        </m:sub>
                      </m:sSub>
                    </m:oMath>
                  </m:oMathPara>
                </a14:m>
                <a:endParaRPr lang="en-US" sz="3600" dirty="0"/>
              </a:p>
            </p:txBody>
          </p:sp>
        </mc:Choice>
        <mc:Fallback xmlns="">
          <p:sp>
            <p:nvSpPr>
              <p:cNvPr id="12" name="TextBox 11">
                <a:extLst>
                  <a:ext uri="{FF2B5EF4-FFF2-40B4-BE49-F238E27FC236}">
                    <a16:creationId xmlns:a16="http://schemas.microsoft.com/office/drawing/2014/main" id="{1E00F318-BDC9-4C2B-AB2E-383DD8E5763F}"/>
                  </a:ext>
                </a:extLst>
              </p:cNvPr>
              <p:cNvSpPr txBox="1">
                <a:spLocks noRot="1" noChangeAspect="1" noMove="1" noResize="1" noEditPoints="1" noAdjustHandles="1" noChangeArrowheads="1" noChangeShapeType="1" noTextEdit="1"/>
              </p:cNvSpPr>
              <p:nvPr/>
            </p:nvSpPr>
            <p:spPr>
              <a:xfrm>
                <a:off x="5840236" y="4661688"/>
                <a:ext cx="1584408" cy="55399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395059-1781-4F5B-BDD0-67C43F649442}"/>
                  </a:ext>
                </a:extLst>
              </p:cNvPr>
              <p:cNvSpPr txBox="1"/>
              <p:nvPr/>
            </p:nvSpPr>
            <p:spPr>
              <a:xfrm>
                <a:off x="611560" y="5553066"/>
                <a:ext cx="6696744" cy="646331"/>
              </a:xfrm>
              <a:prstGeom prst="rect">
                <a:avLst/>
              </a:prstGeom>
              <a:noFill/>
            </p:spPr>
            <p:txBody>
              <a:bodyPr wrap="square" rtlCol="0">
                <a:spAutoFit/>
              </a:bodyPr>
              <a:lstStyle/>
              <a:p>
                <a:r>
                  <a:rPr lang="en-US" dirty="0"/>
                  <a:t>The case where we can consider </a:t>
                </a: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𝑇</m:t>
                        </m:r>
                      </m:e>
                      <m:sub>
                        <m:r>
                          <a:rPr lang="en-US" sz="1800"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b="0" i="1" smtClean="0">
                            <a:latin typeface="Cambria Math" panose="02040503050406030204" pitchFamily="18" charset="0"/>
                          </a:rPr>
                          <m:t>2</m:t>
                        </m:r>
                      </m:sub>
                    </m:sSub>
                  </m:oMath>
                </a14:m>
                <a:r>
                  <a:rPr lang="en-US" dirty="0"/>
                  <a:t> is if </a:t>
                </a:r>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ea typeface="Cambria Math" panose="02040503050406030204" pitchFamily="18" charset="0"/>
                      </a:rPr>
                      <m:t>𝛼</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a:t>, but the exercise didn’t say to apply such approximation.  </a:t>
                </a:r>
              </a:p>
            </p:txBody>
          </p:sp>
        </mc:Choice>
        <mc:Fallback xmlns="">
          <p:sp>
            <p:nvSpPr>
              <p:cNvPr id="5" name="TextBox 4">
                <a:extLst>
                  <a:ext uri="{FF2B5EF4-FFF2-40B4-BE49-F238E27FC236}">
                    <a16:creationId xmlns:a16="http://schemas.microsoft.com/office/drawing/2014/main" id="{E5395059-1781-4F5B-BDD0-67C43F649442}"/>
                  </a:ext>
                </a:extLst>
              </p:cNvPr>
              <p:cNvSpPr txBox="1">
                <a:spLocks noRot="1" noChangeAspect="1" noMove="1" noResize="1" noEditPoints="1" noAdjustHandles="1" noChangeArrowheads="1" noChangeShapeType="1" noTextEdit="1"/>
              </p:cNvSpPr>
              <p:nvPr/>
            </p:nvSpPr>
            <p:spPr>
              <a:xfrm>
                <a:off x="611560" y="5553066"/>
                <a:ext cx="6696744" cy="646331"/>
              </a:xfrm>
              <a:prstGeom prst="rect">
                <a:avLst/>
              </a:prstGeom>
              <a:blipFill>
                <a:blip r:embed="rId5"/>
                <a:stretch>
                  <a:fillRect l="-728"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3860139885"/>
      </p:ext>
    </p:extLst>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176318</TotalTime>
  <Words>2845</Words>
  <Application>Microsoft Office PowerPoint</Application>
  <PresentationFormat>On-screen Show (4:3)</PresentationFormat>
  <Paragraphs>370</Paragraphs>
  <Slides>40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Cambria Math</vt:lpstr>
      <vt:lpstr>Garamond</vt:lpstr>
      <vt:lpstr>Times New Roman</vt:lpstr>
      <vt:lpstr>自定义设计方案</vt:lpstr>
      <vt:lpstr>默认设计模板</vt:lpstr>
      <vt:lpstr>About mid-term examination</vt:lpstr>
      <vt:lpstr>About final examination</vt:lpstr>
      <vt:lpstr>About mid-term examination</vt:lpstr>
      <vt:lpstr>About mid-term examination</vt:lpstr>
      <vt:lpstr>About mid-term examination</vt:lpstr>
      <vt:lpstr>About mid-term examination</vt:lpstr>
      <vt:lpstr>About mid-term examination</vt:lpstr>
      <vt:lpstr>About mid-term examination</vt:lpstr>
      <vt:lpstr>About mid-term examination</vt:lpstr>
      <vt:lpstr>Introduction to Wave Optics </vt:lpstr>
      <vt:lpstr>Lecture 1, Lesson 1: Basics of wave Optics, light sources and interferences </vt:lpstr>
      <vt:lpstr>PowerPoint Presentation</vt:lpstr>
      <vt:lpstr>PowerPoint Presentation</vt:lpstr>
      <vt:lpstr>PowerPoint Presentation</vt:lpstr>
      <vt:lpstr>PowerPoint Presentation</vt:lpstr>
      <vt:lpstr>About the nature of the light </vt:lpstr>
      <vt:lpstr>PowerPoint Presentation</vt:lpstr>
      <vt:lpstr>PowerPoint Presentation</vt:lpstr>
      <vt:lpstr>Electric field E ⃗ and magnetic B-field B ⃗</vt:lpstr>
      <vt:lpstr>Characteristics of a sinusoidal plane wave propagating in the +x-direction</vt:lpstr>
      <vt:lpstr>Sinusoidal plane wave propagating in any direction: </vt:lpstr>
      <vt:lpstr>Sinusoidal plane wave propagating in any direction: </vt:lpstr>
      <vt:lpstr>Sinusoidal plane wave propagating in any direction: </vt:lpstr>
      <vt:lpstr>Wavelength and frequency </vt:lpstr>
      <vt:lpstr>Propagation of the light</vt:lpstr>
      <vt:lpstr>Some examples of refractive index [1]</vt:lpstr>
      <vt:lpstr>Some examples of refractive index [1]</vt:lpstr>
      <vt:lpstr>Some examples of refractive index [1]</vt:lpstr>
      <vt:lpstr>Some examples of refractive index [1]</vt:lpstr>
      <vt:lpstr>Some examples of refractive index [1]</vt:lpstr>
      <vt:lpstr>Wave vector</vt:lpstr>
      <vt:lpstr>Wave vector</vt:lpstr>
      <vt:lpstr>Point source of light</vt:lpstr>
      <vt:lpstr>Wave vector and point source</vt:lpstr>
      <vt:lpstr>Direction of propagation of homogeneous waves: Some examples</vt:lpstr>
      <vt:lpstr>Relations between the main parameters of a sinusoidal  light wave</vt:lpstr>
      <vt:lpstr>Relations between the main parameters of a sinusoidal  light wave</vt:lpstr>
      <vt:lpstr>Question (2 minutes): </vt:lpstr>
      <vt:lpstr>Question: </vt:lpstr>
      <vt:lpstr>End of lecture 1 </vt:lpstr>
    </vt:vector>
  </TitlesOfParts>
  <Company>江南大学物理系理学院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11-9衍射光栅</dc:title>
  <dc:creator>吴亚敏</dc:creator>
  <cp:lastModifiedBy>Paul Briard</cp:lastModifiedBy>
  <cp:revision>1526</cp:revision>
  <dcterms:created xsi:type="dcterms:W3CDTF">2005-09-11T15:39:18Z</dcterms:created>
  <dcterms:modified xsi:type="dcterms:W3CDTF">2022-05-09T09:14:57Z</dcterms:modified>
</cp:coreProperties>
</file>