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48" r:id="rId2"/>
  </p:sldMasterIdLst>
  <p:notesMasterIdLst>
    <p:notesMasterId r:id="rId42"/>
  </p:notesMasterIdLst>
  <p:sldIdLst>
    <p:sldId id="1281" r:id="rId3"/>
    <p:sldId id="1203" r:id="rId4"/>
    <p:sldId id="1204" r:id="rId5"/>
    <p:sldId id="1205" r:id="rId6"/>
    <p:sldId id="1206" r:id="rId7"/>
    <p:sldId id="1207" r:id="rId8"/>
    <p:sldId id="1208" r:id="rId9"/>
    <p:sldId id="1253" r:id="rId10"/>
    <p:sldId id="1209" r:id="rId11"/>
    <p:sldId id="1210" r:id="rId12"/>
    <p:sldId id="1211" r:id="rId13"/>
    <p:sldId id="1212" r:id="rId14"/>
    <p:sldId id="1213" r:id="rId15"/>
    <p:sldId id="1214" r:id="rId16"/>
    <p:sldId id="1247" r:id="rId17"/>
    <p:sldId id="1215" r:id="rId18"/>
    <p:sldId id="1216" r:id="rId19"/>
    <p:sldId id="1217" r:id="rId20"/>
    <p:sldId id="1218" r:id="rId21"/>
    <p:sldId id="1254" r:id="rId22"/>
    <p:sldId id="1219" r:id="rId23"/>
    <p:sldId id="1222" r:id="rId24"/>
    <p:sldId id="1221" r:id="rId25"/>
    <p:sldId id="1223" r:id="rId26"/>
    <p:sldId id="1224" r:id="rId27"/>
    <p:sldId id="1248" r:id="rId28"/>
    <p:sldId id="1225" r:id="rId29"/>
    <p:sldId id="1226" r:id="rId30"/>
    <p:sldId id="1227" r:id="rId31"/>
    <p:sldId id="1228" r:id="rId32"/>
    <p:sldId id="1235" r:id="rId33"/>
    <p:sldId id="1249" r:id="rId34"/>
    <p:sldId id="1282" r:id="rId35"/>
    <p:sldId id="1234" r:id="rId36"/>
    <p:sldId id="1229" r:id="rId37"/>
    <p:sldId id="1230" r:id="rId38"/>
    <p:sldId id="1231" r:id="rId39"/>
    <p:sldId id="1232" r:id="rId40"/>
    <p:sldId id="1283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00"/>
    <a:srgbClr val="0000FF"/>
    <a:srgbClr val="9900FF"/>
    <a:srgbClr val="6699FF"/>
    <a:srgbClr val="660066"/>
    <a:srgbClr val="000066"/>
    <a:srgbClr val="9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61" autoAdjust="0"/>
  </p:normalViewPr>
  <p:slideViewPr>
    <p:cSldViewPr>
      <p:cViewPr varScale="1">
        <p:scale>
          <a:sx n="83" d="100"/>
          <a:sy n="83" d="100"/>
        </p:scale>
        <p:origin x="1515" y="82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3F3FF9A-6375-4167-9E9C-7446955174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F768F-7CA8-4B26-9E2B-CB2AABA300C0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EC6D7-8CFF-4976-BDD2-CE5C1AC89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03FF-6E29-4467-823F-510ED1A40179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D32-F0A7-4E7A-AB09-41ABC18D2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D270F-9468-4E53-9DD2-F96636D2A2AC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752B2-3234-43A8-A2CD-6D3BC22849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67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A7220-6437-4F88-BAF1-8819291E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0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7B2A6-4997-4D6A-A223-B65D77C6B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1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7FCB-25E0-4642-9FC5-15584412C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9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778DB-10FB-4A2D-9448-1B600B50E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75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9718D-E2D3-4725-A5E2-2F5322F35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AE13C-F5BB-4430-9442-93650DD54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17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A5F0E-E60F-40BD-BC8B-FC0730CB2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3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D4CD9-0989-422B-9E86-4088C485D6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8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5847-AE31-4ED9-A95B-B00EF22FCFC8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ABFA4-10C2-4FE8-88E0-8ED92AAC6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54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26218-9703-410F-BF68-E4DC0EE5D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0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A7419-65A3-4AF2-9D91-BDFD9602C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26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622E8-026F-4F02-8533-DBEBE3584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26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96DC2-B477-4822-AAA8-629893319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8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0FE3-F487-4B14-8710-963B66AB09BF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B106F-69AD-445D-93E5-C269F8A89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4EDE-F396-4068-9A17-2AF7669B3DDB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297C2-F457-4F43-9679-88564384D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3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4CABC-5624-4211-81E7-658FC5E28B93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11104-6BCF-44D1-B09C-AC73D1E1F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9175-4D35-41C3-A8F6-92F11549C079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27AC-EE6E-44BE-9CC1-C3536CB38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3995A-1257-48F6-BD21-856BB70ABD58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86C9-9BF1-44F7-AA95-1DD17F359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14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3362D-1655-4209-B1AC-3D73B79B601E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E65FD-825F-439D-BF48-95742B95CD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CBAD-8FF6-4F49-8242-C98165052A60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57F9F-9E6F-4E6A-85E9-D0A6E1DBD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A79F31-419B-492A-B622-CBCBF58D5741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8A08907-382D-4470-8045-6FF1F3C2CF0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23" name="Picture 7" descr="图片1"/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2372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608D97-39D8-478B-BB96-4961722A818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43" name="Group 17"/>
          <p:cNvGrpSpPr>
            <a:grpSpLocks/>
          </p:cNvGrpSpPr>
          <p:nvPr userDrawn="1"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10247" name="Picture 18" descr="moban-2-3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19" descr="moban-1-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116013" y="549275"/>
            <a:ext cx="7683500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45" name="Picture 27" descr="moban-2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611188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8" descr="moban-1-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istaresearch.com/laser-doppler-velocimetry-ldv-phase-doppler-particle-anemometry-pdp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eiss-campus.magnet.fsu.edu/print/lightsources/leds-pri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otonicsolutions.co.uk/laserprods.php?cat=lasPSS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adafruit.com/product/780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blogs.discovermagazine.com/d-brief/2016/01/12/reinventing-the-lightbulb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rosurf.com/luxorion/howto-ccd.ht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cours.com/se/fiche/1/7/410471.html/t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cours.com/se/fiche/1/7/410471.html/ts" TargetMode="External"/><Relationship Id="rId7" Type="http://schemas.openxmlformats.org/officeDocument/2006/relationships/image" Target="../media/image1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graphicsbook/c4/s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5.png"/><Relationship Id="rId4" Type="http://schemas.openxmlformats.org/officeDocument/2006/relationships/image" Target="../media/image140.png"/><Relationship Id="rId9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45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11" Type="http://schemas.openxmlformats.org/officeDocument/2006/relationships/image" Target="../media/image128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0.png"/><Relationship Id="rId3" Type="http://schemas.openxmlformats.org/officeDocument/2006/relationships/image" Target="../media/image139.png"/><Relationship Id="rId7" Type="http://schemas.openxmlformats.org/officeDocument/2006/relationships/image" Target="../media/image1480.png"/><Relationship Id="rId12" Type="http://schemas.openxmlformats.org/officeDocument/2006/relationships/image" Target="../media/image151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2.png"/><Relationship Id="rId11" Type="http://schemas.openxmlformats.org/officeDocument/2006/relationships/image" Target="../media/image144.png"/><Relationship Id="rId5" Type="http://schemas.openxmlformats.org/officeDocument/2006/relationships/image" Target="../media/image141.png"/><Relationship Id="rId10" Type="http://schemas.openxmlformats.org/officeDocument/2006/relationships/image" Target="../media/image143.png"/><Relationship Id="rId4" Type="http://schemas.openxmlformats.org/officeDocument/2006/relationships/image" Target="../media/image140.png"/><Relationship Id="rId9" Type="http://schemas.openxmlformats.org/officeDocument/2006/relationships/image" Target="../media/image15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13" Type="http://schemas.openxmlformats.org/officeDocument/2006/relationships/image" Target="../media/image160.png"/><Relationship Id="rId3" Type="http://schemas.openxmlformats.org/officeDocument/2006/relationships/image" Target="../media/image139.png"/><Relationship Id="rId7" Type="http://schemas.openxmlformats.org/officeDocument/2006/relationships/image" Target="../media/image1540.png"/><Relationship Id="rId12" Type="http://schemas.openxmlformats.org/officeDocument/2006/relationships/image" Target="../media/image159.png"/><Relationship Id="rId2" Type="http://schemas.openxmlformats.org/officeDocument/2006/relationships/image" Target="../media/image138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30.png"/><Relationship Id="rId11" Type="http://schemas.openxmlformats.org/officeDocument/2006/relationships/image" Target="../media/image158.png"/><Relationship Id="rId5" Type="http://schemas.openxmlformats.org/officeDocument/2006/relationships/image" Target="../media/image1520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4" Type="http://schemas.openxmlformats.org/officeDocument/2006/relationships/image" Target="../media/image140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80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1.png"/><Relationship Id="rId2" Type="http://schemas.openxmlformats.org/officeDocument/2006/relationships/image" Target="../media/image182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188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18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lofx.com/product/glofx-electroluminescent-wire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ciencelabsupplies.com/Chemiluminescence_Kit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epicscience.net/fluorescen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>
          <a:xfrm>
            <a:off x="1187624" y="908720"/>
            <a:ext cx="6984776" cy="271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7664" y="1051840"/>
            <a:ext cx="6048672" cy="1143000"/>
          </a:xfrm>
        </p:spPr>
        <p:txBody>
          <a:bodyPr/>
          <a:lstStyle/>
          <a:p>
            <a:r>
              <a:rPr lang="en-GB" sz="4000" dirty="0"/>
              <a:t>Lecture 2, Still Lesson 1: Basics of wave Optics, light sources and interferences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407707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Teacher: </a:t>
            </a:r>
            <a:r>
              <a:rPr lang="en-GB" dirty="0" err="1"/>
              <a:t>Dr.</a:t>
            </a:r>
            <a:r>
              <a:rPr lang="en-GB" dirty="0"/>
              <a:t> Paul Briard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3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3130F26B-8208-443C-9385-B61B067FD6D0}"/>
              </a:ext>
            </a:extLst>
          </p:cNvPr>
          <p:cNvSpPr/>
          <p:nvPr/>
        </p:nvSpPr>
        <p:spPr bwMode="auto">
          <a:xfrm>
            <a:off x="4371419" y="756688"/>
            <a:ext cx="4017005" cy="52967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BD315EA0-3FBD-4B99-8E76-A6A2D651F7AA}"/>
              </a:ext>
            </a:extLst>
          </p:cNvPr>
          <p:cNvSpPr/>
          <p:nvPr/>
        </p:nvSpPr>
        <p:spPr bwMode="auto">
          <a:xfrm>
            <a:off x="133158" y="3255529"/>
            <a:ext cx="2363262" cy="3356430"/>
          </a:xfrm>
          <a:custGeom>
            <a:avLst/>
            <a:gdLst>
              <a:gd name="connsiteX0" fmla="*/ 159919 w 2363262"/>
              <a:gd name="connsiteY0" fmla="*/ 56240 h 3356430"/>
              <a:gd name="connsiteX1" fmla="*/ 939504 w 2363262"/>
              <a:gd name="connsiteY1" fmla="*/ 161748 h 3356430"/>
              <a:gd name="connsiteX2" fmla="*/ 1109488 w 2363262"/>
              <a:gd name="connsiteY2" fmla="*/ 929609 h 3356430"/>
              <a:gd name="connsiteX3" fmla="*/ 1601857 w 2363262"/>
              <a:gd name="connsiteY3" fmla="*/ 1961240 h 3356430"/>
              <a:gd name="connsiteX4" fmla="*/ 2357996 w 2363262"/>
              <a:gd name="connsiteY4" fmla="*/ 3098379 h 3356430"/>
              <a:gd name="connsiteX5" fmla="*/ 1191550 w 2363262"/>
              <a:gd name="connsiteY5" fmla="*/ 3356286 h 3356430"/>
              <a:gd name="connsiteX6" fmla="*/ 476442 w 2363262"/>
              <a:gd name="connsiteY6" fmla="*/ 3121825 h 3356430"/>
              <a:gd name="connsiteX7" fmla="*/ 581950 w 2363262"/>
              <a:gd name="connsiteY7" fmla="*/ 2377409 h 3356430"/>
              <a:gd name="connsiteX8" fmla="*/ 36827 w 2363262"/>
              <a:gd name="connsiteY8" fmla="*/ 1603686 h 3356430"/>
              <a:gd name="connsiteX9" fmla="*/ 60273 w 2363262"/>
              <a:gd name="connsiteY9" fmla="*/ 853409 h 3356430"/>
              <a:gd name="connsiteX10" fmla="*/ 159919 w 2363262"/>
              <a:gd name="connsiteY10" fmla="*/ 56240 h 33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262" h="3356430">
                <a:moveTo>
                  <a:pt x="159919" y="56240"/>
                </a:moveTo>
                <a:cubicBezTo>
                  <a:pt x="306458" y="-59037"/>
                  <a:pt x="781243" y="16187"/>
                  <a:pt x="939504" y="161748"/>
                </a:cubicBezTo>
                <a:cubicBezTo>
                  <a:pt x="1097765" y="307309"/>
                  <a:pt x="999096" y="629694"/>
                  <a:pt x="1109488" y="929609"/>
                </a:cubicBezTo>
                <a:cubicBezTo>
                  <a:pt x="1219880" y="1229524"/>
                  <a:pt x="1393772" y="1599778"/>
                  <a:pt x="1601857" y="1961240"/>
                </a:cubicBezTo>
                <a:cubicBezTo>
                  <a:pt x="1809942" y="2322702"/>
                  <a:pt x="2426380" y="2865871"/>
                  <a:pt x="2357996" y="3098379"/>
                </a:cubicBezTo>
                <a:cubicBezTo>
                  <a:pt x="2289612" y="3330887"/>
                  <a:pt x="1505142" y="3352378"/>
                  <a:pt x="1191550" y="3356286"/>
                </a:cubicBezTo>
                <a:cubicBezTo>
                  <a:pt x="877958" y="3360194"/>
                  <a:pt x="578042" y="3284971"/>
                  <a:pt x="476442" y="3121825"/>
                </a:cubicBezTo>
                <a:cubicBezTo>
                  <a:pt x="374842" y="2958679"/>
                  <a:pt x="655219" y="2630432"/>
                  <a:pt x="581950" y="2377409"/>
                </a:cubicBezTo>
                <a:cubicBezTo>
                  <a:pt x="508681" y="2124386"/>
                  <a:pt x="123773" y="1857686"/>
                  <a:pt x="36827" y="1603686"/>
                </a:cubicBezTo>
                <a:cubicBezTo>
                  <a:pt x="-50119" y="1349686"/>
                  <a:pt x="41712" y="1111317"/>
                  <a:pt x="60273" y="853409"/>
                </a:cubicBezTo>
                <a:cubicBezTo>
                  <a:pt x="78834" y="595501"/>
                  <a:pt x="13380" y="171517"/>
                  <a:pt x="159919" y="5624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0E63DB-BE2D-49F5-805C-60E0709E9071}"/>
              </a:ext>
            </a:extLst>
          </p:cNvPr>
          <p:cNvCxnSpPr/>
          <p:nvPr/>
        </p:nvCxnSpPr>
        <p:spPr bwMode="auto">
          <a:xfrm>
            <a:off x="3917776" y="359944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F4E62D-E7DE-4A3C-B6CD-861D5C8F28DC}"/>
              </a:ext>
            </a:extLst>
          </p:cNvPr>
          <p:cNvCxnSpPr/>
          <p:nvPr/>
        </p:nvCxnSpPr>
        <p:spPr bwMode="auto">
          <a:xfrm>
            <a:off x="3619690" y="3815473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600931-8395-4890-A75A-225252B833C3}"/>
              </a:ext>
            </a:extLst>
          </p:cNvPr>
          <p:cNvSpPr txBox="1"/>
          <p:nvPr/>
        </p:nvSpPr>
        <p:spPr>
          <a:xfrm>
            <a:off x="3670103" y="34461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14361A-8C1B-4FFE-AED3-5946ADBF3ED1}"/>
              </a:ext>
            </a:extLst>
          </p:cNvPr>
          <p:cNvCxnSpPr>
            <a:endCxn id="8" idx="2"/>
          </p:cNvCxnSpPr>
          <p:nvPr/>
        </p:nvCxnSpPr>
        <p:spPr bwMode="auto">
          <a:xfrm flipV="1">
            <a:off x="639451" y="3815473"/>
            <a:ext cx="3187907" cy="319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481FFF-4166-4B35-9AE3-6B1DD3A8AC95}"/>
              </a:ext>
            </a:extLst>
          </p:cNvPr>
          <p:cNvCxnSpPr/>
          <p:nvPr/>
        </p:nvCxnSpPr>
        <p:spPr bwMode="auto">
          <a:xfrm flipV="1">
            <a:off x="1284873" y="3815473"/>
            <a:ext cx="2641260" cy="2046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B64559E-A526-4FB5-AB65-AEF0F0B0613F}"/>
              </a:ext>
            </a:extLst>
          </p:cNvPr>
          <p:cNvSpPr/>
          <p:nvPr/>
        </p:nvSpPr>
        <p:spPr bwMode="auto">
          <a:xfrm>
            <a:off x="594949" y="406311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01A2EA-0EEF-40F9-ACFA-1CE4233C0D73}"/>
              </a:ext>
            </a:extLst>
          </p:cNvPr>
          <p:cNvSpPr/>
          <p:nvPr/>
        </p:nvSpPr>
        <p:spPr bwMode="auto">
          <a:xfrm>
            <a:off x="1243021" y="580526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/>
              <p:nvPr/>
            </p:nvSpPr>
            <p:spPr>
              <a:xfrm>
                <a:off x="395536" y="3710637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0637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20455" r="-6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/>
              <p:nvPr/>
            </p:nvSpPr>
            <p:spPr>
              <a:xfrm>
                <a:off x="971600" y="5375097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5097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17391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D0603BF-8079-4AE4-96DA-47C1AD87614C}"/>
              </a:ext>
            </a:extLst>
          </p:cNvPr>
          <p:cNvSpPr txBox="1"/>
          <p:nvPr/>
        </p:nvSpPr>
        <p:spPr>
          <a:xfrm>
            <a:off x="477933" y="6510840"/>
            <a:ext cx="269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extended source of light</a:t>
            </a:r>
          </a:p>
        </p:txBody>
      </p:sp>
      <p:sp>
        <p:nvSpPr>
          <p:cNvPr id="16" name="Freeform: Shape 35">
            <a:extLst>
              <a:ext uri="{FF2B5EF4-FFF2-40B4-BE49-F238E27FC236}">
                <a16:creationId xmlns:a16="http://schemas.microsoft.com/office/drawing/2014/main" id="{DFEC6075-93A9-4F6C-894A-4C4C8EB753BA}"/>
              </a:ext>
            </a:extLst>
          </p:cNvPr>
          <p:cNvSpPr/>
          <p:nvPr/>
        </p:nvSpPr>
        <p:spPr bwMode="auto">
          <a:xfrm rot="20331095">
            <a:off x="2568417" y="4321086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ABFCDB-6239-46FB-88DB-6DB57F5B4CA0}"/>
              </a:ext>
            </a:extLst>
          </p:cNvPr>
          <p:cNvCxnSpPr/>
          <p:nvPr/>
        </p:nvCxnSpPr>
        <p:spPr bwMode="auto">
          <a:xfrm flipV="1">
            <a:off x="3291833" y="4006272"/>
            <a:ext cx="399669" cy="29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41AEF-CCD1-4152-8663-CEA8CF51639B}"/>
                  </a:ext>
                </a:extLst>
              </p:cNvPr>
              <p:cNvSpPr txBox="1"/>
              <p:nvPr/>
            </p:nvSpPr>
            <p:spPr>
              <a:xfrm>
                <a:off x="4622771" y="825429"/>
                <a:ext cx="345826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 is coherence between the light emitted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P if they interfere together: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They must have the same frequency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The phase difference between the waves emitted by the 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must be constant in respect to the time </a:t>
                </a:r>
                <a:r>
                  <a:rPr lang="en-US" dirty="0"/>
                  <a:t>(if not, they interfere only in an instant t, it is not possible to observe the interferences with a sensor, which integrate the light intensity during a certain duration)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The direction vibration (i.e. the direction of the electric field) must be the same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41AEF-CCD1-4152-8663-CEA8CF51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71" y="825429"/>
                <a:ext cx="3458264" cy="5632311"/>
              </a:xfrm>
              <a:prstGeom prst="rect">
                <a:avLst/>
              </a:prstGeom>
              <a:blipFill>
                <a:blip r:embed="rId4"/>
                <a:stretch>
                  <a:fillRect l="-1408" t="-541" r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42">
            <a:extLst>
              <a:ext uri="{FF2B5EF4-FFF2-40B4-BE49-F238E27FC236}">
                <a16:creationId xmlns:a16="http://schemas.microsoft.com/office/drawing/2014/main" id="{2D8CCD7C-BDEF-479B-8CB3-5771B19FD8F8}"/>
              </a:ext>
            </a:extLst>
          </p:cNvPr>
          <p:cNvSpPr/>
          <p:nvPr/>
        </p:nvSpPr>
        <p:spPr bwMode="auto">
          <a:xfrm rot="631458">
            <a:off x="1072108" y="3825890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43859A-96DA-44D6-9F02-9FC9593FA0AB}"/>
              </a:ext>
            </a:extLst>
          </p:cNvPr>
          <p:cNvCxnSpPr/>
          <p:nvPr/>
        </p:nvCxnSpPr>
        <p:spPr bwMode="auto">
          <a:xfrm flipV="1">
            <a:off x="1891265" y="3960375"/>
            <a:ext cx="559657" cy="57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765846-00A9-4C09-BAD3-86BB90181ED9}"/>
              </a:ext>
            </a:extLst>
          </p:cNvPr>
          <p:cNvSpPr txBox="1"/>
          <p:nvPr/>
        </p:nvSpPr>
        <p:spPr>
          <a:xfrm>
            <a:off x="2958209" y="6009641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spontaneous emission of light is a random processes …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92B93E7-1526-4523-8267-3CDA8F43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57" y="34992"/>
            <a:ext cx="8229600" cy="1143000"/>
          </a:xfrm>
        </p:spPr>
        <p:txBody>
          <a:bodyPr/>
          <a:lstStyle/>
          <a:p>
            <a:r>
              <a:rPr lang="en-US" sz="2800" dirty="0"/>
              <a:t>Coherent and incoherent light sources</a:t>
            </a:r>
          </a:p>
        </p:txBody>
      </p:sp>
    </p:spTree>
    <p:extLst>
      <p:ext uri="{BB962C8B-B14F-4D97-AF65-F5344CB8AC3E}">
        <p14:creationId xmlns:p14="http://schemas.microsoft.com/office/powerpoint/2010/main" val="3121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3130F26B-8208-443C-9385-B61B067FD6D0}"/>
              </a:ext>
            </a:extLst>
          </p:cNvPr>
          <p:cNvSpPr/>
          <p:nvPr/>
        </p:nvSpPr>
        <p:spPr bwMode="auto">
          <a:xfrm>
            <a:off x="4499992" y="1579690"/>
            <a:ext cx="3707171" cy="3356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BD315EA0-3FBD-4B99-8E76-A6A2D651F7AA}"/>
              </a:ext>
            </a:extLst>
          </p:cNvPr>
          <p:cNvSpPr/>
          <p:nvPr/>
        </p:nvSpPr>
        <p:spPr bwMode="auto">
          <a:xfrm>
            <a:off x="133158" y="3255529"/>
            <a:ext cx="2363262" cy="3356430"/>
          </a:xfrm>
          <a:custGeom>
            <a:avLst/>
            <a:gdLst>
              <a:gd name="connsiteX0" fmla="*/ 159919 w 2363262"/>
              <a:gd name="connsiteY0" fmla="*/ 56240 h 3356430"/>
              <a:gd name="connsiteX1" fmla="*/ 939504 w 2363262"/>
              <a:gd name="connsiteY1" fmla="*/ 161748 h 3356430"/>
              <a:gd name="connsiteX2" fmla="*/ 1109488 w 2363262"/>
              <a:gd name="connsiteY2" fmla="*/ 929609 h 3356430"/>
              <a:gd name="connsiteX3" fmla="*/ 1601857 w 2363262"/>
              <a:gd name="connsiteY3" fmla="*/ 1961240 h 3356430"/>
              <a:gd name="connsiteX4" fmla="*/ 2357996 w 2363262"/>
              <a:gd name="connsiteY4" fmla="*/ 3098379 h 3356430"/>
              <a:gd name="connsiteX5" fmla="*/ 1191550 w 2363262"/>
              <a:gd name="connsiteY5" fmla="*/ 3356286 h 3356430"/>
              <a:gd name="connsiteX6" fmla="*/ 476442 w 2363262"/>
              <a:gd name="connsiteY6" fmla="*/ 3121825 h 3356430"/>
              <a:gd name="connsiteX7" fmla="*/ 581950 w 2363262"/>
              <a:gd name="connsiteY7" fmla="*/ 2377409 h 3356430"/>
              <a:gd name="connsiteX8" fmla="*/ 36827 w 2363262"/>
              <a:gd name="connsiteY8" fmla="*/ 1603686 h 3356430"/>
              <a:gd name="connsiteX9" fmla="*/ 60273 w 2363262"/>
              <a:gd name="connsiteY9" fmla="*/ 853409 h 3356430"/>
              <a:gd name="connsiteX10" fmla="*/ 159919 w 2363262"/>
              <a:gd name="connsiteY10" fmla="*/ 56240 h 33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262" h="3356430">
                <a:moveTo>
                  <a:pt x="159919" y="56240"/>
                </a:moveTo>
                <a:cubicBezTo>
                  <a:pt x="306458" y="-59037"/>
                  <a:pt x="781243" y="16187"/>
                  <a:pt x="939504" y="161748"/>
                </a:cubicBezTo>
                <a:cubicBezTo>
                  <a:pt x="1097765" y="307309"/>
                  <a:pt x="999096" y="629694"/>
                  <a:pt x="1109488" y="929609"/>
                </a:cubicBezTo>
                <a:cubicBezTo>
                  <a:pt x="1219880" y="1229524"/>
                  <a:pt x="1393772" y="1599778"/>
                  <a:pt x="1601857" y="1961240"/>
                </a:cubicBezTo>
                <a:cubicBezTo>
                  <a:pt x="1809942" y="2322702"/>
                  <a:pt x="2426380" y="2865871"/>
                  <a:pt x="2357996" y="3098379"/>
                </a:cubicBezTo>
                <a:cubicBezTo>
                  <a:pt x="2289612" y="3330887"/>
                  <a:pt x="1505142" y="3352378"/>
                  <a:pt x="1191550" y="3356286"/>
                </a:cubicBezTo>
                <a:cubicBezTo>
                  <a:pt x="877958" y="3360194"/>
                  <a:pt x="578042" y="3284971"/>
                  <a:pt x="476442" y="3121825"/>
                </a:cubicBezTo>
                <a:cubicBezTo>
                  <a:pt x="374842" y="2958679"/>
                  <a:pt x="655219" y="2630432"/>
                  <a:pt x="581950" y="2377409"/>
                </a:cubicBezTo>
                <a:cubicBezTo>
                  <a:pt x="508681" y="2124386"/>
                  <a:pt x="123773" y="1857686"/>
                  <a:pt x="36827" y="1603686"/>
                </a:cubicBezTo>
                <a:cubicBezTo>
                  <a:pt x="-50119" y="1349686"/>
                  <a:pt x="41712" y="1111317"/>
                  <a:pt x="60273" y="853409"/>
                </a:cubicBezTo>
                <a:cubicBezTo>
                  <a:pt x="78834" y="595501"/>
                  <a:pt x="13380" y="171517"/>
                  <a:pt x="159919" y="5624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2B93E7-1526-4523-8267-3CDA8F43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81" y="-15201"/>
            <a:ext cx="8229600" cy="1143000"/>
          </a:xfrm>
        </p:spPr>
        <p:txBody>
          <a:bodyPr/>
          <a:lstStyle/>
          <a:p>
            <a:r>
              <a:rPr lang="en-US" sz="2800" dirty="0"/>
              <a:t>Coherent and incoherent light sources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0E63DB-BE2D-49F5-805C-60E0709E9071}"/>
              </a:ext>
            </a:extLst>
          </p:cNvPr>
          <p:cNvCxnSpPr/>
          <p:nvPr/>
        </p:nvCxnSpPr>
        <p:spPr bwMode="auto">
          <a:xfrm>
            <a:off x="3917776" y="359944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F4E62D-E7DE-4A3C-B6CD-861D5C8F28DC}"/>
              </a:ext>
            </a:extLst>
          </p:cNvPr>
          <p:cNvCxnSpPr/>
          <p:nvPr/>
        </p:nvCxnSpPr>
        <p:spPr bwMode="auto">
          <a:xfrm>
            <a:off x="3619690" y="3815473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600931-8395-4890-A75A-225252B833C3}"/>
              </a:ext>
            </a:extLst>
          </p:cNvPr>
          <p:cNvSpPr txBox="1"/>
          <p:nvPr/>
        </p:nvSpPr>
        <p:spPr>
          <a:xfrm>
            <a:off x="3670103" y="34461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14361A-8C1B-4FFE-AED3-5946ADBF3ED1}"/>
              </a:ext>
            </a:extLst>
          </p:cNvPr>
          <p:cNvCxnSpPr>
            <a:endCxn id="10" idx="2"/>
          </p:cNvCxnSpPr>
          <p:nvPr/>
        </p:nvCxnSpPr>
        <p:spPr bwMode="auto">
          <a:xfrm flipV="1">
            <a:off x="639451" y="3815473"/>
            <a:ext cx="3187907" cy="319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481FFF-4166-4B35-9AE3-6B1DD3A8AC95}"/>
              </a:ext>
            </a:extLst>
          </p:cNvPr>
          <p:cNvCxnSpPr/>
          <p:nvPr/>
        </p:nvCxnSpPr>
        <p:spPr bwMode="auto">
          <a:xfrm flipV="1">
            <a:off x="1284873" y="3815473"/>
            <a:ext cx="2641260" cy="2046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B64559E-A526-4FB5-AB65-AEF0F0B0613F}"/>
              </a:ext>
            </a:extLst>
          </p:cNvPr>
          <p:cNvSpPr/>
          <p:nvPr/>
        </p:nvSpPr>
        <p:spPr bwMode="auto">
          <a:xfrm>
            <a:off x="594949" y="406311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1A2EA-0EEF-40F9-ACFA-1CE4233C0D73}"/>
              </a:ext>
            </a:extLst>
          </p:cNvPr>
          <p:cNvSpPr/>
          <p:nvPr/>
        </p:nvSpPr>
        <p:spPr bwMode="auto">
          <a:xfrm>
            <a:off x="1243021" y="580526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/>
              <p:nvPr/>
            </p:nvSpPr>
            <p:spPr>
              <a:xfrm>
                <a:off x="395536" y="3710637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0637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20455" r="-6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/>
              <p:nvPr/>
            </p:nvSpPr>
            <p:spPr>
              <a:xfrm>
                <a:off x="971600" y="5375097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5097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17391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D0603BF-8079-4AE4-96DA-47C1AD87614C}"/>
              </a:ext>
            </a:extLst>
          </p:cNvPr>
          <p:cNvSpPr txBox="1"/>
          <p:nvPr/>
        </p:nvSpPr>
        <p:spPr>
          <a:xfrm>
            <a:off x="1726824" y="6532129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source of light</a:t>
            </a:r>
          </a:p>
        </p:txBody>
      </p:sp>
      <p:sp>
        <p:nvSpPr>
          <p:cNvPr id="18" name="Freeform: Shape 35">
            <a:extLst>
              <a:ext uri="{FF2B5EF4-FFF2-40B4-BE49-F238E27FC236}">
                <a16:creationId xmlns:a16="http://schemas.microsoft.com/office/drawing/2014/main" id="{DFEC6075-93A9-4F6C-894A-4C4C8EB753BA}"/>
              </a:ext>
            </a:extLst>
          </p:cNvPr>
          <p:cNvSpPr/>
          <p:nvPr/>
        </p:nvSpPr>
        <p:spPr bwMode="auto">
          <a:xfrm rot="20331095">
            <a:off x="2568417" y="4321086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BFCDB-6239-46FB-88DB-6DB57F5B4CA0}"/>
              </a:ext>
            </a:extLst>
          </p:cNvPr>
          <p:cNvCxnSpPr/>
          <p:nvPr/>
        </p:nvCxnSpPr>
        <p:spPr bwMode="auto">
          <a:xfrm flipV="1">
            <a:off x="3291833" y="4006272"/>
            <a:ext cx="399669" cy="29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041AEF-CCD1-4152-8663-CEA8CF51639B}"/>
                  </a:ext>
                </a:extLst>
              </p:cNvPr>
              <p:cNvSpPr txBox="1"/>
              <p:nvPr/>
            </p:nvSpPr>
            <p:spPr>
              <a:xfrm>
                <a:off x="4713451" y="1617839"/>
                <a:ext cx="316482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But, for the case of spontaneous emission: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The frequency of the waves emitted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could be different.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The phase different between the waves emitted is not constant (because spontaneous emission is a random processes ) 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041AEF-CCD1-4152-8663-CEA8CF51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51" y="1617839"/>
                <a:ext cx="3164827" cy="3416320"/>
              </a:xfrm>
              <a:prstGeom prst="rect">
                <a:avLst/>
              </a:prstGeom>
              <a:blipFill>
                <a:blip r:embed="rId4"/>
                <a:stretch>
                  <a:fillRect l="-1541" t="-891" r="-3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42">
            <a:extLst>
              <a:ext uri="{FF2B5EF4-FFF2-40B4-BE49-F238E27FC236}">
                <a16:creationId xmlns:a16="http://schemas.microsoft.com/office/drawing/2014/main" id="{2D8CCD7C-BDEF-479B-8CB3-5771B19FD8F8}"/>
              </a:ext>
            </a:extLst>
          </p:cNvPr>
          <p:cNvSpPr/>
          <p:nvPr/>
        </p:nvSpPr>
        <p:spPr bwMode="auto">
          <a:xfrm rot="631458">
            <a:off x="1072108" y="3825890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43859A-96DA-44D6-9F02-9FC9593FA0AB}"/>
              </a:ext>
            </a:extLst>
          </p:cNvPr>
          <p:cNvCxnSpPr/>
          <p:nvPr/>
        </p:nvCxnSpPr>
        <p:spPr bwMode="auto">
          <a:xfrm flipV="1">
            <a:off x="1891265" y="3960375"/>
            <a:ext cx="559657" cy="57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249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Rectangle: Rounded Corners 34">
            <a:extLst>
              <a:ext uri="{FF2B5EF4-FFF2-40B4-BE49-F238E27FC236}">
                <a16:creationId xmlns:a16="http://schemas.microsoft.com/office/drawing/2014/main" id="{DE68DA83-AD99-485D-9F16-2B0B0661B05C}"/>
              </a:ext>
            </a:extLst>
          </p:cNvPr>
          <p:cNvSpPr/>
          <p:nvPr/>
        </p:nvSpPr>
        <p:spPr bwMode="auto">
          <a:xfrm>
            <a:off x="1877785" y="4896840"/>
            <a:ext cx="4702187" cy="12730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BD315EA0-3FBD-4B99-8E76-A6A2D651F7AA}"/>
              </a:ext>
            </a:extLst>
          </p:cNvPr>
          <p:cNvSpPr/>
          <p:nvPr/>
        </p:nvSpPr>
        <p:spPr bwMode="auto">
          <a:xfrm>
            <a:off x="35496" y="764704"/>
            <a:ext cx="2363262" cy="3356430"/>
          </a:xfrm>
          <a:custGeom>
            <a:avLst/>
            <a:gdLst>
              <a:gd name="connsiteX0" fmla="*/ 159919 w 2363262"/>
              <a:gd name="connsiteY0" fmla="*/ 56240 h 3356430"/>
              <a:gd name="connsiteX1" fmla="*/ 939504 w 2363262"/>
              <a:gd name="connsiteY1" fmla="*/ 161748 h 3356430"/>
              <a:gd name="connsiteX2" fmla="*/ 1109488 w 2363262"/>
              <a:gd name="connsiteY2" fmla="*/ 929609 h 3356430"/>
              <a:gd name="connsiteX3" fmla="*/ 1601857 w 2363262"/>
              <a:gd name="connsiteY3" fmla="*/ 1961240 h 3356430"/>
              <a:gd name="connsiteX4" fmla="*/ 2357996 w 2363262"/>
              <a:gd name="connsiteY4" fmla="*/ 3098379 h 3356430"/>
              <a:gd name="connsiteX5" fmla="*/ 1191550 w 2363262"/>
              <a:gd name="connsiteY5" fmla="*/ 3356286 h 3356430"/>
              <a:gd name="connsiteX6" fmla="*/ 476442 w 2363262"/>
              <a:gd name="connsiteY6" fmla="*/ 3121825 h 3356430"/>
              <a:gd name="connsiteX7" fmla="*/ 581950 w 2363262"/>
              <a:gd name="connsiteY7" fmla="*/ 2377409 h 3356430"/>
              <a:gd name="connsiteX8" fmla="*/ 36827 w 2363262"/>
              <a:gd name="connsiteY8" fmla="*/ 1603686 h 3356430"/>
              <a:gd name="connsiteX9" fmla="*/ 60273 w 2363262"/>
              <a:gd name="connsiteY9" fmla="*/ 853409 h 3356430"/>
              <a:gd name="connsiteX10" fmla="*/ 159919 w 2363262"/>
              <a:gd name="connsiteY10" fmla="*/ 56240 h 33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262" h="3356430">
                <a:moveTo>
                  <a:pt x="159919" y="56240"/>
                </a:moveTo>
                <a:cubicBezTo>
                  <a:pt x="306458" y="-59037"/>
                  <a:pt x="781243" y="16187"/>
                  <a:pt x="939504" y="161748"/>
                </a:cubicBezTo>
                <a:cubicBezTo>
                  <a:pt x="1097765" y="307309"/>
                  <a:pt x="999096" y="629694"/>
                  <a:pt x="1109488" y="929609"/>
                </a:cubicBezTo>
                <a:cubicBezTo>
                  <a:pt x="1219880" y="1229524"/>
                  <a:pt x="1393772" y="1599778"/>
                  <a:pt x="1601857" y="1961240"/>
                </a:cubicBezTo>
                <a:cubicBezTo>
                  <a:pt x="1809942" y="2322702"/>
                  <a:pt x="2426380" y="2865871"/>
                  <a:pt x="2357996" y="3098379"/>
                </a:cubicBezTo>
                <a:cubicBezTo>
                  <a:pt x="2289612" y="3330887"/>
                  <a:pt x="1505142" y="3352378"/>
                  <a:pt x="1191550" y="3356286"/>
                </a:cubicBezTo>
                <a:cubicBezTo>
                  <a:pt x="877958" y="3360194"/>
                  <a:pt x="578042" y="3284971"/>
                  <a:pt x="476442" y="3121825"/>
                </a:cubicBezTo>
                <a:cubicBezTo>
                  <a:pt x="374842" y="2958679"/>
                  <a:pt x="655219" y="2630432"/>
                  <a:pt x="581950" y="2377409"/>
                </a:cubicBezTo>
                <a:cubicBezTo>
                  <a:pt x="508681" y="2124386"/>
                  <a:pt x="123773" y="1857686"/>
                  <a:pt x="36827" y="1603686"/>
                </a:cubicBezTo>
                <a:cubicBezTo>
                  <a:pt x="-50119" y="1349686"/>
                  <a:pt x="41712" y="1111317"/>
                  <a:pt x="60273" y="853409"/>
                </a:cubicBezTo>
                <a:cubicBezTo>
                  <a:pt x="78834" y="595501"/>
                  <a:pt x="13380" y="171517"/>
                  <a:pt x="159919" y="5624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2B93E7-1526-4523-8267-3CDA8F43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99" y="35749"/>
            <a:ext cx="8229600" cy="1143000"/>
          </a:xfrm>
        </p:spPr>
        <p:txBody>
          <a:bodyPr/>
          <a:lstStyle/>
          <a:p>
            <a:r>
              <a:rPr lang="en-US" sz="2800" dirty="0"/>
              <a:t>Coherent and incoherent light sources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0E63DB-BE2D-49F5-805C-60E0709E9071}"/>
              </a:ext>
            </a:extLst>
          </p:cNvPr>
          <p:cNvCxnSpPr/>
          <p:nvPr/>
        </p:nvCxnSpPr>
        <p:spPr bwMode="auto">
          <a:xfrm>
            <a:off x="3820114" y="110862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4E62D-E7DE-4A3C-B6CD-861D5C8F28DC}"/>
              </a:ext>
            </a:extLst>
          </p:cNvPr>
          <p:cNvCxnSpPr/>
          <p:nvPr/>
        </p:nvCxnSpPr>
        <p:spPr bwMode="auto">
          <a:xfrm>
            <a:off x="3522028" y="13246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600931-8395-4890-A75A-225252B833C3}"/>
              </a:ext>
            </a:extLst>
          </p:cNvPr>
          <p:cNvSpPr txBox="1"/>
          <p:nvPr/>
        </p:nvSpPr>
        <p:spPr>
          <a:xfrm>
            <a:off x="3572441" y="955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4361A-8C1B-4FFE-AED3-5946ADBF3ED1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541789" y="1324648"/>
            <a:ext cx="3187907" cy="319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481FFF-4166-4B35-9AE3-6B1DD3A8AC95}"/>
              </a:ext>
            </a:extLst>
          </p:cNvPr>
          <p:cNvCxnSpPr/>
          <p:nvPr/>
        </p:nvCxnSpPr>
        <p:spPr bwMode="auto">
          <a:xfrm flipV="1">
            <a:off x="1187211" y="1324648"/>
            <a:ext cx="2641260" cy="2046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64559E-A526-4FB5-AB65-AEF0F0B0613F}"/>
              </a:ext>
            </a:extLst>
          </p:cNvPr>
          <p:cNvSpPr/>
          <p:nvPr/>
        </p:nvSpPr>
        <p:spPr bwMode="auto">
          <a:xfrm>
            <a:off x="497287" y="157229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01A2EA-0EEF-40F9-ACFA-1CE4233C0D73}"/>
              </a:ext>
            </a:extLst>
          </p:cNvPr>
          <p:cNvSpPr/>
          <p:nvPr/>
        </p:nvSpPr>
        <p:spPr bwMode="auto">
          <a:xfrm>
            <a:off x="1145359" y="3314439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/>
              <p:nvPr/>
            </p:nvSpPr>
            <p:spPr>
              <a:xfrm>
                <a:off x="297874" y="1219812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4" y="1219812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20455" r="-68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/>
              <p:nvPr/>
            </p:nvSpPr>
            <p:spPr>
              <a:xfrm>
                <a:off x="873938" y="2884272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8" y="2884272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17391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35">
            <a:extLst>
              <a:ext uri="{FF2B5EF4-FFF2-40B4-BE49-F238E27FC236}">
                <a16:creationId xmlns:a16="http://schemas.microsoft.com/office/drawing/2014/main" id="{DFEC6075-93A9-4F6C-894A-4C4C8EB753BA}"/>
              </a:ext>
            </a:extLst>
          </p:cNvPr>
          <p:cNvSpPr/>
          <p:nvPr/>
        </p:nvSpPr>
        <p:spPr bwMode="auto">
          <a:xfrm rot="20331095">
            <a:off x="2470755" y="1830261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ABFCDB-6239-46FB-88DB-6DB57F5B4CA0}"/>
              </a:ext>
            </a:extLst>
          </p:cNvPr>
          <p:cNvCxnSpPr/>
          <p:nvPr/>
        </p:nvCxnSpPr>
        <p:spPr bwMode="auto">
          <a:xfrm flipV="1">
            <a:off x="3194171" y="1515447"/>
            <a:ext cx="399669" cy="29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87CD0-D021-44C7-B625-50285920FDB7}"/>
              </a:ext>
            </a:extLst>
          </p:cNvPr>
          <p:cNvSpPr txBox="1"/>
          <p:nvPr/>
        </p:nvSpPr>
        <p:spPr>
          <a:xfrm>
            <a:off x="3181397" y="24273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ordinary source of light produced by spontaneous emission, there is no coherence between the light scattered by two points of the source ! </a:t>
            </a:r>
          </a:p>
        </p:txBody>
      </p:sp>
      <p:sp>
        <p:nvSpPr>
          <p:cNvPr id="19" name="Freeform: Shape 42">
            <a:extLst>
              <a:ext uri="{FF2B5EF4-FFF2-40B4-BE49-F238E27FC236}">
                <a16:creationId xmlns:a16="http://schemas.microsoft.com/office/drawing/2014/main" id="{2D8CCD7C-BDEF-479B-8CB3-5771B19FD8F8}"/>
              </a:ext>
            </a:extLst>
          </p:cNvPr>
          <p:cNvSpPr/>
          <p:nvPr/>
        </p:nvSpPr>
        <p:spPr bwMode="auto">
          <a:xfrm rot="631458">
            <a:off x="970593" y="1371502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43859A-96DA-44D6-9F02-9FC9593FA0AB}"/>
              </a:ext>
            </a:extLst>
          </p:cNvPr>
          <p:cNvCxnSpPr/>
          <p:nvPr/>
        </p:nvCxnSpPr>
        <p:spPr bwMode="auto">
          <a:xfrm flipV="1">
            <a:off x="1793603" y="1469550"/>
            <a:ext cx="559657" cy="57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B6D09-4BF5-4704-BF81-F9605CDFAE63}"/>
              </a:ext>
            </a:extLst>
          </p:cNvPr>
          <p:cNvSpPr/>
          <p:nvPr/>
        </p:nvSpPr>
        <p:spPr>
          <a:xfrm>
            <a:off x="1979772" y="49891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say that the light by the source produced is not coherent with itself. There is no interference between the light waves which come from two source points of the source.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17386-ADC7-464A-84DB-C42B25E582C3}"/>
              </a:ext>
            </a:extLst>
          </p:cNvPr>
          <p:cNvSpPr txBox="1"/>
          <p:nvPr/>
        </p:nvSpPr>
        <p:spPr>
          <a:xfrm>
            <a:off x="-1362804" y="3717032"/>
            <a:ext cx="1258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Je </a:t>
            </a:r>
            <a:r>
              <a:rPr lang="en-US" dirty="0" err="1">
                <a:solidFill>
                  <a:srgbClr val="FF0000"/>
                </a:solidFill>
              </a:rPr>
              <a:t>peux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illustrer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pregnant </a:t>
            </a:r>
            <a:r>
              <a:rPr lang="en-US" dirty="0" err="1">
                <a:solidFill>
                  <a:srgbClr val="FF0000"/>
                </a:solidFill>
              </a:rPr>
              <a:t>une</a:t>
            </a:r>
            <a:r>
              <a:rPr lang="en-US" dirty="0">
                <a:solidFill>
                  <a:srgbClr val="FF0000"/>
                </a:solidFill>
              </a:rPr>
              <a:t> Lumiere de la salle </a:t>
            </a:r>
            <a:r>
              <a:rPr lang="en-US" dirty="0" err="1">
                <a:solidFill>
                  <a:srgbClr val="FF0000"/>
                </a:solidFill>
              </a:rPr>
              <a:t>ou</a:t>
            </a:r>
            <a:r>
              <a:rPr lang="en-US" dirty="0">
                <a:solidFill>
                  <a:srgbClr val="FF0000"/>
                </a:solidFill>
              </a:rPr>
              <a:t> du soleil</a:t>
            </a:r>
          </a:p>
        </p:txBody>
      </p:sp>
    </p:spTree>
    <p:extLst>
      <p:ext uri="{BB962C8B-B14F-4D97-AF65-F5344CB8AC3E}">
        <p14:creationId xmlns:p14="http://schemas.microsoft.com/office/powerpoint/2010/main" val="36936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Freeform: Shape 38">
            <a:extLst>
              <a:ext uri="{FF2B5EF4-FFF2-40B4-BE49-F238E27FC236}">
                <a16:creationId xmlns:a16="http://schemas.microsoft.com/office/drawing/2014/main" id="{CDA039AF-0766-4FCC-B592-163822DE7F19}"/>
              </a:ext>
            </a:extLst>
          </p:cNvPr>
          <p:cNvSpPr/>
          <p:nvPr/>
        </p:nvSpPr>
        <p:spPr bwMode="auto">
          <a:xfrm>
            <a:off x="707787" y="3063396"/>
            <a:ext cx="1415941" cy="1018098"/>
          </a:xfrm>
          <a:custGeom>
            <a:avLst/>
            <a:gdLst>
              <a:gd name="connsiteX0" fmla="*/ 159919 w 2363262"/>
              <a:gd name="connsiteY0" fmla="*/ 56240 h 3356430"/>
              <a:gd name="connsiteX1" fmla="*/ 939504 w 2363262"/>
              <a:gd name="connsiteY1" fmla="*/ 161748 h 3356430"/>
              <a:gd name="connsiteX2" fmla="*/ 1109488 w 2363262"/>
              <a:gd name="connsiteY2" fmla="*/ 929609 h 3356430"/>
              <a:gd name="connsiteX3" fmla="*/ 1601857 w 2363262"/>
              <a:gd name="connsiteY3" fmla="*/ 1961240 h 3356430"/>
              <a:gd name="connsiteX4" fmla="*/ 2357996 w 2363262"/>
              <a:gd name="connsiteY4" fmla="*/ 3098379 h 3356430"/>
              <a:gd name="connsiteX5" fmla="*/ 1191550 w 2363262"/>
              <a:gd name="connsiteY5" fmla="*/ 3356286 h 3356430"/>
              <a:gd name="connsiteX6" fmla="*/ 476442 w 2363262"/>
              <a:gd name="connsiteY6" fmla="*/ 3121825 h 3356430"/>
              <a:gd name="connsiteX7" fmla="*/ 581950 w 2363262"/>
              <a:gd name="connsiteY7" fmla="*/ 2377409 h 3356430"/>
              <a:gd name="connsiteX8" fmla="*/ 36827 w 2363262"/>
              <a:gd name="connsiteY8" fmla="*/ 1603686 h 3356430"/>
              <a:gd name="connsiteX9" fmla="*/ 60273 w 2363262"/>
              <a:gd name="connsiteY9" fmla="*/ 853409 h 3356430"/>
              <a:gd name="connsiteX10" fmla="*/ 159919 w 2363262"/>
              <a:gd name="connsiteY10" fmla="*/ 56240 h 33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262" h="3356430">
                <a:moveTo>
                  <a:pt x="159919" y="56240"/>
                </a:moveTo>
                <a:cubicBezTo>
                  <a:pt x="306458" y="-59037"/>
                  <a:pt x="781243" y="16187"/>
                  <a:pt x="939504" y="161748"/>
                </a:cubicBezTo>
                <a:cubicBezTo>
                  <a:pt x="1097765" y="307309"/>
                  <a:pt x="999096" y="629694"/>
                  <a:pt x="1109488" y="929609"/>
                </a:cubicBezTo>
                <a:cubicBezTo>
                  <a:pt x="1219880" y="1229524"/>
                  <a:pt x="1393772" y="1599778"/>
                  <a:pt x="1601857" y="1961240"/>
                </a:cubicBezTo>
                <a:cubicBezTo>
                  <a:pt x="1809942" y="2322702"/>
                  <a:pt x="2426380" y="2865871"/>
                  <a:pt x="2357996" y="3098379"/>
                </a:cubicBezTo>
                <a:cubicBezTo>
                  <a:pt x="2289612" y="3330887"/>
                  <a:pt x="1505142" y="3352378"/>
                  <a:pt x="1191550" y="3356286"/>
                </a:cubicBezTo>
                <a:cubicBezTo>
                  <a:pt x="877958" y="3360194"/>
                  <a:pt x="578042" y="3284971"/>
                  <a:pt x="476442" y="3121825"/>
                </a:cubicBezTo>
                <a:cubicBezTo>
                  <a:pt x="374842" y="2958679"/>
                  <a:pt x="655219" y="2630432"/>
                  <a:pt x="581950" y="2377409"/>
                </a:cubicBezTo>
                <a:cubicBezTo>
                  <a:pt x="508681" y="2124386"/>
                  <a:pt x="123773" y="1857686"/>
                  <a:pt x="36827" y="1603686"/>
                </a:cubicBezTo>
                <a:cubicBezTo>
                  <a:pt x="-50119" y="1349686"/>
                  <a:pt x="41712" y="1111317"/>
                  <a:pt x="60273" y="853409"/>
                </a:cubicBezTo>
                <a:cubicBezTo>
                  <a:pt x="78834" y="595501"/>
                  <a:pt x="13380" y="171517"/>
                  <a:pt x="159919" y="5624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Freeform: Shape 37">
            <a:extLst>
              <a:ext uri="{FF2B5EF4-FFF2-40B4-BE49-F238E27FC236}">
                <a16:creationId xmlns:a16="http://schemas.microsoft.com/office/drawing/2014/main" id="{739BDB8C-8622-4C46-A27F-401E225495A2}"/>
              </a:ext>
            </a:extLst>
          </p:cNvPr>
          <p:cNvSpPr/>
          <p:nvPr/>
        </p:nvSpPr>
        <p:spPr bwMode="auto">
          <a:xfrm>
            <a:off x="297826" y="1502063"/>
            <a:ext cx="1041307" cy="798840"/>
          </a:xfrm>
          <a:custGeom>
            <a:avLst/>
            <a:gdLst>
              <a:gd name="connsiteX0" fmla="*/ 159919 w 2363262"/>
              <a:gd name="connsiteY0" fmla="*/ 56240 h 3356430"/>
              <a:gd name="connsiteX1" fmla="*/ 939504 w 2363262"/>
              <a:gd name="connsiteY1" fmla="*/ 161748 h 3356430"/>
              <a:gd name="connsiteX2" fmla="*/ 1109488 w 2363262"/>
              <a:gd name="connsiteY2" fmla="*/ 929609 h 3356430"/>
              <a:gd name="connsiteX3" fmla="*/ 1601857 w 2363262"/>
              <a:gd name="connsiteY3" fmla="*/ 1961240 h 3356430"/>
              <a:gd name="connsiteX4" fmla="*/ 2357996 w 2363262"/>
              <a:gd name="connsiteY4" fmla="*/ 3098379 h 3356430"/>
              <a:gd name="connsiteX5" fmla="*/ 1191550 w 2363262"/>
              <a:gd name="connsiteY5" fmla="*/ 3356286 h 3356430"/>
              <a:gd name="connsiteX6" fmla="*/ 476442 w 2363262"/>
              <a:gd name="connsiteY6" fmla="*/ 3121825 h 3356430"/>
              <a:gd name="connsiteX7" fmla="*/ 581950 w 2363262"/>
              <a:gd name="connsiteY7" fmla="*/ 2377409 h 3356430"/>
              <a:gd name="connsiteX8" fmla="*/ 36827 w 2363262"/>
              <a:gd name="connsiteY8" fmla="*/ 1603686 h 3356430"/>
              <a:gd name="connsiteX9" fmla="*/ 60273 w 2363262"/>
              <a:gd name="connsiteY9" fmla="*/ 853409 h 3356430"/>
              <a:gd name="connsiteX10" fmla="*/ 159919 w 2363262"/>
              <a:gd name="connsiteY10" fmla="*/ 56240 h 33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262" h="3356430">
                <a:moveTo>
                  <a:pt x="159919" y="56240"/>
                </a:moveTo>
                <a:cubicBezTo>
                  <a:pt x="306458" y="-59037"/>
                  <a:pt x="781243" y="16187"/>
                  <a:pt x="939504" y="161748"/>
                </a:cubicBezTo>
                <a:cubicBezTo>
                  <a:pt x="1097765" y="307309"/>
                  <a:pt x="999096" y="629694"/>
                  <a:pt x="1109488" y="929609"/>
                </a:cubicBezTo>
                <a:cubicBezTo>
                  <a:pt x="1219880" y="1229524"/>
                  <a:pt x="1393772" y="1599778"/>
                  <a:pt x="1601857" y="1961240"/>
                </a:cubicBezTo>
                <a:cubicBezTo>
                  <a:pt x="1809942" y="2322702"/>
                  <a:pt x="2426380" y="2865871"/>
                  <a:pt x="2357996" y="3098379"/>
                </a:cubicBezTo>
                <a:cubicBezTo>
                  <a:pt x="2289612" y="3330887"/>
                  <a:pt x="1505142" y="3352378"/>
                  <a:pt x="1191550" y="3356286"/>
                </a:cubicBezTo>
                <a:cubicBezTo>
                  <a:pt x="877958" y="3360194"/>
                  <a:pt x="578042" y="3284971"/>
                  <a:pt x="476442" y="3121825"/>
                </a:cubicBezTo>
                <a:cubicBezTo>
                  <a:pt x="374842" y="2958679"/>
                  <a:pt x="655219" y="2630432"/>
                  <a:pt x="581950" y="2377409"/>
                </a:cubicBezTo>
                <a:cubicBezTo>
                  <a:pt x="508681" y="2124386"/>
                  <a:pt x="123773" y="1857686"/>
                  <a:pt x="36827" y="1603686"/>
                </a:cubicBezTo>
                <a:cubicBezTo>
                  <a:pt x="-50119" y="1349686"/>
                  <a:pt x="41712" y="1111317"/>
                  <a:pt x="60273" y="853409"/>
                </a:cubicBezTo>
                <a:cubicBezTo>
                  <a:pt x="78834" y="595501"/>
                  <a:pt x="13380" y="171517"/>
                  <a:pt x="159919" y="5624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2B93E7-1526-4523-8267-3CDA8F43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014"/>
            <a:ext cx="8229600" cy="1143000"/>
          </a:xfrm>
        </p:spPr>
        <p:txBody>
          <a:bodyPr/>
          <a:lstStyle/>
          <a:p>
            <a:r>
              <a:rPr lang="en-US" sz="2800" dirty="0"/>
              <a:t>Coherent and incoherent light sources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7DEC90-382F-4C5D-B09C-50AC370731E2}"/>
              </a:ext>
            </a:extLst>
          </p:cNvPr>
          <p:cNvCxnSpPr/>
          <p:nvPr/>
        </p:nvCxnSpPr>
        <p:spPr bwMode="auto">
          <a:xfrm>
            <a:off x="3986112" y="1502062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515778-EDF9-4B26-AE33-4058669DFD2F}"/>
              </a:ext>
            </a:extLst>
          </p:cNvPr>
          <p:cNvCxnSpPr/>
          <p:nvPr/>
        </p:nvCxnSpPr>
        <p:spPr bwMode="auto">
          <a:xfrm>
            <a:off x="3688026" y="171808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B39D2D-EA80-47E1-8D37-4228AEA877BD}"/>
              </a:ext>
            </a:extLst>
          </p:cNvPr>
          <p:cNvSpPr txBox="1"/>
          <p:nvPr/>
        </p:nvSpPr>
        <p:spPr>
          <a:xfrm>
            <a:off x="3738439" y="13487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CD53F6-1E64-4815-88B7-56DBD426CC59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707787" y="1718086"/>
            <a:ext cx="3187907" cy="319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860368-B2B1-4AE0-80E7-0C25CC4E69C0}"/>
              </a:ext>
            </a:extLst>
          </p:cNvPr>
          <p:cNvCxnSpPr/>
          <p:nvPr/>
        </p:nvCxnSpPr>
        <p:spPr bwMode="auto">
          <a:xfrm flipV="1">
            <a:off x="1353209" y="1718086"/>
            <a:ext cx="2641260" cy="2046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AD18BE-B403-4A82-B975-B4AC6CE64365}"/>
              </a:ext>
            </a:extLst>
          </p:cNvPr>
          <p:cNvSpPr/>
          <p:nvPr/>
        </p:nvSpPr>
        <p:spPr bwMode="auto">
          <a:xfrm>
            <a:off x="663285" y="196572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5AF893-D329-4628-8B25-C032EBD2D547}"/>
              </a:ext>
            </a:extLst>
          </p:cNvPr>
          <p:cNvSpPr/>
          <p:nvPr/>
        </p:nvSpPr>
        <p:spPr bwMode="auto">
          <a:xfrm>
            <a:off x="1311357" y="370787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38B34-4B47-44BF-8DC5-2A4B69AF388E}"/>
                  </a:ext>
                </a:extLst>
              </p:cNvPr>
              <p:cNvSpPr txBox="1"/>
              <p:nvPr/>
            </p:nvSpPr>
            <p:spPr>
              <a:xfrm>
                <a:off x="463872" y="1613250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38B34-4B47-44BF-8DC5-2A4B69AF3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2" y="1613250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17778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39D5AF-C771-4EDD-AAB1-70F9542A5E33}"/>
                  </a:ext>
                </a:extLst>
              </p:cNvPr>
              <p:cNvSpPr txBox="1"/>
              <p:nvPr/>
            </p:nvSpPr>
            <p:spPr>
              <a:xfrm>
                <a:off x="1039936" y="327771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39D5AF-C771-4EDD-AAB1-70F9542A5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36" y="3277710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20000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56">
            <a:extLst>
              <a:ext uri="{FF2B5EF4-FFF2-40B4-BE49-F238E27FC236}">
                <a16:creationId xmlns:a16="http://schemas.microsoft.com/office/drawing/2014/main" id="{8E82AE9C-FD61-43DC-9DF1-65D195447DC1}"/>
              </a:ext>
            </a:extLst>
          </p:cNvPr>
          <p:cNvSpPr/>
          <p:nvPr/>
        </p:nvSpPr>
        <p:spPr bwMode="auto">
          <a:xfrm rot="20331095">
            <a:off x="2636753" y="2223699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7B2FE7-EDDA-4C41-8074-555D238FD4DC}"/>
              </a:ext>
            </a:extLst>
          </p:cNvPr>
          <p:cNvCxnSpPr/>
          <p:nvPr/>
        </p:nvCxnSpPr>
        <p:spPr bwMode="auto">
          <a:xfrm flipV="1">
            <a:off x="3361365" y="1908884"/>
            <a:ext cx="399669" cy="29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reeform: Shape 58">
            <a:extLst>
              <a:ext uri="{FF2B5EF4-FFF2-40B4-BE49-F238E27FC236}">
                <a16:creationId xmlns:a16="http://schemas.microsoft.com/office/drawing/2014/main" id="{EA3986F2-7A24-426E-92A9-C9AB55237EB8}"/>
              </a:ext>
            </a:extLst>
          </p:cNvPr>
          <p:cNvSpPr/>
          <p:nvPr/>
        </p:nvSpPr>
        <p:spPr bwMode="auto">
          <a:xfrm rot="631458">
            <a:off x="1140444" y="1728503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DEF643-7FE4-422A-B1D2-BA5DAF32514A}"/>
              </a:ext>
            </a:extLst>
          </p:cNvPr>
          <p:cNvCxnSpPr/>
          <p:nvPr/>
        </p:nvCxnSpPr>
        <p:spPr bwMode="auto">
          <a:xfrm flipV="1">
            <a:off x="1959601" y="1862988"/>
            <a:ext cx="559657" cy="57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47C369-D0A6-4DE6-8869-96C662EF86BC}"/>
              </a:ext>
            </a:extLst>
          </p:cNvPr>
          <p:cNvSpPr txBox="1"/>
          <p:nvPr/>
        </p:nvSpPr>
        <p:spPr>
          <a:xfrm>
            <a:off x="4517894" y="2031947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for two or more extended or point sources of light produced by spontaneous emission, there is no coherence between the light scattered by the sources.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A826E-F6C8-489F-B542-57A1217F025F}"/>
              </a:ext>
            </a:extLst>
          </p:cNvPr>
          <p:cNvCxnSpPr/>
          <p:nvPr/>
        </p:nvCxnSpPr>
        <p:spPr bwMode="auto">
          <a:xfrm>
            <a:off x="4138512" y="4382382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F90112-C786-411D-BC35-EC8B2887B5F0}"/>
              </a:ext>
            </a:extLst>
          </p:cNvPr>
          <p:cNvCxnSpPr/>
          <p:nvPr/>
        </p:nvCxnSpPr>
        <p:spPr bwMode="auto">
          <a:xfrm>
            <a:off x="3840426" y="459840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E69527-7751-4770-90CC-742C8DB9A1D5}"/>
              </a:ext>
            </a:extLst>
          </p:cNvPr>
          <p:cNvSpPr txBox="1"/>
          <p:nvPr/>
        </p:nvSpPr>
        <p:spPr>
          <a:xfrm>
            <a:off x="3890839" y="42290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425CE-B5D0-44B2-9EAF-A00B9365454C}"/>
              </a:ext>
            </a:extLst>
          </p:cNvPr>
          <p:cNvCxnSpPr>
            <a:endCxn id="23" idx="2"/>
          </p:cNvCxnSpPr>
          <p:nvPr/>
        </p:nvCxnSpPr>
        <p:spPr bwMode="auto">
          <a:xfrm flipV="1">
            <a:off x="860187" y="4598406"/>
            <a:ext cx="3187907" cy="319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8FB7A3-033D-4E7A-8F73-B52964DA9ED0}"/>
              </a:ext>
            </a:extLst>
          </p:cNvPr>
          <p:cNvCxnSpPr/>
          <p:nvPr/>
        </p:nvCxnSpPr>
        <p:spPr bwMode="auto">
          <a:xfrm flipV="1">
            <a:off x="1505609" y="4598406"/>
            <a:ext cx="2641260" cy="2046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1293EAC-FD7C-41EB-B7A5-264ABD73E061}"/>
              </a:ext>
            </a:extLst>
          </p:cNvPr>
          <p:cNvSpPr/>
          <p:nvPr/>
        </p:nvSpPr>
        <p:spPr bwMode="auto">
          <a:xfrm>
            <a:off x="815685" y="48460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E9B8C-9C4C-4EEB-9945-7B9BA9FA09FD}"/>
              </a:ext>
            </a:extLst>
          </p:cNvPr>
          <p:cNvSpPr/>
          <p:nvPr/>
        </p:nvSpPr>
        <p:spPr bwMode="auto">
          <a:xfrm>
            <a:off x="1463757" y="658819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BBA44D-3C7B-4D26-8934-2E9CC93BAB0E}"/>
                  </a:ext>
                </a:extLst>
              </p:cNvPr>
              <p:cNvSpPr txBox="1"/>
              <p:nvPr/>
            </p:nvSpPr>
            <p:spPr>
              <a:xfrm>
                <a:off x="616272" y="4493570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BBA44D-3C7B-4D26-8934-2E9CC93BA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72" y="4493570"/>
                <a:ext cx="271421" cy="276999"/>
              </a:xfrm>
              <a:prstGeom prst="rect">
                <a:avLst/>
              </a:prstGeom>
              <a:blipFill>
                <a:blip r:embed="rId4"/>
                <a:stretch>
                  <a:fillRect l="-17778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014698-6D73-4550-AF00-DB7FF73F3D5D}"/>
                  </a:ext>
                </a:extLst>
              </p:cNvPr>
              <p:cNvSpPr txBox="1"/>
              <p:nvPr/>
            </p:nvSpPr>
            <p:spPr>
              <a:xfrm>
                <a:off x="1192336" y="615803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014698-6D73-4550-AF00-DB7FF73F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36" y="6158030"/>
                <a:ext cx="276742" cy="276999"/>
              </a:xfrm>
              <a:prstGeom prst="rect">
                <a:avLst/>
              </a:prstGeom>
              <a:blipFill>
                <a:blip r:embed="rId5"/>
                <a:stretch>
                  <a:fillRect l="-20000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83">
            <a:extLst>
              <a:ext uri="{FF2B5EF4-FFF2-40B4-BE49-F238E27FC236}">
                <a16:creationId xmlns:a16="http://schemas.microsoft.com/office/drawing/2014/main" id="{9A74A2EA-7FD2-480F-849F-FD04ABB85D14}"/>
              </a:ext>
            </a:extLst>
          </p:cNvPr>
          <p:cNvSpPr/>
          <p:nvPr/>
        </p:nvSpPr>
        <p:spPr bwMode="auto">
          <a:xfrm rot="20331095">
            <a:off x="2786051" y="5104697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7C89E-6898-480F-9B12-F3998C75D561}"/>
              </a:ext>
            </a:extLst>
          </p:cNvPr>
          <p:cNvCxnSpPr/>
          <p:nvPr/>
        </p:nvCxnSpPr>
        <p:spPr bwMode="auto">
          <a:xfrm flipV="1">
            <a:off x="3512569" y="4789205"/>
            <a:ext cx="399669" cy="29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reeform: Shape 85">
            <a:extLst>
              <a:ext uri="{FF2B5EF4-FFF2-40B4-BE49-F238E27FC236}">
                <a16:creationId xmlns:a16="http://schemas.microsoft.com/office/drawing/2014/main" id="{76A9BE82-B023-4739-8A76-1383632929E4}"/>
              </a:ext>
            </a:extLst>
          </p:cNvPr>
          <p:cNvSpPr/>
          <p:nvPr/>
        </p:nvSpPr>
        <p:spPr bwMode="auto">
          <a:xfrm rot="631458">
            <a:off x="1292844" y="4608823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6CBFA4-653E-459E-BAEA-04DAFC31576C}"/>
              </a:ext>
            </a:extLst>
          </p:cNvPr>
          <p:cNvCxnSpPr/>
          <p:nvPr/>
        </p:nvCxnSpPr>
        <p:spPr bwMode="auto">
          <a:xfrm flipV="1">
            <a:off x="2112001" y="4743308"/>
            <a:ext cx="559657" cy="57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2EFE9-4A57-4141-AE12-1F10E6B81810}"/>
              </a:ext>
            </a:extLst>
          </p:cNvPr>
          <p:cNvSpPr/>
          <p:nvPr/>
        </p:nvSpPr>
        <p:spPr>
          <a:xfrm>
            <a:off x="-1343972" y="3012897"/>
            <a:ext cx="14879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Je </a:t>
            </a:r>
            <a:r>
              <a:rPr lang="en-US" dirty="0" err="1">
                <a:solidFill>
                  <a:srgbClr val="FF0000"/>
                </a:solidFill>
              </a:rPr>
              <a:t>peux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illustrer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pregnant </a:t>
            </a:r>
            <a:r>
              <a:rPr lang="en-US" dirty="0" err="1">
                <a:solidFill>
                  <a:srgbClr val="FF0000"/>
                </a:solidFill>
              </a:rPr>
              <a:t>plusieurs</a:t>
            </a:r>
            <a:r>
              <a:rPr lang="en-US" dirty="0">
                <a:solidFill>
                  <a:srgbClr val="FF0000"/>
                </a:solidFill>
              </a:rPr>
              <a:t> Lumiere de la salle et du soleil</a:t>
            </a:r>
          </a:p>
        </p:txBody>
      </p:sp>
    </p:spTree>
    <p:extLst>
      <p:ext uri="{BB962C8B-B14F-4D97-AF65-F5344CB8AC3E}">
        <p14:creationId xmlns:p14="http://schemas.microsoft.com/office/powerpoint/2010/main" val="291006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81ADA5-99D0-4C50-A8AA-A78CCD8F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2857"/>
            <a:ext cx="8229600" cy="1143000"/>
          </a:xfrm>
        </p:spPr>
        <p:txBody>
          <a:bodyPr/>
          <a:lstStyle/>
          <a:p>
            <a:r>
              <a:rPr lang="en-US" dirty="0"/>
              <a:t>The laser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55160"/>
            <a:ext cx="5702884" cy="42034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3556" y="5332763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3"/>
              </a:rPr>
              <a:t>http://www.newvistaresearch.com/laser-doppler-velocimetry-ldv-phase-doppler-particle-anemometry-pdpa</a:t>
            </a:r>
            <a:endParaRPr lang="en-US" sz="1200"/>
          </a:p>
          <a:p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5563595"/>
            <a:ext cx="506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Laser light used in an experiment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967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81ADA5-99D0-4C50-A8AA-A78CCD8F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2857"/>
            <a:ext cx="8229600" cy="1143000"/>
          </a:xfrm>
        </p:spPr>
        <p:txBody>
          <a:bodyPr/>
          <a:lstStyle/>
          <a:p>
            <a:r>
              <a:rPr lang="en-US" dirty="0"/>
              <a:t>The laser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CC4AFD-D110-439E-A165-1A5A490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04" y="1070162"/>
            <a:ext cx="8229600" cy="4525963"/>
          </a:xfrm>
        </p:spPr>
        <p:txBody>
          <a:bodyPr/>
          <a:lstStyle/>
          <a:p>
            <a:r>
              <a:rPr lang="en-US" sz="2400" dirty="0"/>
              <a:t>Laser: “Light amplification by stimulated emission radiation”</a:t>
            </a:r>
          </a:p>
          <a:p>
            <a:r>
              <a:rPr lang="en-US" sz="2400" dirty="0"/>
              <a:t>The principle of the laser is based on the stimulated emission of light (which is different than the spontaneous emission)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F744B-1FA1-4EB0-914C-9E4D924CD933}"/>
              </a:ext>
            </a:extLst>
          </p:cNvPr>
          <p:cNvSpPr/>
          <p:nvPr/>
        </p:nvSpPr>
        <p:spPr bwMode="auto">
          <a:xfrm>
            <a:off x="1720280" y="5205306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/>
              <p:nvPr/>
            </p:nvSpPr>
            <p:spPr>
              <a:xfrm>
                <a:off x="1216224" y="5066806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4" y="5066806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9149" r="-85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3C20E1F-A31C-4D50-9091-C00D2C829E44}"/>
              </a:ext>
            </a:extLst>
          </p:cNvPr>
          <p:cNvSpPr/>
          <p:nvPr/>
        </p:nvSpPr>
        <p:spPr bwMode="auto">
          <a:xfrm>
            <a:off x="1709555" y="3405106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/>
              <p:nvPr/>
            </p:nvSpPr>
            <p:spPr>
              <a:xfrm>
                <a:off x="1241558" y="3266606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58" y="3266606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75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7EAAD-94E7-4E38-91D4-5BCCA521208A}"/>
              </a:ext>
            </a:extLst>
          </p:cNvPr>
          <p:cNvCxnSpPr/>
          <p:nvPr/>
        </p:nvCxnSpPr>
        <p:spPr bwMode="auto">
          <a:xfrm flipV="1">
            <a:off x="1362033" y="5637354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EEBB9A-F339-4DFB-8233-D25B673C332F}"/>
              </a:ext>
            </a:extLst>
          </p:cNvPr>
          <p:cNvSpPr txBox="1"/>
          <p:nvPr/>
        </p:nvSpPr>
        <p:spPr>
          <a:xfrm>
            <a:off x="389363" y="6497674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energy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B9EA83-73AC-4D0B-9822-77560B6AB72B}"/>
              </a:ext>
            </a:extLst>
          </p:cNvPr>
          <p:cNvSpPr/>
          <p:nvPr/>
        </p:nvSpPr>
        <p:spPr bwMode="auto">
          <a:xfrm>
            <a:off x="3160440" y="3289465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0222B1-6B0B-44C6-B9A6-4AF8E09A3F42}"/>
              </a:ext>
            </a:extLst>
          </p:cNvPr>
          <p:cNvCxnSpPr/>
          <p:nvPr/>
        </p:nvCxnSpPr>
        <p:spPr bwMode="auto">
          <a:xfrm flipH="1">
            <a:off x="3376464" y="2851901"/>
            <a:ext cx="648072" cy="437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8D574B-A408-40F6-A225-64AE03A3D726}"/>
                  </a:ext>
                </a:extLst>
              </p:cNvPr>
              <p:cNvSpPr txBox="1"/>
              <p:nvPr/>
            </p:nvSpPr>
            <p:spPr>
              <a:xfrm>
                <a:off x="4024536" y="2605259"/>
                <a:ext cx="3318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atom which have the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8D574B-A408-40F6-A225-64AE03A3D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36" y="2605259"/>
                <a:ext cx="3318665" cy="369332"/>
              </a:xfrm>
              <a:prstGeom prst="rect">
                <a:avLst/>
              </a:prstGeom>
              <a:blipFill>
                <a:blip r:embed="rId4"/>
                <a:stretch>
                  <a:fillRect l="-1468" t="-8197" r="-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DFB422-D8B4-4292-A55C-7C55C2963710}"/>
              </a:ext>
            </a:extLst>
          </p:cNvPr>
          <p:cNvSpPr/>
          <p:nvPr/>
        </p:nvSpPr>
        <p:spPr bwMode="auto">
          <a:xfrm>
            <a:off x="1576264" y="3814055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A6AAF-7FC5-43DA-A789-6486C9032A5D}"/>
              </a:ext>
            </a:extLst>
          </p:cNvPr>
          <p:cNvCxnSpPr/>
          <p:nvPr/>
        </p:nvCxnSpPr>
        <p:spPr bwMode="auto">
          <a:xfrm>
            <a:off x="2367572" y="4034384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D53696-103A-4BC0-B78C-C2921AC17D06}"/>
              </a:ext>
            </a:extLst>
          </p:cNvPr>
          <p:cNvSpPr txBox="1"/>
          <p:nvPr/>
        </p:nvSpPr>
        <p:spPr>
          <a:xfrm>
            <a:off x="136104" y="4228386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photon incident on the atom</a:t>
            </a:r>
          </a:p>
        </p:txBody>
      </p:sp>
    </p:spTree>
    <p:extLst>
      <p:ext uri="{BB962C8B-B14F-4D97-AF65-F5344CB8AC3E}">
        <p14:creationId xmlns:p14="http://schemas.microsoft.com/office/powerpoint/2010/main" val="21370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81ADA5-99D0-4C50-A8AA-A78CCD8F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2857"/>
            <a:ext cx="8229600" cy="1143000"/>
          </a:xfrm>
        </p:spPr>
        <p:txBody>
          <a:bodyPr/>
          <a:lstStyle/>
          <a:p>
            <a:r>
              <a:rPr lang="en-US" dirty="0"/>
              <a:t>The laser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CC4AFD-D110-439E-A165-1A5A490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229600" cy="4525963"/>
          </a:xfrm>
        </p:spPr>
        <p:txBody>
          <a:bodyPr/>
          <a:lstStyle/>
          <a:p>
            <a:r>
              <a:rPr lang="en-US" sz="2400" dirty="0"/>
              <a:t>Laser: “Light amplification </a:t>
            </a:r>
            <a:r>
              <a:rPr lang="en-US" sz="2400" dirty="0">
                <a:effectLst/>
              </a:rPr>
              <a:t>by</a:t>
            </a:r>
            <a:r>
              <a:rPr lang="en-US" sz="2400" dirty="0"/>
              <a:t> stimulated emission radiation”</a:t>
            </a:r>
          </a:p>
          <a:p>
            <a:r>
              <a:rPr lang="en-US" sz="2400" dirty="0"/>
              <a:t>The principle of the laser is based on the stimulated emission of light (which is different than the spontaneous emission)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F744B-1FA1-4EB0-914C-9E4D924CD933}"/>
              </a:ext>
            </a:extLst>
          </p:cNvPr>
          <p:cNvSpPr/>
          <p:nvPr/>
        </p:nvSpPr>
        <p:spPr bwMode="auto">
          <a:xfrm>
            <a:off x="1691680" y="5187880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/>
              <p:nvPr/>
            </p:nvSpPr>
            <p:spPr>
              <a:xfrm>
                <a:off x="1187624" y="5049380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049380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8750" r="-62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3C20E1F-A31C-4D50-9091-C00D2C829E44}"/>
              </a:ext>
            </a:extLst>
          </p:cNvPr>
          <p:cNvSpPr/>
          <p:nvPr/>
        </p:nvSpPr>
        <p:spPr bwMode="auto">
          <a:xfrm>
            <a:off x="1680955" y="3387680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/>
              <p:nvPr/>
            </p:nvSpPr>
            <p:spPr>
              <a:xfrm>
                <a:off x="1212958" y="3249180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58" y="3249180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367" r="-61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7EAAD-94E7-4E38-91D4-5BCCA521208A}"/>
              </a:ext>
            </a:extLst>
          </p:cNvPr>
          <p:cNvCxnSpPr/>
          <p:nvPr/>
        </p:nvCxnSpPr>
        <p:spPr bwMode="auto">
          <a:xfrm flipV="1">
            <a:off x="1333433" y="5619928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B9EA83-73AC-4D0B-9822-77560B6AB72B}"/>
              </a:ext>
            </a:extLst>
          </p:cNvPr>
          <p:cNvSpPr/>
          <p:nvPr/>
        </p:nvSpPr>
        <p:spPr bwMode="auto">
          <a:xfrm>
            <a:off x="3131840" y="3272039"/>
            <a:ext cx="216024" cy="27699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95DFB422-D8B4-4292-A55C-7C55C2963710}"/>
              </a:ext>
            </a:extLst>
          </p:cNvPr>
          <p:cNvSpPr/>
          <p:nvPr/>
        </p:nvSpPr>
        <p:spPr bwMode="auto">
          <a:xfrm>
            <a:off x="1547664" y="3796629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A6AAF-7FC5-43DA-A789-6486C9032A5D}"/>
              </a:ext>
            </a:extLst>
          </p:cNvPr>
          <p:cNvCxnSpPr/>
          <p:nvPr/>
        </p:nvCxnSpPr>
        <p:spPr bwMode="auto">
          <a:xfrm>
            <a:off x="2338972" y="4016958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A366A4-E4AE-43E6-AF6E-F712BBF55EC8}"/>
              </a:ext>
            </a:extLst>
          </p:cNvPr>
          <p:cNvCxnSpPr/>
          <p:nvPr/>
        </p:nvCxnSpPr>
        <p:spPr bwMode="auto">
          <a:xfrm>
            <a:off x="3264120" y="3676542"/>
            <a:ext cx="0" cy="1373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803B2CD-3902-454F-A6C0-A5191E886A64}"/>
              </a:ext>
            </a:extLst>
          </p:cNvPr>
          <p:cNvSpPr/>
          <p:nvPr/>
        </p:nvSpPr>
        <p:spPr bwMode="auto">
          <a:xfrm>
            <a:off x="3156108" y="5095929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41032EBB-9D8F-465E-B1F9-A2D8A79D7C25}"/>
              </a:ext>
            </a:extLst>
          </p:cNvPr>
          <p:cNvSpPr/>
          <p:nvPr/>
        </p:nvSpPr>
        <p:spPr bwMode="auto">
          <a:xfrm>
            <a:off x="3923928" y="3702554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BB6C70-94F0-4A36-B08C-D9AB64784C2C}"/>
              </a:ext>
            </a:extLst>
          </p:cNvPr>
          <p:cNvCxnSpPr/>
          <p:nvPr/>
        </p:nvCxnSpPr>
        <p:spPr bwMode="auto">
          <a:xfrm>
            <a:off x="4715236" y="3922883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F7BDE525-33E5-4596-8F7A-4B6C38D1C889}"/>
              </a:ext>
            </a:extLst>
          </p:cNvPr>
          <p:cNvSpPr/>
          <p:nvPr/>
        </p:nvSpPr>
        <p:spPr bwMode="auto">
          <a:xfrm>
            <a:off x="3964415" y="4344764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927835-7D02-4C98-A49E-9BBFC22DB9B5}"/>
              </a:ext>
            </a:extLst>
          </p:cNvPr>
          <p:cNvCxnSpPr/>
          <p:nvPr/>
        </p:nvCxnSpPr>
        <p:spPr bwMode="auto">
          <a:xfrm>
            <a:off x="4755723" y="4565093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AA0528-5314-416F-BDDA-6263CFB8A70B}"/>
              </a:ext>
            </a:extLst>
          </p:cNvPr>
          <p:cNvCxnSpPr/>
          <p:nvPr/>
        </p:nvCxnSpPr>
        <p:spPr bwMode="auto">
          <a:xfrm flipV="1">
            <a:off x="4499992" y="4839419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85936-1FF9-4E21-93F6-2D87910A31EE}"/>
              </a:ext>
            </a:extLst>
          </p:cNvPr>
          <p:cNvSpPr txBox="1"/>
          <p:nvPr/>
        </p:nvSpPr>
        <p:spPr>
          <a:xfrm>
            <a:off x="2196243" y="5836455"/>
            <a:ext cx="424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photons emitted. They are coherent together and they are coherent with the incident photon.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EEBB9A-F339-4DFB-8233-D25B673C332F}"/>
              </a:ext>
            </a:extLst>
          </p:cNvPr>
          <p:cNvSpPr txBox="1"/>
          <p:nvPr/>
        </p:nvSpPr>
        <p:spPr>
          <a:xfrm>
            <a:off x="685250" y="6452275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energy </a:t>
            </a:r>
          </a:p>
        </p:txBody>
      </p:sp>
    </p:spTree>
    <p:extLst>
      <p:ext uri="{BB962C8B-B14F-4D97-AF65-F5344CB8AC3E}">
        <p14:creationId xmlns:p14="http://schemas.microsoft.com/office/powerpoint/2010/main" val="99531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81ADA5-99D0-4C50-A8AA-A78CCD8F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2857"/>
            <a:ext cx="8229600" cy="1143000"/>
          </a:xfrm>
        </p:spPr>
        <p:txBody>
          <a:bodyPr/>
          <a:lstStyle/>
          <a:p>
            <a:r>
              <a:rPr lang="en-US" dirty="0"/>
              <a:t>The laser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CC4AFD-D110-439E-A165-1A5A490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69" y="697064"/>
            <a:ext cx="8229600" cy="4525963"/>
          </a:xfrm>
        </p:spPr>
        <p:txBody>
          <a:bodyPr/>
          <a:lstStyle/>
          <a:p>
            <a:r>
              <a:rPr lang="en-US" sz="2400" dirty="0"/>
              <a:t>Laser: “Light amplification by stimulated emission radiation”</a:t>
            </a:r>
          </a:p>
          <a:p>
            <a:r>
              <a:rPr lang="en-US" sz="2400" dirty="0"/>
              <a:t>The principle of the laser is based on the stimulated emission of light (which is different than the spontaneous emission)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F744B-1FA1-4EB0-914C-9E4D924CD933}"/>
              </a:ext>
            </a:extLst>
          </p:cNvPr>
          <p:cNvSpPr/>
          <p:nvPr/>
        </p:nvSpPr>
        <p:spPr bwMode="auto">
          <a:xfrm>
            <a:off x="1691680" y="5187880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/>
              <p:nvPr/>
            </p:nvSpPr>
            <p:spPr>
              <a:xfrm>
                <a:off x="1187624" y="5049380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049380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8750" r="-62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3C20E1F-A31C-4D50-9091-C00D2C829E44}"/>
              </a:ext>
            </a:extLst>
          </p:cNvPr>
          <p:cNvSpPr/>
          <p:nvPr/>
        </p:nvSpPr>
        <p:spPr bwMode="auto">
          <a:xfrm>
            <a:off x="1680955" y="3387680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/>
              <p:nvPr/>
            </p:nvSpPr>
            <p:spPr>
              <a:xfrm>
                <a:off x="1212958" y="3249180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58" y="3249180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367" r="-61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7EAAD-94E7-4E38-91D4-5BCCA521208A}"/>
              </a:ext>
            </a:extLst>
          </p:cNvPr>
          <p:cNvCxnSpPr/>
          <p:nvPr/>
        </p:nvCxnSpPr>
        <p:spPr bwMode="auto">
          <a:xfrm flipV="1">
            <a:off x="1333433" y="5619928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EEBB9A-F339-4DFB-8233-D25B673C332F}"/>
              </a:ext>
            </a:extLst>
          </p:cNvPr>
          <p:cNvSpPr txBox="1"/>
          <p:nvPr/>
        </p:nvSpPr>
        <p:spPr>
          <a:xfrm>
            <a:off x="795968" y="6451708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energy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B9EA83-73AC-4D0B-9822-77560B6AB72B}"/>
              </a:ext>
            </a:extLst>
          </p:cNvPr>
          <p:cNvSpPr/>
          <p:nvPr/>
        </p:nvSpPr>
        <p:spPr bwMode="auto">
          <a:xfrm>
            <a:off x="3131840" y="3272039"/>
            <a:ext cx="216024" cy="27699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0222B1-6B0B-44C6-B9A6-4AF8E09A3F42}"/>
              </a:ext>
            </a:extLst>
          </p:cNvPr>
          <p:cNvCxnSpPr/>
          <p:nvPr/>
        </p:nvCxnSpPr>
        <p:spPr bwMode="auto">
          <a:xfrm>
            <a:off x="7042754" y="2611224"/>
            <a:ext cx="674188" cy="246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8D574B-A408-40F6-A225-64AE03A3D726}"/>
                  </a:ext>
                </a:extLst>
              </p:cNvPr>
              <p:cNvSpPr txBox="1"/>
              <p:nvPr/>
            </p:nvSpPr>
            <p:spPr>
              <a:xfrm>
                <a:off x="3372132" y="2307746"/>
                <a:ext cx="3793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Another atom which have the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8D574B-A408-40F6-A225-64AE03A3D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32" y="2307746"/>
                <a:ext cx="3793154" cy="369332"/>
              </a:xfrm>
              <a:prstGeom prst="rect">
                <a:avLst/>
              </a:prstGeom>
              <a:blipFill>
                <a:blip r:embed="rId4"/>
                <a:stretch>
                  <a:fillRect l="-1286" t="-10000" r="-8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DFB422-D8B4-4292-A55C-7C55C2963710}"/>
              </a:ext>
            </a:extLst>
          </p:cNvPr>
          <p:cNvSpPr/>
          <p:nvPr/>
        </p:nvSpPr>
        <p:spPr bwMode="auto">
          <a:xfrm>
            <a:off x="1679884" y="4077115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A6AAF-7FC5-43DA-A789-6486C9032A5D}"/>
              </a:ext>
            </a:extLst>
          </p:cNvPr>
          <p:cNvCxnSpPr/>
          <p:nvPr/>
        </p:nvCxnSpPr>
        <p:spPr bwMode="auto">
          <a:xfrm>
            <a:off x="2471192" y="4297444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A366A4-E4AE-43E6-AF6E-F712BBF55EC8}"/>
              </a:ext>
            </a:extLst>
          </p:cNvPr>
          <p:cNvCxnSpPr/>
          <p:nvPr/>
        </p:nvCxnSpPr>
        <p:spPr bwMode="auto">
          <a:xfrm>
            <a:off x="3264120" y="3676542"/>
            <a:ext cx="0" cy="1373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803B2CD-3902-454F-A6C0-A5191E886A64}"/>
              </a:ext>
            </a:extLst>
          </p:cNvPr>
          <p:cNvSpPr/>
          <p:nvPr/>
        </p:nvSpPr>
        <p:spPr bwMode="auto">
          <a:xfrm>
            <a:off x="3156108" y="5095929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0" name="Freeform: Shape 20">
            <a:extLst>
              <a:ext uri="{FF2B5EF4-FFF2-40B4-BE49-F238E27FC236}">
                <a16:creationId xmlns:a16="http://schemas.microsoft.com/office/drawing/2014/main" id="{41032EBB-9D8F-465E-B1F9-A2D8A79D7C25}"/>
              </a:ext>
            </a:extLst>
          </p:cNvPr>
          <p:cNvSpPr/>
          <p:nvPr/>
        </p:nvSpPr>
        <p:spPr bwMode="auto">
          <a:xfrm>
            <a:off x="3923928" y="3702554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B6C70-94F0-4A36-B08C-D9AB64784C2C}"/>
              </a:ext>
            </a:extLst>
          </p:cNvPr>
          <p:cNvCxnSpPr/>
          <p:nvPr/>
        </p:nvCxnSpPr>
        <p:spPr bwMode="auto">
          <a:xfrm>
            <a:off x="4715236" y="3922883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F7BDE525-33E5-4596-8F7A-4B6C38D1C889}"/>
              </a:ext>
            </a:extLst>
          </p:cNvPr>
          <p:cNvSpPr/>
          <p:nvPr/>
        </p:nvSpPr>
        <p:spPr bwMode="auto">
          <a:xfrm>
            <a:off x="3964415" y="4344764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927835-7D02-4C98-A49E-9BBFC22DB9B5}"/>
              </a:ext>
            </a:extLst>
          </p:cNvPr>
          <p:cNvCxnSpPr/>
          <p:nvPr/>
        </p:nvCxnSpPr>
        <p:spPr bwMode="auto">
          <a:xfrm>
            <a:off x="4755723" y="4565093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A0528-5314-416F-BDDA-6263CFB8A70B}"/>
              </a:ext>
            </a:extLst>
          </p:cNvPr>
          <p:cNvCxnSpPr/>
          <p:nvPr/>
        </p:nvCxnSpPr>
        <p:spPr bwMode="auto">
          <a:xfrm flipV="1">
            <a:off x="4499992" y="4839419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685936-1FF9-4E21-93F6-2D87910A31EE}"/>
              </a:ext>
            </a:extLst>
          </p:cNvPr>
          <p:cNvSpPr txBox="1"/>
          <p:nvPr/>
        </p:nvSpPr>
        <p:spPr>
          <a:xfrm>
            <a:off x="3133170" y="5794133"/>
            <a:ext cx="424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photons emitted. They are coherent together and they are coherent with the incident photon.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BD439-DB8A-4E2F-A740-0704C54CF2F9}"/>
              </a:ext>
            </a:extLst>
          </p:cNvPr>
          <p:cNvSpPr/>
          <p:nvPr/>
        </p:nvSpPr>
        <p:spPr bwMode="auto">
          <a:xfrm>
            <a:off x="6270484" y="3702554"/>
            <a:ext cx="2726421" cy="470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ED12D2-27AB-4BF6-8F68-634D09997131}"/>
                  </a:ext>
                </a:extLst>
              </p:cNvPr>
              <p:cNvSpPr txBox="1"/>
              <p:nvPr/>
            </p:nvSpPr>
            <p:spPr>
              <a:xfrm>
                <a:off x="5821828" y="3611107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ED12D2-27AB-4BF6-8F68-634D0999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28" y="3611107"/>
                <a:ext cx="291618" cy="276999"/>
              </a:xfrm>
              <a:prstGeom prst="rect">
                <a:avLst/>
              </a:prstGeom>
              <a:blipFill>
                <a:blip r:embed="rId5"/>
                <a:stretch>
                  <a:fillRect l="-16667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7305BFB8-2201-43CE-B8DB-AD5632D1C22D}"/>
              </a:ext>
            </a:extLst>
          </p:cNvPr>
          <p:cNvSpPr/>
          <p:nvPr/>
        </p:nvSpPr>
        <p:spPr bwMode="auto">
          <a:xfrm>
            <a:off x="6259759" y="2960047"/>
            <a:ext cx="2850668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39D0A0-1952-4CE9-A906-97834B2F5933}"/>
                  </a:ext>
                </a:extLst>
              </p:cNvPr>
              <p:cNvSpPr txBox="1"/>
              <p:nvPr/>
            </p:nvSpPr>
            <p:spPr>
              <a:xfrm>
                <a:off x="5791762" y="282154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39D0A0-1952-4CE9-A906-97834B2F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762" y="2821547"/>
                <a:ext cx="296941" cy="276999"/>
              </a:xfrm>
              <a:prstGeom prst="rect">
                <a:avLst/>
              </a:prstGeom>
              <a:blipFill>
                <a:blip r:embed="rId6"/>
                <a:stretch>
                  <a:fillRect l="-1632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33">
            <a:extLst>
              <a:ext uri="{FF2B5EF4-FFF2-40B4-BE49-F238E27FC236}">
                <a16:creationId xmlns:a16="http://schemas.microsoft.com/office/drawing/2014/main" id="{869BA39A-C594-4A3F-8892-7F0C524F5506}"/>
              </a:ext>
            </a:extLst>
          </p:cNvPr>
          <p:cNvSpPr/>
          <p:nvPr/>
        </p:nvSpPr>
        <p:spPr bwMode="auto">
          <a:xfrm>
            <a:off x="6795674" y="3294705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449857-9976-435F-B95D-20005DD4B2F1}"/>
              </a:ext>
            </a:extLst>
          </p:cNvPr>
          <p:cNvCxnSpPr/>
          <p:nvPr/>
        </p:nvCxnSpPr>
        <p:spPr bwMode="auto">
          <a:xfrm>
            <a:off x="7239845" y="3340616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1D25BA3-AE6D-42AC-A4DF-57E0A9AC1ACB}"/>
              </a:ext>
            </a:extLst>
          </p:cNvPr>
          <p:cNvSpPr/>
          <p:nvPr/>
        </p:nvSpPr>
        <p:spPr bwMode="auto">
          <a:xfrm>
            <a:off x="7702555" y="2844406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F3B96D-8F24-43B2-89FB-6E0503AC2C56}"/>
              </a:ext>
            </a:extLst>
          </p:cNvPr>
          <p:cNvSpPr/>
          <p:nvPr/>
        </p:nvSpPr>
        <p:spPr bwMode="auto">
          <a:xfrm>
            <a:off x="6284871" y="5479855"/>
            <a:ext cx="2726421" cy="470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549FE2-D4FB-4359-A04B-AF3C030A062D}"/>
                  </a:ext>
                </a:extLst>
              </p:cNvPr>
              <p:cNvSpPr txBox="1"/>
              <p:nvPr/>
            </p:nvSpPr>
            <p:spPr>
              <a:xfrm>
                <a:off x="5836215" y="5388408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549FE2-D4FB-4359-A04B-AF3C030A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215" y="5388408"/>
                <a:ext cx="291618" cy="276999"/>
              </a:xfrm>
              <a:prstGeom prst="rect">
                <a:avLst/>
              </a:prstGeom>
              <a:blipFill>
                <a:blip r:embed="rId7"/>
                <a:stretch>
                  <a:fillRect l="-16667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893AF91-8B7D-4068-B87C-C772BA54A2BF}"/>
              </a:ext>
            </a:extLst>
          </p:cNvPr>
          <p:cNvSpPr/>
          <p:nvPr/>
        </p:nvSpPr>
        <p:spPr bwMode="auto">
          <a:xfrm>
            <a:off x="6274146" y="4737348"/>
            <a:ext cx="2850668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8E1A59-D2A7-44FE-AFFA-3D645AD15944}"/>
                  </a:ext>
                </a:extLst>
              </p:cNvPr>
              <p:cNvSpPr txBox="1"/>
              <p:nvPr/>
            </p:nvSpPr>
            <p:spPr>
              <a:xfrm>
                <a:off x="5806149" y="4598848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8E1A59-D2A7-44FE-AFFA-3D645AD1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49" y="4598848"/>
                <a:ext cx="296941" cy="276999"/>
              </a:xfrm>
              <a:prstGeom prst="rect">
                <a:avLst/>
              </a:prstGeom>
              <a:blipFill>
                <a:blip r:embed="rId8"/>
                <a:stretch>
                  <a:fillRect l="-16327" r="-816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45">
            <a:extLst>
              <a:ext uri="{FF2B5EF4-FFF2-40B4-BE49-F238E27FC236}">
                <a16:creationId xmlns:a16="http://schemas.microsoft.com/office/drawing/2014/main" id="{B0A06430-7B58-4C9B-9EB6-F9FCA8F71793}"/>
              </a:ext>
            </a:extLst>
          </p:cNvPr>
          <p:cNvSpPr/>
          <p:nvPr/>
        </p:nvSpPr>
        <p:spPr bwMode="auto">
          <a:xfrm>
            <a:off x="6810061" y="5072006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5619BC-F67D-4BE4-8373-B34BD17A3A63}"/>
              </a:ext>
            </a:extLst>
          </p:cNvPr>
          <p:cNvCxnSpPr/>
          <p:nvPr/>
        </p:nvCxnSpPr>
        <p:spPr bwMode="auto">
          <a:xfrm>
            <a:off x="7254232" y="5117917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47B19E5-52EF-4503-8B67-B413DAB5559A}"/>
              </a:ext>
            </a:extLst>
          </p:cNvPr>
          <p:cNvSpPr/>
          <p:nvPr/>
        </p:nvSpPr>
        <p:spPr bwMode="auto">
          <a:xfrm>
            <a:off x="7716942" y="4621707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2FC121-9DFF-4A4D-9F09-18FD4058A1D7}"/>
              </a:ext>
            </a:extLst>
          </p:cNvPr>
          <p:cNvCxnSpPr/>
          <p:nvPr/>
        </p:nvCxnSpPr>
        <p:spPr bwMode="auto">
          <a:xfrm flipV="1">
            <a:off x="5292080" y="3340616"/>
            <a:ext cx="1368152" cy="547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CB55AA-531A-432E-8B0D-B7E20B658AC5}"/>
              </a:ext>
            </a:extLst>
          </p:cNvPr>
          <p:cNvCxnSpPr/>
          <p:nvPr/>
        </p:nvCxnSpPr>
        <p:spPr bwMode="auto">
          <a:xfrm>
            <a:off x="5270543" y="4585575"/>
            <a:ext cx="1389689" cy="54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206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81ADA5-99D0-4C50-A8AA-A78CCD8F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2857"/>
            <a:ext cx="8229600" cy="1143000"/>
          </a:xfrm>
        </p:spPr>
        <p:txBody>
          <a:bodyPr/>
          <a:lstStyle/>
          <a:p>
            <a:r>
              <a:rPr lang="en-US" dirty="0"/>
              <a:t>The laser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CC4AFD-D110-439E-A165-1A5A490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28" y="646966"/>
            <a:ext cx="8229600" cy="4525963"/>
          </a:xfrm>
        </p:spPr>
        <p:txBody>
          <a:bodyPr/>
          <a:lstStyle/>
          <a:p>
            <a:r>
              <a:rPr lang="en-US" sz="2400" dirty="0"/>
              <a:t>Laser: “Light amplification by stimulated emission radiation”</a:t>
            </a:r>
          </a:p>
          <a:p>
            <a:r>
              <a:rPr lang="en-US" sz="2400" dirty="0"/>
              <a:t>The principle of the laser is based on the stimulated emission of light (which is different than the spontaneous emission)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5589246-5AED-47D7-B8CF-BF9965647A34}"/>
              </a:ext>
            </a:extLst>
          </p:cNvPr>
          <p:cNvSpPr txBox="1">
            <a:spLocks/>
          </p:cNvSpPr>
          <p:nvPr/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3C76BCED-983B-4975-B93D-90282543D9E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F744B-1FA1-4EB0-914C-9E4D924CD933}"/>
              </a:ext>
            </a:extLst>
          </p:cNvPr>
          <p:cNvSpPr/>
          <p:nvPr/>
        </p:nvSpPr>
        <p:spPr bwMode="auto">
          <a:xfrm>
            <a:off x="1691680" y="5187880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/>
              <p:nvPr/>
            </p:nvSpPr>
            <p:spPr>
              <a:xfrm>
                <a:off x="1187624" y="5049380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EE5D2-D37D-4C08-8438-2F752BB6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049380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8750" r="-62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3C20E1F-A31C-4D50-9091-C00D2C829E44}"/>
              </a:ext>
            </a:extLst>
          </p:cNvPr>
          <p:cNvSpPr/>
          <p:nvPr/>
        </p:nvSpPr>
        <p:spPr bwMode="auto">
          <a:xfrm>
            <a:off x="1680955" y="3387680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/>
              <p:nvPr/>
            </p:nvSpPr>
            <p:spPr>
              <a:xfrm>
                <a:off x="1212958" y="3249180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27ADBB-ED3A-4DAA-A9CA-E6EB9A6A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58" y="3249180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367" r="-61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7EAAD-94E7-4E38-91D4-5BCCA521208A}"/>
              </a:ext>
            </a:extLst>
          </p:cNvPr>
          <p:cNvCxnSpPr/>
          <p:nvPr/>
        </p:nvCxnSpPr>
        <p:spPr bwMode="auto">
          <a:xfrm flipV="1">
            <a:off x="1333433" y="5619928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EEBB9A-F339-4DFB-8233-D25B673C332F}"/>
              </a:ext>
            </a:extLst>
          </p:cNvPr>
          <p:cNvSpPr txBox="1"/>
          <p:nvPr/>
        </p:nvSpPr>
        <p:spPr>
          <a:xfrm>
            <a:off x="652381" y="6443663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energy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B9EA83-73AC-4D0B-9822-77560B6AB72B}"/>
              </a:ext>
            </a:extLst>
          </p:cNvPr>
          <p:cNvSpPr/>
          <p:nvPr/>
        </p:nvSpPr>
        <p:spPr bwMode="auto">
          <a:xfrm>
            <a:off x="3131840" y="3272039"/>
            <a:ext cx="216024" cy="27699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0222B1-6B0B-44C6-B9A6-4AF8E09A3F42}"/>
              </a:ext>
            </a:extLst>
          </p:cNvPr>
          <p:cNvCxnSpPr/>
          <p:nvPr/>
        </p:nvCxnSpPr>
        <p:spPr bwMode="auto">
          <a:xfrm>
            <a:off x="7042754" y="2611224"/>
            <a:ext cx="674188" cy="246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8D574B-A408-40F6-A225-64AE03A3D726}"/>
                  </a:ext>
                </a:extLst>
              </p:cNvPr>
              <p:cNvSpPr txBox="1"/>
              <p:nvPr/>
            </p:nvSpPr>
            <p:spPr>
              <a:xfrm>
                <a:off x="3372132" y="2307746"/>
                <a:ext cx="3793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Another atom which have the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8D574B-A408-40F6-A225-64AE03A3D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32" y="2307746"/>
                <a:ext cx="3793154" cy="369332"/>
              </a:xfrm>
              <a:prstGeom prst="rect">
                <a:avLst/>
              </a:prstGeom>
              <a:blipFill>
                <a:blip r:embed="rId4"/>
                <a:stretch>
                  <a:fillRect l="-1286" t="-10000" r="-8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366A4-E4AE-43E6-AF6E-F712BBF55EC8}"/>
              </a:ext>
            </a:extLst>
          </p:cNvPr>
          <p:cNvCxnSpPr/>
          <p:nvPr/>
        </p:nvCxnSpPr>
        <p:spPr bwMode="auto">
          <a:xfrm>
            <a:off x="3264120" y="3676542"/>
            <a:ext cx="0" cy="1373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803B2CD-3902-454F-A6C0-A5191E886A64}"/>
              </a:ext>
            </a:extLst>
          </p:cNvPr>
          <p:cNvSpPr/>
          <p:nvPr/>
        </p:nvSpPr>
        <p:spPr bwMode="auto">
          <a:xfrm>
            <a:off x="3156108" y="5095929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41032EBB-9D8F-465E-B1F9-A2D8A79D7C25}"/>
              </a:ext>
            </a:extLst>
          </p:cNvPr>
          <p:cNvSpPr/>
          <p:nvPr/>
        </p:nvSpPr>
        <p:spPr bwMode="auto">
          <a:xfrm>
            <a:off x="3923928" y="3702554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BB6C70-94F0-4A36-B08C-D9AB64784C2C}"/>
              </a:ext>
            </a:extLst>
          </p:cNvPr>
          <p:cNvCxnSpPr/>
          <p:nvPr/>
        </p:nvCxnSpPr>
        <p:spPr bwMode="auto">
          <a:xfrm>
            <a:off x="4715236" y="3922883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F7BDE525-33E5-4596-8F7A-4B6C38D1C889}"/>
              </a:ext>
            </a:extLst>
          </p:cNvPr>
          <p:cNvSpPr/>
          <p:nvPr/>
        </p:nvSpPr>
        <p:spPr bwMode="auto">
          <a:xfrm>
            <a:off x="3964415" y="4344764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927835-7D02-4C98-A49E-9BBFC22DB9B5}"/>
              </a:ext>
            </a:extLst>
          </p:cNvPr>
          <p:cNvCxnSpPr/>
          <p:nvPr/>
        </p:nvCxnSpPr>
        <p:spPr bwMode="auto">
          <a:xfrm>
            <a:off x="4755723" y="4565093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AA0528-5314-416F-BDDA-6263CFB8A70B}"/>
              </a:ext>
            </a:extLst>
          </p:cNvPr>
          <p:cNvCxnSpPr/>
          <p:nvPr/>
        </p:nvCxnSpPr>
        <p:spPr bwMode="auto">
          <a:xfrm flipV="1">
            <a:off x="4499992" y="4839419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685936-1FF9-4E21-93F6-2D87910A31EE}"/>
              </a:ext>
            </a:extLst>
          </p:cNvPr>
          <p:cNvSpPr txBox="1"/>
          <p:nvPr/>
        </p:nvSpPr>
        <p:spPr>
          <a:xfrm>
            <a:off x="3563889" y="5664114"/>
            <a:ext cx="424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photons emitted. They are coherent together and they are coherent with the incident photon.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BD439-DB8A-4E2F-A740-0704C54CF2F9}"/>
              </a:ext>
            </a:extLst>
          </p:cNvPr>
          <p:cNvSpPr/>
          <p:nvPr/>
        </p:nvSpPr>
        <p:spPr bwMode="auto">
          <a:xfrm>
            <a:off x="6270484" y="3702554"/>
            <a:ext cx="2726421" cy="470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ED12D2-27AB-4BF6-8F68-634D09997131}"/>
                  </a:ext>
                </a:extLst>
              </p:cNvPr>
              <p:cNvSpPr txBox="1"/>
              <p:nvPr/>
            </p:nvSpPr>
            <p:spPr>
              <a:xfrm>
                <a:off x="5821828" y="3611107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ED12D2-27AB-4BF6-8F68-634D0999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28" y="3611107"/>
                <a:ext cx="291618" cy="276999"/>
              </a:xfrm>
              <a:prstGeom prst="rect">
                <a:avLst/>
              </a:prstGeom>
              <a:blipFill>
                <a:blip r:embed="rId5"/>
                <a:stretch>
                  <a:fillRect l="-16667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7305BFB8-2201-43CE-B8DB-AD5632D1C22D}"/>
              </a:ext>
            </a:extLst>
          </p:cNvPr>
          <p:cNvSpPr/>
          <p:nvPr/>
        </p:nvSpPr>
        <p:spPr bwMode="auto">
          <a:xfrm>
            <a:off x="6259759" y="2960047"/>
            <a:ext cx="2850668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9D0A0-1952-4CE9-A906-97834B2F5933}"/>
                  </a:ext>
                </a:extLst>
              </p:cNvPr>
              <p:cNvSpPr txBox="1"/>
              <p:nvPr/>
            </p:nvSpPr>
            <p:spPr>
              <a:xfrm>
                <a:off x="5791762" y="2821547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9D0A0-1952-4CE9-A906-97834B2F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762" y="2821547"/>
                <a:ext cx="296941" cy="276999"/>
              </a:xfrm>
              <a:prstGeom prst="rect">
                <a:avLst/>
              </a:prstGeom>
              <a:blipFill>
                <a:blip r:embed="rId6"/>
                <a:stretch>
                  <a:fillRect l="-1632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33">
            <a:extLst>
              <a:ext uri="{FF2B5EF4-FFF2-40B4-BE49-F238E27FC236}">
                <a16:creationId xmlns:a16="http://schemas.microsoft.com/office/drawing/2014/main" id="{869BA39A-C594-4A3F-8892-7F0C524F5506}"/>
              </a:ext>
            </a:extLst>
          </p:cNvPr>
          <p:cNvSpPr/>
          <p:nvPr/>
        </p:nvSpPr>
        <p:spPr bwMode="auto">
          <a:xfrm>
            <a:off x="8029466" y="3242824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449857-9976-435F-B95D-20005DD4B2F1}"/>
              </a:ext>
            </a:extLst>
          </p:cNvPr>
          <p:cNvCxnSpPr/>
          <p:nvPr/>
        </p:nvCxnSpPr>
        <p:spPr bwMode="auto">
          <a:xfrm>
            <a:off x="8473637" y="3288735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1D25BA3-AE6D-42AC-A4DF-57E0A9AC1ACB}"/>
              </a:ext>
            </a:extLst>
          </p:cNvPr>
          <p:cNvSpPr/>
          <p:nvPr/>
        </p:nvSpPr>
        <p:spPr bwMode="auto">
          <a:xfrm>
            <a:off x="7702555" y="2844406"/>
            <a:ext cx="216024" cy="27699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F3B96D-8F24-43B2-89FB-6E0503AC2C56}"/>
              </a:ext>
            </a:extLst>
          </p:cNvPr>
          <p:cNvSpPr/>
          <p:nvPr/>
        </p:nvSpPr>
        <p:spPr bwMode="auto">
          <a:xfrm>
            <a:off x="6284871" y="5479855"/>
            <a:ext cx="2726421" cy="470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549FE2-D4FB-4359-A04B-AF3C030A062D}"/>
                  </a:ext>
                </a:extLst>
              </p:cNvPr>
              <p:cNvSpPr txBox="1"/>
              <p:nvPr/>
            </p:nvSpPr>
            <p:spPr>
              <a:xfrm>
                <a:off x="5836215" y="5388408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549FE2-D4FB-4359-A04B-AF3C030A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215" y="5388408"/>
                <a:ext cx="291618" cy="276999"/>
              </a:xfrm>
              <a:prstGeom prst="rect">
                <a:avLst/>
              </a:prstGeom>
              <a:blipFill>
                <a:blip r:embed="rId7"/>
                <a:stretch>
                  <a:fillRect l="-16667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893AF91-8B7D-4068-B87C-C772BA54A2BF}"/>
              </a:ext>
            </a:extLst>
          </p:cNvPr>
          <p:cNvSpPr/>
          <p:nvPr/>
        </p:nvSpPr>
        <p:spPr bwMode="auto">
          <a:xfrm>
            <a:off x="6274146" y="4737348"/>
            <a:ext cx="2850668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8E1A59-D2A7-44FE-AFFA-3D645AD15944}"/>
                  </a:ext>
                </a:extLst>
              </p:cNvPr>
              <p:cNvSpPr txBox="1"/>
              <p:nvPr/>
            </p:nvSpPr>
            <p:spPr>
              <a:xfrm>
                <a:off x="5806149" y="4598848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8E1A59-D2A7-44FE-AFFA-3D645AD1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49" y="4598848"/>
                <a:ext cx="296941" cy="276999"/>
              </a:xfrm>
              <a:prstGeom prst="rect">
                <a:avLst/>
              </a:prstGeom>
              <a:blipFill>
                <a:blip r:embed="rId8"/>
                <a:stretch>
                  <a:fillRect l="-16327" r="-816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2FC121-9DFF-4A4D-9F09-18FD4058A1D7}"/>
              </a:ext>
            </a:extLst>
          </p:cNvPr>
          <p:cNvCxnSpPr/>
          <p:nvPr/>
        </p:nvCxnSpPr>
        <p:spPr bwMode="auto">
          <a:xfrm flipV="1">
            <a:off x="5292080" y="3340616"/>
            <a:ext cx="1368152" cy="547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CB55AA-531A-432E-8B0D-B7E20B658AC5}"/>
              </a:ext>
            </a:extLst>
          </p:cNvPr>
          <p:cNvCxnSpPr/>
          <p:nvPr/>
        </p:nvCxnSpPr>
        <p:spPr bwMode="auto">
          <a:xfrm>
            <a:off x="5270543" y="4585575"/>
            <a:ext cx="1389689" cy="54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F8EE704-073E-41AB-A759-21131A711940}"/>
              </a:ext>
            </a:extLst>
          </p:cNvPr>
          <p:cNvSpPr/>
          <p:nvPr/>
        </p:nvSpPr>
        <p:spPr bwMode="auto">
          <a:xfrm>
            <a:off x="7702555" y="3611107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8" name="Freeform: Shape 40">
            <a:extLst>
              <a:ext uri="{FF2B5EF4-FFF2-40B4-BE49-F238E27FC236}">
                <a16:creationId xmlns:a16="http://schemas.microsoft.com/office/drawing/2014/main" id="{89E6ECC1-D0B7-4EFE-A6F9-206208B18990}"/>
              </a:ext>
            </a:extLst>
          </p:cNvPr>
          <p:cNvSpPr/>
          <p:nvPr/>
        </p:nvSpPr>
        <p:spPr bwMode="auto">
          <a:xfrm>
            <a:off x="8022272" y="3523355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4CEDBA-6D1B-41AC-BD43-503FBB67A95F}"/>
              </a:ext>
            </a:extLst>
          </p:cNvPr>
          <p:cNvCxnSpPr/>
          <p:nvPr/>
        </p:nvCxnSpPr>
        <p:spPr bwMode="auto">
          <a:xfrm>
            <a:off x="8466443" y="3569266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72CA121-006F-4A95-A0E6-F1F7EA9FF51F}"/>
              </a:ext>
            </a:extLst>
          </p:cNvPr>
          <p:cNvSpPr/>
          <p:nvPr/>
        </p:nvSpPr>
        <p:spPr bwMode="auto">
          <a:xfrm>
            <a:off x="7725994" y="4609598"/>
            <a:ext cx="216024" cy="27699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B11F0F-4282-484F-B8CA-91730D0741FC}"/>
              </a:ext>
            </a:extLst>
          </p:cNvPr>
          <p:cNvSpPr/>
          <p:nvPr/>
        </p:nvSpPr>
        <p:spPr bwMode="auto">
          <a:xfrm>
            <a:off x="7764253" y="5357216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5DFE95-B90B-4A8D-B479-3853FD51A7B5}"/>
              </a:ext>
            </a:extLst>
          </p:cNvPr>
          <p:cNvCxnSpPr/>
          <p:nvPr/>
        </p:nvCxnSpPr>
        <p:spPr bwMode="auto">
          <a:xfrm>
            <a:off x="7803949" y="3166071"/>
            <a:ext cx="6618" cy="349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98B937-F511-418D-AF6C-70714C1FE563}"/>
              </a:ext>
            </a:extLst>
          </p:cNvPr>
          <p:cNvCxnSpPr/>
          <p:nvPr/>
        </p:nvCxnSpPr>
        <p:spPr bwMode="auto">
          <a:xfrm>
            <a:off x="7857493" y="4945828"/>
            <a:ext cx="6618" cy="349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Freeform: Shape 54">
            <a:extLst>
              <a:ext uri="{FF2B5EF4-FFF2-40B4-BE49-F238E27FC236}">
                <a16:creationId xmlns:a16="http://schemas.microsoft.com/office/drawing/2014/main" id="{7402E82F-8964-4558-A062-41CFE6B3B7C4}"/>
              </a:ext>
            </a:extLst>
          </p:cNvPr>
          <p:cNvSpPr/>
          <p:nvPr/>
        </p:nvSpPr>
        <p:spPr bwMode="auto">
          <a:xfrm>
            <a:off x="8038656" y="4989979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6E101D-5DF9-4D63-8A0A-913F3DEB6738}"/>
              </a:ext>
            </a:extLst>
          </p:cNvPr>
          <p:cNvCxnSpPr/>
          <p:nvPr/>
        </p:nvCxnSpPr>
        <p:spPr bwMode="auto">
          <a:xfrm>
            <a:off x="8482827" y="5035890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: Shape 56">
            <a:extLst>
              <a:ext uri="{FF2B5EF4-FFF2-40B4-BE49-F238E27FC236}">
                <a16:creationId xmlns:a16="http://schemas.microsoft.com/office/drawing/2014/main" id="{0443ED1A-F6DD-480D-AD1C-6A9A2B4A7A7F}"/>
              </a:ext>
            </a:extLst>
          </p:cNvPr>
          <p:cNvSpPr/>
          <p:nvPr/>
        </p:nvSpPr>
        <p:spPr bwMode="auto">
          <a:xfrm>
            <a:off x="8031462" y="5270510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D3F25E-9863-4ADB-8BF2-D3B66E8DE403}"/>
              </a:ext>
            </a:extLst>
          </p:cNvPr>
          <p:cNvCxnSpPr/>
          <p:nvPr/>
        </p:nvCxnSpPr>
        <p:spPr bwMode="auto">
          <a:xfrm>
            <a:off x="8475633" y="5316421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Freeform: Shape 58">
            <a:extLst>
              <a:ext uri="{FF2B5EF4-FFF2-40B4-BE49-F238E27FC236}">
                <a16:creationId xmlns:a16="http://schemas.microsoft.com/office/drawing/2014/main" id="{CCE0AAE0-4793-4529-BBED-5904D7612800}"/>
              </a:ext>
            </a:extLst>
          </p:cNvPr>
          <p:cNvSpPr/>
          <p:nvPr/>
        </p:nvSpPr>
        <p:spPr bwMode="auto">
          <a:xfrm>
            <a:off x="6936141" y="3284984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D5A7B4-E894-4C86-817E-2B401E78486F}"/>
              </a:ext>
            </a:extLst>
          </p:cNvPr>
          <p:cNvCxnSpPr/>
          <p:nvPr/>
        </p:nvCxnSpPr>
        <p:spPr bwMode="auto">
          <a:xfrm>
            <a:off x="7380312" y="3330895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Freeform: Shape 60">
            <a:extLst>
              <a:ext uri="{FF2B5EF4-FFF2-40B4-BE49-F238E27FC236}">
                <a16:creationId xmlns:a16="http://schemas.microsoft.com/office/drawing/2014/main" id="{16682552-1DA5-478A-A830-844E993BF088}"/>
              </a:ext>
            </a:extLst>
          </p:cNvPr>
          <p:cNvSpPr/>
          <p:nvPr/>
        </p:nvSpPr>
        <p:spPr bwMode="auto">
          <a:xfrm>
            <a:off x="6948264" y="5065370"/>
            <a:ext cx="467662" cy="91822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85CA50-732A-4983-A7CF-7FDBF80BC42F}"/>
              </a:ext>
            </a:extLst>
          </p:cNvPr>
          <p:cNvCxnSpPr/>
          <p:nvPr/>
        </p:nvCxnSpPr>
        <p:spPr bwMode="auto">
          <a:xfrm>
            <a:off x="7392435" y="5111281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Freeform: Shape 62">
            <a:extLst>
              <a:ext uri="{FF2B5EF4-FFF2-40B4-BE49-F238E27FC236}">
                <a16:creationId xmlns:a16="http://schemas.microsoft.com/office/drawing/2014/main" id="{E5241B9A-BC70-4F51-B483-D7CFF74B387C}"/>
              </a:ext>
            </a:extLst>
          </p:cNvPr>
          <p:cNvSpPr/>
          <p:nvPr/>
        </p:nvSpPr>
        <p:spPr bwMode="auto">
          <a:xfrm>
            <a:off x="1679884" y="4077115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25A138-F840-4545-9430-E44F3BB80180}"/>
              </a:ext>
            </a:extLst>
          </p:cNvPr>
          <p:cNvCxnSpPr/>
          <p:nvPr/>
        </p:nvCxnSpPr>
        <p:spPr bwMode="auto">
          <a:xfrm>
            <a:off x="2471192" y="4297444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808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Rectangle: Rounded Corners 31">
            <a:extLst>
              <a:ext uri="{FF2B5EF4-FFF2-40B4-BE49-F238E27FC236}">
                <a16:creationId xmlns:a16="http://schemas.microsoft.com/office/drawing/2014/main" id="{4D04B96D-4D45-4F02-9E7F-0410DFCFF429}"/>
              </a:ext>
            </a:extLst>
          </p:cNvPr>
          <p:cNvSpPr/>
          <p:nvPr/>
        </p:nvSpPr>
        <p:spPr bwMode="auto">
          <a:xfrm>
            <a:off x="1547664" y="1556792"/>
            <a:ext cx="6840760" cy="4299000"/>
          </a:xfrm>
          <a:prstGeom prst="roundRect">
            <a:avLst/>
          </a:prstGeom>
          <a:solidFill>
            <a:srgbClr val="FF0000">
              <a:alpha val="38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81ADA5-99D0-4C50-A8AA-A78CCD8F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2857"/>
            <a:ext cx="8229600" cy="1143000"/>
          </a:xfrm>
        </p:spPr>
        <p:txBody>
          <a:bodyPr/>
          <a:lstStyle/>
          <a:p>
            <a:r>
              <a:rPr lang="en-US" dirty="0"/>
              <a:t>The laser 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35B4298-416D-4D13-BF8B-75888C10753D}"/>
              </a:ext>
            </a:extLst>
          </p:cNvPr>
          <p:cNvSpPr/>
          <p:nvPr/>
        </p:nvSpPr>
        <p:spPr bwMode="auto">
          <a:xfrm>
            <a:off x="539552" y="2204864"/>
            <a:ext cx="936104" cy="1296144"/>
          </a:xfrm>
          <a:prstGeom prst="triangl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4FD19-0578-45BF-81FE-477EC5BF84C2}"/>
              </a:ext>
            </a:extLst>
          </p:cNvPr>
          <p:cNvSpPr txBox="1"/>
          <p:nvPr/>
        </p:nvSpPr>
        <p:spPr>
          <a:xfrm>
            <a:off x="847143" y="285293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BAF95-7A78-4D93-88B4-D9FC91408D2D}"/>
              </a:ext>
            </a:extLst>
          </p:cNvPr>
          <p:cNvSpPr txBox="1"/>
          <p:nvPr/>
        </p:nvSpPr>
        <p:spPr>
          <a:xfrm>
            <a:off x="1849294" y="1700808"/>
            <a:ext cx="59046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explanation given here is very simplified and not complete.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There are more levels of energy involved (at least 3, the number depends to the kind of laser), for a CO2 infrared laser for instance, there is hundred of possible wavelength of light produced (and a device permits to select the wavelength wished at the exit of the laser).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complete description in a laser is not discussed in this lecture. </a:t>
            </a:r>
          </a:p>
        </p:txBody>
      </p:sp>
    </p:spTree>
    <p:extLst>
      <p:ext uri="{BB962C8B-B14F-4D97-AF65-F5344CB8AC3E}">
        <p14:creationId xmlns:p14="http://schemas.microsoft.com/office/powerpoint/2010/main" val="15741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 flipH="1">
            <a:off x="1776274" y="270892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2.Light sources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069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/>
              <a:t>A superposition of light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16407"/>
            <a:ext cx="8229600" cy="4525963"/>
          </a:xfrm>
        </p:spPr>
        <p:txBody>
          <a:bodyPr/>
          <a:lstStyle/>
          <a:p>
            <a:r>
              <a:rPr lang="en-GB" sz="2800" dirty="0"/>
              <a:t>As the sound you heard at your eardrum is a superposition of SHM of vibrations of different frequencies …</a:t>
            </a:r>
          </a:p>
          <a:p>
            <a:r>
              <a:rPr lang="en-GB" sz="2800" dirty="0"/>
              <a:t>As any electric signal (electric tension or intensity) is a superposition of sinusoidal signals (+ an offset continuous signal) 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Right Arrow 4"/>
          <p:cNvSpPr/>
          <p:nvPr/>
        </p:nvSpPr>
        <p:spPr>
          <a:xfrm>
            <a:off x="899592" y="3645024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3553504"/>
            <a:ext cx="671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Light produced by any source is a superposition of electromagnetic waves with different frequencies. 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892451" y="5224727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701173" y="5224727"/>
            <a:ext cx="7659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far I know there is no source of light which produce a light wave with a single frequency.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6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966057" y="3140968"/>
            <a:ext cx="2070439" cy="280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7A9FAF-4E21-4F2B-804B-843CC329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92" y="-99392"/>
            <a:ext cx="8229600" cy="1143000"/>
          </a:xfrm>
        </p:spPr>
        <p:txBody>
          <a:bodyPr/>
          <a:lstStyle/>
          <a:p>
            <a:r>
              <a:rPr lang="en-US" dirty="0"/>
              <a:t>Spectral profile of light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62008-7C40-4EDE-B7DC-750C5A7B7CBE}"/>
              </a:ext>
            </a:extLst>
          </p:cNvPr>
          <p:cNvSpPr txBox="1"/>
          <p:nvPr/>
        </p:nvSpPr>
        <p:spPr>
          <a:xfrm>
            <a:off x="711575" y="229074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 (Light-Emitted Diode)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467D-A1B5-4C3B-8345-44A9C9F6651C}"/>
              </a:ext>
            </a:extLst>
          </p:cNvPr>
          <p:cNvSpPr txBox="1"/>
          <p:nvPr/>
        </p:nvSpPr>
        <p:spPr>
          <a:xfrm>
            <a:off x="914022" y="486916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He-Ne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FEC7E-7A58-4D87-830C-F33E2F5A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692696"/>
            <a:ext cx="3710843" cy="2700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85E641-9D6C-4DCF-B2AA-D829060CE5A0}"/>
              </a:ext>
            </a:extLst>
          </p:cNvPr>
          <p:cNvSpPr txBox="1"/>
          <p:nvPr/>
        </p:nvSpPr>
        <p:spPr>
          <a:xfrm>
            <a:off x="3131840" y="3577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D1E01-F98B-4B7D-9304-70B0E1CF85CF}"/>
              </a:ext>
            </a:extLst>
          </p:cNvPr>
          <p:cNvSpPr txBox="1"/>
          <p:nvPr/>
        </p:nvSpPr>
        <p:spPr>
          <a:xfrm>
            <a:off x="2768736" y="3362149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http://zeiss-campus.magnet.fsu.edu/print/lightsources/leds-print.html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900879-059E-4B21-92C1-E1793679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080" y="3638269"/>
            <a:ext cx="3826682" cy="2461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F0E5FC-4D18-4420-ABCD-93EE6BD5F495}"/>
              </a:ext>
            </a:extLst>
          </p:cNvPr>
          <p:cNvSpPr txBox="1"/>
          <p:nvPr/>
        </p:nvSpPr>
        <p:spPr>
          <a:xfrm>
            <a:off x="-801811" y="1546405"/>
            <a:ext cx="684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Bien pour </a:t>
            </a:r>
            <a:r>
              <a:rPr lang="en-US" dirty="0" err="1">
                <a:solidFill>
                  <a:srgbClr val="FFC000"/>
                </a:solidFill>
              </a:rPr>
              <a:t>introduire</a:t>
            </a:r>
            <a:r>
              <a:rPr lang="en-US" dirty="0">
                <a:solidFill>
                  <a:srgbClr val="FFC000"/>
                </a:solidFill>
              </a:rPr>
              <a:t> la temporal coherence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8053" y="6022227"/>
            <a:ext cx="766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Coherence is also involved with the sharpness of the spectral profile (you will see later details about it). The sharper is the profile, the more coherent is the light.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40013" y="4131728"/>
            <a:ext cx="1334579" cy="73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6925" y="3250678"/>
            <a:ext cx="2177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light produced by a laser He-Ne is said “monochromatic” (i.e. a single wavelength), but you can see it is not perfectly monochromatic.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22</a:t>
            </a:fld>
            <a:endParaRPr lang="en-US" altLang="zh-C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E6DE08-C73B-472B-AF5E-563BB56A8C7C}"/>
              </a:ext>
            </a:extLst>
          </p:cNvPr>
          <p:cNvCxnSpPr/>
          <p:nvPr/>
        </p:nvCxnSpPr>
        <p:spPr bwMode="auto">
          <a:xfrm>
            <a:off x="650030" y="3785568"/>
            <a:ext cx="82089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7BD24E-A68C-4D60-9634-436075A5DF71}"/>
              </a:ext>
            </a:extLst>
          </p:cNvPr>
          <p:cNvSpPr txBox="1"/>
          <p:nvPr/>
        </p:nvSpPr>
        <p:spPr>
          <a:xfrm>
            <a:off x="8054204" y="34660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coherence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DFD3A-DA18-4991-BF4F-79D5C6F7186F}"/>
              </a:ext>
            </a:extLst>
          </p:cNvPr>
          <p:cNvCxnSpPr/>
          <p:nvPr/>
        </p:nvCxnSpPr>
        <p:spPr bwMode="auto">
          <a:xfrm>
            <a:off x="866054" y="3600902"/>
            <a:ext cx="0" cy="390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53B851-49FD-46BF-8154-A0177594EF48}"/>
              </a:ext>
            </a:extLst>
          </p:cNvPr>
          <p:cNvSpPr txBox="1"/>
          <p:nvPr/>
        </p:nvSpPr>
        <p:spPr>
          <a:xfrm>
            <a:off x="229662" y="406593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Incandescent bulb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7D383C-8DF8-4942-9E25-7A4717CF97E1}"/>
              </a:ext>
            </a:extLst>
          </p:cNvPr>
          <p:cNvCxnSpPr/>
          <p:nvPr/>
        </p:nvCxnSpPr>
        <p:spPr bwMode="auto">
          <a:xfrm>
            <a:off x="4898502" y="3600902"/>
            <a:ext cx="0" cy="390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4CCDB6-35A1-4897-988C-CFA881F30866}"/>
              </a:ext>
            </a:extLst>
          </p:cNvPr>
          <p:cNvSpPr txBox="1"/>
          <p:nvPr/>
        </p:nvSpPr>
        <p:spPr>
          <a:xfrm>
            <a:off x="4584392" y="40418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He-Ne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5BCC3-1A8D-4D02-BA7F-F53E8A76159B}"/>
              </a:ext>
            </a:extLst>
          </p:cNvPr>
          <p:cNvCxnSpPr/>
          <p:nvPr/>
        </p:nvCxnSpPr>
        <p:spPr bwMode="auto">
          <a:xfrm>
            <a:off x="2931875" y="3580085"/>
            <a:ext cx="0" cy="390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D92092-B53F-46BA-B34F-CC7E3DCA8F85}"/>
              </a:ext>
            </a:extLst>
          </p:cNvPr>
          <p:cNvSpPr txBox="1"/>
          <p:nvPr/>
        </p:nvSpPr>
        <p:spPr>
          <a:xfrm>
            <a:off x="2608709" y="40418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99DFD-84F9-4099-8FB2-4073D4DCCC4F}"/>
              </a:ext>
            </a:extLst>
          </p:cNvPr>
          <p:cNvSpPr txBox="1"/>
          <p:nvPr/>
        </p:nvSpPr>
        <p:spPr>
          <a:xfrm>
            <a:off x="145974" y="6525633"/>
            <a:ext cx="6840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[1]“</a:t>
            </a:r>
            <a:r>
              <a:rPr lang="en-GB" sz="1050" dirty="0"/>
              <a:t>Coherence length of a light emitting diode (led)” </a:t>
            </a:r>
            <a:r>
              <a:rPr lang="en-GB" sz="1100" dirty="0"/>
              <a:t>by </a:t>
            </a:r>
            <a:r>
              <a:rPr lang="en-GB" sz="1100" dirty="0" err="1"/>
              <a:t>Jeethendra</a:t>
            </a:r>
            <a:r>
              <a:rPr lang="en-GB" sz="1100" dirty="0"/>
              <a:t> Kumar P K</a:t>
            </a:r>
            <a:r>
              <a:rPr lang="en-US" sz="1100" dirty="0"/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4FAF8F-F5E6-4251-8BCA-E32FC096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54" y="2079453"/>
            <a:ext cx="2422156" cy="1152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1DD6B5-E5F7-4EF5-B403-14F125C9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97" y="1618581"/>
            <a:ext cx="1268957" cy="1903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A7B831-155E-4FD8-B000-584DE14E2799}"/>
              </a:ext>
            </a:extLst>
          </p:cNvPr>
          <p:cNvSpPr txBox="1"/>
          <p:nvPr/>
        </p:nvSpPr>
        <p:spPr>
          <a:xfrm>
            <a:off x="3601681" y="3300631"/>
            <a:ext cx="3140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hlinkClick r:id="rId4"/>
              </a:rPr>
              <a:t>http://blogs.discovermagazine.com/d-brief/2016/01/12/reinventing-the-lightbulb/</a:t>
            </a:r>
            <a:endParaRPr lang="en-US" sz="700" dirty="0"/>
          </a:p>
          <a:p>
            <a:endParaRPr lang="en-US" sz="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97E2E7-041A-4CB1-8801-DA297FEC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59" y="1640705"/>
            <a:ext cx="1280902" cy="17829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70824C-59CB-40CC-81A2-E00BBB48C6FB}"/>
              </a:ext>
            </a:extLst>
          </p:cNvPr>
          <p:cNvSpPr txBox="1"/>
          <p:nvPr/>
        </p:nvSpPr>
        <p:spPr>
          <a:xfrm>
            <a:off x="2016080" y="349728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6"/>
              </a:rPr>
              <a:t>https://www.adafruit.com/product/780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EBCEB-B9D3-4853-9A36-46A58DD188BF}"/>
              </a:ext>
            </a:extLst>
          </p:cNvPr>
          <p:cNvSpPr txBox="1"/>
          <p:nvPr/>
        </p:nvSpPr>
        <p:spPr>
          <a:xfrm>
            <a:off x="229662" y="3450740"/>
            <a:ext cx="1822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4"/>
              </a:rPr>
              <a:t>http://blogs.discovermagazine.com/d-brief/2016/01/12/reinventing-the-lightbulb/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647C06-59E2-4E6D-A651-3954A77F04C4}"/>
              </a:ext>
            </a:extLst>
          </p:cNvPr>
          <p:cNvSpPr txBox="1"/>
          <p:nvPr/>
        </p:nvSpPr>
        <p:spPr>
          <a:xfrm>
            <a:off x="6854046" y="3862506"/>
            <a:ext cx="206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frequency solid-state lasers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F8868A-7BA8-4BF9-9CC8-FA80113F7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930" y="2086042"/>
            <a:ext cx="2234216" cy="11915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90AE2-4D16-4572-A019-A6EE65D202FA}"/>
              </a:ext>
            </a:extLst>
          </p:cNvPr>
          <p:cNvSpPr txBox="1"/>
          <p:nvPr/>
        </p:nvSpPr>
        <p:spPr>
          <a:xfrm>
            <a:off x="6809621" y="3279209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hlinkClick r:id="rId8"/>
              </a:rPr>
              <a:t>https://www.photonicsolutions.co.uk/laserprods.php?cat=lasPSS</a:t>
            </a:r>
            <a:endParaRPr lang="en-US" sz="600" dirty="0"/>
          </a:p>
          <a:p>
            <a:endParaRPr lang="en-US" sz="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4EBB90-09DB-42BD-A6C2-10563801C165}"/>
              </a:ext>
            </a:extLst>
          </p:cNvPr>
          <p:cNvCxnSpPr/>
          <p:nvPr/>
        </p:nvCxnSpPr>
        <p:spPr bwMode="auto">
          <a:xfrm>
            <a:off x="7490790" y="3580085"/>
            <a:ext cx="0" cy="323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>
          <a:xfrm flipV="1">
            <a:off x="5796136" y="4508837"/>
            <a:ext cx="936452" cy="792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051" y="5380267"/>
            <a:ext cx="655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must understand “single frequency laser” by “</a:t>
            </a:r>
            <a:r>
              <a:rPr lang="en-US" dirty="0"/>
              <a:t> very narrow spectrum linewidth of the light </a:t>
            </a:r>
            <a:r>
              <a:rPr lang="en-GB" dirty="0"/>
              <a:t>”, narrowest than for laser such as He-Ne.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7" grpId="0"/>
      <p:bldP spid="19" grpId="0"/>
      <p:bldP spid="21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71236C-B600-4293-A909-CC7C51D4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91" y="28320"/>
            <a:ext cx="8229600" cy="1143000"/>
          </a:xfrm>
        </p:spPr>
        <p:txBody>
          <a:bodyPr/>
          <a:lstStyle/>
          <a:p>
            <a:r>
              <a:rPr lang="en-US" sz="3200" dirty="0"/>
              <a:t>To summary: 2 kind of sources/beams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7D1B-3386-4E81-BEB4-04DBEC31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1" y="970944"/>
            <a:ext cx="8229600" cy="4525963"/>
          </a:xfrm>
        </p:spPr>
        <p:txBody>
          <a:bodyPr/>
          <a:lstStyle/>
          <a:p>
            <a:r>
              <a:rPr lang="en-US" sz="2800" dirty="0"/>
              <a:t>Coherent sources/coherent beams: a coherent source produce a coherent light beam or strictly “light with high degree of coherence”, from which it is easy to produce light interferences, as we will see. </a:t>
            </a:r>
          </a:p>
          <a:p>
            <a:endParaRPr lang="en-US" sz="2800" dirty="0"/>
          </a:p>
          <a:p>
            <a:r>
              <a:rPr lang="en-US" sz="2800" dirty="0"/>
              <a:t>Incoherent sources/incoherent beams: an incoherent source produce an incoherent light beam (a source based on spontaneous emission, for instance), from which it is more difficult to produce light interferences </a:t>
            </a:r>
          </a:p>
        </p:txBody>
      </p:sp>
    </p:spTree>
    <p:extLst>
      <p:ext uri="{BB962C8B-B14F-4D97-AF65-F5344CB8AC3E}">
        <p14:creationId xmlns:p14="http://schemas.microsoft.com/office/powerpoint/2010/main" val="10146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E20417-AF42-477F-AA5F-3B27B688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dirty="0"/>
              <a:t>Young experiments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06" y="2348880"/>
            <a:ext cx="5022260" cy="2977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5776" y="547970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 experiment quite easy to do 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95936" y="2564904"/>
            <a:ext cx="144016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3826260" y="22598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Laser + hole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292080" y="3221215"/>
            <a:ext cx="9766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4413" y="2629173"/>
            <a:ext cx="168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Double slits (or double holes)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92080" y="4221088"/>
            <a:ext cx="43204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4811025" y="4693622"/>
            <a:ext cx="24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3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DB5C52-2CCE-4F95-89B8-5C27E366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37590"/>
            <a:ext cx="8229600" cy="1143000"/>
          </a:xfrm>
        </p:spPr>
        <p:txBody>
          <a:bodyPr/>
          <a:lstStyle/>
          <a:p>
            <a:r>
              <a:rPr lang="en-US" sz="2800" dirty="0"/>
              <a:t>Introduction to Young’s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797373-42FC-45EA-AF67-BE4B1FE3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1" y="671604"/>
            <a:ext cx="8229600" cy="4525963"/>
          </a:xfrm>
        </p:spPr>
        <p:txBody>
          <a:bodyPr/>
          <a:lstStyle/>
          <a:p>
            <a:r>
              <a:rPr lang="en-US" sz="2000" dirty="0"/>
              <a:t>Any photodetector as a pixel of a camera, for instance, never measure an electric field. </a:t>
            </a:r>
          </a:p>
          <a:p>
            <a:endParaRPr lang="en-US" sz="2000" dirty="0"/>
          </a:p>
          <a:p>
            <a:r>
              <a:rPr lang="en-US" sz="2000" dirty="0"/>
              <a:t>Only the light intensity is measured: The information about the phase of a light wave incident on the is lost!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E16F75F-AAFF-40A6-8ECC-42536D02FBFE}"/>
              </a:ext>
            </a:extLst>
          </p:cNvPr>
          <p:cNvSpPr txBox="1">
            <a:spLocks/>
          </p:cNvSpPr>
          <p:nvPr/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3C76BCED-983B-4975-B93D-90282543D9E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50993-8189-4C29-ADAD-146E89C8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94" y="4293096"/>
            <a:ext cx="2520280" cy="1874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9C9AC-4F3B-4159-9EC1-B0EAB4F20D51}"/>
              </a:ext>
            </a:extLst>
          </p:cNvPr>
          <p:cNvSpPr txBox="1"/>
          <p:nvPr/>
        </p:nvSpPr>
        <p:spPr>
          <a:xfrm>
            <a:off x="3204727" y="6222600"/>
            <a:ext cx="29514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http://www.astrosurf.com/luxorion/howto-ccd.htm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9953F-1443-4713-A51B-05C8C62F6661}"/>
              </a:ext>
            </a:extLst>
          </p:cNvPr>
          <p:cNvSpPr txBox="1"/>
          <p:nvPr/>
        </p:nvSpPr>
        <p:spPr>
          <a:xfrm>
            <a:off x="235513" y="274992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field of a sinusoidal light plane wave: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99CCAA-8E58-471B-B141-6741110083E2}"/>
                  </a:ext>
                </a:extLst>
              </p:cNvPr>
              <p:cNvSpPr txBox="1"/>
              <p:nvPr/>
            </p:nvSpPr>
            <p:spPr>
              <a:xfrm>
                <a:off x="4703129" y="2800202"/>
                <a:ext cx="2257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99CCAA-8E58-471B-B141-67411100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29" y="2800202"/>
                <a:ext cx="2257541" cy="276999"/>
              </a:xfrm>
              <a:prstGeom prst="rect">
                <a:avLst/>
              </a:prstGeom>
              <a:blipFill>
                <a:blip r:embed="rId4"/>
                <a:stretch>
                  <a:fillRect l="-2162" r="-32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3164F35-3A9D-4BA1-9DFB-C6F1EABA9BD4}"/>
              </a:ext>
            </a:extLst>
          </p:cNvPr>
          <p:cNvSpPr txBox="1"/>
          <p:nvPr/>
        </p:nvSpPr>
        <p:spPr>
          <a:xfrm>
            <a:off x="1861996" y="340666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intensity: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D09DE-9FA0-4415-AA45-7818B74BED62}"/>
                  </a:ext>
                </a:extLst>
              </p:cNvPr>
              <p:cNvSpPr txBox="1"/>
              <p:nvPr/>
            </p:nvSpPr>
            <p:spPr>
              <a:xfrm>
                <a:off x="3344260" y="3312149"/>
                <a:ext cx="715196" cy="558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D09DE-9FA0-4415-AA45-7818B74B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260" y="3312149"/>
                <a:ext cx="715196" cy="5583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36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686330" y="4227373"/>
            <a:ext cx="1241673" cy="748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DB5C52-2CCE-4F95-89B8-5C27E366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37590"/>
            <a:ext cx="8229600" cy="1143000"/>
          </a:xfrm>
        </p:spPr>
        <p:txBody>
          <a:bodyPr/>
          <a:lstStyle/>
          <a:p>
            <a:r>
              <a:rPr lang="en-GB" sz="2800" dirty="0"/>
              <a:t>About light intensity 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9953F-1443-4713-A51B-05C8C62F6661}"/>
              </a:ext>
            </a:extLst>
          </p:cNvPr>
          <p:cNvSpPr txBox="1"/>
          <p:nvPr/>
        </p:nvSpPr>
        <p:spPr>
          <a:xfrm>
            <a:off x="303096" y="1099839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field of a sinusoidal light plane wave: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99CCAA-8E58-471B-B141-6741110083E2}"/>
                  </a:ext>
                </a:extLst>
              </p:cNvPr>
              <p:cNvSpPr txBox="1"/>
              <p:nvPr/>
            </p:nvSpPr>
            <p:spPr>
              <a:xfrm>
                <a:off x="4928003" y="1099839"/>
                <a:ext cx="2257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99CCAA-8E58-471B-B141-67411100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003" y="1099839"/>
                <a:ext cx="2257541" cy="276999"/>
              </a:xfrm>
              <a:prstGeom prst="rect">
                <a:avLst/>
              </a:prstGeom>
              <a:blipFill>
                <a:blip r:embed="rId2"/>
                <a:stretch>
                  <a:fillRect l="-1887" r="-32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3164F35-3A9D-4BA1-9DFB-C6F1EABA9BD4}"/>
              </a:ext>
            </a:extLst>
          </p:cNvPr>
          <p:cNvSpPr txBox="1"/>
          <p:nvPr/>
        </p:nvSpPr>
        <p:spPr>
          <a:xfrm>
            <a:off x="2549865" y="190531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intensity: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D09DE-9FA0-4415-AA45-7818B74BED62}"/>
                  </a:ext>
                </a:extLst>
              </p:cNvPr>
              <p:cNvSpPr txBox="1"/>
              <p:nvPr/>
            </p:nvSpPr>
            <p:spPr>
              <a:xfrm>
                <a:off x="4439036" y="1655723"/>
                <a:ext cx="1110304" cy="86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D09DE-9FA0-4415-AA45-7818B74B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36" y="1655723"/>
                <a:ext cx="1110304" cy="868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86608" y="2883733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not only one definition of the light intensity. </a:t>
            </a:r>
          </a:p>
          <a:p>
            <a:endParaRPr lang="en-GB" dirty="0"/>
          </a:p>
          <a:p>
            <a:r>
              <a:rPr lang="en-GB" dirty="0"/>
              <a:t>The important thing to remember is “</a:t>
            </a:r>
            <a:r>
              <a:rPr lang="en-GB" i="1" dirty="0"/>
              <a:t>the light intensity is proportional to the square of the electric field amplitude</a:t>
            </a:r>
            <a:r>
              <a:rPr lang="en-GB" dirty="0"/>
              <a:t>”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09DE-9FA0-4415-AA45-7818B74BED62}"/>
                  </a:ext>
                </a:extLst>
              </p:cNvPr>
              <p:cNvSpPr txBox="1"/>
              <p:nvPr/>
            </p:nvSpPr>
            <p:spPr>
              <a:xfrm>
                <a:off x="3686330" y="4292167"/>
                <a:ext cx="1094274" cy="439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09DE-9FA0-4415-AA45-7818B74B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330" y="4292167"/>
                <a:ext cx="1094274" cy="439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691680" y="5373216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statement is right for any definition of the light intensity.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DB5C52-2CCE-4F95-89B8-5C27E366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48" y="0"/>
            <a:ext cx="8229600" cy="1143000"/>
          </a:xfrm>
        </p:spPr>
        <p:txBody>
          <a:bodyPr/>
          <a:lstStyle/>
          <a:p>
            <a:r>
              <a:rPr lang="en-US" sz="2800" dirty="0"/>
              <a:t>Introduction to Young’s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797373-42FC-45EA-AF67-BE4B1FE3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4824536" cy="4525963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2800" dirty="0"/>
              <a:t>However, from interferences between waves (coherent together), information about phase of a beam can be recorded.</a:t>
            </a:r>
          </a:p>
          <a:p>
            <a:endParaRPr lang="en-US" sz="2800" dirty="0"/>
          </a:p>
          <a:p>
            <a:r>
              <a:rPr lang="en-US" sz="2800" dirty="0"/>
              <a:t>The intensity of interferences between waves depends to the phase difference between them.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F244F-CD79-4273-B97D-EAEAC67C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83891" y="2480798"/>
            <a:ext cx="3686175" cy="2828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F56CD-DF7B-46DC-BEC9-4068D50BF675}"/>
              </a:ext>
            </a:extLst>
          </p:cNvPr>
          <p:cNvSpPr txBox="1"/>
          <p:nvPr/>
        </p:nvSpPr>
        <p:spPr>
          <a:xfrm>
            <a:off x="5183648" y="5796589"/>
            <a:ext cx="34355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http://www.maxicours.com/se/fiche/1/7/410471.html/ts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8DAB5-3696-4AEE-8E4A-150D11838CA8}"/>
              </a:ext>
            </a:extLst>
          </p:cNvPr>
          <p:cNvSpPr txBox="1"/>
          <p:nvPr/>
        </p:nvSpPr>
        <p:spPr>
          <a:xfrm>
            <a:off x="5004048" y="1628800"/>
            <a:ext cx="350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interference pattern between two coherent waves</a:t>
            </a:r>
          </a:p>
        </p:txBody>
      </p:sp>
    </p:spTree>
    <p:extLst>
      <p:ext uri="{BB962C8B-B14F-4D97-AF65-F5344CB8AC3E}">
        <p14:creationId xmlns:p14="http://schemas.microsoft.com/office/powerpoint/2010/main" val="5679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Rectangle: Rounded Corners 46">
            <a:extLst>
              <a:ext uri="{FF2B5EF4-FFF2-40B4-BE49-F238E27FC236}">
                <a16:creationId xmlns:a16="http://schemas.microsoft.com/office/drawing/2014/main" id="{8EC5E4B2-0734-4E1D-8E67-AC0EB22BC8DF}"/>
              </a:ext>
            </a:extLst>
          </p:cNvPr>
          <p:cNvSpPr/>
          <p:nvPr/>
        </p:nvSpPr>
        <p:spPr bwMode="auto">
          <a:xfrm>
            <a:off x="389722" y="5526309"/>
            <a:ext cx="7632848" cy="4796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81ADA5-99D0-4C50-A8AA-A78CCD8F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16" y="69866"/>
            <a:ext cx="8229600" cy="1143000"/>
          </a:xfrm>
        </p:spPr>
        <p:txBody>
          <a:bodyPr/>
          <a:lstStyle/>
          <a:p>
            <a:r>
              <a:rPr lang="en-US" sz="2400" dirty="0"/>
              <a:t>Introduction to the Young’s holes experiment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014FC-4646-40F8-9194-EF6FA799A830}"/>
              </a:ext>
            </a:extLst>
          </p:cNvPr>
          <p:cNvSpPr txBox="1"/>
          <p:nvPr/>
        </p:nvSpPr>
        <p:spPr>
          <a:xfrm>
            <a:off x="715931" y="1287241"/>
            <a:ext cx="638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two sources points using pinholes is an easy way to obtain two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1EE0B-6C2E-4651-9F83-F8D0D39793F5}"/>
              </a:ext>
            </a:extLst>
          </p:cNvPr>
          <p:cNvSpPr/>
          <p:nvPr/>
        </p:nvSpPr>
        <p:spPr bwMode="auto">
          <a:xfrm>
            <a:off x="2511672" y="3628274"/>
            <a:ext cx="792088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F21FDBB4-1D76-4E52-94DF-A9559A486A9E}"/>
              </a:ext>
            </a:extLst>
          </p:cNvPr>
          <p:cNvSpPr/>
          <p:nvPr/>
        </p:nvSpPr>
        <p:spPr bwMode="auto">
          <a:xfrm>
            <a:off x="3435835" y="3567245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1809B106-F467-4E70-90DF-28D06750CD77}"/>
              </a:ext>
            </a:extLst>
          </p:cNvPr>
          <p:cNvSpPr/>
          <p:nvPr/>
        </p:nvSpPr>
        <p:spPr bwMode="auto">
          <a:xfrm>
            <a:off x="3741723" y="3439239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520CE66A-D035-4E91-8FA1-31D2FC208397}"/>
              </a:ext>
            </a:extLst>
          </p:cNvPr>
          <p:cNvSpPr/>
          <p:nvPr/>
        </p:nvSpPr>
        <p:spPr bwMode="auto">
          <a:xfrm>
            <a:off x="3618141" y="3484258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DE95B-25DC-4BCB-81CF-6F15AE1C895B}"/>
              </a:ext>
            </a:extLst>
          </p:cNvPr>
          <p:cNvCxnSpPr/>
          <p:nvPr/>
        </p:nvCxnSpPr>
        <p:spPr bwMode="auto">
          <a:xfrm>
            <a:off x="3951832" y="290819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DE0D93-FFB6-4688-ADEE-8A0BF033DEBC}"/>
              </a:ext>
            </a:extLst>
          </p:cNvPr>
          <p:cNvCxnSpPr/>
          <p:nvPr/>
        </p:nvCxnSpPr>
        <p:spPr bwMode="auto">
          <a:xfrm>
            <a:off x="3952014" y="373628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CC8154-66BE-4FE9-997B-FC9AB9CF34CD}"/>
              </a:ext>
            </a:extLst>
          </p:cNvPr>
          <p:cNvSpPr txBox="1"/>
          <p:nvPr/>
        </p:nvSpPr>
        <p:spPr>
          <a:xfrm>
            <a:off x="2467409" y="3809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01540-856D-4037-BAD2-09CB6D54A6DD}"/>
              </a:ext>
            </a:extLst>
          </p:cNvPr>
          <p:cNvSpPr txBox="1"/>
          <p:nvPr/>
        </p:nvSpPr>
        <p:spPr>
          <a:xfrm>
            <a:off x="3579118" y="4511998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Pinhole </a:t>
            </a:r>
          </a:p>
        </p:txBody>
      </p:sp>
      <p:sp>
        <p:nvSpPr>
          <p:cNvPr id="15" name="Freeform: Shape 20">
            <a:extLst>
              <a:ext uri="{FF2B5EF4-FFF2-40B4-BE49-F238E27FC236}">
                <a16:creationId xmlns:a16="http://schemas.microsoft.com/office/drawing/2014/main" id="{74FB59AB-5184-4447-AD0F-54C985667F42}"/>
              </a:ext>
            </a:extLst>
          </p:cNvPr>
          <p:cNvSpPr/>
          <p:nvPr/>
        </p:nvSpPr>
        <p:spPr bwMode="auto">
          <a:xfrm>
            <a:off x="4023840" y="3540256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6" name="Freeform: Shape 21">
            <a:extLst>
              <a:ext uri="{FF2B5EF4-FFF2-40B4-BE49-F238E27FC236}">
                <a16:creationId xmlns:a16="http://schemas.microsoft.com/office/drawing/2014/main" id="{21483EBA-DBE7-47FC-88F2-972ADCDB846F}"/>
              </a:ext>
            </a:extLst>
          </p:cNvPr>
          <p:cNvSpPr/>
          <p:nvPr/>
        </p:nvSpPr>
        <p:spPr bwMode="auto">
          <a:xfrm>
            <a:off x="4329728" y="3412250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7" name="Freeform: Shape 22">
            <a:extLst>
              <a:ext uri="{FF2B5EF4-FFF2-40B4-BE49-F238E27FC236}">
                <a16:creationId xmlns:a16="http://schemas.microsoft.com/office/drawing/2014/main" id="{801D37CF-92C2-45F9-B5C0-2BADA4B12C23}"/>
              </a:ext>
            </a:extLst>
          </p:cNvPr>
          <p:cNvSpPr/>
          <p:nvPr/>
        </p:nvSpPr>
        <p:spPr bwMode="auto">
          <a:xfrm>
            <a:off x="4206146" y="3457269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F0C4D8BF-D20A-4CE6-9BCD-57F3EFA1706B}"/>
              </a:ext>
            </a:extLst>
          </p:cNvPr>
          <p:cNvSpPr/>
          <p:nvPr/>
        </p:nvSpPr>
        <p:spPr bwMode="auto">
          <a:xfrm>
            <a:off x="4499848" y="3321246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21928608-207A-498B-BFD8-BCA7FFC4E503}"/>
              </a:ext>
            </a:extLst>
          </p:cNvPr>
          <p:cNvSpPr/>
          <p:nvPr/>
        </p:nvSpPr>
        <p:spPr bwMode="auto">
          <a:xfrm>
            <a:off x="4648360" y="3162965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D50C6E-345A-45F2-8768-498302F41952}"/>
              </a:ext>
            </a:extLst>
          </p:cNvPr>
          <p:cNvCxnSpPr/>
          <p:nvPr/>
        </p:nvCxnSpPr>
        <p:spPr bwMode="auto">
          <a:xfrm>
            <a:off x="4932040" y="2620162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BECC48-5A05-40A8-B731-87698C8B4B08}"/>
              </a:ext>
            </a:extLst>
          </p:cNvPr>
          <p:cNvCxnSpPr/>
          <p:nvPr/>
        </p:nvCxnSpPr>
        <p:spPr bwMode="auto">
          <a:xfrm>
            <a:off x="4932040" y="3321246"/>
            <a:ext cx="0" cy="811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0A5CFC-F29F-44A9-89E4-1DA4D20A0782}"/>
              </a:ext>
            </a:extLst>
          </p:cNvPr>
          <p:cNvCxnSpPr/>
          <p:nvPr/>
        </p:nvCxnSpPr>
        <p:spPr bwMode="auto">
          <a:xfrm>
            <a:off x="4932040" y="4234877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reeform: Shape 31">
            <a:extLst>
              <a:ext uri="{FF2B5EF4-FFF2-40B4-BE49-F238E27FC236}">
                <a16:creationId xmlns:a16="http://schemas.microsoft.com/office/drawing/2014/main" id="{63813922-09EA-432E-A426-33157FD16EC8}"/>
              </a:ext>
            </a:extLst>
          </p:cNvPr>
          <p:cNvSpPr/>
          <p:nvPr/>
        </p:nvSpPr>
        <p:spPr bwMode="auto">
          <a:xfrm>
            <a:off x="5038200" y="3126132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4" name="Freeform: Shape 32">
            <a:extLst>
              <a:ext uri="{FF2B5EF4-FFF2-40B4-BE49-F238E27FC236}">
                <a16:creationId xmlns:a16="http://schemas.microsoft.com/office/drawing/2014/main" id="{42787229-FA45-43CA-AE28-360F9BBF19B0}"/>
              </a:ext>
            </a:extLst>
          </p:cNvPr>
          <p:cNvSpPr/>
          <p:nvPr/>
        </p:nvSpPr>
        <p:spPr bwMode="auto">
          <a:xfrm>
            <a:off x="5344088" y="2998126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5" name="Freeform: Shape 33">
            <a:extLst>
              <a:ext uri="{FF2B5EF4-FFF2-40B4-BE49-F238E27FC236}">
                <a16:creationId xmlns:a16="http://schemas.microsoft.com/office/drawing/2014/main" id="{2B8EB5F5-9291-402D-BFB3-0DCC5CA2C350}"/>
              </a:ext>
            </a:extLst>
          </p:cNvPr>
          <p:cNvSpPr/>
          <p:nvPr/>
        </p:nvSpPr>
        <p:spPr bwMode="auto">
          <a:xfrm>
            <a:off x="5220506" y="3043145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6" name="Freeform: Shape 34">
            <a:extLst>
              <a:ext uri="{FF2B5EF4-FFF2-40B4-BE49-F238E27FC236}">
                <a16:creationId xmlns:a16="http://schemas.microsoft.com/office/drawing/2014/main" id="{F2886100-1129-413C-8733-C97CCCAEE4A5}"/>
              </a:ext>
            </a:extLst>
          </p:cNvPr>
          <p:cNvSpPr/>
          <p:nvPr/>
        </p:nvSpPr>
        <p:spPr bwMode="auto">
          <a:xfrm>
            <a:off x="5514208" y="2907122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7" name="Freeform: Shape 35">
            <a:extLst>
              <a:ext uri="{FF2B5EF4-FFF2-40B4-BE49-F238E27FC236}">
                <a16:creationId xmlns:a16="http://schemas.microsoft.com/office/drawing/2014/main" id="{223AD317-45B6-46ED-AA6B-D2C01BFE0FA3}"/>
              </a:ext>
            </a:extLst>
          </p:cNvPr>
          <p:cNvSpPr/>
          <p:nvPr/>
        </p:nvSpPr>
        <p:spPr bwMode="auto">
          <a:xfrm>
            <a:off x="5662720" y="2748841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8" name="Freeform: Shape 37">
            <a:extLst>
              <a:ext uri="{FF2B5EF4-FFF2-40B4-BE49-F238E27FC236}">
                <a16:creationId xmlns:a16="http://schemas.microsoft.com/office/drawing/2014/main" id="{63739AEE-81C9-4AC6-B5A8-A4218228DE59}"/>
              </a:ext>
            </a:extLst>
          </p:cNvPr>
          <p:cNvSpPr/>
          <p:nvPr/>
        </p:nvSpPr>
        <p:spPr bwMode="auto">
          <a:xfrm>
            <a:off x="5038200" y="4000022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9" name="Freeform: Shape 38">
            <a:extLst>
              <a:ext uri="{FF2B5EF4-FFF2-40B4-BE49-F238E27FC236}">
                <a16:creationId xmlns:a16="http://schemas.microsoft.com/office/drawing/2014/main" id="{64D25380-7A9B-4A68-ADE0-094D7919A39C}"/>
              </a:ext>
            </a:extLst>
          </p:cNvPr>
          <p:cNvSpPr/>
          <p:nvPr/>
        </p:nvSpPr>
        <p:spPr bwMode="auto">
          <a:xfrm>
            <a:off x="5344088" y="3872016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0" name="Freeform: Shape 39">
            <a:extLst>
              <a:ext uri="{FF2B5EF4-FFF2-40B4-BE49-F238E27FC236}">
                <a16:creationId xmlns:a16="http://schemas.microsoft.com/office/drawing/2014/main" id="{A145A7BA-6A55-4539-9536-62F275749986}"/>
              </a:ext>
            </a:extLst>
          </p:cNvPr>
          <p:cNvSpPr/>
          <p:nvPr/>
        </p:nvSpPr>
        <p:spPr bwMode="auto">
          <a:xfrm>
            <a:off x="5220506" y="3917035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1" name="Freeform: Shape 40">
            <a:extLst>
              <a:ext uri="{FF2B5EF4-FFF2-40B4-BE49-F238E27FC236}">
                <a16:creationId xmlns:a16="http://schemas.microsoft.com/office/drawing/2014/main" id="{D6713393-9250-440B-9FA6-61C556F5A756}"/>
              </a:ext>
            </a:extLst>
          </p:cNvPr>
          <p:cNvSpPr/>
          <p:nvPr/>
        </p:nvSpPr>
        <p:spPr bwMode="auto">
          <a:xfrm>
            <a:off x="5514208" y="3781012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2" name="Freeform: Shape 41">
            <a:extLst>
              <a:ext uri="{FF2B5EF4-FFF2-40B4-BE49-F238E27FC236}">
                <a16:creationId xmlns:a16="http://schemas.microsoft.com/office/drawing/2014/main" id="{F0E4348B-A0BB-419B-ABC2-113E61AB24C1}"/>
              </a:ext>
            </a:extLst>
          </p:cNvPr>
          <p:cNvSpPr/>
          <p:nvPr/>
        </p:nvSpPr>
        <p:spPr bwMode="auto">
          <a:xfrm>
            <a:off x="5662720" y="3622731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8AE75-9D7F-4B44-BD0C-42C1078F6DCF}"/>
              </a:ext>
            </a:extLst>
          </p:cNvPr>
          <p:cNvSpPr txBox="1"/>
          <p:nvPr/>
        </p:nvSpPr>
        <p:spPr>
          <a:xfrm>
            <a:off x="4504447" y="4774795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Two Pinholes </a:t>
            </a:r>
          </a:p>
          <a:p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FBFEC4-5668-4F3A-BA06-4DEFEFF56AB9}"/>
                  </a:ext>
                </a:extLst>
              </p:cNvPr>
              <p:cNvSpPr txBox="1"/>
              <p:nvPr/>
            </p:nvSpPr>
            <p:spPr>
              <a:xfrm>
                <a:off x="4639286" y="2904645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FBFEC4-5668-4F3A-BA06-4DEFEFF5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86" y="2904645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17778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9316C9-8D3A-4CF8-9D1D-44A367E42D72}"/>
                  </a:ext>
                </a:extLst>
              </p:cNvPr>
              <p:cNvSpPr txBox="1"/>
              <p:nvPr/>
            </p:nvSpPr>
            <p:spPr>
              <a:xfrm>
                <a:off x="4675424" y="4194315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9316C9-8D3A-4CF8-9D1D-44A367E4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24" y="4194315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EAF991-C2A3-4543-96A6-BB86FE52B1D9}"/>
                  </a:ext>
                </a:extLst>
              </p:cNvPr>
              <p:cNvSpPr txBox="1"/>
              <p:nvPr/>
            </p:nvSpPr>
            <p:spPr>
              <a:xfrm>
                <a:off x="756438" y="5557159"/>
                <a:ext cx="8387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pinholes are like point light 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coherent between together 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EAF991-C2A3-4543-96A6-BB86FE52B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" y="5557159"/>
                <a:ext cx="8387562" cy="369332"/>
              </a:xfrm>
              <a:prstGeom prst="rect">
                <a:avLst/>
              </a:prstGeom>
              <a:blipFill>
                <a:blip r:embed="rId4"/>
                <a:stretch>
                  <a:fillRect l="-5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71D5F-6B80-463F-AF02-ECFD1BBEE9A9}"/>
                  </a:ext>
                </a:extLst>
              </p:cNvPr>
              <p:cNvSpPr txBox="1"/>
              <p:nvPr/>
            </p:nvSpPr>
            <p:spPr>
              <a:xfrm>
                <a:off x="3688603" y="3220251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D71D5F-6B80-463F-AF02-ECFD1BBEE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03" y="3220251"/>
                <a:ext cx="276742" cy="276999"/>
              </a:xfrm>
              <a:prstGeom prst="rect">
                <a:avLst/>
              </a:prstGeom>
              <a:blipFill>
                <a:blip r:embed="rId5"/>
                <a:stretch>
                  <a:fillRect l="-17778" r="-88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015EE8F1-8BCC-4EE9-B5FC-D67A6C3D0830}"/>
              </a:ext>
            </a:extLst>
          </p:cNvPr>
          <p:cNvSpPr/>
          <p:nvPr/>
        </p:nvSpPr>
        <p:spPr bwMode="auto">
          <a:xfrm>
            <a:off x="5931571" y="3092270"/>
            <a:ext cx="124574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0CB29-F60B-427F-90BF-35559CB39788}"/>
              </a:ext>
            </a:extLst>
          </p:cNvPr>
          <p:cNvSpPr txBox="1"/>
          <p:nvPr/>
        </p:nvSpPr>
        <p:spPr>
          <a:xfrm>
            <a:off x="5747738" y="451950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6D136-B8D7-4C11-97C9-67C7E056E068}"/>
              </a:ext>
            </a:extLst>
          </p:cNvPr>
          <p:cNvSpPr/>
          <p:nvPr/>
        </p:nvSpPr>
        <p:spPr bwMode="auto">
          <a:xfrm>
            <a:off x="5344089" y="3234545"/>
            <a:ext cx="1209110" cy="94460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47FC7F-682E-42BE-B91A-2C7512B0DD83}"/>
                  </a:ext>
                </a:extLst>
              </p:cNvPr>
              <p:cNvSpPr txBox="1"/>
              <p:nvPr/>
            </p:nvSpPr>
            <p:spPr>
              <a:xfrm>
                <a:off x="6496643" y="3335830"/>
                <a:ext cx="2542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Interferences between the light waves which come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47FC7F-682E-42BE-B91A-2C7512B0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43" y="3335830"/>
                <a:ext cx="2542557" cy="830997"/>
              </a:xfrm>
              <a:prstGeom prst="rect">
                <a:avLst/>
              </a:prstGeom>
              <a:blipFill>
                <a:blip r:embed="rId6"/>
                <a:stretch>
                  <a:fillRect l="-1439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36" grpId="0"/>
      <p:bldP spid="40" grpId="0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24914E-D151-41F6-9340-040D926B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81" y="65034"/>
            <a:ext cx="8229600" cy="1143000"/>
          </a:xfrm>
        </p:spPr>
        <p:txBody>
          <a:bodyPr/>
          <a:lstStyle/>
          <a:p>
            <a:r>
              <a:rPr lang="en-US" sz="2400" dirty="0"/>
              <a:t>Young’s holes experiment with incident laser 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8B567-406D-4AF7-A44D-6CE883A4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151487" y="2273449"/>
            <a:ext cx="3686175" cy="2828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88015-657E-4EA1-9924-1E7B664ACB35}"/>
              </a:ext>
            </a:extLst>
          </p:cNvPr>
          <p:cNvSpPr txBox="1"/>
          <p:nvPr/>
        </p:nvSpPr>
        <p:spPr>
          <a:xfrm>
            <a:off x="5251244" y="5589240"/>
            <a:ext cx="34355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http://www.maxicours.com/se/fiche/1/7/410471.html/ts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17614-D139-428D-93BE-DC4001E6B85B}"/>
              </a:ext>
            </a:extLst>
          </p:cNvPr>
          <p:cNvSpPr/>
          <p:nvPr/>
        </p:nvSpPr>
        <p:spPr bwMode="auto">
          <a:xfrm>
            <a:off x="457200" y="3717032"/>
            <a:ext cx="792088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B7FC23-E68D-4B32-BE28-63254FE53EF6}"/>
              </a:ext>
            </a:extLst>
          </p:cNvPr>
          <p:cNvSpPr/>
          <p:nvPr/>
        </p:nvSpPr>
        <p:spPr bwMode="auto">
          <a:xfrm>
            <a:off x="1381363" y="3656003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1F1135-2255-45F5-8ADA-186C3CC30A95}"/>
              </a:ext>
            </a:extLst>
          </p:cNvPr>
          <p:cNvSpPr/>
          <p:nvPr/>
        </p:nvSpPr>
        <p:spPr bwMode="auto">
          <a:xfrm>
            <a:off x="1687251" y="3527997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D102107-3C6F-4A27-8800-660D4312CAE4}"/>
              </a:ext>
            </a:extLst>
          </p:cNvPr>
          <p:cNvSpPr/>
          <p:nvPr/>
        </p:nvSpPr>
        <p:spPr bwMode="auto">
          <a:xfrm>
            <a:off x="1563669" y="3573016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8D47D6-94A3-480E-B6F9-249F36BA4EB8}"/>
              </a:ext>
            </a:extLst>
          </p:cNvPr>
          <p:cNvCxnSpPr/>
          <p:nvPr/>
        </p:nvCxnSpPr>
        <p:spPr bwMode="auto">
          <a:xfrm>
            <a:off x="1897360" y="2996952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C8B91F-B9D1-4B8C-AA54-1517224647C8}"/>
              </a:ext>
            </a:extLst>
          </p:cNvPr>
          <p:cNvCxnSpPr/>
          <p:nvPr/>
        </p:nvCxnSpPr>
        <p:spPr bwMode="auto">
          <a:xfrm>
            <a:off x="1897542" y="382504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B5BE51-7998-4EE5-8672-9A9184D4B8D7}"/>
              </a:ext>
            </a:extLst>
          </p:cNvPr>
          <p:cNvSpPr txBox="1"/>
          <p:nvPr/>
        </p:nvSpPr>
        <p:spPr>
          <a:xfrm>
            <a:off x="412937" y="389857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AD9D6-0EDA-4DFD-809F-B63B5DE91545}"/>
              </a:ext>
            </a:extLst>
          </p:cNvPr>
          <p:cNvSpPr txBox="1"/>
          <p:nvPr/>
        </p:nvSpPr>
        <p:spPr>
          <a:xfrm>
            <a:off x="1524646" y="4600756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Pinhole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6E1930-6BCF-4A4E-BAAB-C5E4D40E7301}"/>
              </a:ext>
            </a:extLst>
          </p:cNvPr>
          <p:cNvSpPr/>
          <p:nvPr/>
        </p:nvSpPr>
        <p:spPr bwMode="auto">
          <a:xfrm>
            <a:off x="1969368" y="3629014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51EB3D-1F4A-4BDF-A513-E73B9F8FE8C2}"/>
              </a:ext>
            </a:extLst>
          </p:cNvPr>
          <p:cNvSpPr/>
          <p:nvPr/>
        </p:nvSpPr>
        <p:spPr bwMode="auto">
          <a:xfrm>
            <a:off x="2275256" y="3501008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8A1F4C-8925-4CD7-B2C6-CA9791F6AF2F}"/>
              </a:ext>
            </a:extLst>
          </p:cNvPr>
          <p:cNvSpPr/>
          <p:nvPr/>
        </p:nvSpPr>
        <p:spPr bwMode="auto">
          <a:xfrm>
            <a:off x="2151674" y="3546027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EF9596-ED61-45D9-97A0-EDC849825EC9}"/>
              </a:ext>
            </a:extLst>
          </p:cNvPr>
          <p:cNvSpPr/>
          <p:nvPr/>
        </p:nvSpPr>
        <p:spPr bwMode="auto">
          <a:xfrm>
            <a:off x="2445376" y="3410004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8CC1B7-6828-4B7A-9D88-ECDBCAEA9B15}"/>
              </a:ext>
            </a:extLst>
          </p:cNvPr>
          <p:cNvSpPr/>
          <p:nvPr/>
        </p:nvSpPr>
        <p:spPr bwMode="auto">
          <a:xfrm>
            <a:off x="2593888" y="3251723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66F020-8413-4FF7-9CFD-668DA90F4AD7}"/>
              </a:ext>
            </a:extLst>
          </p:cNvPr>
          <p:cNvCxnSpPr/>
          <p:nvPr/>
        </p:nvCxnSpPr>
        <p:spPr bwMode="auto">
          <a:xfrm>
            <a:off x="2877568" y="2708920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F6FB9-D997-412A-A8DE-AF2B5C020582}"/>
              </a:ext>
            </a:extLst>
          </p:cNvPr>
          <p:cNvCxnSpPr/>
          <p:nvPr/>
        </p:nvCxnSpPr>
        <p:spPr bwMode="auto">
          <a:xfrm>
            <a:off x="2877568" y="3410004"/>
            <a:ext cx="0" cy="811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E4D5AB-64C8-44AF-B3D3-D06DE06047E2}"/>
              </a:ext>
            </a:extLst>
          </p:cNvPr>
          <p:cNvCxnSpPr/>
          <p:nvPr/>
        </p:nvCxnSpPr>
        <p:spPr bwMode="auto">
          <a:xfrm>
            <a:off x="2877568" y="4323635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751ED4-9325-40F5-B216-4B00679BB773}"/>
              </a:ext>
            </a:extLst>
          </p:cNvPr>
          <p:cNvSpPr/>
          <p:nvPr/>
        </p:nvSpPr>
        <p:spPr bwMode="auto">
          <a:xfrm>
            <a:off x="2983728" y="3214890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48AFBB-86B5-4C2E-8365-F9E722A718F9}"/>
              </a:ext>
            </a:extLst>
          </p:cNvPr>
          <p:cNvSpPr/>
          <p:nvPr/>
        </p:nvSpPr>
        <p:spPr bwMode="auto">
          <a:xfrm>
            <a:off x="3289616" y="3086884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39E7984-36D8-493E-AA47-DE76DE0239D2}"/>
              </a:ext>
            </a:extLst>
          </p:cNvPr>
          <p:cNvSpPr/>
          <p:nvPr/>
        </p:nvSpPr>
        <p:spPr bwMode="auto">
          <a:xfrm>
            <a:off x="3166034" y="3131903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0708D1-5EB8-44D1-8641-FF533603E918}"/>
              </a:ext>
            </a:extLst>
          </p:cNvPr>
          <p:cNvSpPr/>
          <p:nvPr/>
        </p:nvSpPr>
        <p:spPr bwMode="auto">
          <a:xfrm>
            <a:off x="3459736" y="2995880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A4B6065-E3AF-44B7-8EA6-C25B6AB485A4}"/>
              </a:ext>
            </a:extLst>
          </p:cNvPr>
          <p:cNvSpPr/>
          <p:nvPr/>
        </p:nvSpPr>
        <p:spPr bwMode="auto">
          <a:xfrm>
            <a:off x="3608248" y="2837599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54B470-916F-434E-AE3D-5083C53D13BB}"/>
              </a:ext>
            </a:extLst>
          </p:cNvPr>
          <p:cNvSpPr/>
          <p:nvPr/>
        </p:nvSpPr>
        <p:spPr bwMode="auto">
          <a:xfrm>
            <a:off x="2983728" y="4088780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8B55C97-C9CA-4EC3-9270-BE3713695E87}"/>
              </a:ext>
            </a:extLst>
          </p:cNvPr>
          <p:cNvSpPr/>
          <p:nvPr/>
        </p:nvSpPr>
        <p:spPr bwMode="auto">
          <a:xfrm>
            <a:off x="3289616" y="3960774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50E59D9-CCD5-4C74-8269-5524F8B18FAE}"/>
              </a:ext>
            </a:extLst>
          </p:cNvPr>
          <p:cNvSpPr/>
          <p:nvPr/>
        </p:nvSpPr>
        <p:spPr bwMode="auto">
          <a:xfrm>
            <a:off x="3166034" y="4005793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FA71370-3F91-406C-8CBB-5740E47EEE2E}"/>
              </a:ext>
            </a:extLst>
          </p:cNvPr>
          <p:cNvSpPr/>
          <p:nvPr/>
        </p:nvSpPr>
        <p:spPr bwMode="auto">
          <a:xfrm>
            <a:off x="3459736" y="3869770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E2CA6A4-113F-4822-BF4C-F03695F8D506}"/>
              </a:ext>
            </a:extLst>
          </p:cNvPr>
          <p:cNvSpPr/>
          <p:nvPr/>
        </p:nvSpPr>
        <p:spPr bwMode="auto">
          <a:xfrm>
            <a:off x="3608248" y="3711489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B5A963-0F91-483D-8931-1E6C777DA907}"/>
              </a:ext>
            </a:extLst>
          </p:cNvPr>
          <p:cNvSpPr txBox="1"/>
          <p:nvPr/>
        </p:nvSpPr>
        <p:spPr>
          <a:xfrm>
            <a:off x="2449975" y="486355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Two Pinholes </a:t>
            </a:r>
          </a:p>
          <a:p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E5A54D-913F-4659-8A24-E2FDFEA6A1FD}"/>
                  </a:ext>
                </a:extLst>
              </p:cNvPr>
              <p:cNvSpPr txBox="1"/>
              <p:nvPr/>
            </p:nvSpPr>
            <p:spPr>
              <a:xfrm>
                <a:off x="2584814" y="2993403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E5A54D-913F-4659-8A24-E2FDFEA6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14" y="2993403"/>
                <a:ext cx="271421" cy="276999"/>
              </a:xfrm>
              <a:prstGeom prst="rect">
                <a:avLst/>
              </a:prstGeom>
              <a:blipFill>
                <a:blip r:embed="rId4"/>
                <a:stretch>
                  <a:fillRect l="-17778" r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C56282-5CFE-4798-BF2E-EA25271BFB43}"/>
                  </a:ext>
                </a:extLst>
              </p:cNvPr>
              <p:cNvSpPr txBox="1"/>
              <p:nvPr/>
            </p:nvSpPr>
            <p:spPr>
              <a:xfrm>
                <a:off x="2620952" y="4283073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C56282-5CFE-4798-BF2E-EA25271B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52" y="4283073"/>
                <a:ext cx="276742" cy="276999"/>
              </a:xfrm>
              <a:prstGeom prst="rect">
                <a:avLst/>
              </a:prstGeom>
              <a:blipFill>
                <a:blip r:embed="rId5"/>
                <a:stretch>
                  <a:fillRect l="-20000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7EC99-183B-424C-9760-BACFB5A738F5}"/>
                  </a:ext>
                </a:extLst>
              </p:cNvPr>
              <p:cNvSpPr txBox="1"/>
              <p:nvPr/>
            </p:nvSpPr>
            <p:spPr>
              <a:xfrm>
                <a:off x="1634131" y="3309009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7EC99-183B-424C-9760-BACFB5A7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31" y="3309009"/>
                <a:ext cx="276742" cy="276999"/>
              </a:xfrm>
              <a:prstGeom prst="rect">
                <a:avLst/>
              </a:prstGeom>
              <a:blipFill>
                <a:blip r:embed="rId6"/>
                <a:stretch>
                  <a:fillRect l="-17778" r="-888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DAC16F10-C180-432D-B502-348BCE4064C5}"/>
              </a:ext>
            </a:extLst>
          </p:cNvPr>
          <p:cNvSpPr/>
          <p:nvPr/>
        </p:nvSpPr>
        <p:spPr bwMode="auto">
          <a:xfrm>
            <a:off x="3877099" y="3181028"/>
            <a:ext cx="124574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57EA6-BEE0-419C-8BCB-70382A7F82A9}"/>
              </a:ext>
            </a:extLst>
          </p:cNvPr>
          <p:cNvSpPr txBox="1"/>
          <p:nvPr/>
        </p:nvSpPr>
        <p:spPr>
          <a:xfrm>
            <a:off x="3693266" y="460826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31F64F9-E244-43EE-9843-9C1AE9702CCF}"/>
              </a:ext>
            </a:extLst>
          </p:cNvPr>
          <p:cNvSpPr/>
          <p:nvPr/>
        </p:nvSpPr>
        <p:spPr bwMode="auto">
          <a:xfrm>
            <a:off x="3289617" y="3323303"/>
            <a:ext cx="1209110" cy="94460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4B39AB-494A-4D8A-B4E0-9593EE354B53}"/>
                  </a:ext>
                </a:extLst>
              </p:cNvPr>
              <p:cNvSpPr txBox="1"/>
              <p:nvPr/>
            </p:nvSpPr>
            <p:spPr>
              <a:xfrm>
                <a:off x="3958954" y="2079307"/>
                <a:ext cx="15282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Interferences between the light waves which come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4B39AB-494A-4D8A-B4E0-9593EE35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54" y="2079307"/>
                <a:ext cx="1528281" cy="1323439"/>
              </a:xfrm>
              <a:prstGeom prst="rect">
                <a:avLst/>
              </a:prstGeom>
              <a:blipFill>
                <a:blip r:embed="rId7"/>
                <a:stretch>
                  <a:fillRect l="-1992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22CD7F-B001-4BBE-8DAE-DE2AF41D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-155773"/>
            <a:ext cx="8229600" cy="1143000"/>
          </a:xfrm>
        </p:spPr>
        <p:txBody>
          <a:bodyPr/>
          <a:lstStyle/>
          <a:p>
            <a:r>
              <a:rPr lang="en-US" dirty="0"/>
              <a:t>Point light 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98BE99-A039-4599-B2D8-0A58C26C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4525963"/>
          </a:xfrm>
        </p:spPr>
        <p:txBody>
          <a:bodyPr/>
          <a:lstStyle/>
          <a:p>
            <a:r>
              <a:rPr lang="en-US" sz="2800" dirty="0"/>
              <a:t>The simplest model of light source is the point light source.</a:t>
            </a:r>
          </a:p>
          <a:p>
            <a:r>
              <a:rPr lang="en-US" sz="2800" dirty="0"/>
              <a:t>The light is then emitted in all the directions</a:t>
            </a:r>
          </a:p>
          <a:p>
            <a:r>
              <a:rPr lang="en-US" sz="2800" dirty="0"/>
              <a:t>The wave fronts of the light waves are spherical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76CED-A13A-4F50-893D-05773599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12" y="3573016"/>
            <a:ext cx="425767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ADBEB-CB42-4AB2-BA7A-3C3CDDBA17B2}"/>
              </a:ext>
            </a:extLst>
          </p:cNvPr>
          <p:cNvSpPr txBox="1"/>
          <p:nvPr/>
        </p:nvSpPr>
        <p:spPr>
          <a:xfrm>
            <a:off x="2555776" y="5649466"/>
            <a:ext cx="305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http://math.hws.edu/graphicsbook/c4/s1.html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92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395536" y="5515491"/>
            <a:ext cx="8456818" cy="966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99392"/>
            <a:ext cx="8229600" cy="1143000"/>
          </a:xfrm>
        </p:spPr>
        <p:txBody>
          <a:bodyPr/>
          <a:lstStyle/>
          <a:p>
            <a:r>
              <a:rPr lang="en-GB" dirty="0"/>
              <a:t>The complex electric field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2980" y="764704"/>
            <a:ext cx="82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for other things in Physics, complex numbers can be useful to describe “real” things.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544" y="1484784"/>
            <a:ext cx="796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Considering an electric field magnitude described by: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75956" y="2208497"/>
                <a:ext cx="43440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956" y="2208497"/>
                <a:ext cx="434401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8747" y="2942728"/>
                <a:ext cx="821673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The complex electric field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complex number which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real part.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7" y="2942728"/>
                <a:ext cx="8216737" cy="374270"/>
              </a:xfrm>
              <a:prstGeom prst="rect">
                <a:avLst/>
              </a:prstGeom>
              <a:blipFill>
                <a:blip r:embed="rId3"/>
                <a:stretch>
                  <a:fillRect l="-668" t="-19672" r="-59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1475656" y="3674427"/>
            <a:ext cx="108012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66891" y="3733376"/>
                <a:ext cx="3401765" cy="543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91" y="3733376"/>
                <a:ext cx="3401765" cy="543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71600" y="4869160"/>
                <a:ext cx="66698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position vector from point source and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electric field amplitude (could be not the same in all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69160"/>
                <a:ext cx="6669839" cy="646331"/>
              </a:xfrm>
              <a:prstGeom prst="rect">
                <a:avLst/>
              </a:prstGeom>
              <a:blipFill>
                <a:blip r:embed="rId5"/>
                <a:stretch>
                  <a:fillRect t="-12264" r="-91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02980" y="5608262"/>
            <a:ext cx="8179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care that the electric field could be not always a sinusoidal plane wave (for the young hole experiment, it is spherical waves from a hole, considered as ideal point source).</a:t>
            </a:r>
          </a:p>
        </p:txBody>
      </p:sp>
    </p:spTree>
    <p:extLst>
      <p:ext uri="{BB962C8B-B14F-4D97-AF65-F5344CB8AC3E}">
        <p14:creationId xmlns:p14="http://schemas.microsoft.com/office/powerpoint/2010/main" val="4025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" grpId="0"/>
      <p:bldP spid="42" grpId="0"/>
      <p:bldP spid="43" grpId="0" animBg="1"/>
      <p:bldP spid="44" grpId="0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491880" y="4184799"/>
            <a:ext cx="2016224" cy="90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36096" y="1700808"/>
            <a:ext cx="2880320" cy="120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99392"/>
            <a:ext cx="8229600" cy="1143000"/>
          </a:xfrm>
        </p:spPr>
        <p:txBody>
          <a:bodyPr/>
          <a:lstStyle/>
          <a:p>
            <a:r>
              <a:rPr lang="en-GB" dirty="0"/>
              <a:t>The complex electric field and the intensity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5314" y="1406158"/>
                <a:ext cx="3401765" cy="543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14" y="1406158"/>
                <a:ext cx="3401765" cy="543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27584" y="6001395"/>
                <a:ext cx="28419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position vector and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electric field amplitude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001395"/>
                <a:ext cx="2841932" cy="646331"/>
              </a:xfrm>
              <a:prstGeom prst="rect">
                <a:avLst/>
              </a:prstGeom>
              <a:blipFill>
                <a:blip r:embed="rId3"/>
                <a:stretch>
                  <a:fillRect l="-215" t="-12150" r="-10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1683" y="2358008"/>
                <a:ext cx="3781099" cy="543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83" y="2358008"/>
                <a:ext cx="3781099" cy="543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08104" y="1964855"/>
                <a:ext cx="2669320" cy="786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sSup>
                        <m:sSup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964855"/>
                <a:ext cx="2669320" cy="786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314" y="3347197"/>
                <a:ext cx="8352928" cy="83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The light intensity corresponding to this electric field is proportional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14" y="3347197"/>
                <a:ext cx="8352928" cy="837602"/>
              </a:xfrm>
              <a:prstGeom prst="rect">
                <a:avLst/>
              </a:prstGeom>
              <a:blipFill>
                <a:blip r:embed="rId6"/>
                <a:stretch>
                  <a:fillRect l="-1094" t="-583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1526" y="4348056"/>
                <a:ext cx="1680909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acc>
                        <m:accPr>
                          <m:chr m:val="̃"/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26" y="4348056"/>
                <a:ext cx="1680909" cy="564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52353" y="5248441"/>
            <a:ext cx="859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not only one definition of the light intensity. We will see more details about it later.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2352" y="1964855"/>
                <a:ext cx="373161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Complex conjugated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2" y="1964855"/>
                <a:ext cx="3731615" cy="374270"/>
              </a:xfrm>
              <a:prstGeom prst="rect">
                <a:avLst/>
              </a:prstGeom>
              <a:blipFill>
                <a:blip r:embed="rId8"/>
                <a:stretch>
                  <a:fillRect l="-1471" t="-1935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9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1" grpId="0"/>
      <p:bldP spid="3" grpId="0"/>
      <p:bldP spid="6" grpId="0"/>
      <p:bldP spid="7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32</a:t>
            </a:fld>
            <a:endParaRPr lang="en-US" altLang="zh-C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1BB988-7835-4B58-9770-66FB7B4FE1AB}"/>
              </a:ext>
            </a:extLst>
          </p:cNvPr>
          <p:cNvCxnSpPr/>
          <p:nvPr/>
        </p:nvCxnSpPr>
        <p:spPr bwMode="auto">
          <a:xfrm>
            <a:off x="630491" y="2114833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A7E551-A106-41E5-A61F-B6F093F362F1}"/>
              </a:ext>
            </a:extLst>
          </p:cNvPr>
          <p:cNvCxnSpPr/>
          <p:nvPr/>
        </p:nvCxnSpPr>
        <p:spPr bwMode="auto">
          <a:xfrm>
            <a:off x="630491" y="2815917"/>
            <a:ext cx="0" cy="811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B5B0AE-0102-48B5-9F53-76D9A40FAB38}"/>
              </a:ext>
            </a:extLst>
          </p:cNvPr>
          <p:cNvCxnSpPr/>
          <p:nvPr/>
        </p:nvCxnSpPr>
        <p:spPr bwMode="auto">
          <a:xfrm>
            <a:off x="630491" y="3729548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71E23D9D-8081-48B0-87C0-70F08A99C547}"/>
              </a:ext>
            </a:extLst>
          </p:cNvPr>
          <p:cNvSpPr/>
          <p:nvPr/>
        </p:nvSpPr>
        <p:spPr bwMode="auto">
          <a:xfrm>
            <a:off x="736651" y="2620803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2D14E536-89D8-44C4-A78C-3059BB4B76CC}"/>
              </a:ext>
            </a:extLst>
          </p:cNvPr>
          <p:cNvSpPr/>
          <p:nvPr/>
        </p:nvSpPr>
        <p:spPr bwMode="auto">
          <a:xfrm>
            <a:off x="1042539" y="2492797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13DAE98A-FBDE-45B8-A78D-CBF960AA6067}"/>
              </a:ext>
            </a:extLst>
          </p:cNvPr>
          <p:cNvSpPr/>
          <p:nvPr/>
        </p:nvSpPr>
        <p:spPr bwMode="auto">
          <a:xfrm>
            <a:off x="918957" y="2537816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B8A78EE2-8AD7-4FB8-8BA7-507E3E1A9ECF}"/>
              </a:ext>
            </a:extLst>
          </p:cNvPr>
          <p:cNvSpPr/>
          <p:nvPr/>
        </p:nvSpPr>
        <p:spPr bwMode="auto">
          <a:xfrm>
            <a:off x="1212659" y="2401793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026F9524-FECA-48B2-B1AD-C73B070E342E}"/>
              </a:ext>
            </a:extLst>
          </p:cNvPr>
          <p:cNvSpPr/>
          <p:nvPr/>
        </p:nvSpPr>
        <p:spPr bwMode="auto">
          <a:xfrm>
            <a:off x="1361171" y="2243512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F39CF2E9-9130-4184-AF2C-46276FD294C5}"/>
              </a:ext>
            </a:extLst>
          </p:cNvPr>
          <p:cNvSpPr/>
          <p:nvPr/>
        </p:nvSpPr>
        <p:spPr bwMode="auto">
          <a:xfrm>
            <a:off x="736651" y="3494693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0469A15D-6AFF-485A-8B45-8A93502EF1F7}"/>
              </a:ext>
            </a:extLst>
          </p:cNvPr>
          <p:cNvSpPr/>
          <p:nvPr/>
        </p:nvSpPr>
        <p:spPr bwMode="auto">
          <a:xfrm>
            <a:off x="1042539" y="3366687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0053E5E1-0A0E-41AD-8B12-83454849AE1F}"/>
              </a:ext>
            </a:extLst>
          </p:cNvPr>
          <p:cNvSpPr/>
          <p:nvPr/>
        </p:nvSpPr>
        <p:spPr bwMode="auto">
          <a:xfrm>
            <a:off x="918957" y="3411706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193F0387-AB7C-49C8-9A05-27ED9CAFFAAE}"/>
              </a:ext>
            </a:extLst>
          </p:cNvPr>
          <p:cNvSpPr/>
          <p:nvPr/>
        </p:nvSpPr>
        <p:spPr bwMode="auto">
          <a:xfrm>
            <a:off x="1212659" y="3275683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65FAECE3-992D-43DF-B93A-A62F25335EB9}"/>
              </a:ext>
            </a:extLst>
          </p:cNvPr>
          <p:cNvSpPr/>
          <p:nvPr/>
        </p:nvSpPr>
        <p:spPr bwMode="auto">
          <a:xfrm>
            <a:off x="1361171" y="3117402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/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17778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/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17391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CB1BF8-EC65-463A-B44F-D091C7CDE453}"/>
              </a:ext>
            </a:extLst>
          </p:cNvPr>
          <p:cNvCxnSpPr/>
          <p:nvPr/>
        </p:nvCxnSpPr>
        <p:spPr bwMode="auto">
          <a:xfrm>
            <a:off x="1619672" y="1988840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E1711C-F283-4FE3-A892-DB8E9376FE81}"/>
              </a:ext>
            </a:extLst>
          </p:cNvPr>
          <p:cNvSpPr txBox="1"/>
          <p:nvPr/>
        </p:nvSpPr>
        <p:spPr>
          <a:xfrm>
            <a:off x="1380607" y="44640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F2E1B7-A765-41CF-AB7C-F0F1E3377B11}"/>
              </a:ext>
            </a:extLst>
          </p:cNvPr>
          <p:cNvCxnSpPr/>
          <p:nvPr/>
        </p:nvCxnSpPr>
        <p:spPr bwMode="auto">
          <a:xfrm>
            <a:off x="1547664" y="2995887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32ABF3-A997-4F07-9686-605DFEF12E53}"/>
              </a:ext>
            </a:extLst>
          </p:cNvPr>
          <p:cNvSpPr txBox="1"/>
          <p:nvPr/>
        </p:nvSpPr>
        <p:spPr>
          <a:xfrm>
            <a:off x="1619672" y="26312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B3B957-0205-493F-9B6F-F30D2C515C4A}"/>
              </a:ext>
            </a:extLst>
          </p:cNvPr>
          <p:cNvCxnSpPr/>
          <p:nvPr/>
        </p:nvCxnSpPr>
        <p:spPr bwMode="auto">
          <a:xfrm>
            <a:off x="630491" y="2766851"/>
            <a:ext cx="989181" cy="22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/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blipFill>
                <a:blip r:embed="rId4"/>
                <a:stretch>
                  <a:fillRect l="-25000" t="-46667" r="-7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12DA94-C689-4969-8D76-448ABB99E725}"/>
              </a:ext>
            </a:extLst>
          </p:cNvPr>
          <p:cNvCxnSpPr/>
          <p:nvPr/>
        </p:nvCxnSpPr>
        <p:spPr bwMode="auto">
          <a:xfrm flipV="1">
            <a:off x="630491" y="2995887"/>
            <a:ext cx="989181" cy="667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/>
              <p:nvPr/>
            </p:nvSpPr>
            <p:spPr>
              <a:xfrm>
                <a:off x="989865" y="3506624"/>
                <a:ext cx="24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65" y="3506624"/>
                <a:ext cx="248658" cy="276999"/>
              </a:xfrm>
              <a:prstGeom prst="rect">
                <a:avLst/>
              </a:prstGeom>
              <a:blipFill>
                <a:blip r:embed="rId5"/>
                <a:stretch>
                  <a:fillRect l="-24390" t="-43478" r="-756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602D620-70E0-45C6-A44B-3CFC00528987}"/>
              </a:ext>
            </a:extLst>
          </p:cNvPr>
          <p:cNvSpPr txBox="1"/>
          <p:nvPr/>
        </p:nvSpPr>
        <p:spPr>
          <a:xfrm>
            <a:off x="398399" y="4990937"/>
            <a:ext cx="24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a point of the screen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81FF07-5A5F-4329-BEB9-1EA55EF03C3E}"/>
                  </a:ext>
                </a:extLst>
              </p:cNvPr>
              <p:cNvSpPr txBox="1"/>
              <p:nvPr/>
            </p:nvSpPr>
            <p:spPr>
              <a:xfrm>
                <a:off x="4284424" y="1217780"/>
                <a:ext cx="233230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81FF07-5A5F-4329-BEB9-1EA55EF0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24" y="1217780"/>
                <a:ext cx="2332305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6F378E0-B826-4BC4-AD8C-571C3861AC2B}"/>
              </a:ext>
            </a:extLst>
          </p:cNvPr>
          <p:cNvSpPr txBox="1"/>
          <p:nvPr/>
        </p:nvSpPr>
        <p:spPr>
          <a:xfrm>
            <a:off x="2843808" y="789774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Superposition of the two electric fields (total electric field)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C3E65-98FD-4C07-A36D-C1516350478D}"/>
              </a:ext>
            </a:extLst>
          </p:cNvPr>
          <p:cNvCxnSpPr/>
          <p:nvPr/>
        </p:nvCxnSpPr>
        <p:spPr bwMode="auto">
          <a:xfrm flipV="1">
            <a:off x="5580112" y="1702546"/>
            <a:ext cx="0" cy="483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37A5F-73B9-4425-A56B-1E042A3723A2}"/>
                  </a:ext>
                </a:extLst>
              </p:cNvPr>
              <p:cNvSpPr txBox="1"/>
              <p:nvPr/>
            </p:nvSpPr>
            <p:spPr>
              <a:xfrm>
                <a:off x="3524093" y="2297777"/>
                <a:ext cx="2808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Complex electric field at P from the wave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37A5F-73B9-4425-A56B-1E042A372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93" y="2297777"/>
                <a:ext cx="2808309" cy="646331"/>
              </a:xfrm>
              <a:prstGeom prst="rect">
                <a:avLst/>
              </a:prstGeom>
              <a:blipFill>
                <a:blip r:embed="rId7"/>
                <a:stretch>
                  <a:fillRect l="-17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7509B-108A-46A1-9C47-71FE3AFD09D0}"/>
              </a:ext>
            </a:extLst>
          </p:cNvPr>
          <p:cNvCxnSpPr/>
          <p:nvPr/>
        </p:nvCxnSpPr>
        <p:spPr bwMode="auto">
          <a:xfrm flipH="1" flipV="1">
            <a:off x="6193160" y="1730397"/>
            <a:ext cx="791106" cy="681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5DBE6-7BCB-46F2-94F7-5C583099796C}"/>
                  </a:ext>
                </a:extLst>
              </p:cNvPr>
              <p:cNvSpPr txBox="1"/>
              <p:nvPr/>
            </p:nvSpPr>
            <p:spPr>
              <a:xfrm>
                <a:off x="6536907" y="2350621"/>
                <a:ext cx="2808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Complex electric field at P from the wave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5DBE6-7BCB-46F2-94F7-5C583099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907" y="2350621"/>
                <a:ext cx="2808309" cy="646331"/>
              </a:xfrm>
              <a:prstGeom prst="rect">
                <a:avLst/>
              </a:prstGeom>
              <a:blipFill>
                <a:blip r:embed="rId8"/>
                <a:stretch>
                  <a:fillRect l="-17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A69FB440-44E5-404A-A605-4840F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48" y="11176"/>
            <a:ext cx="8229600" cy="1143000"/>
          </a:xfrm>
        </p:spPr>
        <p:txBody>
          <a:bodyPr/>
          <a:lstStyle/>
          <a:p>
            <a:r>
              <a:rPr lang="en-US" sz="2000" dirty="0"/>
              <a:t>Mathematical description of Young’s holes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89192" y="3219591"/>
                <a:ext cx="5280933" cy="641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192" y="3219591"/>
                <a:ext cx="5280933" cy="6414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410651" y="3937115"/>
                <a:ext cx="5305875" cy="641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51" y="3937115"/>
                <a:ext cx="5305875" cy="6414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35896" y="5070987"/>
                <a:ext cx="489654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Take care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are not uniform, the waves from the point sources are not sinusoidal plane waves (we will see more details later).  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70987"/>
                <a:ext cx="4896544" cy="935513"/>
              </a:xfrm>
              <a:prstGeom prst="rect">
                <a:avLst/>
              </a:prstGeom>
              <a:blipFill>
                <a:blip r:embed="rId11"/>
                <a:stretch>
                  <a:fillRect l="-995" t="-392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6" grpId="0"/>
      <p:bldP spid="39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33</a:t>
            </a:fld>
            <a:endParaRPr lang="en-US" altLang="zh-C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1BB988-7835-4B58-9770-66FB7B4FE1AB}"/>
              </a:ext>
            </a:extLst>
          </p:cNvPr>
          <p:cNvCxnSpPr/>
          <p:nvPr/>
        </p:nvCxnSpPr>
        <p:spPr bwMode="auto">
          <a:xfrm>
            <a:off x="630491" y="2114833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A7E551-A106-41E5-A61F-B6F093F362F1}"/>
              </a:ext>
            </a:extLst>
          </p:cNvPr>
          <p:cNvCxnSpPr/>
          <p:nvPr/>
        </p:nvCxnSpPr>
        <p:spPr bwMode="auto">
          <a:xfrm>
            <a:off x="630491" y="2815917"/>
            <a:ext cx="0" cy="811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B5B0AE-0102-48B5-9F53-76D9A40FAB38}"/>
              </a:ext>
            </a:extLst>
          </p:cNvPr>
          <p:cNvCxnSpPr/>
          <p:nvPr/>
        </p:nvCxnSpPr>
        <p:spPr bwMode="auto">
          <a:xfrm>
            <a:off x="630491" y="3729548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71E23D9D-8081-48B0-87C0-70F08A99C547}"/>
              </a:ext>
            </a:extLst>
          </p:cNvPr>
          <p:cNvSpPr/>
          <p:nvPr/>
        </p:nvSpPr>
        <p:spPr bwMode="auto">
          <a:xfrm>
            <a:off x="736651" y="2620803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2D14E536-89D8-44C4-A78C-3059BB4B76CC}"/>
              </a:ext>
            </a:extLst>
          </p:cNvPr>
          <p:cNvSpPr/>
          <p:nvPr/>
        </p:nvSpPr>
        <p:spPr bwMode="auto">
          <a:xfrm>
            <a:off x="1042539" y="2492797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13DAE98A-FBDE-45B8-A78D-CBF960AA6067}"/>
              </a:ext>
            </a:extLst>
          </p:cNvPr>
          <p:cNvSpPr/>
          <p:nvPr/>
        </p:nvSpPr>
        <p:spPr bwMode="auto">
          <a:xfrm>
            <a:off x="918957" y="2537816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B8A78EE2-8AD7-4FB8-8BA7-507E3E1A9ECF}"/>
              </a:ext>
            </a:extLst>
          </p:cNvPr>
          <p:cNvSpPr/>
          <p:nvPr/>
        </p:nvSpPr>
        <p:spPr bwMode="auto">
          <a:xfrm>
            <a:off x="1212659" y="2401793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026F9524-FECA-48B2-B1AD-C73B070E342E}"/>
              </a:ext>
            </a:extLst>
          </p:cNvPr>
          <p:cNvSpPr/>
          <p:nvPr/>
        </p:nvSpPr>
        <p:spPr bwMode="auto">
          <a:xfrm>
            <a:off x="1361171" y="2243512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F39CF2E9-9130-4184-AF2C-46276FD294C5}"/>
              </a:ext>
            </a:extLst>
          </p:cNvPr>
          <p:cNvSpPr/>
          <p:nvPr/>
        </p:nvSpPr>
        <p:spPr bwMode="auto">
          <a:xfrm>
            <a:off x="736651" y="3494693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0469A15D-6AFF-485A-8B45-8A93502EF1F7}"/>
              </a:ext>
            </a:extLst>
          </p:cNvPr>
          <p:cNvSpPr/>
          <p:nvPr/>
        </p:nvSpPr>
        <p:spPr bwMode="auto">
          <a:xfrm>
            <a:off x="1042539" y="3366687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0053E5E1-0A0E-41AD-8B12-83454849AE1F}"/>
              </a:ext>
            </a:extLst>
          </p:cNvPr>
          <p:cNvSpPr/>
          <p:nvPr/>
        </p:nvSpPr>
        <p:spPr bwMode="auto">
          <a:xfrm>
            <a:off x="918957" y="3411706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193F0387-AB7C-49C8-9A05-27ED9CAFFAAE}"/>
              </a:ext>
            </a:extLst>
          </p:cNvPr>
          <p:cNvSpPr/>
          <p:nvPr/>
        </p:nvSpPr>
        <p:spPr bwMode="auto">
          <a:xfrm>
            <a:off x="1212659" y="3275683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65FAECE3-992D-43DF-B93A-A62F25335EB9}"/>
              </a:ext>
            </a:extLst>
          </p:cNvPr>
          <p:cNvSpPr/>
          <p:nvPr/>
        </p:nvSpPr>
        <p:spPr bwMode="auto">
          <a:xfrm>
            <a:off x="1361171" y="3117402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/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17778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/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17391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CB1BF8-EC65-463A-B44F-D091C7CDE453}"/>
              </a:ext>
            </a:extLst>
          </p:cNvPr>
          <p:cNvCxnSpPr/>
          <p:nvPr/>
        </p:nvCxnSpPr>
        <p:spPr bwMode="auto">
          <a:xfrm>
            <a:off x="1619672" y="1988840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E1711C-F283-4FE3-A892-DB8E9376FE81}"/>
              </a:ext>
            </a:extLst>
          </p:cNvPr>
          <p:cNvSpPr txBox="1"/>
          <p:nvPr/>
        </p:nvSpPr>
        <p:spPr>
          <a:xfrm>
            <a:off x="1380607" y="44640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F2E1B7-A765-41CF-AB7C-F0F1E3377B11}"/>
              </a:ext>
            </a:extLst>
          </p:cNvPr>
          <p:cNvCxnSpPr/>
          <p:nvPr/>
        </p:nvCxnSpPr>
        <p:spPr bwMode="auto">
          <a:xfrm>
            <a:off x="1547664" y="2995887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32ABF3-A997-4F07-9686-605DFEF12E53}"/>
              </a:ext>
            </a:extLst>
          </p:cNvPr>
          <p:cNvSpPr txBox="1"/>
          <p:nvPr/>
        </p:nvSpPr>
        <p:spPr>
          <a:xfrm>
            <a:off x="1619672" y="26312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B3B957-0205-493F-9B6F-F30D2C515C4A}"/>
              </a:ext>
            </a:extLst>
          </p:cNvPr>
          <p:cNvCxnSpPr/>
          <p:nvPr/>
        </p:nvCxnSpPr>
        <p:spPr bwMode="auto">
          <a:xfrm>
            <a:off x="630491" y="2766851"/>
            <a:ext cx="989181" cy="22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/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blipFill>
                <a:blip r:embed="rId4"/>
                <a:stretch>
                  <a:fillRect l="-25000" t="-46667" r="-7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12DA94-C689-4969-8D76-448ABB99E725}"/>
              </a:ext>
            </a:extLst>
          </p:cNvPr>
          <p:cNvCxnSpPr/>
          <p:nvPr/>
        </p:nvCxnSpPr>
        <p:spPr bwMode="auto">
          <a:xfrm flipV="1">
            <a:off x="630491" y="2995887"/>
            <a:ext cx="989181" cy="667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/>
              <p:nvPr/>
            </p:nvSpPr>
            <p:spPr>
              <a:xfrm>
                <a:off x="989865" y="3506624"/>
                <a:ext cx="24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65" y="3506624"/>
                <a:ext cx="248658" cy="276999"/>
              </a:xfrm>
              <a:prstGeom prst="rect">
                <a:avLst/>
              </a:prstGeom>
              <a:blipFill>
                <a:blip r:embed="rId5"/>
                <a:stretch>
                  <a:fillRect l="-24390" t="-43478" r="-756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602D620-70E0-45C6-A44B-3CFC00528987}"/>
              </a:ext>
            </a:extLst>
          </p:cNvPr>
          <p:cNvSpPr txBox="1"/>
          <p:nvPr/>
        </p:nvSpPr>
        <p:spPr>
          <a:xfrm>
            <a:off x="398399" y="4990937"/>
            <a:ext cx="24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a point of the screen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81FF07-5A5F-4329-BEB9-1EA55EF03C3E}"/>
                  </a:ext>
                </a:extLst>
              </p:cNvPr>
              <p:cNvSpPr txBox="1"/>
              <p:nvPr/>
            </p:nvSpPr>
            <p:spPr>
              <a:xfrm>
                <a:off x="4284424" y="1217780"/>
                <a:ext cx="233230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81FF07-5A5F-4329-BEB9-1EA55EF0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24" y="1217780"/>
                <a:ext cx="2332305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6F378E0-B826-4BC4-AD8C-571C3861AC2B}"/>
              </a:ext>
            </a:extLst>
          </p:cNvPr>
          <p:cNvSpPr txBox="1"/>
          <p:nvPr/>
        </p:nvSpPr>
        <p:spPr>
          <a:xfrm>
            <a:off x="2843808" y="789774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Superposition of the two electric fields (total electric field)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B8064B-72F5-4F47-8299-6757EAAEE53B}"/>
                  </a:ext>
                </a:extLst>
              </p:cNvPr>
              <p:cNvSpPr txBox="1"/>
              <p:nvPr/>
            </p:nvSpPr>
            <p:spPr>
              <a:xfrm>
                <a:off x="1125081" y="5734016"/>
                <a:ext cx="5885586" cy="43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light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at P is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B8064B-72F5-4F47-8299-6757EAAEE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81" y="5734016"/>
                <a:ext cx="5885586" cy="436145"/>
              </a:xfrm>
              <a:prstGeom prst="rect">
                <a:avLst/>
              </a:prstGeom>
              <a:blipFill>
                <a:blip r:embed="rId7"/>
                <a:stretch>
                  <a:fillRect l="-1140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C3E65-98FD-4C07-A36D-C1516350478D}"/>
              </a:ext>
            </a:extLst>
          </p:cNvPr>
          <p:cNvCxnSpPr/>
          <p:nvPr/>
        </p:nvCxnSpPr>
        <p:spPr bwMode="auto">
          <a:xfrm flipV="1">
            <a:off x="5580112" y="1702546"/>
            <a:ext cx="0" cy="483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37A5F-73B9-4425-A56B-1E042A3723A2}"/>
                  </a:ext>
                </a:extLst>
              </p:cNvPr>
              <p:cNvSpPr txBox="1"/>
              <p:nvPr/>
            </p:nvSpPr>
            <p:spPr>
              <a:xfrm>
                <a:off x="3524093" y="2297777"/>
                <a:ext cx="2808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Complex electric field at P from the wave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37A5F-73B9-4425-A56B-1E042A372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93" y="2297777"/>
                <a:ext cx="2808309" cy="646331"/>
              </a:xfrm>
              <a:prstGeom prst="rect">
                <a:avLst/>
              </a:prstGeom>
              <a:blipFill>
                <a:blip r:embed="rId8"/>
                <a:stretch>
                  <a:fillRect l="-17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7509B-108A-46A1-9C47-71FE3AFD09D0}"/>
              </a:ext>
            </a:extLst>
          </p:cNvPr>
          <p:cNvCxnSpPr/>
          <p:nvPr/>
        </p:nvCxnSpPr>
        <p:spPr bwMode="auto">
          <a:xfrm flipH="1" flipV="1">
            <a:off x="6193160" y="1730397"/>
            <a:ext cx="791106" cy="681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5DBE6-7BCB-46F2-94F7-5C583099796C}"/>
                  </a:ext>
                </a:extLst>
              </p:cNvPr>
              <p:cNvSpPr txBox="1"/>
              <p:nvPr/>
            </p:nvSpPr>
            <p:spPr>
              <a:xfrm>
                <a:off x="6536907" y="2350621"/>
                <a:ext cx="2808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Complex electric field at P from the wave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5DBE6-7BCB-46F2-94F7-5C583099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907" y="2350621"/>
                <a:ext cx="2808309" cy="646331"/>
              </a:xfrm>
              <a:prstGeom prst="rect">
                <a:avLst/>
              </a:prstGeom>
              <a:blipFill>
                <a:blip r:embed="rId9"/>
                <a:stretch>
                  <a:fillRect l="-17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A69FB440-44E5-404A-A605-4840F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48" y="11176"/>
            <a:ext cx="8229600" cy="1143000"/>
          </a:xfrm>
        </p:spPr>
        <p:txBody>
          <a:bodyPr/>
          <a:lstStyle/>
          <a:p>
            <a:r>
              <a:rPr lang="en-US" sz="2000" dirty="0"/>
              <a:t>Mathematical description of Young’s holes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BD4C4E-4D8C-496D-BE42-297125FCE3EB}"/>
                  </a:ext>
                </a:extLst>
              </p:cNvPr>
              <p:cNvSpPr txBox="1"/>
              <p:nvPr/>
            </p:nvSpPr>
            <p:spPr>
              <a:xfrm>
                <a:off x="736651" y="6197521"/>
                <a:ext cx="8129537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Exercise (5 minutes): </a:t>
                </a:r>
                <a:r>
                  <a:rPr lang="en-US" dirty="0"/>
                  <a:t>Describe the light intensity at P in terms of the characteristics of the both waves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BD4C4E-4D8C-496D-BE42-297125FCE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1" y="6197521"/>
                <a:ext cx="8129537" cy="658514"/>
              </a:xfrm>
              <a:prstGeom prst="rect">
                <a:avLst/>
              </a:prstGeom>
              <a:blipFill>
                <a:blip r:embed="rId10"/>
                <a:stretch>
                  <a:fillRect l="-675" t="-55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AA9152E-EFCC-422B-B5F5-36303EEA6662}"/>
                  </a:ext>
                </a:extLst>
              </p:cNvPr>
              <p:cNvSpPr/>
              <p:nvPr/>
            </p:nvSpPr>
            <p:spPr>
              <a:xfrm>
                <a:off x="3489192" y="3219591"/>
                <a:ext cx="5280933" cy="641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AA9152E-EFCC-422B-B5F5-36303EEA6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192" y="3219591"/>
                <a:ext cx="5280933" cy="6414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DCCD49-A610-459B-8E58-A831CB4CAAE0}"/>
                  </a:ext>
                </a:extLst>
              </p:cNvPr>
              <p:cNvSpPr/>
              <p:nvPr/>
            </p:nvSpPr>
            <p:spPr>
              <a:xfrm>
                <a:off x="3410651" y="3937115"/>
                <a:ext cx="5305875" cy="641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DCCD49-A610-459B-8E58-A831CB4CA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51" y="3937115"/>
                <a:ext cx="5305875" cy="6414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63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34</a:t>
            </a:fld>
            <a:endParaRPr lang="en-US" altLang="zh-C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1BB988-7835-4B58-9770-66FB7B4FE1AB}"/>
              </a:ext>
            </a:extLst>
          </p:cNvPr>
          <p:cNvCxnSpPr/>
          <p:nvPr/>
        </p:nvCxnSpPr>
        <p:spPr bwMode="auto">
          <a:xfrm>
            <a:off x="630491" y="2114833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A7E551-A106-41E5-A61F-B6F093F362F1}"/>
              </a:ext>
            </a:extLst>
          </p:cNvPr>
          <p:cNvCxnSpPr/>
          <p:nvPr/>
        </p:nvCxnSpPr>
        <p:spPr bwMode="auto">
          <a:xfrm>
            <a:off x="630491" y="2815917"/>
            <a:ext cx="0" cy="811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B5B0AE-0102-48B5-9F53-76D9A40FAB38}"/>
              </a:ext>
            </a:extLst>
          </p:cNvPr>
          <p:cNvCxnSpPr/>
          <p:nvPr/>
        </p:nvCxnSpPr>
        <p:spPr bwMode="auto">
          <a:xfrm>
            <a:off x="630491" y="3729548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71E23D9D-8081-48B0-87C0-70F08A99C547}"/>
              </a:ext>
            </a:extLst>
          </p:cNvPr>
          <p:cNvSpPr/>
          <p:nvPr/>
        </p:nvSpPr>
        <p:spPr bwMode="auto">
          <a:xfrm>
            <a:off x="736651" y="2620803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2D14E536-89D8-44C4-A78C-3059BB4B76CC}"/>
              </a:ext>
            </a:extLst>
          </p:cNvPr>
          <p:cNvSpPr/>
          <p:nvPr/>
        </p:nvSpPr>
        <p:spPr bwMode="auto">
          <a:xfrm>
            <a:off x="1042539" y="2492797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13DAE98A-FBDE-45B8-A78D-CBF960AA6067}"/>
              </a:ext>
            </a:extLst>
          </p:cNvPr>
          <p:cNvSpPr/>
          <p:nvPr/>
        </p:nvSpPr>
        <p:spPr bwMode="auto">
          <a:xfrm>
            <a:off x="918957" y="2537816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B8A78EE2-8AD7-4FB8-8BA7-507E3E1A9ECF}"/>
              </a:ext>
            </a:extLst>
          </p:cNvPr>
          <p:cNvSpPr/>
          <p:nvPr/>
        </p:nvSpPr>
        <p:spPr bwMode="auto">
          <a:xfrm>
            <a:off x="1212659" y="2401793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026F9524-FECA-48B2-B1AD-C73B070E342E}"/>
              </a:ext>
            </a:extLst>
          </p:cNvPr>
          <p:cNvSpPr/>
          <p:nvPr/>
        </p:nvSpPr>
        <p:spPr bwMode="auto">
          <a:xfrm>
            <a:off x="1361171" y="2243512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F39CF2E9-9130-4184-AF2C-46276FD294C5}"/>
              </a:ext>
            </a:extLst>
          </p:cNvPr>
          <p:cNvSpPr/>
          <p:nvPr/>
        </p:nvSpPr>
        <p:spPr bwMode="auto">
          <a:xfrm>
            <a:off x="736651" y="3494693"/>
            <a:ext cx="76797" cy="298939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0469A15D-6AFF-485A-8B45-8A93502EF1F7}"/>
              </a:ext>
            </a:extLst>
          </p:cNvPr>
          <p:cNvSpPr/>
          <p:nvPr/>
        </p:nvSpPr>
        <p:spPr bwMode="auto">
          <a:xfrm>
            <a:off x="1042539" y="3366687"/>
            <a:ext cx="76797" cy="59409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0053E5E1-0A0E-41AD-8B12-83454849AE1F}"/>
              </a:ext>
            </a:extLst>
          </p:cNvPr>
          <p:cNvSpPr/>
          <p:nvPr/>
        </p:nvSpPr>
        <p:spPr bwMode="auto">
          <a:xfrm>
            <a:off x="918957" y="3411706"/>
            <a:ext cx="56472" cy="458071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193F0387-AB7C-49C8-9A05-27ED9CAFFAAE}"/>
              </a:ext>
            </a:extLst>
          </p:cNvPr>
          <p:cNvSpPr/>
          <p:nvPr/>
        </p:nvSpPr>
        <p:spPr bwMode="auto">
          <a:xfrm>
            <a:off x="1212659" y="3275683"/>
            <a:ext cx="76796" cy="811084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65FAECE3-992D-43DF-B93A-A62F25335EB9}"/>
              </a:ext>
            </a:extLst>
          </p:cNvPr>
          <p:cNvSpPr/>
          <p:nvPr/>
        </p:nvSpPr>
        <p:spPr bwMode="auto">
          <a:xfrm>
            <a:off x="1361171" y="3117402"/>
            <a:ext cx="135853" cy="1117343"/>
          </a:xfrm>
          <a:custGeom>
            <a:avLst/>
            <a:gdLst>
              <a:gd name="connsiteX0" fmla="*/ 0 w 76797"/>
              <a:gd name="connsiteY0" fmla="*/ 0 h 298939"/>
              <a:gd name="connsiteX1" fmla="*/ 76200 w 76797"/>
              <a:gd name="connsiteY1" fmla="*/ 158262 h 298939"/>
              <a:gd name="connsiteX2" fmla="*/ 29308 w 76797"/>
              <a:gd name="connsiteY2" fmla="*/ 298939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97" h="298939">
                <a:moveTo>
                  <a:pt x="0" y="0"/>
                </a:moveTo>
                <a:cubicBezTo>
                  <a:pt x="35657" y="54219"/>
                  <a:pt x="71315" y="108439"/>
                  <a:pt x="76200" y="158262"/>
                </a:cubicBezTo>
                <a:cubicBezTo>
                  <a:pt x="81085" y="208085"/>
                  <a:pt x="55196" y="253512"/>
                  <a:pt x="29308" y="298939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/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17778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/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17391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CB1BF8-EC65-463A-B44F-D091C7CDE453}"/>
              </a:ext>
            </a:extLst>
          </p:cNvPr>
          <p:cNvCxnSpPr/>
          <p:nvPr/>
        </p:nvCxnSpPr>
        <p:spPr bwMode="auto">
          <a:xfrm>
            <a:off x="1619672" y="1988840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E1711C-F283-4FE3-A892-DB8E9376FE81}"/>
              </a:ext>
            </a:extLst>
          </p:cNvPr>
          <p:cNvSpPr txBox="1"/>
          <p:nvPr/>
        </p:nvSpPr>
        <p:spPr>
          <a:xfrm>
            <a:off x="1380607" y="44640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F2E1B7-A765-41CF-AB7C-F0F1E3377B11}"/>
              </a:ext>
            </a:extLst>
          </p:cNvPr>
          <p:cNvCxnSpPr/>
          <p:nvPr/>
        </p:nvCxnSpPr>
        <p:spPr bwMode="auto">
          <a:xfrm>
            <a:off x="1547664" y="2995887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32ABF3-A997-4F07-9686-605DFEF12E53}"/>
              </a:ext>
            </a:extLst>
          </p:cNvPr>
          <p:cNvSpPr txBox="1"/>
          <p:nvPr/>
        </p:nvSpPr>
        <p:spPr>
          <a:xfrm>
            <a:off x="1619672" y="26312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B3B957-0205-493F-9B6F-F30D2C515C4A}"/>
              </a:ext>
            </a:extLst>
          </p:cNvPr>
          <p:cNvCxnSpPr/>
          <p:nvPr/>
        </p:nvCxnSpPr>
        <p:spPr bwMode="auto">
          <a:xfrm>
            <a:off x="630491" y="2766851"/>
            <a:ext cx="989181" cy="22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/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blipFill>
                <a:blip r:embed="rId4"/>
                <a:stretch>
                  <a:fillRect l="-25000" t="-46667" r="-7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12DA94-C689-4969-8D76-448ABB99E725}"/>
              </a:ext>
            </a:extLst>
          </p:cNvPr>
          <p:cNvCxnSpPr/>
          <p:nvPr/>
        </p:nvCxnSpPr>
        <p:spPr bwMode="auto">
          <a:xfrm flipV="1">
            <a:off x="630491" y="2995887"/>
            <a:ext cx="989181" cy="667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/>
              <p:nvPr/>
            </p:nvSpPr>
            <p:spPr>
              <a:xfrm>
                <a:off x="989865" y="3506624"/>
                <a:ext cx="24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65" y="3506624"/>
                <a:ext cx="248658" cy="276999"/>
              </a:xfrm>
              <a:prstGeom prst="rect">
                <a:avLst/>
              </a:prstGeom>
              <a:blipFill>
                <a:blip r:embed="rId5"/>
                <a:stretch>
                  <a:fillRect l="-24390" t="-43478" r="-756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602D620-70E0-45C6-A44B-3CFC00528987}"/>
              </a:ext>
            </a:extLst>
          </p:cNvPr>
          <p:cNvSpPr txBox="1"/>
          <p:nvPr/>
        </p:nvSpPr>
        <p:spPr>
          <a:xfrm>
            <a:off x="398399" y="4990937"/>
            <a:ext cx="24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a point of the screen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81FF07-5A5F-4329-BEB9-1EA55EF03C3E}"/>
                  </a:ext>
                </a:extLst>
              </p:cNvPr>
              <p:cNvSpPr txBox="1"/>
              <p:nvPr/>
            </p:nvSpPr>
            <p:spPr>
              <a:xfrm>
                <a:off x="4284424" y="1217780"/>
                <a:ext cx="233230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81FF07-5A5F-4329-BEB9-1EA55EF0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24" y="1217780"/>
                <a:ext cx="2332305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6F378E0-B826-4BC4-AD8C-571C3861AC2B}"/>
              </a:ext>
            </a:extLst>
          </p:cNvPr>
          <p:cNvSpPr txBox="1"/>
          <p:nvPr/>
        </p:nvSpPr>
        <p:spPr>
          <a:xfrm>
            <a:off x="2843808" y="789774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Superposition of the two electric fields (total electric field)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B8064B-72F5-4F47-8299-6757EAAEE53B}"/>
                  </a:ext>
                </a:extLst>
              </p:cNvPr>
              <p:cNvSpPr txBox="1"/>
              <p:nvPr/>
            </p:nvSpPr>
            <p:spPr>
              <a:xfrm>
                <a:off x="2867460" y="3360855"/>
                <a:ext cx="5885586" cy="43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light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at P is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B8064B-72F5-4F47-8299-6757EAAEE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460" y="3360855"/>
                <a:ext cx="5885586" cy="436145"/>
              </a:xfrm>
              <a:prstGeom prst="rect">
                <a:avLst/>
              </a:prstGeom>
              <a:blipFill>
                <a:blip r:embed="rId7"/>
                <a:stretch>
                  <a:fillRect l="-1035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601C86-6E03-484F-8181-A5E3EE63381C}"/>
                  </a:ext>
                </a:extLst>
              </p:cNvPr>
              <p:cNvSpPr txBox="1"/>
              <p:nvPr/>
            </p:nvSpPr>
            <p:spPr>
              <a:xfrm>
                <a:off x="3659548" y="4072598"/>
                <a:ext cx="2985433" cy="377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601C86-6E03-484F-8181-A5E3EE633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48" y="4072598"/>
                <a:ext cx="2985433" cy="377860"/>
              </a:xfrm>
              <a:prstGeom prst="rect">
                <a:avLst/>
              </a:prstGeom>
              <a:blipFill>
                <a:blip r:embed="rId8"/>
                <a:stretch>
                  <a:fillRect l="-1224" t="-6452" r="-612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109910-E9DE-48D6-8EC9-2C0557A7F69F}"/>
                  </a:ext>
                </a:extLst>
              </p:cNvPr>
              <p:cNvSpPr txBox="1"/>
              <p:nvPr/>
            </p:nvSpPr>
            <p:spPr>
              <a:xfrm>
                <a:off x="3563888" y="5053362"/>
                <a:ext cx="4184864" cy="343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109910-E9DE-48D6-8EC9-2C0557A7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053362"/>
                <a:ext cx="4184864" cy="343812"/>
              </a:xfrm>
              <a:prstGeom prst="rect">
                <a:avLst/>
              </a:prstGeom>
              <a:blipFill>
                <a:blip r:embed="rId9"/>
                <a:stretch>
                  <a:fillRect l="-875" t="-12500" r="-320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C3E65-98FD-4C07-A36D-C1516350478D}"/>
              </a:ext>
            </a:extLst>
          </p:cNvPr>
          <p:cNvCxnSpPr/>
          <p:nvPr/>
        </p:nvCxnSpPr>
        <p:spPr bwMode="auto">
          <a:xfrm flipV="1">
            <a:off x="5580112" y="1702546"/>
            <a:ext cx="0" cy="483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37A5F-73B9-4425-A56B-1E042A3723A2}"/>
                  </a:ext>
                </a:extLst>
              </p:cNvPr>
              <p:cNvSpPr txBox="1"/>
              <p:nvPr/>
            </p:nvSpPr>
            <p:spPr>
              <a:xfrm>
                <a:off x="3524093" y="2297777"/>
                <a:ext cx="2808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Complex electric field at P from the wave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37A5F-73B9-4425-A56B-1E042A372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93" y="2297777"/>
                <a:ext cx="2808309" cy="646331"/>
              </a:xfrm>
              <a:prstGeom prst="rect">
                <a:avLst/>
              </a:prstGeom>
              <a:blipFill>
                <a:blip r:embed="rId10"/>
                <a:stretch>
                  <a:fillRect l="-17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7509B-108A-46A1-9C47-71FE3AFD09D0}"/>
              </a:ext>
            </a:extLst>
          </p:cNvPr>
          <p:cNvCxnSpPr/>
          <p:nvPr/>
        </p:nvCxnSpPr>
        <p:spPr bwMode="auto">
          <a:xfrm flipH="1" flipV="1">
            <a:off x="6193160" y="1730397"/>
            <a:ext cx="791106" cy="681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5DBE6-7BCB-46F2-94F7-5C583099796C}"/>
                  </a:ext>
                </a:extLst>
              </p:cNvPr>
              <p:cNvSpPr txBox="1"/>
              <p:nvPr/>
            </p:nvSpPr>
            <p:spPr>
              <a:xfrm>
                <a:off x="6536907" y="2350621"/>
                <a:ext cx="2808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Complex electric field at P from the wave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D5DBE6-7BCB-46F2-94F7-5C583099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907" y="2350621"/>
                <a:ext cx="2808309" cy="646331"/>
              </a:xfrm>
              <a:prstGeom prst="rect">
                <a:avLst/>
              </a:prstGeom>
              <a:blipFill>
                <a:blip r:embed="rId11"/>
                <a:stretch>
                  <a:fillRect l="-173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5E8FDB-E6B0-4E0D-BD2B-7451E10A009C}"/>
                  </a:ext>
                </a:extLst>
              </p:cNvPr>
              <p:cNvSpPr txBox="1"/>
              <p:nvPr/>
            </p:nvSpPr>
            <p:spPr>
              <a:xfrm>
                <a:off x="665830" y="6264439"/>
                <a:ext cx="3964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Symbol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” means the complex conjugated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5E8FDB-E6B0-4E0D-BD2B-7451E10A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0" y="6264439"/>
                <a:ext cx="3964034" cy="276999"/>
              </a:xfrm>
              <a:prstGeom prst="rect">
                <a:avLst/>
              </a:prstGeom>
              <a:blipFill>
                <a:blip r:embed="rId12"/>
                <a:stretch>
                  <a:fillRect l="-3538" t="-28889" r="-384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A69FB440-44E5-404A-A605-4840F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48" y="11176"/>
            <a:ext cx="8229600" cy="1143000"/>
          </a:xfrm>
        </p:spPr>
        <p:txBody>
          <a:bodyPr/>
          <a:lstStyle/>
          <a:p>
            <a:r>
              <a:rPr lang="en-US" sz="2000" dirty="0"/>
              <a:t>Mathematical description of Young’s holes experiment</a:t>
            </a:r>
          </a:p>
        </p:txBody>
      </p:sp>
    </p:spTree>
    <p:extLst>
      <p:ext uri="{BB962C8B-B14F-4D97-AF65-F5344CB8AC3E}">
        <p14:creationId xmlns:p14="http://schemas.microsoft.com/office/powerpoint/2010/main" val="41748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F0C79757-B92F-47EE-B6E7-668BE19919E4}"/>
              </a:ext>
            </a:extLst>
          </p:cNvPr>
          <p:cNvSpPr/>
          <p:nvPr/>
        </p:nvSpPr>
        <p:spPr bwMode="auto">
          <a:xfrm>
            <a:off x="2486204" y="4295584"/>
            <a:ext cx="5614188" cy="98594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9FB440-44E5-404A-A605-4840F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8" y="48062"/>
            <a:ext cx="8229600" cy="1143000"/>
          </a:xfrm>
        </p:spPr>
        <p:txBody>
          <a:bodyPr/>
          <a:lstStyle/>
          <a:p>
            <a:r>
              <a:rPr lang="en-US" sz="2000" dirty="0"/>
              <a:t>Mathematical description of Young’s holes experiment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1BB988-7835-4B58-9770-66FB7B4FE1AB}"/>
              </a:ext>
            </a:extLst>
          </p:cNvPr>
          <p:cNvCxnSpPr/>
          <p:nvPr/>
        </p:nvCxnSpPr>
        <p:spPr bwMode="auto">
          <a:xfrm>
            <a:off x="630491" y="2114833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A7E551-A106-41E5-A61F-B6F093F362F1}"/>
              </a:ext>
            </a:extLst>
          </p:cNvPr>
          <p:cNvCxnSpPr/>
          <p:nvPr/>
        </p:nvCxnSpPr>
        <p:spPr bwMode="auto">
          <a:xfrm>
            <a:off x="630491" y="2815917"/>
            <a:ext cx="0" cy="811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B5B0AE-0102-48B5-9F53-76D9A40FAB38}"/>
              </a:ext>
            </a:extLst>
          </p:cNvPr>
          <p:cNvCxnSpPr/>
          <p:nvPr/>
        </p:nvCxnSpPr>
        <p:spPr bwMode="auto">
          <a:xfrm>
            <a:off x="630491" y="3729548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/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7" y="2399316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17778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/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5" y="3688986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17391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B1BF8-EC65-463A-B44F-D091C7CDE453}"/>
              </a:ext>
            </a:extLst>
          </p:cNvPr>
          <p:cNvCxnSpPr/>
          <p:nvPr/>
        </p:nvCxnSpPr>
        <p:spPr bwMode="auto">
          <a:xfrm>
            <a:off x="1619672" y="1988840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E1711C-F283-4FE3-A892-DB8E9376FE81}"/>
              </a:ext>
            </a:extLst>
          </p:cNvPr>
          <p:cNvSpPr txBox="1"/>
          <p:nvPr/>
        </p:nvSpPr>
        <p:spPr>
          <a:xfrm>
            <a:off x="1380607" y="44640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F2E1B7-A765-41CF-AB7C-F0F1E3377B11}"/>
              </a:ext>
            </a:extLst>
          </p:cNvPr>
          <p:cNvCxnSpPr/>
          <p:nvPr/>
        </p:nvCxnSpPr>
        <p:spPr bwMode="auto">
          <a:xfrm>
            <a:off x="1547664" y="2995887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32ABF3-A997-4F07-9686-605DFEF12E53}"/>
              </a:ext>
            </a:extLst>
          </p:cNvPr>
          <p:cNvSpPr txBox="1"/>
          <p:nvPr/>
        </p:nvSpPr>
        <p:spPr>
          <a:xfrm>
            <a:off x="1619672" y="26312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3B957-0205-493F-9B6F-F30D2C515C4A}"/>
              </a:ext>
            </a:extLst>
          </p:cNvPr>
          <p:cNvCxnSpPr/>
          <p:nvPr/>
        </p:nvCxnSpPr>
        <p:spPr bwMode="auto">
          <a:xfrm>
            <a:off x="630491" y="2766851"/>
            <a:ext cx="989181" cy="22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/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0D8136-6FA3-4D1F-8317-D239392C9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52" y="2583263"/>
                <a:ext cx="243335" cy="276999"/>
              </a:xfrm>
              <a:prstGeom prst="rect">
                <a:avLst/>
              </a:prstGeom>
              <a:blipFill>
                <a:blip r:embed="rId4"/>
                <a:stretch>
                  <a:fillRect l="-25000" t="-46667" r="-7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12DA94-C689-4969-8D76-448ABB99E725}"/>
              </a:ext>
            </a:extLst>
          </p:cNvPr>
          <p:cNvCxnSpPr/>
          <p:nvPr/>
        </p:nvCxnSpPr>
        <p:spPr bwMode="auto">
          <a:xfrm flipV="1">
            <a:off x="630491" y="2995887"/>
            <a:ext cx="989181" cy="667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/>
              <p:nvPr/>
            </p:nvSpPr>
            <p:spPr>
              <a:xfrm>
                <a:off x="1023360" y="3266464"/>
                <a:ext cx="24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6AEA52-30E7-46E2-86D5-F2DE1A11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60" y="3266464"/>
                <a:ext cx="248658" cy="276999"/>
              </a:xfrm>
              <a:prstGeom prst="rect">
                <a:avLst/>
              </a:prstGeom>
              <a:blipFill>
                <a:blip r:embed="rId5"/>
                <a:stretch>
                  <a:fillRect l="-26829" t="-46667" r="-731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602D620-70E0-45C6-A44B-3CFC00528987}"/>
              </a:ext>
            </a:extLst>
          </p:cNvPr>
          <p:cNvSpPr txBox="1"/>
          <p:nvPr/>
        </p:nvSpPr>
        <p:spPr>
          <a:xfrm>
            <a:off x="175430" y="5055935"/>
            <a:ext cx="24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a point of the screen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09910-E9DE-48D6-8EC9-2C0557A7F69F}"/>
                  </a:ext>
                </a:extLst>
              </p:cNvPr>
              <p:cNvSpPr txBox="1"/>
              <p:nvPr/>
            </p:nvSpPr>
            <p:spPr>
              <a:xfrm>
                <a:off x="2730820" y="768364"/>
                <a:ext cx="3768339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09910-E9DE-48D6-8EC9-2C0557A7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0" y="768364"/>
                <a:ext cx="3768339" cy="309315"/>
              </a:xfrm>
              <a:prstGeom prst="rect">
                <a:avLst/>
              </a:prstGeom>
              <a:blipFill>
                <a:blip r:embed="rId6"/>
                <a:stretch>
                  <a:fillRect l="-971" t="-7843" r="-291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0B239C-946A-4F53-A54A-C6F5C3731A4D}"/>
                  </a:ext>
                </a:extLst>
              </p:cNvPr>
              <p:cNvSpPr txBox="1"/>
              <p:nvPr/>
            </p:nvSpPr>
            <p:spPr>
              <a:xfrm>
                <a:off x="2730820" y="1288625"/>
                <a:ext cx="4189095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0B239C-946A-4F53-A54A-C6F5C373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0" y="1288625"/>
                <a:ext cx="4189095" cy="331822"/>
              </a:xfrm>
              <a:prstGeom prst="rect">
                <a:avLst/>
              </a:prstGeom>
              <a:blipFill>
                <a:blip r:embed="rId7"/>
                <a:stretch>
                  <a:fillRect t="-7273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798339-6773-41B0-9158-F64652AAC80D}"/>
              </a:ext>
            </a:extLst>
          </p:cNvPr>
          <p:cNvCxnSpPr/>
          <p:nvPr/>
        </p:nvCxnSpPr>
        <p:spPr bwMode="auto">
          <a:xfrm>
            <a:off x="3592527" y="1778969"/>
            <a:ext cx="0" cy="620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D27276-225C-4F67-8905-1AFE93AC5664}"/>
                  </a:ext>
                </a:extLst>
              </p:cNvPr>
              <p:cNvSpPr txBox="1"/>
              <p:nvPr/>
            </p:nvSpPr>
            <p:spPr>
              <a:xfrm>
                <a:off x="3067422" y="2532171"/>
                <a:ext cx="1083630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D27276-225C-4F67-8905-1AFE93AC5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422" y="2532171"/>
                <a:ext cx="1083630" cy="309315"/>
              </a:xfrm>
              <a:prstGeom prst="rect">
                <a:avLst/>
              </a:prstGeom>
              <a:blipFill>
                <a:blip r:embed="rId8"/>
                <a:stretch>
                  <a:fillRect l="-4494" t="-7843" r="-1123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1E32E1-ECC6-499D-BF85-46826C8127FB}"/>
                  </a:ext>
                </a:extLst>
              </p:cNvPr>
              <p:cNvSpPr txBox="1"/>
              <p:nvPr/>
            </p:nvSpPr>
            <p:spPr>
              <a:xfrm>
                <a:off x="2486204" y="3020267"/>
                <a:ext cx="2433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light intensity at P if there is no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1E32E1-ECC6-499D-BF85-46826C81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204" y="3020267"/>
                <a:ext cx="2433424" cy="646331"/>
              </a:xfrm>
              <a:prstGeom prst="rect">
                <a:avLst/>
              </a:prstGeom>
              <a:blipFill>
                <a:blip r:embed="rId9"/>
                <a:stretch>
                  <a:fillRect l="-22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9DC861-5BE2-4B10-BDC4-8AD8C8042DE9}"/>
              </a:ext>
            </a:extLst>
          </p:cNvPr>
          <p:cNvCxnSpPr/>
          <p:nvPr/>
        </p:nvCxnSpPr>
        <p:spPr bwMode="auto">
          <a:xfrm>
            <a:off x="4580121" y="1734649"/>
            <a:ext cx="1120137" cy="985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18D86F-F9AA-4316-BBD9-A47CCECA52B6}"/>
                  </a:ext>
                </a:extLst>
              </p:cNvPr>
              <p:cNvSpPr txBox="1"/>
              <p:nvPr/>
            </p:nvSpPr>
            <p:spPr>
              <a:xfrm>
                <a:off x="5297131" y="3183458"/>
                <a:ext cx="2433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light intensity at P if there is no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18D86F-F9AA-4316-BBD9-A47CCECA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131" y="3183458"/>
                <a:ext cx="2433424" cy="646331"/>
              </a:xfrm>
              <a:prstGeom prst="rect">
                <a:avLst/>
              </a:prstGeom>
              <a:blipFill>
                <a:blip r:embed="rId10"/>
                <a:stretch>
                  <a:fillRect l="-22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329225-08F6-4046-A58B-B51DD54ACEA1}"/>
                  </a:ext>
                </a:extLst>
              </p:cNvPr>
              <p:cNvSpPr txBox="1"/>
              <p:nvPr/>
            </p:nvSpPr>
            <p:spPr>
              <a:xfrm>
                <a:off x="5297131" y="2839978"/>
                <a:ext cx="1099596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329225-08F6-4046-A58B-B51DD54AC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131" y="2839978"/>
                <a:ext cx="1099596" cy="309315"/>
              </a:xfrm>
              <a:prstGeom prst="rect">
                <a:avLst/>
              </a:prstGeom>
              <a:blipFill>
                <a:blip r:embed="rId11"/>
                <a:stretch>
                  <a:fillRect l="-5000" t="-9804" r="-1055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6A2A58-9AF8-4F21-992B-4351F973D3D3}"/>
                  </a:ext>
                </a:extLst>
              </p:cNvPr>
              <p:cNvSpPr txBox="1"/>
              <p:nvPr/>
            </p:nvSpPr>
            <p:spPr>
              <a:xfrm>
                <a:off x="3396996" y="4905197"/>
                <a:ext cx="3010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6A2A58-9AF8-4F21-992B-4351F973D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996" y="4905197"/>
                <a:ext cx="3010952" cy="276999"/>
              </a:xfrm>
              <a:prstGeom prst="rect">
                <a:avLst/>
              </a:prstGeom>
              <a:blipFill>
                <a:blip r:embed="rId12"/>
                <a:stretch>
                  <a:fillRect l="-20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46C07E-57A0-46A3-A1D1-2115D5444A51}"/>
                  </a:ext>
                </a:extLst>
              </p:cNvPr>
              <p:cNvSpPr txBox="1"/>
              <p:nvPr/>
            </p:nvSpPr>
            <p:spPr>
              <a:xfrm>
                <a:off x="2649227" y="4464075"/>
                <a:ext cx="5160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the phase difference between the two waves at P is: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46C07E-57A0-46A3-A1D1-2115D5444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27" y="4464075"/>
                <a:ext cx="5160515" cy="369332"/>
              </a:xfrm>
              <a:prstGeom prst="rect">
                <a:avLst/>
              </a:prstGeom>
              <a:blipFill>
                <a:blip r:embed="rId13"/>
                <a:stretch>
                  <a:fillRect l="-355" t="-8197" r="-35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97FAF92-1E23-4819-B3D7-C3BAD7CC9B0A}"/>
              </a:ext>
            </a:extLst>
          </p:cNvPr>
          <p:cNvSpPr txBox="1"/>
          <p:nvPr/>
        </p:nvSpPr>
        <p:spPr>
          <a:xfrm>
            <a:off x="684928" y="72472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intensity at 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D1A518-1154-415B-B849-9335D9DDC5CB}"/>
                  </a:ext>
                </a:extLst>
              </p:cNvPr>
              <p:cNvSpPr txBox="1"/>
              <p:nvPr/>
            </p:nvSpPr>
            <p:spPr>
              <a:xfrm>
                <a:off x="3348793" y="6183861"/>
                <a:ext cx="311591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D1A518-1154-415B-B849-9335D9DDC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93" y="6183861"/>
                <a:ext cx="3115918" cy="335413"/>
              </a:xfrm>
              <a:prstGeom prst="rect">
                <a:avLst/>
              </a:prstGeom>
              <a:blipFill>
                <a:blip r:embed="rId14"/>
                <a:stretch>
                  <a:fillRect l="-1174" r="-215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DA3843-7B7C-4987-A7BF-916199A735EC}"/>
              </a:ext>
            </a:extLst>
          </p:cNvPr>
          <p:cNvCxnSpPr/>
          <p:nvPr/>
        </p:nvCxnSpPr>
        <p:spPr bwMode="auto">
          <a:xfrm flipV="1">
            <a:off x="5580112" y="5323170"/>
            <a:ext cx="0" cy="307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BBCD55-FA8C-4E11-A448-AD4140A3C719}"/>
                  </a:ext>
                </a:extLst>
              </p:cNvPr>
              <p:cNvSpPr txBox="1"/>
              <p:nvPr/>
            </p:nvSpPr>
            <p:spPr>
              <a:xfrm>
                <a:off x="4754510" y="5631159"/>
                <a:ext cx="1198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Phase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BBCD55-FA8C-4E11-A448-AD4140A3C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0" y="5631159"/>
                <a:ext cx="1198277" cy="369332"/>
              </a:xfrm>
              <a:prstGeom prst="rect">
                <a:avLst/>
              </a:prstGeom>
              <a:blipFill>
                <a:blip r:embed="rId15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649B88-4321-4341-A4D1-25FE619B75E6}"/>
              </a:ext>
            </a:extLst>
          </p:cNvPr>
          <p:cNvCxnSpPr/>
          <p:nvPr/>
        </p:nvCxnSpPr>
        <p:spPr bwMode="auto">
          <a:xfrm flipH="1" flipV="1">
            <a:off x="6228184" y="5373216"/>
            <a:ext cx="1797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806D14-571C-479C-9F75-28E3772BB50B}"/>
                  </a:ext>
                </a:extLst>
              </p:cNvPr>
              <p:cNvSpPr txBox="1"/>
              <p:nvPr/>
            </p:nvSpPr>
            <p:spPr>
              <a:xfrm>
                <a:off x="6202202" y="5670926"/>
                <a:ext cx="1203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Phase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806D14-571C-479C-9F75-28E3772B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02" y="5670926"/>
                <a:ext cx="1203599" cy="369332"/>
              </a:xfrm>
              <a:prstGeom prst="rect">
                <a:avLst/>
              </a:prstGeom>
              <a:blipFill>
                <a:blip r:embed="rId16"/>
                <a:stretch>
                  <a:fillRect l="-40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3" grpId="0"/>
      <p:bldP spid="24" grpId="0"/>
      <p:bldP spid="26" grpId="0"/>
      <p:bldP spid="27" grpId="0"/>
      <p:bldP spid="28" grpId="0"/>
      <p:bldP spid="29" grpId="0"/>
      <p:bldP spid="31" grpId="0"/>
      <p:bldP spid="33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Rectangle: Rounded Corners 72">
            <a:extLst>
              <a:ext uri="{FF2B5EF4-FFF2-40B4-BE49-F238E27FC236}">
                <a16:creationId xmlns:a16="http://schemas.microsoft.com/office/drawing/2014/main" id="{FF91E704-03B8-41F6-B408-47460A010AF8}"/>
              </a:ext>
            </a:extLst>
          </p:cNvPr>
          <p:cNvSpPr/>
          <p:nvPr/>
        </p:nvSpPr>
        <p:spPr bwMode="auto">
          <a:xfrm>
            <a:off x="5983483" y="4147582"/>
            <a:ext cx="2458363" cy="7215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9FB440-44E5-404A-A605-4840F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26" y="124970"/>
            <a:ext cx="8229600" cy="1143000"/>
          </a:xfrm>
        </p:spPr>
        <p:txBody>
          <a:bodyPr/>
          <a:lstStyle/>
          <a:p>
            <a:r>
              <a:rPr lang="en-US" sz="2000" dirty="0"/>
              <a:t>Mathematical description of Young’s holes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A9FEAC-7E73-48A7-BCD8-C63D12E51919}"/>
                  </a:ext>
                </a:extLst>
              </p:cNvPr>
              <p:cNvSpPr txBox="1"/>
              <p:nvPr/>
            </p:nvSpPr>
            <p:spPr>
              <a:xfrm>
                <a:off x="2646249" y="824022"/>
                <a:ext cx="311591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A9FEAC-7E73-48A7-BCD8-C63D12E5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49" y="824022"/>
                <a:ext cx="3115918" cy="335413"/>
              </a:xfrm>
              <a:prstGeom prst="rect">
                <a:avLst/>
              </a:prstGeom>
              <a:blipFill>
                <a:blip r:embed="rId2"/>
                <a:stretch>
                  <a:fillRect l="-1174" r="-215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6825C-68E7-4FA6-A1C2-6C13C962D57A}"/>
                  </a:ext>
                </a:extLst>
              </p:cNvPr>
              <p:cNvSpPr txBox="1"/>
              <p:nvPr/>
            </p:nvSpPr>
            <p:spPr>
              <a:xfrm>
                <a:off x="2448340" y="1664623"/>
                <a:ext cx="6238460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Particular case: </a:t>
                </a:r>
                <a:r>
                  <a:rPr lang="en-US" dirty="0"/>
                  <a:t>the amplitudes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the phases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equal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(it is possible for instance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at same distance from the first pinhole):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6825C-68E7-4FA6-A1C2-6C13C962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0" y="1664623"/>
                <a:ext cx="6238460" cy="935513"/>
              </a:xfrm>
              <a:prstGeom prst="rect">
                <a:avLst/>
              </a:prstGeom>
              <a:blipFill>
                <a:blip r:embed="rId3"/>
                <a:stretch>
                  <a:fillRect l="-880" t="-3247" r="-156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637D3C-4444-443F-8E50-4D1670D60254}"/>
              </a:ext>
            </a:extLst>
          </p:cNvPr>
          <p:cNvCxnSpPr/>
          <p:nvPr/>
        </p:nvCxnSpPr>
        <p:spPr bwMode="auto">
          <a:xfrm>
            <a:off x="8028384" y="4725144"/>
            <a:ext cx="0" cy="767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83F79-4A45-4677-9006-F71E34440D13}"/>
                  </a:ext>
                </a:extLst>
              </p:cNvPr>
              <p:cNvSpPr txBox="1"/>
              <p:nvPr/>
            </p:nvSpPr>
            <p:spPr>
              <a:xfrm>
                <a:off x="6750822" y="5593423"/>
                <a:ext cx="1935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83F79-4A45-4677-9006-F71E3444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22" y="5593423"/>
                <a:ext cx="1935978" cy="276999"/>
              </a:xfrm>
              <a:prstGeom prst="rect">
                <a:avLst/>
              </a:prstGeom>
              <a:blipFill>
                <a:blip r:embed="rId4"/>
                <a:stretch>
                  <a:fillRect l="-345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7215C-A38A-4B49-A588-03AB670D9EC3}"/>
                  </a:ext>
                </a:extLst>
              </p:cNvPr>
              <p:cNvSpPr txBox="1"/>
              <p:nvPr/>
            </p:nvSpPr>
            <p:spPr>
              <a:xfrm>
                <a:off x="2987824" y="4280255"/>
                <a:ext cx="2514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7215C-A38A-4B49-A588-03AB670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280255"/>
                <a:ext cx="2514150" cy="276999"/>
              </a:xfrm>
              <a:prstGeom prst="rect">
                <a:avLst/>
              </a:prstGeom>
              <a:blipFill>
                <a:blip r:embed="rId5"/>
                <a:stretch>
                  <a:fillRect l="-24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4711E8-B5FC-4AA9-AB66-6CEE02198D9E}"/>
                  </a:ext>
                </a:extLst>
              </p:cNvPr>
              <p:cNvSpPr txBox="1"/>
              <p:nvPr/>
            </p:nvSpPr>
            <p:spPr>
              <a:xfrm>
                <a:off x="2504939" y="2815642"/>
                <a:ext cx="164423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4711E8-B5FC-4AA9-AB66-6CEE02198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939" y="2815642"/>
                <a:ext cx="1644232" cy="289182"/>
              </a:xfrm>
              <a:prstGeom prst="rect">
                <a:avLst/>
              </a:prstGeom>
              <a:blipFill>
                <a:blip r:embed="rId6"/>
                <a:stretch>
                  <a:fillRect l="-2963" r="-741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E07AA2-9295-4CD1-8EBB-1AA62391E25C}"/>
                  </a:ext>
                </a:extLst>
              </p:cNvPr>
              <p:cNvSpPr txBox="1"/>
              <p:nvPr/>
            </p:nvSpPr>
            <p:spPr>
              <a:xfrm>
                <a:off x="2483768" y="3302792"/>
                <a:ext cx="1083630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E07AA2-9295-4CD1-8EBB-1AA62391E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302792"/>
                <a:ext cx="1083630" cy="309315"/>
              </a:xfrm>
              <a:prstGeom prst="rect">
                <a:avLst/>
              </a:prstGeom>
              <a:blipFill>
                <a:blip r:embed="rId7"/>
                <a:stretch>
                  <a:fillRect l="-4494" t="-9804" r="-1123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4456AB-1A25-4113-A66D-16A8B9D76C69}"/>
                  </a:ext>
                </a:extLst>
              </p:cNvPr>
              <p:cNvSpPr txBox="1"/>
              <p:nvPr/>
            </p:nvSpPr>
            <p:spPr>
              <a:xfrm>
                <a:off x="2483768" y="3764961"/>
                <a:ext cx="1099596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4456AB-1A25-4113-A66D-16A8B9D7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64961"/>
                <a:ext cx="1099596" cy="309315"/>
              </a:xfrm>
              <a:prstGeom prst="rect">
                <a:avLst/>
              </a:prstGeom>
              <a:blipFill>
                <a:blip r:embed="rId8"/>
                <a:stretch>
                  <a:fillRect l="-4420" t="-10000" r="-1049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69">
            <a:extLst>
              <a:ext uri="{FF2B5EF4-FFF2-40B4-BE49-F238E27FC236}">
                <a16:creationId xmlns:a16="http://schemas.microsoft.com/office/drawing/2014/main" id="{A2E1E215-938F-4A53-9DF3-DF4961D2678F}"/>
              </a:ext>
            </a:extLst>
          </p:cNvPr>
          <p:cNvSpPr/>
          <p:nvPr/>
        </p:nvSpPr>
        <p:spPr bwMode="auto">
          <a:xfrm>
            <a:off x="2595537" y="4250923"/>
            <a:ext cx="269567" cy="3188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5" name="Arrow: Right 70">
            <a:extLst>
              <a:ext uri="{FF2B5EF4-FFF2-40B4-BE49-F238E27FC236}">
                <a16:creationId xmlns:a16="http://schemas.microsoft.com/office/drawing/2014/main" id="{6ABC0C9B-F1E0-452C-A51F-FFFB489A1936}"/>
              </a:ext>
            </a:extLst>
          </p:cNvPr>
          <p:cNvSpPr/>
          <p:nvPr/>
        </p:nvSpPr>
        <p:spPr bwMode="auto">
          <a:xfrm>
            <a:off x="5624312" y="4288320"/>
            <a:ext cx="269567" cy="3188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4FA6C-8280-4861-AF16-4E94FE086A6D}"/>
                  </a:ext>
                </a:extLst>
              </p:cNvPr>
              <p:cNvSpPr txBox="1"/>
              <p:nvPr/>
            </p:nvSpPr>
            <p:spPr>
              <a:xfrm>
                <a:off x="5983483" y="4323504"/>
                <a:ext cx="2384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4FA6C-8280-4861-AF16-4E94FE08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83" y="4323504"/>
                <a:ext cx="2384051" cy="276999"/>
              </a:xfrm>
              <a:prstGeom prst="rect">
                <a:avLst/>
              </a:prstGeom>
              <a:blipFill>
                <a:blip r:embed="rId9"/>
                <a:stretch>
                  <a:fillRect l="-2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8">
            <a:extLst>
              <a:ext uri="{FF2B5EF4-FFF2-40B4-BE49-F238E27FC236}">
                <a16:creationId xmlns:a16="http://schemas.microsoft.com/office/drawing/2014/main" id="{C791BE65-A2FF-44CB-B035-00187FE7727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084" y="2073483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6EA73AEF-39C1-462F-BFDF-DA19552B2974}"/>
              </a:ext>
            </a:extLst>
          </p:cNvPr>
          <p:cNvGrpSpPr>
            <a:grpSpLocks/>
          </p:cNvGrpSpPr>
          <p:nvPr/>
        </p:nvGrpSpPr>
        <p:grpSpPr bwMode="auto">
          <a:xfrm>
            <a:off x="-941515" y="1159082"/>
            <a:ext cx="2133600" cy="1981200"/>
            <a:chOff x="2976" y="528"/>
            <a:chExt cx="1344" cy="1248"/>
          </a:xfrm>
        </p:grpSpPr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E8CA647E-476C-4B1A-BA67-7EBF863E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864"/>
              <a:ext cx="624" cy="57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E3030AE9-6557-4C1E-AD82-4B4DF400F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528"/>
              <a:ext cx="1344" cy="12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" name="Group 13">
            <a:extLst>
              <a:ext uri="{FF2B5EF4-FFF2-40B4-BE49-F238E27FC236}">
                <a16:creationId xmlns:a16="http://schemas.microsoft.com/office/drawing/2014/main" id="{B3C408FD-DBC4-4ACA-A8A2-FFF0CECADFDF}"/>
              </a:ext>
            </a:extLst>
          </p:cNvPr>
          <p:cNvGrpSpPr>
            <a:grpSpLocks/>
          </p:cNvGrpSpPr>
          <p:nvPr/>
        </p:nvGrpSpPr>
        <p:grpSpPr bwMode="auto">
          <a:xfrm>
            <a:off x="1420685" y="625682"/>
            <a:ext cx="0" cy="3124200"/>
            <a:chOff x="4656" y="144"/>
            <a:chExt cx="0" cy="1968"/>
          </a:xfrm>
        </p:grpSpPr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6E9E8297-D6A8-46A4-B28D-905B2C4CC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654B1A97-D245-4F03-8821-945B79F84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86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205CF457-01C6-4666-9FF3-D256A556C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53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322376F5-6FE9-4EDB-86B1-F297C74232BF}"/>
              </a:ext>
            </a:extLst>
          </p:cNvPr>
          <p:cNvGrpSpPr>
            <a:grpSpLocks/>
          </p:cNvGrpSpPr>
          <p:nvPr/>
        </p:nvGrpSpPr>
        <p:grpSpPr bwMode="auto">
          <a:xfrm>
            <a:off x="1344485" y="1463882"/>
            <a:ext cx="152400" cy="1295400"/>
            <a:chOff x="4608" y="720"/>
            <a:chExt cx="96" cy="816"/>
          </a:xfrm>
        </p:grpSpPr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B484945F-4347-4376-9350-342742111E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08" y="7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32FE70DB-5526-4DFB-A17A-E782D39D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" name="Oval 17">
            <a:extLst>
              <a:ext uri="{FF2B5EF4-FFF2-40B4-BE49-F238E27FC236}">
                <a16:creationId xmlns:a16="http://schemas.microsoft.com/office/drawing/2014/main" id="{2C35B6B1-00C7-4548-8CC0-59EFA71A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2515" y="778082"/>
            <a:ext cx="2895600" cy="2743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C94054-EB59-4263-8D0D-F2EA14D3C3D9}"/>
                  </a:ext>
                </a:extLst>
              </p:cNvPr>
              <p:cNvSpPr txBox="1"/>
              <p:nvPr/>
            </p:nvSpPr>
            <p:spPr>
              <a:xfrm>
                <a:off x="1503328" y="1185395"/>
                <a:ext cx="4236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C94054-EB59-4263-8D0D-F2EA14D3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28" y="1185395"/>
                <a:ext cx="42364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6155F5-60FC-46F6-8CDC-B1FC751D0F3F}"/>
                  </a:ext>
                </a:extLst>
              </p:cNvPr>
              <p:cNvSpPr txBox="1"/>
              <p:nvPr/>
            </p:nvSpPr>
            <p:spPr>
              <a:xfrm>
                <a:off x="1587070" y="2709395"/>
                <a:ext cx="431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6155F5-60FC-46F6-8CDC-B1FC751D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0" y="2709395"/>
                <a:ext cx="4319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BE47F9-CF48-4DC9-98FF-539A79BC015A}"/>
                  </a:ext>
                </a:extLst>
              </p:cNvPr>
              <p:cNvSpPr txBox="1"/>
              <p:nvPr/>
            </p:nvSpPr>
            <p:spPr>
              <a:xfrm>
                <a:off x="-48079" y="1705638"/>
                <a:ext cx="431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BE47F9-CF48-4DC9-98FF-539A79BC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079" y="1705638"/>
                <a:ext cx="43191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8">
            <a:extLst>
              <a:ext uri="{FF2B5EF4-FFF2-40B4-BE49-F238E27FC236}">
                <a16:creationId xmlns:a16="http://schemas.microsoft.com/office/drawing/2014/main" id="{D5985FD0-741B-4DA9-86CC-195A94B64DBF}"/>
              </a:ext>
            </a:extLst>
          </p:cNvPr>
          <p:cNvSpPr/>
          <p:nvPr/>
        </p:nvSpPr>
        <p:spPr bwMode="auto">
          <a:xfrm>
            <a:off x="4316285" y="2806064"/>
            <a:ext cx="504056" cy="2769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7A3D7F-0172-4E6A-B0FC-29C354D5266D}"/>
                  </a:ext>
                </a:extLst>
              </p:cNvPr>
              <p:cNvSpPr/>
              <p:nvPr/>
            </p:nvSpPr>
            <p:spPr>
              <a:xfrm>
                <a:off x="4848414" y="2740084"/>
                <a:ext cx="1363515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7A3D7F-0172-4E6A-B0FC-29C354D52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414" y="2740084"/>
                <a:ext cx="1363515" cy="403572"/>
              </a:xfrm>
              <a:prstGeom prst="rect">
                <a:avLst/>
              </a:prstGeom>
              <a:blipFill>
                <a:blip r:embed="rId1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FBC08E0-1567-49BD-B958-B47A67BD0671}"/>
                  </a:ext>
                </a:extLst>
              </p:cNvPr>
              <p:cNvSpPr/>
              <p:nvPr/>
            </p:nvSpPr>
            <p:spPr>
              <a:xfrm>
                <a:off x="6493751" y="2740084"/>
                <a:ext cx="1374159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FBC08E0-1567-49BD-B958-B47A67BD0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51" y="2740084"/>
                <a:ext cx="1374159" cy="403572"/>
              </a:xfrm>
              <a:prstGeom prst="rect">
                <a:avLst/>
              </a:prstGeom>
              <a:blipFill>
                <a:blip r:embed="rId1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89">
            <a:extLst>
              <a:ext uri="{FF2B5EF4-FFF2-40B4-BE49-F238E27FC236}">
                <a16:creationId xmlns:a16="http://schemas.microsoft.com/office/drawing/2014/main" id="{5CDFD17E-E480-44F3-883F-5E965060FB2C}"/>
              </a:ext>
            </a:extLst>
          </p:cNvPr>
          <p:cNvSpPr/>
          <p:nvPr/>
        </p:nvSpPr>
        <p:spPr bwMode="auto">
          <a:xfrm>
            <a:off x="3812229" y="3337610"/>
            <a:ext cx="504056" cy="2769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BA7F34-6321-42C2-A5E5-505C4DB739C4}"/>
                  </a:ext>
                </a:extLst>
              </p:cNvPr>
              <p:cNvSpPr/>
              <p:nvPr/>
            </p:nvSpPr>
            <p:spPr>
              <a:xfrm>
                <a:off x="6522858" y="3258353"/>
                <a:ext cx="975139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BA7F34-6321-42C2-A5E5-505C4DB73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58" y="3258353"/>
                <a:ext cx="975139" cy="374783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9EDBE7-B4D1-4908-98BD-36D47A140DBA}"/>
                  </a:ext>
                </a:extLst>
              </p:cNvPr>
              <p:cNvSpPr txBox="1"/>
              <p:nvPr/>
            </p:nvSpPr>
            <p:spPr>
              <a:xfrm>
                <a:off x="4654650" y="3302792"/>
                <a:ext cx="717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9EDBE7-B4D1-4908-98BD-36D47A140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50" y="3302792"/>
                <a:ext cx="717697" cy="276999"/>
              </a:xfrm>
              <a:prstGeom prst="rect">
                <a:avLst/>
              </a:prstGeom>
              <a:blipFill>
                <a:blip r:embed="rId16"/>
                <a:stretch>
                  <a:fillRect l="-7692" r="-256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91">
            <a:extLst>
              <a:ext uri="{FF2B5EF4-FFF2-40B4-BE49-F238E27FC236}">
                <a16:creationId xmlns:a16="http://schemas.microsoft.com/office/drawing/2014/main" id="{F006B8C5-BC67-4D60-99C7-21800404C307}"/>
              </a:ext>
            </a:extLst>
          </p:cNvPr>
          <p:cNvSpPr/>
          <p:nvPr/>
        </p:nvSpPr>
        <p:spPr bwMode="auto">
          <a:xfrm>
            <a:off x="3812229" y="3814500"/>
            <a:ext cx="504056" cy="2769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B26A28-4B7C-4CA9-8BEB-CD96001D3E7A}"/>
                  </a:ext>
                </a:extLst>
              </p:cNvPr>
              <p:cNvSpPr txBox="1"/>
              <p:nvPr/>
            </p:nvSpPr>
            <p:spPr>
              <a:xfrm>
                <a:off x="4654649" y="3730648"/>
                <a:ext cx="72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B26A28-4B7C-4CA9-8BEB-CD96001D3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49" y="3730648"/>
                <a:ext cx="723018" cy="276999"/>
              </a:xfrm>
              <a:prstGeom prst="rect">
                <a:avLst/>
              </a:prstGeom>
              <a:blipFill>
                <a:blip r:embed="rId17"/>
                <a:stretch>
                  <a:fillRect l="-7627" r="-254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12FBCE1-8267-4B62-B0C2-23FF5C6D9E12}"/>
              </a:ext>
            </a:extLst>
          </p:cNvPr>
          <p:cNvSpPr txBox="1"/>
          <p:nvPr/>
        </p:nvSpPr>
        <p:spPr>
          <a:xfrm>
            <a:off x="5768873" y="329813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6067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8" grpId="0" animBg="1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9FB440-44E5-404A-A605-4840F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95" y="174083"/>
            <a:ext cx="8229600" cy="1143000"/>
          </a:xfrm>
        </p:spPr>
        <p:txBody>
          <a:bodyPr/>
          <a:lstStyle/>
          <a:p>
            <a:r>
              <a:rPr lang="en-US" sz="2000" dirty="0"/>
              <a:t>Mathematical description of Young’s holes experiment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1BB988-7835-4B58-9770-66FB7B4FE1AB}"/>
              </a:ext>
            </a:extLst>
          </p:cNvPr>
          <p:cNvCxnSpPr/>
          <p:nvPr/>
        </p:nvCxnSpPr>
        <p:spPr bwMode="auto">
          <a:xfrm>
            <a:off x="1115616" y="78751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A7E551-A106-41E5-A61F-B6F093F362F1}"/>
              </a:ext>
            </a:extLst>
          </p:cNvPr>
          <p:cNvCxnSpPr/>
          <p:nvPr/>
        </p:nvCxnSpPr>
        <p:spPr bwMode="auto">
          <a:xfrm>
            <a:off x="1115616" y="1427910"/>
            <a:ext cx="0" cy="721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B5B0AE-0102-48B5-9F53-76D9A40FAB38}"/>
              </a:ext>
            </a:extLst>
          </p:cNvPr>
          <p:cNvCxnSpPr/>
          <p:nvPr/>
        </p:nvCxnSpPr>
        <p:spPr bwMode="auto">
          <a:xfrm>
            <a:off x="1113148" y="2218757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/>
              <p:nvPr/>
            </p:nvSpPr>
            <p:spPr>
              <a:xfrm>
                <a:off x="819395" y="1047410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C8BAB4-07F3-416C-857E-21269E08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5" y="1047410"/>
                <a:ext cx="271421" cy="276999"/>
              </a:xfrm>
              <a:prstGeom prst="rect">
                <a:avLst/>
              </a:prstGeom>
              <a:blipFill>
                <a:blip r:embed="rId2"/>
                <a:stretch>
                  <a:fillRect l="-17778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/>
              <p:nvPr/>
            </p:nvSpPr>
            <p:spPr>
              <a:xfrm>
                <a:off x="810655" y="2225333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00E366-9419-4E45-A070-7FCDF73E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5" y="2225333"/>
                <a:ext cx="276742" cy="276999"/>
              </a:xfrm>
              <a:prstGeom prst="rect">
                <a:avLst/>
              </a:prstGeom>
              <a:blipFill>
                <a:blip r:embed="rId3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4FA6C-8280-4861-AF16-4E94FE086A6D}"/>
                  </a:ext>
                </a:extLst>
              </p:cNvPr>
              <p:cNvSpPr txBox="1"/>
              <p:nvPr/>
            </p:nvSpPr>
            <p:spPr>
              <a:xfrm>
                <a:off x="4355976" y="976752"/>
                <a:ext cx="2384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4FA6C-8280-4861-AF16-4E94FE08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976752"/>
                <a:ext cx="2384051" cy="276999"/>
              </a:xfrm>
              <a:prstGeom prst="rect">
                <a:avLst/>
              </a:prstGeom>
              <a:blipFill>
                <a:blip r:embed="rId4"/>
                <a:stretch>
                  <a:fillRect l="-2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855C5F-7096-4DB7-B64D-6E8389E8F7A7}"/>
              </a:ext>
            </a:extLst>
          </p:cNvPr>
          <p:cNvSpPr txBox="1"/>
          <p:nvPr/>
        </p:nvSpPr>
        <p:spPr>
          <a:xfrm>
            <a:off x="1474094" y="9244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CE13E-3F39-4BBF-A705-160BD0093F7E}"/>
              </a:ext>
            </a:extLst>
          </p:cNvPr>
          <p:cNvCxnSpPr/>
          <p:nvPr/>
        </p:nvCxnSpPr>
        <p:spPr bwMode="auto">
          <a:xfrm>
            <a:off x="1979712" y="688059"/>
            <a:ext cx="0" cy="1971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D27E3-EA20-43FB-B9A5-18C1E7526D2A}"/>
              </a:ext>
            </a:extLst>
          </p:cNvPr>
          <p:cNvCxnSpPr/>
          <p:nvPr/>
        </p:nvCxnSpPr>
        <p:spPr bwMode="auto">
          <a:xfrm>
            <a:off x="1907704" y="1378246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A8721F-D173-43E7-A4C5-A57D3E3BCF02}"/>
              </a:ext>
            </a:extLst>
          </p:cNvPr>
          <p:cNvSpPr txBox="1"/>
          <p:nvPr/>
        </p:nvSpPr>
        <p:spPr>
          <a:xfrm>
            <a:off x="1980543" y="11123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5487D4-7751-4DB0-8685-1E6A806DD2F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0816" y="1386754"/>
            <a:ext cx="774096" cy="41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25DDE-DBF4-4F9A-B78F-A7D85218C6F0}"/>
              </a:ext>
            </a:extLst>
          </p:cNvPr>
          <p:cNvCxnSpPr/>
          <p:nvPr/>
        </p:nvCxnSpPr>
        <p:spPr bwMode="auto">
          <a:xfrm flipV="1">
            <a:off x="1115616" y="1481725"/>
            <a:ext cx="792088" cy="737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F25EA7-F193-40D6-AC18-94A48EAE4790}"/>
              </a:ext>
            </a:extLst>
          </p:cNvPr>
          <p:cNvSpPr txBox="1"/>
          <p:nvPr/>
        </p:nvSpPr>
        <p:spPr>
          <a:xfrm>
            <a:off x="2555776" y="1589087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Destructive interferences: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575339-E675-4290-9489-3694F73CFA15}"/>
                  </a:ext>
                </a:extLst>
              </p:cNvPr>
              <p:cNvSpPr/>
              <p:nvPr/>
            </p:nvSpPr>
            <p:spPr>
              <a:xfrm>
                <a:off x="4893643" y="1621411"/>
                <a:ext cx="1659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575339-E675-4290-9489-3694F73CF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43" y="1621411"/>
                <a:ext cx="165955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6E2F0A-2A30-4FDA-ABC9-D9E9BFB17995}"/>
                  </a:ext>
                </a:extLst>
              </p:cNvPr>
              <p:cNvSpPr txBox="1"/>
              <p:nvPr/>
            </p:nvSpPr>
            <p:spPr>
              <a:xfrm>
                <a:off x="5078370" y="2179301"/>
                <a:ext cx="82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6E2F0A-2A30-4FDA-ABC9-D9E9BFB1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70" y="2179301"/>
                <a:ext cx="822854" cy="276999"/>
              </a:xfrm>
              <a:prstGeom prst="rect">
                <a:avLst/>
              </a:prstGeom>
              <a:blipFill>
                <a:blip r:embed="rId6"/>
                <a:stretch>
                  <a:fillRect l="-5926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0A89BA-5033-472B-9B23-20FA6B0A12B3}"/>
              </a:ext>
            </a:extLst>
          </p:cNvPr>
          <p:cNvSpPr txBox="1"/>
          <p:nvPr/>
        </p:nvSpPr>
        <p:spPr>
          <a:xfrm>
            <a:off x="2582090" y="2984273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Constructive interferences: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3470F86-CE89-4886-A51E-84B7154CE6C4}"/>
                  </a:ext>
                </a:extLst>
              </p:cNvPr>
              <p:cNvSpPr/>
              <p:nvPr/>
            </p:nvSpPr>
            <p:spPr>
              <a:xfrm>
                <a:off x="5118322" y="2962329"/>
                <a:ext cx="1486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3470F86-CE89-4886-A51E-84B7154CE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322" y="2962329"/>
                <a:ext cx="14864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65">
            <a:extLst>
              <a:ext uri="{FF2B5EF4-FFF2-40B4-BE49-F238E27FC236}">
                <a16:creationId xmlns:a16="http://schemas.microsoft.com/office/drawing/2014/main" id="{67AED93C-40C8-4414-922C-A8DE49512DC8}"/>
              </a:ext>
            </a:extLst>
          </p:cNvPr>
          <p:cNvSpPr/>
          <p:nvPr/>
        </p:nvSpPr>
        <p:spPr bwMode="auto">
          <a:xfrm>
            <a:off x="4602116" y="3631375"/>
            <a:ext cx="295719" cy="2901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49D74-A693-4BD2-ACE0-6D4511AF9A79}"/>
                  </a:ext>
                </a:extLst>
              </p:cNvPr>
              <p:cNvSpPr txBox="1"/>
              <p:nvPr/>
            </p:nvSpPr>
            <p:spPr>
              <a:xfrm>
                <a:off x="5045587" y="3631375"/>
                <a:ext cx="10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49D74-A693-4BD2-ACE0-6D4511AF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87" y="3631375"/>
                <a:ext cx="1004827" cy="276999"/>
              </a:xfrm>
              <a:prstGeom prst="rect">
                <a:avLst/>
              </a:prstGeom>
              <a:blipFill>
                <a:blip r:embed="rId8"/>
                <a:stretch>
                  <a:fillRect l="-5455" r="-121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DD0EC12-85F8-4C8B-A060-354BA0A53E09}"/>
              </a:ext>
            </a:extLst>
          </p:cNvPr>
          <p:cNvSpPr txBox="1"/>
          <p:nvPr/>
        </p:nvSpPr>
        <p:spPr>
          <a:xfrm>
            <a:off x="815312" y="5615464"/>
            <a:ext cx="720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4A79CF-6A0F-45B4-925A-8D91BCE25658}"/>
                  </a:ext>
                </a:extLst>
              </p:cNvPr>
              <p:cNvSpPr txBox="1"/>
              <p:nvPr/>
            </p:nvSpPr>
            <p:spPr>
              <a:xfrm>
                <a:off x="467544" y="4797863"/>
                <a:ext cx="73108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phase difference at P between the two light waves which come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4A79CF-6A0F-45B4-925A-8D91BCE2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97863"/>
                <a:ext cx="7310815" cy="553998"/>
              </a:xfrm>
              <a:prstGeom prst="rect">
                <a:avLst/>
              </a:prstGeom>
              <a:blipFill>
                <a:blip r:embed="rId9"/>
                <a:stretch>
                  <a:fillRect l="-2002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7BDFC3-9054-4427-8910-2265902EA338}"/>
                  </a:ext>
                </a:extLst>
              </p:cNvPr>
              <p:cNvSpPr txBox="1"/>
              <p:nvPr/>
            </p:nvSpPr>
            <p:spPr>
              <a:xfrm>
                <a:off x="1379132" y="1066272"/>
                <a:ext cx="243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7BDFC3-9054-4427-8910-2265902E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32" y="1066272"/>
                <a:ext cx="243336" cy="276999"/>
              </a:xfrm>
              <a:prstGeom prst="rect">
                <a:avLst/>
              </a:prstGeom>
              <a:blipFill>
                <a:blip r:embed="rId10"/>
                <a:stretch>
                  <a:fillRect l="-125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B40603-5A03-48C5-9D91-97EA18320699}"/>
                  </a:ext>
                </a:extLst>
              </p:cNvPr>
              <p:cNvSpPr txBox="1"/>
              <p:nvPr/>
            </p:nvSpPr>
            <p:spPr>
              <a:xfrm>
                <a:off x="1467112" y="1821620"/>
                <a:ext cx="24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B40603-5A03-48C5-9D91-97EA1832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12" y="1821620"/>
                <a:ext cx="248658" cy="276999"/>
              </a:xfrm>
              <a:prstGeom prst="rect">
                <a:avLst/>
              </a:prstGeom>
              <a:blipFill>
                <a:blip r:embed="rId11"/>
                <a:stretch>
                  <a:fillRect l="-125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49">
            <a:extLst>
              <a:ext uri="{FF2B5EF4-FFF2-40B4-BE49-F238E27FC236}">
                <a16:creationId xmlns:a16="http://schemas.microsoft.com/office/drawing/2014/main" id="{0ADE2B93-E1AD-464C-98ED-A819C3DF7212}"/>
              </a:ext>
            </a:extLst>
          </p:cNvPr>
          <p:cNvSpPr/>
          <p:nvPr/>
        </p:nvSpPr>
        <p:spPr bwMode="auto">
          <a:xfrm>
            <a:off x="4597924" y="2206714"/>
            <a:ext cx="295719" cy="2901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CE871A-7E36-42C1-9568-A859D1F815EF}"/>
                  </a:ext>
                </a:extLst>
              </p:cNvPr>
              <p:cNvSpPr txBox="1"/>
              <p:nvPr/>
            </p:nvSpPr>
            <p:spPr>
              <a:xfrm>
                <a:off x="323528" y="5615464"/>
                <a:ext cx="7776864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 is a particular case but there is also constructive and destructive interferences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CE871A-7E36-42C1-9568-A859D1F8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15464"/>
                <a:ext cx="7776864" cy="658514"/>
              </a:xfrm>
              <a:prstGeom prst="rect">
                <a:avLst/>
              </a:prstGeom>
              <a:blipFill>
                <a:blip r:embed="rId12"/>
                <a:stretch>
                  <a:fillRect l="-627" t="-4630" r="-94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2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8" grpId="0" animBg="1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C11C27-01D9-4430-B53A-0407DBB85A88}"/>
              </a:ext>
            </a:extLst>
          </p:cNvPr>
          <p:cNvSpPr/>
          <p:nvPr/>
        </p:nvSpPr>
        <p:spPr bwMode="auto">
          <a:xfrm>
            <a:off x="422308" y="5373216"/>
            <a:ext cx="8542179" cy="6972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4FA6C-8280-4861-AF16-4E94FE086A6D}"/>
                  </a:ext>
                </a:extLst>
              </p:cNvPr>
              <p:cNvSpPr txBox="1"/>
              <p:nvPr/>
            </p:nvSpPr>
            <p:spPr>
              <a:xfrm>
                <a:off x="4355976" y="976752"/>
                <a:ext cx="2384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4FA6C-8280-4861-AF16-4E94FE08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976752"/>
                <a:ext cx="2384051" cy="276999"/>
              </a:xfrm>
              <a:prstGeom prst="rect">
                <a:avLst/>
              </a:prstGeom>
              <a:blipFill>
                <a:blip r:embed="rId2"/>
                <a:stretch>
                  <a:fillRect l="-2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50EEA-B144-4233-8D57-82A4CC02C8CA}"/>
                  </a:ext>
                </a:extLst>
              </p:cNvPr>
              <p:cNvSpPr txBox="1"/>
              <p:nvPr/>
            </p:nvSpPr>
            <p:spPr>
              <a:xfrm>
                <a:off x="3121605" y="586116"/>
                <a:ext cx="311591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50EEA-B144-4233-8D57-82A4CC02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605" y="586116"/>
                <a:ext cx="3115918" cy="335413"/>
              </a:xfrm>
              <a:prstGeom prst="rect">
                <a:avLst/>
              </a:prstGeom>
              <a:blipFill>
                <a:blip r:embed="rId3"/>
                <a:stretch>
                  <a:fillRect l="-1174" r="-215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855C5F-7096-4DB7-B64D-6E8389E8F7A7}"/>
                  </a:ext>
                </a:extLst>
              </p:cNvPr>
              <p:cNvSpPr txBox="1"/>
              <p:nvPr/>
            </p:nvSpPr>
            <p:spPr>
              <a:xfrm>
                <a:off x="1474094" y="924495"/>
                <a:ext cx="2961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855C5F-7096-4DB7-B64D-6E8389E8F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94" y="924495"/>
                <a:ext cx="2961580" cy="381515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FBF598-EA07-4A1D-96B8-E2BC39E1C40E}"/>
                  </a:ext>
                </a:extLst>
              </p:cNvPr>
              <p:cNvSpPr/>
              <p:nvPr/>
            </p:nvSpPr>
            <p:spPr>
              <a:xfrm>
                <a:off x="2930547" y="1876188"/>
                <a:ext cx="1929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FBF598-EA07-4A1D-96B8-E2BC39E1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47" y="1876188"/>
                <a:ext cx="192905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0A1F88-41CF-4CBB-A864-69D015DD0617}"/>
                  </a:ext>
                </a:extLst>
              </p:cNvPr>
              <p:cNvSpPr/>
              <p:nvPr/>
            </p:nvSpPr>
            <p:spPr>
              <a:xfrm>
                <a:off x="2924617" y="2451278"/>
                <a:ext cx="1820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0A1F88-41CF-4CBB-A864-69D015DD0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17" y="2451278"/>
                <a:ext cx="18208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EA805E-6851-471E-8529-89B6B4BB6241}"/>
                  </a:ext>
                </a:extLst>
              </p:cNvPr>
              <p:cNvSpPr txBox="1"/>
              <p:nvPr/>
            </p:nvSpPr>
            <p:spPr>
              <a:xfrm>
                <a:off x="129700" y="3482328"/>
                <a:ext cx="4213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the waves propagate through 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EA805E-6851-471E-8529-89B6B4BB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0" y="3482328"/>
                <a:ext cx="4213333" cy="369332"/>
              </a:xfrm>
              <a:prstGeom prst="rect">
                <a:avLst/>
              </a:prstGeom>
              <a:blipFill>
                <a:blip r:embed="rId7"/>
                <a:stretch>
                  <a:fillRect l="-1158" t="-8197" r="-21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4929B8-054D-4AD0-864A-0098EC6BF9E9}"/>
                  </a:ext>
                </a:extLst>
              </p:cNvPr>
              <p:cNvSpPr/>
              <p:nvPr/>
            </p:nvSpPr>
            <p:spPr>
              <a:xfrm>
                <a:off x="4229474" y="3337961"/>
                <a:ext cx="2008049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4929B8-054D-4AD0-864A-0098EC6BF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4" y="3337961"/>
                <a:ext cx="2008049" cy="658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A1EE8-BA19-4BC1-A644-C86FB182407D}"/>
                  </a:ext>
                </a:extLst>
              </p:cNvPr>
              <p:cNvSpPr txBox="1"/>
              <p:nvPr/>
            </p:nvSpPr>
            <p:spPr>
              <a:xfrm>
                <a:off x="35496" y="4080595"/>
                <a:ext cx="6343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the waves propagate through a medium of refractive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A1EE8-BA19-4BC1-A644-C86FB182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080595"/>
                <a:ext cx="6343211" cy="369332"/>
              </a:xfrm>
              <a:prstGeom prst="rect">
                <a:avLst/>
              </a:prstGeom>
              <a:blipFill>
                <a:blip r:embed="rId9"/>
                <a:stretch>
                  <a:fillRect l="-865" t="-8197" r="-19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58731C-19ED-4316-97CC-3E0CFD1E5ABA}"/>
                  </a:ext>
                </a:extLst>
              </p:cNvPr>
              <p:cNvSpPr/>
              <p:nvPr/>
            </p:nvSpPr>
            <p:spPr>
              <a:xfrm>
                <a:off x="6237523" y="3900581"/>
                <a:ext cx="2127505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58731C-19ED-4316-97CC-3E0CFD1E5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23" y="3900581"/>
                <a:ext cx="2127505" cy="6580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1EA778-10D5-459E-B302-50514B21F47D}"/>
                  </a:ext>
                </a:extLst>
              </p:cNvPr>
              <p:cNvSpPr/>
              <p:nvPr/>
            </p:nvSpPr>
            <p:spPr>
              <a:xfrm>
                <a:off x="422309" y="5443458"/>
                <a:ext cx="86228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the optical path difference </a:t>
                </a:r>
                <a:r>
                  <a:rPr lang="en-US" dirty="0"/>
                  <a:t>between the two waves which come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(in this example, the waves propagates through the same medium of refractive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1EA778-10D5-459E-B302-50514B21F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9" y="5443458"/>
                <a:ext cx="8622810" cy="646331"/>
              </a:xfrm>
              <a:prstGeom prst="rect">
                <a:avLst/>
              </a:prstGeom>
              <a:blipFill>
                <a:blip r:embed="rId11"/>
                <a:stretch>
                  <a:fillRect l="-565" t="-5660" r="-42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9BADB-E38F-4CA1-8799-A33180AC731F}"/>
                  </a:ext>
                </a:extLst>
              </p:cNvPr>
              <p:cNvSpPr txBox="1"/>
              <p:nvPr/>
            </p:nvSpPr>
            <p:spPr>
              <a:xfrm>
                <a:off x="2274040" y="1374387"/>
                <a:ext cx="601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considering the incident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have same phase: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9BADB-E38F-4CA1-8799-A33180AC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40" y="1374387"/>
                <a:ext cx="6018892" cy="369332"/>
              </a:xfrm>
              <a:prstGeom prst="rect">
                <a:avLst/>
              </a:prstGeom>
              <a:blipFill>
                <a:blip r:embed="rId12"/>
                <a:stretch>
                  <a:fillRect l="-811" t="-8197" r="-45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4E21A-A173-4E44-AF42-1F5E5120E52D}"/>
              </a:ext>
            </a:extLst>
          </p:cNvPr>
          <p:cNvCxnSpPr/>
          <p:nvPr/>
        </p:nvCxnSpPr>
        <p:spPr bwMode="auto">
          <a:xfrm>
            <a:off x="1115616" y="78751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5307A-FB22-4913-BD24-EBE1A744AABB}"/>
              </a:ext>
            </a:extLst>
          </p:cNvPr>
          <p:cNvCxnSpPr/>
          <p:nvPr/>
        </p:nvCxnSpPr>
        <p:spPr bwMode="auto">
          <a:xfrm>
            <a:off x="1115616" y="1427910"/>
            <a:ext cx="0" cy="721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3FD2E5-A5D5-4FAD-A230-5DD6011459DB}"/>
              </a:ext>
            </a:extLst>
          </p:cNvPr>
          <p:cNvCxnSpPr/>
          <p:nvPr/>
        </p:nvCxnSpPr>
        <p:spPr bwMode="auto">
          <a:xfrm>
            <a:off x="1113148" y="2218757"/>
            <a:ext cx="0" cy="428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A01D1D-71A6-44ED-BBF8-8E10DD18609F}"/>
                  </a:ext>
                </a:extLst>
              </p:cNvPr>
              <p:cNvSpPr txBox="1"/>
              <p:nvPr/>
            </p:nvSpPr>
            <p:spPr>
              <a:xfrm>
                <a:off x="819395" y="1047410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A01D1D-71A6-44ED-BBF8-8E10DD186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5" y="1047410"/>
                <a:ext cx="271421" cy="276999"/>
              </a:xfrm>
              <a:prstGeom prst="rect">
                <a:avLst/>
              </a:prstGeom>
              <a:blipFill>
                <a:blip r:embed="rId13"/>
                <a:stretch>
                  <a:fillRect l="-17778" r="-6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5CBA35-9941-4D0D-966E-802E7ECF114F}"/>
                  </a:ext>
                </a:extLst>
              </p:cNvPr>
              <p:cNvSpPr txBox="1"/>
              <p:nvPr/>
            </p:nvSpPr>
            <p:spPr>
              <a:xfrm>
                <a:off x="810655" y="2225333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5CBA35-9941-4D0D-966E-802E7ECF1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5" y="2225333"/>
                <a:ext cx="276742" cy="276999"/>
              </a:xfrm>
              <a:prstGeom prst="rect">
                <a:avLst/>
              </a:prstGeom>
              <a:blipFill>
                <a:blip r:embed="rId14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A0946D-E33B-40CE-BF1E-FBE1CC07960E}"/>
              </a:ext>
            </a:extLst>
          </p:cNvPr>
          <p:cNvCxnSpPr/>
          <p:nvPr/>
        </p:nvCxnSpPr>
        <p:spPr bwMode="auto">
          <a:xfrm>
            <a:off x="1979712" y="688059"/>
            <a:ext cx="0" cy="1971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ABAF63-C26A-49CD-99CA-1D3D116D788B}"/>
              </a:ext>
            </a:extLst>
          </p:cNvPr>
          <p:cNvCxnSpPr/>
          <p:nvPr/>
        </p:nvCxnSpPr>
        <p:spPr bwMode="auto">
          <a:xfrm>
            <a:off x="1907704" y="1378246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A84E1A-7683-423A-8E97-875AC42CDFE4}"/>
              </a:ext>
            </a:extLst>
          </p:cNvPr>
          <p:cNvSpPr txBox="1"/>
          <p:nvPr/>
        </p:nvSpPr>
        <p:spPr>
          <a:xfrm>
            <a:off x="1980543" y="11123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D6B3A5-D1EC-466D-9733-CE52A0A904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0816" y="1386754"/>
            <a:ext cx="774096" cy="41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0C1D9E-2E2B-494A-8CF1-239FEF151E4D}"/>
              </a:ext>
            </a:extLst>
          </p:cNvPr>
          <p:cNvCxnSpPr/>
          <p:nvPr/>
        </p:nvCxnSpPr>
        <p:spPr bwMode="auto">
          <a:xfrm flipV="1">
            <a:off x="1115616" y="1481725"/>
            <a:ext cx="792088" cy="737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DEAA7E-18C3-42D2-A8D8-B00298917B1B}"/>
                  </a:ext>
                </a:extLst>
              </p:cNvPr>
              <p:cNvSpPr txBox="1"/>
              <p:nvPr/>
            </p:nvSpPr>
            <p:spPr>
              <a:xfrm>
                <a:off x="1379132" y="1066272"/>
                <a:ext cx="243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DEAA7E-18C3-42D2-A8D8-B0029891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32" y="1066272"/>
                <a:ext cx="243336" cy="276999"/>
              </a:xfrm>
              <a:prstGeom prst="rect">
                <a:avLst/>
              </a:prstGeom>
              <a:blipFill>
                <a:blip r:embed="rId15"/>
                <a:stretch>
                  <a:fillRect l="-125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EEE6AC-2200-46F5-BBF7-486256FE8A31}"/>
                  </a:ext>
                </a:extLst>
              </p:cNvPr>
              <p:cNvSpPr txBox="1"/>
              <p:nvPr/>
            </p:nvSpPr>
            <p:spPr>
              <a:xfrm>
                <a:off x="1467112" y="1821620"/>
                <a:ext cx="24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EEE6AC-2200-46F5-BBF7-486256FE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12" y="1821620"/>
                <a:ext cx="248658" cy="276999"/>
              </a:xfrm>
              <a:prstGeom prst="rect">
                <a:avLst/>
              </a:prstGeom>
              <a:blipFill>
                <a:blip r:embed="rId16"/>
                <a:stretch>
                  <a:fillRect l="-125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D24ECE-4E5C-4A25-85A5-C670B56FFEDF}"/>
                  </a:ext>
                </a:extLst>
              </p:cNvPr>
              <p:cNvSpPr/>
              <p:nvPr/>
            </p:nvSpPr>
            <p:spPr>
              <a:xfrm>
                <a:off x="6237523" y="4477762"/>
                <a:ext cx="2285306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D24ECE-4E5C-4A25-85A5-C670B56FF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23" y="4477762"/>
                <a:ext cx="2285306" cy="6580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A69FB440-44E5-404A-A605-4840F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64" y="46514"/>
            <a:ext cx="8229600" cy="1143000"/>
          </a:xfrm>
        </p:spPr>
        <p:txBody>
          <a:bodyPr/>
          <a:lstStyle/>
          <a:p>
            <a:r>
              <a:rPr lang="en-US" sz="2000" dirty="0"/>
              <a:t>Mathematical description of Young’s holes experiment</a:t>
            </a:r>
          </a:p>
        </p:txBody>
      </p:sp>
    </p:spTree>
    <p:extLst>
      <p:ext uri="{BB962C8B-B14F-4D97-AF65-F5344CB8AC3E}">
        <p14:creationId xmlns:p14="http://schemas.microsoft.com/office/powerpoint/2010/main" val="15494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0827-08F4-4C47-9877-9FF9E8B2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2564904"/>
            <a:ext cx="8231830" cy="1092696"/>
          </a:xfrm>
        </p:spPr>
        <p:txBody>
          <a:bodyPr/>
          <a:lstStyle/>
          <a:p>
            <a:r>
              <a:rPr lang="en-US" dirty="0"/>
              <a:t>End of wave optics, lecture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F6B1-8E93-4F68-A7E3-44C822D31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12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A86102-BC0F-401E-81B9-2C9BCF94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36" y="82906"/>
            <a:ext cx="8229600" cy="1143000"/>
          </a:xfrm>
        </p:spPr>
        <p:txBody>
          <a:bodyPr/>
          <a:lstStyle/>
          <a:p>
            <a:r>
              <a:rPr lang="en-US" sz="2400" dirty="0"/>
              <a:t>Spontaneous emission of light produced in many ways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C7DD924-63DA-46CA-884A-E08FC8BC5E65}"/>
              </a:ext>
            </a:extLst>
          </p:cNvPr>
          <p:cNvSpPr txBox="1">
            <a:spLocks/>
          </p:cNvSpPr>
          <p:nvPr/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defRPr/>
            </a:pPr>
            <a:fld id="{3C76BCED-983B-4975-B93D-90282543D9E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A7A45-DCAA-42C7-A15C-1EC60F561B1B}"/>
              </a:ext>
            </a:extLst>
          </p:cNvPr>
          <p:cNvCxnSpPr/>
          <p:nvPr/>
        </p:nvCxnSpPr>
        <p:spPr bwMode="auto">
          <a:xfrm>
            <a:off x="4192879" y="863434"/>
            <a:ext cx="52877" cy="30107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70B98-101F-4760-A979-795C639E92B4}"/>
              </a:ext>
            </a:extLst>
          </p:cNvPr>
          <p:cNvCxnSpPr/>
          <p:nvPr/>
        </p:nvCxnSpPr>
        <p:spPr bwMode="auto">
          <a:xfrm flipV="1">
            <a:off x="179512" y="3861048"/>
            <a:ext cx="8352928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66F257-84BC-422C-B231-C560EF2BD4FD}"/>
              </a:ext>
            </a:extLst>
          </p:cNvPr>
          <p:cNvSpPr txBox="1"/>
          <p:nvPr/>
        </p:nvSpPr>
        <p:spPr>
          <a:xfrm>
            <a:off x="251520" y="68121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Electroluminescence (</a:t>
            </a:r>
            <a:r>
              <a:rPr kumimoji="1" lang="zh-CN" altLang="en-US" dirty="0">
                <a:latin typeface="宋体" panose="02010600030101010101" pitchFamily="2" charset="-122"/>
              </a:rPr>
              <a:t>电致发光 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FF85-CEF0-40C3-BE8D-C01B1AB5660F}"/>
              </a:ext>
            </a:extLst>
          </p:cNvPr>
          <p:cNvSpPr txBox="1"/>
          <p:nvPr/>
        </p:nvSpPr>
        <p:spPr>
          <a:xfrm>
            <a:off x="4532566" y="68121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Photoluminescence (</a:t>
            </a:r>
            <a:r>
              <a:rPr kumimoji="1" lang="zh-CN" altLang="en-US" dirty="0">
                <a:latin typeface="宋体" panose="02010600030101010101" pitchFamily="2" charset="-122"/>
              </a:rPr>
              <a:t>光致发光 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AC7CD-83DF-487A-91C5-681CBE4BE331}"/>
              </a:ext>
            </a:extLst>
          </p:cNvPr>
          <p:cNvSpPr txBox="1"/>
          <p:nvPr/>
        </p:nvSpPr>
        <p:spPr>
          <a:xfrm>
            <a:off x="2607315" y="3933056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Chemiluminescence (</a:t>
            </a:r>
            <a:r>
              <a:rPr kumimoji="1" lang="zh-CN" altLang="en-US" dirty="0">
                <a:latin typeface="宋体" panose="02010600030101010101" pitchFamily="2" charset="-122"/>
              </a:rPr>
              <a:t>化学发光 </a:t>
            </a:r>
            <a:r>
              <a:rPr lang="en-US" dirty="0"/>
              <a:t>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93FADE-2A5C-408F-9287-EE326471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0" y="1178169"/>
            <a:ext cx="2659558" cy="2532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52470B-7362-47A3-B517-39034E550255}"/>
              </a:ext>
            </a:extLst>
          </p:cNvPr>
          <p:cNvSpPr txBox="1"/>
          <p:nvPr/>
        </p:nvSpPr>
        <p:spPr>
          <a:xfrm>
            <a:off x="396498" y="3692131"/>
            <a:ext cx="3296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https://glofx.com/product/glofx-electroluminescent-wire/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4E4BB-131B-4D2D-B0F9-0DAB5AB82BAE}"/>
              </a:ext>
            </a:extLst>
          </p:cNvPr>
          <p:cNvSpPr/>
          <p:nvPr/>
        </p:nvSpPr>
        <p:spPr>
          <a:xfrm>
            <a:off x="4959936" y="3580383"/>
            <a:ext cx="4714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https://epicscience.net/fluorescence/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B3AE3-4FC2-4B08-B2E4-2EA3FB298E9C}"/>
              </a:ext>
            </a:extLst>
          </p:cNvPr>
          <p:cNvSpPr txBox="1"/>
          <p:nvPr/>
        </p:nvSpPr>
        <p:spPr>
          <a:xfrm>
            <a:off x="4922023" y="3360692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Fluorescent solutions under UV light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2C050-EA71-4F0D-8485-8C939F6FC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030" y="1335751"/>
            <a:ext cx="2817906" cy="20414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07B4A-D74C-41BF-8B37-78686532CF2D}"/>
              </a:ext>
            </a:extLst>
          </p:cNvPr>
          <p:cNvSpPr/>
          <p:nvPr/>
        </p:nvSpPr>
        <p:spPr>
          <a:xfrm>
            <a:off x="2745040" y="630271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6"/>
              </a:rPr>
              <a:t>https://www.sciencelabsupplies.com/Chemiluminescence_Kit.html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4EF08D-9B0B-4C1E-907A-A3090E760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300" y="4399503"/>
            <a:ext cx="1244752" cy="1901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646554-72A9-4F18-B567-93549CB4C521}"/>
              </a:ext>
            </a:extLst>
          </p:cNvPr>
          <p:cNvSpPr txBox="1"/>
          <p:nvPr/>
        </p:nvSpPr>
        <p:spPr>
          <a:xfrm>
            <a:off x="2910671" y="6446952"/>
            <a:ext cx="25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Luminol react with Hydrogen Peroxide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F8F0B-653D-4938-AA45-F50BD9FBDBA8}"/>
              </a:ext>
            </a:extLst>
          </p:cNvPr>
          <p:cNvSpPr txBox="1"/>
          <p:nvPr/>
        </p:nvSpPr>
        <p:spPr>
          <a:xfrm>
            <a:off x="-1834373" y="2368815"/>
            <a:ext cx="1980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Decrire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electricite</a:t>
            </a:r>
            <a:r>
              <a:rPr lang="en-US" dirty="0">
                <a:solidFill>
                  <a:srgbClr val="FF0000"/>
                </a:solidFill>
              </a:rPr>
              <a:t> dans un tube,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reaction a la Lumiere </a:t>
            </a:r>
            <a:r>
              <a:rPr lang="en-US" dirty="0" err="1">
                <a:solidFill>
                  <a:srgbClr val="FF0000"/>
                </a:solidFill>
              </a:rPr>
              <a:t>produit</a:t>
            </a:r>
            <a:r>
              <a:rPr lang="en-US" dirty="0">
                <a:solidFill>
                  <a:srgbClr val="FF0000"/>
                </a:solidFill>
              </a:rPr>
              <a:t> Lumiere </a:t>
            </a:r>
            <a:r>
              <a:rPr lang="en-US" dirty="0" err="1">
                <a:solidFill>
                  <a:srgbClr val="FF0000"/>
                </a:solidFill>
              </a:rPr>
              <a:t>d’une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autre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frequence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reaction </a:t>
            </a:r>
            <a:r>
              <a:rPr lang="en-US" dirty="0" err="1">
                <a:solidFill>
                  <a:srgbClr val="FF0000"/>
                </a:solidFill>
              </a:rPr>
              <a:t>chimique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lumiere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9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6336A4-0B60-4DAE-A9F8-B171C8D8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43379"/>
            <a:ext cx="8229600" cy="1143000"/>
          </a:xfrm>
        </p:spPr>
        <p:txBody>
          <a:bodyPr/>
          <a:lstStyle/>
          <a:p>
            <a:r>
              <a:rPr lang="en-US" dirty="0"/>
              <a:t>Spontaneous emission of light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C039C-54AE-405E-BD75-04E0C33622AA}"/>
              </a:ext>
            </a:extLst>
          </p:cNvPr>
          <p:cNvSpPr/>
          <p:nvPr/>
        </p:nvSpPr>
        <p:spPr bwMode="auto">
          <a:xfrm>
            <a:off x="1763688" y="4077072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5E3DBC-F9A9-4E10-9558-B3D1C4EC8B3F}"/>
                  </a:ext>
                </a:extLst>
              </p:cNvPr>
              <p:cNvSpPr txBox="1"/>
              <p:nvPr/>
            </p:nvSpPr>
            <p:spPr>
              <a:xfrm>
                <a:off x="1259632" y="3938572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5E3DBC-F9A9-4E10-9558-B3D1C4EC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38572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9149" r="-85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445EC2E-F3EE-41DB-B14C-AF7B1820980C}"/>
              </a:ext>
            </a:extLst>
          </p:cNvPr>
          <p:cNvSpPr/>
          <p:nvPr/>
        </p:nvSpPr>
        <p:spPr bwMode="auto">
          <a:xfrm>
            <a:off x="1752963" y="2276872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1E3B5C-1E1F-442D-B534-F283E3F8421C}"/>
                  </a:ext>
                </a:extLst>
              </p:cNvPr>
              <p:cNvSpPr txBox="1"/>
              <p:nvPr/>
            </p:nvSpPr>
            <p:spPr>
              <a:xfrm>
                <a:off x="1284966" y="2138372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1E3B5C-1E1F-442D-B534-F283E3F84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66" y="2138372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75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0FA7E8-2DD2-4E4F-BEA6-029A4003FADD}"/>
              </a:ext>
            </a:extLst>
          </p:cNvPr>
          <p:cNvCxnSpPr/>
          <p:nvPr/>
        </p:nvCxnSpPr>
        <p:spPr bwMode="auto">
          <a:xfrm flipV="1">
            <a:off x="1405441" y="4509120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0CCFE5-B548-4B11-8947-DA36D0B360F2}"/>
              </a:ext>
            </a:extLst>
          </p:cNvPr>
          <p:cNvSpPr txBox="1"/>
          <p:nvPr/>
        </p:nvSpPr>
        <p:spPr>
          <a:xfrm>
            <a:off x="432771" y="5369440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energy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EE05F-F82D-4DF3-B7C8-20A9323AB09B}"/>
              </a:ext>
            </a:extLst>
          </p:cNvPr>
          <p:cNvSpPr/>
          <p:nvPr/>
        </p:nvSpPr>
        <p:spPr bwMode="auto">
          <a:xfrm>
            <a:off x="3203848" y="2161231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D8D4A4-D6DC-4705-AC9A-C444F06648FC}"/>
              </a:ext>
            </a:extLst>
          </p:cNvPr>
          <p:cNvCxnSpPr/>
          <p:nvPr/>
        </p:nvCxnSpPr>
        <p:spPr bwMode="auto">
          <a:xfrm flipH="1">
            <a:off x="3419872" y="1723667"/>
            <a:ext cx="648072" cy="437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4257F-C97B-4D05-9984-FDBE9FBEA28B}"/>
                  </a:ext>
                </a:extLst>
              </p:cNvPr>
              <p:cNvSpPr txBox="1"/>
              <p:nvPr/>
            </p:nvSpPr>
            <p:spPr>
              <a:xfrm>
                <a:off x="4067944" y="1477025"/>
                <a:ext cx="3318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atom which have the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4257F-C97B-4D05-9984-FDBE9FB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477025"/>
                <a:ext cx="3318665" cy="369332"/>
              </a:xfrm>
              <a:prstGeom prst="rect">
                <a:avLst/>
              </a:prstGeom>
              <a:blipFill>
                <a:blip r:embed="rId4"/>
                <a:stretch>
                  <a:fillRect l="-1468" t="-8197" r="-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301C79-D5DD-4949-B677-407864364DDD}"/>
              </a:ext>
            </a:extLst>
          </p:cNvPr>
          <p:cNvSpPr txBox="1"/>
          <p:nvPr/>
        </p:nvSpPr>
        <p:spPr>
          <a:xfrm>
            <a:off x="5838902" y="3938125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state or fundamental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3EDED-A5BB-426B-B755-518FC2C7E157}"/>
              </a:ext>
            </a:extLst>
          </p:cNvPr>
          <p:cNvSpPr txBox="1"/>
          <p:nvPr/>
        </p:nvSpPr>
        <p:spPr>
          <a:xfrm>
            <a:off x="5800425" y="2100588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Excited state </a:t>
            </a:r>
          </a:p>
        </p:txBody>
      </p:sp>
    </p:spTree>
    <p:extLst>
      <p:ext uri="{BB962C8B-B14F-4D97-AF65-F5344CB8AC3E}">
        <p14:creationId xmlns:p14="http://schemas.microsoft.com/office/powerpoint/2010/main" val="54270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039C-54AE-405E-BD75-04E0C33622AA}"/>
              </a:ext>
            </a:extLst>
          </p:cNvPr>
          <p:cNvSpPr/>
          <p:nvPr/>
        </p:nvSpPr>
        <p:spPr bwMode="auto">
          <a:xfrm>
            <a:off x="1763688" y="4077072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E3DBC-F9A9-4E10-9558-B3D1C4EC8B3F}"/>
                  </a:ext>
                </a:extLst>
              </p:cNvPr>
              <p:cNvSpPr txBox="1"/>
              <p:nvPr/>
            </p:nvSpPr>
            <p:spPr>
              <a:xfrm>
                <a:off x="1259632" y="3938572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E3DBC-F9A9-4E10-9558-B3D1C4EC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38572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9149" r="-85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45EC2E-F3EE-41DB-B14C-AF7B1820980C}"/>
              </a:ext>
            </a:extLst>
          </p:cNvPr>
          <p:cNvSpPr/>
          <p:nvPr/>
        </p:nvSpPr>
        <p:spPr bwMode="auto">
          <a:xfrm>
            <a:off x="1752963" y="2276872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E3B5C-1E1F-442D-B534-F283E3F8421C}"/>
                  </a:ext>
                </a:extLst>
              </p:cNvPr>
              <p:cNvSpPr txBox="1"/>
              <p:nvPr/>
            </p:nvSpPr>
            <p:spPr>
              <a:xfrm>
                <a:off x="1284966" y="2138372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E3B5C-1E1F-442D-B534-F283E3F84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66" y="2138372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75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0FA7E8-2DD2-4E4F-BEA6-029A4003FADD}"/>
              </a:ext>
            </a:extLst>
          </p:cNvPr>
          <p:cNvCxnSpPr/>
          <p:nvPr/>
        </p:nvCxnSpPr>
        <p:spPr bwMode="auto">
          <a:xfrm flipV="1">
            <a:off x="1405441" y="4509120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0CCFE5-B548-4B11-8947-DA36D0B360F2}"/>
              </a:ext>
            </a:extLst>
          </p:cNvPr>
          <p:cNvSpPr txBox="1"/>
          <p:nvPr/>
        </p:nvSpPr>
        <p:spPr>
          <a:xfrm>
            <a:off x="432771" y="5369440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energy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2EE05F-F82D-4DF3-B7C8-20A9323AB09B}"/>
              </a:ext>
            </a:extLst>
          </p:cNvPr>
          <p:cNvSpPr/>
          <p:nvPr/>
        </p:nvSpPr>
        <p:spPr bwMode="auto">
          <a:xfrm>
            <a:off x="3203847" y="2161231"/>
            <a:ext cx="216013" cy="27699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8D4A4-D6DC-4705-AC9A-C444F06648FC}"/>
              </a:ext>
            </a:extLst>
          </p:cNvPr>
          <p:cNvCxnSpPr/>
          <p:nvPr/>
        </p:nvCxnSpPr>
        <p:spPr bwMode="auto">
          <a:xfrm flipH="1" flipV="1">
            <a:off x="3497335" y="4288480"/>
            <a:ext cx="570609" cy="369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4257F-C97B-4D05-9984-FDBE9FBEA28B}"/>
                  </a:ext>
                </a:extLst>
              </p:cNvPr>
              <p:cNvSpPr txBox="1"/>
              <p:nvPr/>
            </p:nvSpPr>
            <p:spPr>
              <a:xfrm>
                <a:off x="4101841" y="4426091"/>
                <a:ext cx="288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atom have the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4257F-C97B-4D05-9984-FDBE9FB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41" y="4426091"/>
                <a:ext cx="2882264" cy="369332"/>
              </a:xfrm>
              <a:prstGeom prst="rect">
                <a:avLst/>
              </a:prstGeom>
              <a:blipFill>
                <a:blip r:embed="rId4"/>
                <a:stretch>
                  <a:fillRect l="-19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57FA06-9101-474D-B0E0-6900FE523C51}"/>
              </a:ext>
            </a:extLst>
          </p:cNvPr>
          <p:cNvCxnSpPr/>
          <p:nvPr/>
        </p:nvCxnSpPr>
        <p:spPr bwMode="auto">
          <a:xfrm>
            <a:off x="3347864" y="2564904"/>
            <a:ext cx="0" cy="1373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816781A-C321-440B-AC6F-8B2EEAF83C31}"/>
              </a:ext>
            </a:extLst>
          </p:cNvPr>
          <p:cNvSpPr/>
          <p:nvPr/>
        </p:nvSpPr>
        <p:spPr bwMode="auto">
          <a:xfrm>
            <a:off x="3239852" y="3984291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F7D39D55-5FD8-4DFD-985C-B43E24BDD8C0}"/>
              </a:ext>
            </a:extLst>
          </p:cNvPr>
          <p:cNvSpPr/>
          <p:nvPr/>
        </p:nvSpPr>
        <p:spPr bwMode="auto">
          <a:xfrm>
            <a:off x="3552092" y="2951790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689F12-F746-4553-863E-C6F7090E30D1}"/>
              </a:ext>
            </a:extLst>
          </p:cNvPr>
          <p:cNvCxnSpPr/>
          <p:nvPr/>
        </p:nvCxnSpPr>
        <p:spPr bwMode="auto">
          <a:xfrm>
            <a:off x="4343400" y="3172119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56E6B3-6710-499D-8D4C-89FE4D91AA43}"/>
              </a:ext>
            </a:extLst>
          </p:cNvPr>
          <p:cNvSpPr txBox="1"/>
          <p:nvPr/>
        </p:nvSpPr>
        <p:spPr>
          <a:xfrm>
            <a:off x="3981307" y="317211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Photon emitted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CA919-9B97-4ED1-AF87-E5FE66278061}"/>
                  </a:ext>
                </a:extLst>
              </p:cNvPr>
              <p:cNvSpPr txBox="1"/>
              <p:nvPr/>
            </p:nvSpPr>
            <p:spPr>
              <a:xfrm>
                <a:off x="2564176" y="5462222"/>
                <a:ext cx="4303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Energy of the photon emitted: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CA919-9B97-4ED1-AF87-E5FE6627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76" y="5462222"/>
                <a:ext cx="4303679" cy="369332"/>
              </a:xfrm>
              <a:prstGeom prst="rect">
                <a:avLst/>
              </a:prstGeom>
              <a:blipFill>
                <a:blip r:embed="rId5"/>
                <a:stretch>
                  <a:fillRect l="-12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7C1B7-7B39-457B-8706-2968EA9D3929}"/>
              </a:ext>
            </a:extLst>
          </p:cNvPr>
          <p:cNvCxnSpPr/>
          <p:nvPr/>
        </p:nvCxnSpPr>
        <p:spPr bwMode="auto">
          <a:xfrm flipV="1">
            <a:off x="6201560" y="5787128"/>
            <a:ext cx="32305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F38F9E-1CF5-4CF7-902B-B1F3DA996AA6}"/>
              </a:ext>
            </a:extLst>
          </p:cNvPr>
          <p:cNvSpPr txBox="1"/>
          <p:nvPr/>
        </p:nvSpPr>
        <p:spPr>
          <a:xfrm>
            <a:off x="5327229" y="6428468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Planck constant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5DD2BE-9ED2-48E8-9232-F47637B2745F}"/>
              </a:ext>
            </a:extLst>
          </p:cNvPr>
          <p:cNvCxnSpPr/>
          <p:nvPr/>
        </p:nvCxnSpPr>
        <p:spPr bwMode="auto">
          <a:xfrm flipH="1">
            <a:off x="6740640" y="5133305"/>
            <a:ext cx="592865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D56579-2D80-412F-AA77-1101D9AE1DEF}"/>
              </a:ext>
            </a:extLst>
          </p:cNvPr>
          <p:cNvSpPr txBox="1"/>
          <p:nvPr/>
        </p:nvSpPr>
        <p:spPr>
          <a:xfrm>
            <a:off x="6893520" y="4486974"/>
            <a:ext cx="180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the light wave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56336A4-0B60-4DAE-A9F8-B171C8D8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43379"/>
            <a:ext cx="8229600" cy="1143000"/>
          </a:xfrm>
        </p:spPr>
        <p:txBody>
          <a:bodyPr/>
          <a:lstStyle/>
          <a:p>
            <a:r>
              <a:rPr lang="en-US" dirty="0"/>
              <a:t>Spontaneous emission of light </a:t>
            </a:r>
          </a:p>
        </p:txBody>
      </p:sp>
    </p:spTree>
    <p:extLst>
      <p:ext uri="{BB962C8B-B14F-4D97-AF65-F5344CB8AC3E}">
        <p14:creationId xmlns:p14="http://schemas.microsoft.com/office/powerpoint/2010/main" val="6115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B5155C-67AF-4782-B2D5-E7D2D24B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1419"/>
            <a:ext cx="8229600" cy="1143000"/>
          </a:xfrm>
        </p:spPr>
        <p:txBody>
          <a:bodyPr/>
          <a:lstStyle/>
          <a:p>
            <a:r>
              <a:rPr lang="en-US" sz="3200" dirty="0"/>
              <a:t>An atom can also absorb a photon and get energy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08EDA-B59B-46D8-9BD1-711C94119DE0}"/>
              </a:ext>
            </a:extLst>
          </p:cNvPr>
          <p:cNvSpPr/>
          <p:nvPr/>
        </p:nvSpPr>
        <p:spPr bwMode="auto">
          <a:xfrm>
            <a:off x="2350096" y="3965141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030369-2578-43B3-A727-517B332D0B94}"/>
                  </a:ext>
                </a:extLst>
              </p:cNvPr>
              <p:cNvSpPr txBox="1"/>
              <p:nvPr/>
            </p:nvSpPr>
            <p:spPr>
              <a:xfrm>
                <a:off x="1846040" y="3826641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030369-2578-43B3-A727-517B332D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040" y="3826641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1BB0374-9CF4-408A-BD31-D7E52536CE2F}"/>
              </a:ext>
            </a:extLst>
          </p:cNvPr>
          <p:cNvSpPr/>
          <p:nvPr/>
        </p:nvSpPr>
        <p:spPr bwMode="auto">
          <a:xfrm>
            <a:off x="2339371" y="2164941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AE2109-321C-44C4-9F45-9C5FADD19C97}"/>
                  </a:ext>
                </a:extLst>
              </p:cNvPr>
              <p:cNvSpPr txBox="1"/>
              <p:nvPr/>
            </p:nvSpPr>
            <p:spPr>
              <a:xfrm>
                <a:off x="1871374" y="202644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AE2109-321C-44C4-9F45-9C5FADD19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74" y="2026441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367" r="-6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B28FA5-6EA1-4D3E-B2C7-749D1AAC5D59}"/>
              </a:ext>
            </a:extLst>
          </p:cNvPr>
          <p:cNvCxnSpPr/>
          <p:nvPr/>
        </p:nvCxnSpPr>
        <p:spPr bwMode="auto">
          <a:xfrm flipV="1">
            <a:off x="3934272" y="2375712"/>
            <a:ext cx="0" cy="1373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78FCEF2-544B-4E3E-91DC-B51211B0BEED}"/>
              </a:ext>
            </a:extLst>
          </p:cNvPr>
          <p:cNvSpPr/>
          <p:nvPr/>
        </p:nvSpPr>
        <p:spPr bwMode="auto">
          <a:xfrm>
            <a:off x="3826260" y="3872360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137C7ACE-90C9-4CEF-B62C-D441B5B803EB}"/>
              </a:ext>
            </a:extLst>
          </p:cNvPr>
          <p:cNvSpPr/>
          <p:nvPr/>
        </p:nvSpPr>
        <p:spPr bwMode="auto">
          <a:xfrm>
            <a:off x="2350096" y="2908709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8F771A-942D-42D4-9F73-C46B098FB05D}"/>
              </a:ext>
            </a:extLst>
          </p:cNvPr>
          <p:cNvCxnSpPr/>
          <p:nvPr/>
        </p:nvCxnSpPr>
        <p:spPr bwMode="auto">
          <a:xfrm>
            <a:off x="3141404" y="3129038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32420-270E-4C52-9561-4E8ED4383ECE}"/>
              </a:ext>
            </a:extLst>
          </p:cNvPr>
          <p:cNvSpPr txBox="1"/>
          <p:nvPr/>
        </p:nvSpPr>
        <p:spPr>
          <a:xfrm>
            <a:off x="2087486" y="3206547"/>
            <a:ext cx="183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photon incident on an atom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0B2AE-1EEA-4576-9F7C-0571B64EC80C}"/>
              </a:ext>
            </a:extLst>
          </p:cNvPr>
          <p:cNvSpPr txBox="1"/>
          <p:nvPr/>
        </p:nvSpPr>
        <p:spPr>
          <a:xfrm>
            <a:off x="909936" y="1372853"/>
            <a:ext cx="30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Absorption of light by an atom: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F6F649-F235-4AD5-A06F-D148DDDC9273}"/>
              </a:ext>
            </a:extLst>
          </p:cNvPr>
          <p:cNvCxnSpPr/>
          <p:nvPr/>
        </p:nvCxnSpPr>
        <p:spPr bwMode="auto">
          <a:xfrm flipH="1" flipV="1">
            <a:off x="4078512" y="4227822"/>
            <a:ext cx="21603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FAB936-FF1E-42A4-A293-7FA38FDCF31C}"/>
                  </a:ext>
                </a:extLst>
              </p:cNvPr>
              <p:cNvSpPr txBox="1"/>
              <p:nvPr/>
            </p:nvSpPr>
            <p:spPr>
              <a:xfrm>
                <a:off x="4366320" y="4541205"/>
                <a:ext cx="236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atom at the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FAB936-FF1E-42A4-A293-7FA38FDC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20" y="4541205"/>
                <a:ext cx="2362955" cy="369332"/>
              </a:xfrm>
              <a:prstGeom prst="rect">
                <a:avLst/>
              </a:prstGeom>
              <a:blipFill>
                <a:blip r:embed="rId4"/>
                <a:stretch>
                  <a:fillRect l="-206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AC4B14-0B1A-454F-AC51-72AA40E6F58C}"/>
              </a:ext>
            </a:extLst>
          </p:cNvPr>
          <p:cNvSpPr txBox="1"/>
          <p:nvPr/>
        </p:nvSpPr>
        <p:spPr>
          <a:xfrm>
            <a:off x="6415812" y="378047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7767D-7CBB-4244-8787-21FA139332C2}"/>
              </a:ext>
            </a:extLst>
          </p:cNvPr>
          <p:cNvSpPr txBox="1"/>
          <p:nvPr/>
        </p:nvSpPr>
        <p:spPr>
          <a:xfrm>
            <a:off x="6415812" y="2026441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Excited state </a:t>
            </a:r>
          </a:p>
        </p:txBody>
      </p:sp>
    </p:spTree>
    <p:extLst>
      <p:ext uri="{BB962C8B-B14F-4D97-AF65-F5344CB8AC3E}">
        <p14:creationId xmlns:p14="http://schemas.microsoft.com/office/powerpoint/2010/main" val="94134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039C-54AE-405E-BD75-04E0C33622AA}"/>
              </a:ext>
            </a:extLst>
          </p:cNvPr>
          <p:cNvSpPr/>
          <p:nvPr/>
        </p:nvSpPr>
        <p:spPr bwMode="auto">
          <a:xfrm>
            <a:off x="1763688" y="4077072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E3DBC-F9A9-4E10-9558-B3D1C4EC8B3F}"/>
                  </a:ext>
                </a:extLst>
              </p:cNvPr>
              <p:cNvSpPr txBox="1"/>
              <p:nvPr/>
            </p:nvSpPr>
            <p:spPr>
              <a:xfrm>
                <a:off x="1259632" y="3938572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E3DBC-F9A9-4E10-9558-B3D1C4EC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38572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9149" r="-85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45EC2E-F3EE-41DB-B14C-AF7B1820980C}"/>
              </a:ext>
            </a:extLst>
          </p:cNvPr>
          <p:cNvSpPr/>
          <p:nvPr/>
        </p:nvSpPr>
        <p:spPr bwMode="auto">
          <a:xfrm>
            <a:off x="1752963" y="2276872"/>
            <a:ext cx="396044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E3B5C-1E1F-442D-B534-F283E3F8421C}"/>
                  </a:ext>
                </a:extLst>
              </p:cNvPr>
              <p:cNvSpPr txBox="1"/>
              <p:nvPr/>
            </p:nvSpPr>
            <p:spPr>
              <a:xfrm>
                <a:off x="1284966" y="2138372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E3B5C-1E1F-442D-B534-F283E3F84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66" y="2138372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875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0FA7E8-2DD2-4E4F-BEA6-029A4003FADD}"/>
              </a:ext>
            </a:extLst>
          </p:cNvPr>
          <p:cNvCxnSpPr/>
          <p:nvPr/>
        </p:nvCxnSpPr>
        <p:spPr bwMode="auto">
          <a:xfrm flipV="1">
            <a:off x="1405441" y="4509120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0CCFE5-B548-4B11-8947-DA36D0B360F2}"/>
              </a:ext>
            </a:extLst>
          </p:cNvPr>
          <p:cNvSpPr txBox="1"/>
          <p:nvPr/>
        </p:nvSpPr>
        <p:spPr>
          <a:xfrm>
            <a:off x="432771" y="5369440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energy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2EE05F-F82D-4DF3-B7C8-20A9323AB09B}"/>
              </a:ext>
            </a:extLst>
          </p:cNvPr>
          <p:cNvSpPr/>
          <p:nvPr/>
        </p:nvSpPr>
        <p:spPr bwMode="auto">
          <a:xfrm>
            <a:off x="3203847" y="2161231"/>
            <a:ext cx="216013" cy="276999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8D4A4-D6DC-4705-AC9A-C444F06648FC}"/>
              </a:ext>
            </a:extLst>
          </p:cNvPr>
          <p:cNvCxnSpPr/>
          <p:nvPr/>
        </p:nvCxnSpPr>
        <p:spPr bwMode="auto">
          <a:xfrm flipH="1" flipV="1">
            <a:off x="3497335" y="4288480"/>
            <a:ext cx="570609" cy="369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4257F-C97B-4D05-9984-FDBE9FBEA28B}"/>
                  </a:ext>
                </a:extLst>
              </p:cNvPr>
              <p:cNvSpPr txBox="1"/>
              <p:nvPr/>
            </p:nvSpPr>
            <p:spPr>
              <a:xfrm>
                <a:off x="4101841" y="4426091"/>
                <a:ext cx="288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atom have the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4257F-C97B-4D05-9984-FDBE9FB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41" y="4426091"/>
                <a:ext cx="2882264" cy="369332"/>
              </a:xfrm>
              <a:prstGeom prst="rect">
                <a:avLst/>
              </a:prstGeom>
              <a:blipFill>
                <a:blip r:embed="rId4"/>
                <a:stretch>
                  <a:fillRect l="-19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57FA06-9101-474D-B0E0-6900FE523C51}"/>
              </a:ext>
            </a:extLst>
          </p:cNvPr>
          <p:cNvCxnSpPr/>
          <p:nvPr/>
        </p:nvCxnSpPr>
        <p:spPr bwMode="auto">
          <a:xfrm>
            <a:off x="3347864" y="2564904"/>
            <a:ext cx="0" cy="1373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816781A-C321-440B-AC6F-8B2EEAF83C31}"/>
              </a:ext>
            </a:extLst>
          </p:cNvPr>
          <p:cNvSpPr/>
          <p:nvPr/>
        </p:nvSpPr>
        <p:spPr bwMode="auto">
          <a:xfrm>
            <a:off x="3239852" y="3984291"/>
            <a:ext cx="216024" cy="27699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F7D39D55-5FD8-4DFD-985C-B43E24BDD8C0}"/>
              </a:ext>
            </a:extLst>
          </p:cNvPr>
          <p:cNvSpPr/>
          <p:nvPr/>
        </p:nvSpPr>
        <p:spPr bwMode="auto">
          <a:xfrm>
            <a:off x="3552092" y="2951790"/>
            <a:ext cx="791308" cy="359997"/>
          </a:xfrm>
          <a:custGeom>
            <a:avLst/>
            <a:gdLst>
              <a:gd name="connsiteX0" fmla="*/ 0 w 791308"/>
              <a:gd name="connsiteY0" fmla="*/ 31733 h 359997"/>
              <a:gd name="connsiteX1" fmla="*/ 146539 w 791308"/>
              <a:gd name="connsiteY1" fmla="*/ 348256 h 359997"/>
              <a:gd name="connsiteX2" fmla="*/ 310662 w 791308"/>
              <a:gd name="connsiteY2" fmla="*/ 20010 h 359997"/>
              <a:gd name="connsiteX3" fmla="*/ 480646 w 791308"/>
              <a:gd name="connsiteY3" fmla="*/ 359979 h 359997"/>
              <a:gd name="connsiteX4" fmla="*/ 674077 w 791308"/>
              <a:gd name="connsiteY4" fmla="*/ 2425 h 359997"/>
              <a:gd name="connsiteX5" fmla="*/ 791308 w 791308"/>
              <a:gd name="connsiteY5" fmla="*/ 231025 h 3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308" h="359997">
                <a:moveTo>
                  <a:pt x="0" y="31733"/>
                </a:moveTo>
                <a:cubicBezTo>
                  <a:pt x="47381" y="190971"/>
                  <a:pt x="94762" y="350210"/>
                  <a:pt x="146539" y="348256"/>
                </a:cubicBezTo>
                <a:cubicBezTo>
                  <a:pt x="198316" y="346302"/>
                  <a:pt x="254978" y="18056"/>
                  <a:pt x="310662" y="20010"/>
                </a:cubicBezTo>
                <a:cubicBezTo>
                  <a:pt x="366346" y="21964"/>
                  <a:pt x="420077" y="362910"/>
                  <a:pt x="480646" y="359979"/>
                </a:cubicBezTo>
                <a:cubicBezTo>
                  <a:pt x="541215" y="357048"/>
                  <a:pt x="622300" y="23917"/>
                  <a:pt x="674077" y="2425"/>
                </a:cubicBezTo>
                <a:cubicBezTo>
                  <a:pt x="725854" y="-19067"/>
                  <a:pt x="758581" y="105979"/>
                  <a:pt x="791308" y="23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689F12-F746-4553-863E-C6F7090E30D1}"/>
              </a:ext>
            </a:extLst>
          </p:cNvPr>
          <p:cNvCxnSpPr/>
          <p:nvPr/>
        </p:nvCxnSpPr>
        <p:spPr bwMode="auto">
          <a:xfrm>
            <a:off x="4343400" y="3172119"/>
            <a:ext cx="372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56E6B3-6710-499D-8D4C-89FE4D91AA43}"/>
              </a:ext>
            </a:extLst>
          </p:cNvPr>
          <p:cNvSpPr txBox="1"/>
          <p:nvPr/>
        </p:nvSpPr>
        <p:spPr>
          <a:xfrm>
            <a:off x="3981307" y="317211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Photon emitted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CA919-9B97-4ED1-AF87-E5FE66278061}"/>
                  </a:ext>
                </a:extLst>
              </p:cNvPr>
              <p:cNvSpPr txBox="1"/>
              <p:nvPr/>
            </p:nvSpPr>
            <p:spPr>
              <a:xfrm>
                <a:off x="2564176" y="5462222"/>
                <a:ext cx="4303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Energy of the photon emitted: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CA919-9B97-4ED1-AF87-E5FE6627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76" y="5462222"/>
                <a:ext cx="4303679" cy="369332"/>
              </a:xfrm>
              <a:prstGeom prst="rect">
                <a:avLst/>
              </a:prstGeom>
              <a:blipFill>
                <a:blip r:embed="rId5"/>
                <a:stretch>
                  <a:fillRect l="-12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7C1B7-7B39-457B-8706-2968EA9D3929}"/>
              </a:ext>
            </a:extLst>
          </p:cNvPr>
          <p:cNvCxnSpPr/>
          <p:nvPr/>
        </p:nvCxnSpPr>
        <p:spPr bwMode="auto">
          <a:xfrm flipV="1">
            <a:off x="6201560" y="5787128"/>
            <a:ext cx="32305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F38F9E-1CF5-4CF7-902B-B1F3DA996AA6}"/>
              </a:ext>
            </a:extLst>
          </p:cNvPr>
          <p:cNvSpPr txBox="1"/>
          <p:nvPr/>
        </p:nvSpPr>
        <p:spPr>
          <a:xfrm>
            <a:off x="5327229" y="6428468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Planck constant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5DD2BE-9ED2-48E8-9232-F47637B2745F}"/>
              </a:ext>
            </a:extLst>
          </p:cNvPr>
          <p:cNvCxnSpPr/>
          <p:nvPr/>
        </p:nvCxnSpPr>
        <p:spPr bwMode="auto">
          <a:xfrm flipH="1">
            <a:off x="6740640" y="5133305"/>
            <a:ext cx="592865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D56579-2D80-412F-AA77-1101D9AE1DEF}"/>
              </a:ext>
            </a:extLst>
          </p:cNvPr>
          <p:cNvSpPr txBox="1"/>
          <p:nvPr/>
        </p:nvSpPr>
        <p:spPr>
          <a:xfrm>
            <a:off x="6893520" y="4486974"/>
            <a:ext cx="180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the light wave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56336A4-0B60-4DAE-A9F8-B171C8D8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43379"/>
            <a:ext cx="8229600" cy="1143000"/>
          </a:xfrm>
        </p:spPr>
        <p:txBody>
          <a:bodyPr/>
          <a:lstStyle/>
          <a:p>
            <a:r>
              <a:rPr lang="en-US" dirty="0"/>
              <a:t>Last time, we have seen: Spontaneous emission of light </a:t>
            </a:r>
          </a:p>
        </p:txBody>
      </p:sp>
    </p:spTree>
    <p:extLst>
      <p:ext uri="{BB962C8B-B14F-4D97-AF65-F5344CB8AC3E}">
        <p14:creationId xmlns:p14="http://schemas.microsoft.com/office/powerpoint/2010/main" val="41733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Freeform: Shape 29">
            <a:extLst>
              <a:ext uri="{FF2B5EF4-FFF2-40B4-BE49-F238E27FC236}">
                <a16:creationId xmlns:a16="http://schemas.microsoft.com/office/drawing/2014/main" id="{BD315EA0-3FBD-4B99-8E76-A6A2D651F7AA}"/>
              </a:ext>
            </a:extLst>
          </p:cNvPr>
          <p:cNvSpPr/>
          <p:nvPr/>
        </p:nvSpPr>
        <p:spPr bwMode="auto">
          <a:xfrm>
            <a:off x="133158" y="3255529"/>
            <a:ext cx="2363262" cy="3356430"/>
          </a:xfrm>
          <a:custGeom>
            <a:avLst/>
            <a:gdLst>
              <a:gd name="connsiteX0" fmla="*/ 159919 w 2363262"/>
              <a:gd name="connsiteY0" fmla="*/ 56240 h 3356430"/>
              <a:gd name="connsiteX1" fmla="*/ 939504 w 2363262"/>
              <a:gd name="connsiteY1" fmla="*/ 161748 h 3356430"/>
              <a:gd name="connsiteX2" fmla="*/ 1109488 w 2363262"/>
              <a:gd name="connsiteY2" fmla="*/ 929609 h 3356430"/>
              <a:gd name="connsiteX3" fmla="*/ 1601857 w 2363262"/>
              <a:gd name="connsiteY3" fmla="*/ 1961240 h 3356430"/>
              <a:gd name="connsiteX4" fmla="*/ 2357996 w 2363262"/>
              <a:gd name="connsiteY4" fmla="*/ 3098379 h 3356430"/>
              <a:gd name="connsiteX5" fmla="*/ 1191550 w 2363262"/>
              <a:gd name="connsiteY5" fmla="*/ 3356286 h 3356430"/>
              <a:gd name="connsiteX6" fmla="*/ 476442 w 2363262"/>
              <a:gd name="connsiteY6" fmla="*/ 3121825 h 3356430"/>
              <a:gd name="connsiteX7" fmla="*/ 581950 w 2363262"/>
              <a:gd name="connsiteY7" fmla="*/ 2377409 h 3356430"/>
              <a:gd name="connsiteX8" fmla="*/ 36827 w 2363262"/>
              <a:gd name="connsiteY8" fmla="*/ 1603686 h 3356430"/>
              <a:gd name="connsiteX9" fmla="*/ 60273 w 2363262"/>
              <a:gd name="connsiteY9" fmla="*/ 853409 h 3356430"/>
              <a:gd name="connsiteX10" fmla="*/ 159919 w 2363262"/>
              <a:gd name="connsiteY10" fmla="*/ 56240 h 33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3262" h="3356430">
                <a:moveTo>
                  <a:pt x="159919" y="56240"/>
                </a:moveTo>
                <a:cubicBezTo>
                  <a:pt x="306458" y="-59037"/>
                  <a:pt x="781243" y="16187"/>
                  <a:pt x="939504" y="161748"/>
                </a:cubicBezTo>
                <a:cubicBezTo>
                  <a:pt x="1097765" y="307309"/>
                  <a:pt x="999096" y="629694"/>
                  <a:pt x="1109488" y="929609"/>
                </a:cubicBezTo>
                <a:cubicBezTo>
                  <a:pt x="1219880" y="1229524"/>
                  <a:pt x="1393772" y="1599778"/>
                  <a:pt x="1601857" y="1961240"/>
                </a:cubicBezTo>
                <a:cubicBezTo>
                  <a:pt x="1809942" y="2322702"/>
                  <a:pt x="2426380" y="2865871"/>
                  <a:pt x="2357996" y="3098379"/>
                </a:cubicBezTo>
                <a:cubicBezTo>
                  <a:pt x="2289612" y="3330887"/>
                  <a:pt x="1505142" y="3352378"/>
                  <a:pt x="1191550" y="3356286"/>
                </a:cubicBezTo>
                <a:cubicBezTo>
                  <a:pt x="877958" y="3360194"/>
                  <a:pt x="578042" y="3284971"/>
                  <a:pt x="476442" y="3121825"/>
                </a:cubicBezTo>
                <a:cubicBezTo>
                  <a:pt x="374842" y="2958679"/>
                  <a:pt x="655219" y="2630432"/>
                  <a:pt x="581950" y="2377409"/>
                </a:cubicBezTo>
                <a:cubicBezTo>
                  <a:pt x="508681" y="2124386"/>
                  <a:pt x="123773" y="1857686"/>
                  <a:pt x="36827" y="1603686"/>
                </a:cubicBezTo>
                <a:cubicBezTo>
                  <a:pt x="-50119" y="1349686"/>
                  <a:pt x="41712" y="1111317"/>
                  <a:pt x="60273" y="853409"/>
                </a:cubicBezTo>
                <a:cubicBezTo>
                  <a:pt x="78834" y="595501"/>
                  <a:pt x="13380" y="171517"/>
                  <a:pt x="159919" y="5624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2B93E7-1526-4523-8267-3CDA8F43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57" y="57859"/>
            <a:ext cx="8229600" cy="1143000"/>
          </a:xfrm>
        </p:spPr>
        <p:txBody>
          <a:bodyPr/>
          <a:lstStyle/>
          <a:p>
            <a:r>
              <a:rPr lang="en-US" sz="2800" dirty="0"/>
              <a:t>Coherent and incoherent light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9BEA8DA-D1D0-4741-B3CD-7F5A787D1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58" y="849133"/>
                <a:ext cx="8229600" cy="4525963"/>
              </a:xfrm>
            </p:spPr>
            <p:txBody>
              <a:bodyPr/>
              <a:lstStyle/>
              <a:p>
                <a:r>
                  <a:rPr lang="en-US" sz="2000" dirty="0"/>
                  <a:t>The degree of coherence between two waves describe their capacity to interfere together.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consider two point light 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of an extended source of light from which light waves/photons are emitted (in vacuum). Is there coherence of the light emitted in the point P from 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9BEA8DA-D1D0-4741-B3CD-7F5A787D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58" y="849133"/>
                <a:ext cx="8229600" cy="4525963"/>
              </a:xfrm>
              <a:blipFill>
                <a:blip r:embed="rId2"/>
                <a:stretch>
                  <a:fillRect l="-667" t="-53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0E63DB-BE2D-49F5-805C-60E0709E9071}"/>
              </a:ext>
            </a:extLst>
          </p:cNvPr>
          <p:cNvCxnSpPr/>
          <p:nvPr/>
        </p:nvCxnSpPr>
        <p:spPr bwMode="auto">
          <a:xfrm>
            <a:off x="3917776" y="359944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4E62D-E7DE-4A3C-B6CD-861D5C8F28DC}"/>
              </a:ext>
            </a:extLst>
          </p:cNvPr>
          <p:cNvCxnSpPr/>
          <p:nvPr/>
        </p:nvCxnSpPr>
        <p:spPr bwMode="auto">
          <a:xfrm>
            <a:off x="3619690" y="3815473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600931-8395-4890-A75A-225252B833C3}"/>
              </a:ext>
            </a:extLst>
          </p:cNvPr>
          <p:cNvSpPr txBox="1"/>
          <p:nvPr/>
        </p:nvSpPr>
        <p:spPr>
          <a:xfrm>
            <a:off x="3670103" y="34461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4361A-8C1B-4FFE-AED3-5946ADBF3ED1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639451" y="3815473"/>
            <a:ext cx="3187907" cy="319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481FFF-4166-4B35-9AE3-6B1DD3A8AC95}"/>
              </a:ext>
            </a:extLst>
          </p:cNvPr>
          <p:cNvCxnSpPr/>
          <p:nvPr/>
        </p:nvCxnSpPr>
        <p:spPr bwMode="auto">
          <a:xfrm flipV="1">
            <a:off x="1284873" y="3815473"/>
            <a:ext cx="2641260" cy="2046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64559E-A526-4FB5-AB65-AEF0F0B0613F}"/>
              </a:ext>
            </a:extLst>
          </p:cNvPr>
          <p:cNvSpPr/>
          <p:nvPr/>
        </p:nvSpPr>
        <p:spPr bwMode="auto">
          <a:xfrm>
            <a:off x="594949" y="406311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01A2EA-0EEF-40F9-ACFA-1CE4233C0D73}"/>
              </a:ext>
            </a:extLst>
          </p:cNvPr>
          <p:cNvSpPr/>
          <p:nvPr/>
        </p:nvSpPr>
        <p:spPr bwMode="auto">
          <a:xfrm>
            <a:off x="1243021" y="580526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/>
              <p:nvPr/>
            </p:nvSpPr>
            <p:spPr>
              <a:xfrm>
                <a:off x="395536" y="3710637"/>
                <a:ext cx="271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E75153-8EE6-468E-9A2F-CDF1CA90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0637"/>
                <a:ext cx="271421" cy="276999"/>
              </a:xfrm>
              <a:prstGeom prst="rect">
                <a:avLst/>
              </a:prstGeom>
              <a:blipFill>
                <a:blip r:embed="rId3"/>
                <a:stretch>
                  <a:fillRect l="-20455" r="-6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/>
              <p:nvPr/>
            </p:nvSpPr>
            <p:spPr>
              <a:xfrm>
                <a:off x="971600" y="5375097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4674E3-543B-4031-92AE-C07A5D22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5097"/>
                <a:ext cx="276742" cy="276999"/>
              </a:xfrm>
              <a:prstGeom prst="rect">
                <a:avLst/>
              </a:prstGeom>
              <a:blipFill>
                <a:blip r:embed="rId4"/>
                <a:stretch>
                  <a:fillRect l="-17391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D0603BF-8079-4AE4-96DA-47C1AD87614C}"/>
              </a:ext>
            </a:extLst>
          </p:cNvPr>
          <p:cNvSpPr txBox="1"/>
          <p:nvPr/>
        </p:nvSpPr>
        <p:spPr>
          <a:xfrm>
            <a:off x="1726824" y="6532129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source of light</a:t>
            </a:r>
          </a:p>
        </p:txBody>
      </p:sp>
      <p:sp>
        <p:nvSpPr>
          <p:cNvPr id="17" name="Freeform: Shape 35">
            <a:extLst>
              <a:ext uri="{FF2B5EF4-FFF2-40B4-BE49-F238E27FC236}">
                <a16:creationId xmlns:a16="http://schemas.microsoft.com/office/drawing/2014/main" id="{DFEC6075-93A9-4F6C-894A-4C4C8EB753BA}"/>
              </a:ext>
            </a:extLst>
          </p:cNvPr>
          <p:cNvSpPr/>
          <p:nvPr/>
        </p:nvSpPr>
        <p:spPr bwMode="auto">
          <a:xfrm rot="20331095">
            <a:off x="2568417" y="4321086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ABFCDB-6239-46FB-88DB-6DB57F5B4CA0}"/>
              </a:ext>
            </a:extLst>
          </p:cNvPr>
          <p:cNvCxnSpPr/>
          <p:nvPr/>
        </p:nvCxnSpPr>
        <p:spPr bwMode="auto">
          <a:xfrm flipV="1">
            <a:off x="3291833" y="4006272"/>
            <a:ext cx="399669" cy="29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: Shape 42">
            <a:extLst>
              <a:ext uri="{FF2B5EF4-FFF2-40B4-BE49-F238E27FC236}">
                <a16:creationId xmlns:a16="http://schemas.microsoft.com/office/drawing/2014/main" id="{2D8CCD7C-BDEF-479B-8CB3-5771B19FD8F8}"/>
              </a:ext>
            </a:extLst>
          </p:cNvPr>
          <p:cNvSpPr/>
          <p:nvPr/>
        </p:nvSpPr>
        <p:spPr bwMode="auto">
          <a:xfrm rot="631458">
            <a:off x="1072108" y="3825890"/>
            <a:ext cx="779585" cy="350986"/>
          </a:xfrm>
          <a:custGeom>
            <a:avLst/>
            <a:gdLst>
              <a:gd name="connsiteX0" fmla="*/ 0 w 779585"/>
              <a:gd name="connsiteY0" fmla="*/ 337849 h 350986"/>
              <a:gd name="connsiteX1" fmla="*/ 158262 w 779585"/>
              <a:gd name="connsiteY1" fmla="*/ 138557 h 350986"/>
              <a:gd name="connsiteX2" fmla="*/ 381000 w 779585"/>
              <a:gd name="connsiteY2" fmla="*/ 349572 h 350986"/>
              <a:gd name="connsiteX3" fmla="*/ 568569 w 779585"/>
              <a:gd name="connsiteY3" fmla="*/ 9603 h 350986"/>
              <a:gd name="connsiteX4" fmla="*/ 779585 w 779585"/>
              <a:gd name="connsiteY4" fmla="*/ 126834 h 35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85" h="350986">
                <a:moveTo>
                  <a:pt x="0" y="337849"/>
                </a:moveTo>
                <a:cubicBezTo>
                  <a:pt x="47381" y="237226"/>
                  <a:pt x="94762" y="136603"/>
                  <a:pt x="158262" y="138557"/>
                </a:cubicBezTo>
                <a:cubicBezTo>
                  <a:pt x="221762" y="140511"/>
                  <a:pt x="312616" y="371064"/>
                  <a:pt x="381000" y="349572"/>
                </a:cubicBezTo>
                <a:cubicBezTo>
                  <a:pt x="449385" y="328080"/>
                  <a:pt x="502138" y="46726"/>
                  <a:pt x="568569" y="9603"/>
                </a:cubicBezTo>
                <a:cubicBezTo>
                  <a:pt x="635000" y="-27520"/>
                  <a:pt x="707292" y="49657"/>
                  <a:pt x="779585" y="12683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楷体_GB2312" pitchFamily="49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43859A-96DA-44D6-9F02-9FC9593FA0AB}"/>
              </a:ext>
            </a:extLst>
          </p:cNvPr>
          <p:cNvCxnSpPr/>
          <p:nvPr/>
        </p:nvCxnSpPr>
        <p:spPr bwMode="auto">
          <a:xfrm flipV="1">
            <a:off x="1891265" y="3960375"/>
            <a:ext cx="559657" cy="57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91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176320</TotalTime>
  <Words>2728</Words>
  <Application>Microsoft Office PowerPoint</Application>
  <PresentationFormat>On-screen Show (4:3)</PresentationFormat>
  <Paragraphs>408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SimSun</vt:lpstr>
      <vt:lpstr>Arial</vt:lpstr>
      <vt:lpstr>Cambria Math</vt:lpstr>
      <vt:lpstr>Garamond</vt:lpstr>
      <vt:lpstr>Times New Roman</vt:lpstr>
      <vt:lpstr>自定义设计方案</vt:lpstr>
      <vt:lpstr>默认设计模板</vt:lpstr>
      <vt:lpstr>Lecture 2, Still Lesson 1: Basics of wave Optics, light sources and interferences </vt:lpstr>
      <vt:lpstr>PowerPoint Presentation</vt:lpstr>
      <vt:lpstr>Point light sources</vt:lpstr>
      <vt:lpstr>Spontaneous emission of light produced in many ways</vt:lpstr>
      <vt:lpstr>Spontaneous emission of light </vt:lpstr>
      <vt:lpstr>Spontaneous emission of light </vt:lpstr>
      <vt:lpstr>An atom can also absorb a photon and get energy </vt:lpstr>
      <vt:lpstr>Last time, we have seen: Spontaneous emission of light </vt:lpstr>
      <vt:lpstr>Coherent and incoherent light </vt:lpstr>
      <vt:lpstr>Coherent and incoherent light sources</vt:lpstr>
      <vt:lpstr>Coherent and incoherent light sources</vt:lpstr>
      <vt:lpstr>Coherent and incoherent light sources</vt:lpstr>
      <vt:lpstr>Coherent and incoherent light sources</vt:lpstr>
      <vt:lpstr>The laser </vt:lpstr>
      <vt:lpstr>The laser </vt:lpstr>
      <vt:lpstr>The laser </vt:lpstr>
      <vt:lpstr>The laser </vt:lpstr>
      <vt:lpstr>The laser </vt:lpstr>
      <vt:lpstr>The laser </vt:lpstr>
      <vt:lpstr>A superposition of light waves</vt:lpstr>
      <vt:lpstr>Spectral profile of light </vt:lpstr>
      <vt:lpstr>PowerPoint Presentation</vt:lpstr>
      <vt:lpstr>To summary: 2 kind of sources/beams</vt:lpstr>
      <vt:lpstr>Young experiments </vt:lpstr>
      <vt:lpstr>Introduction to Young’s experiments</vt:lpstr>
      <vt:lpstr>About light intensity </vt:lpstr>
      <vt:lpstr>Introduction to Young’s experiments</vt:lpstr>
      <vt:lpstr>Introduction to the Young’s holes experiment</vt:lpstr>
      <vt:lpstr>Young’s holes experiment with incident laser light</vt:lpstr>
      <vt:lpstr>The complex electric field</vt:lpstr>
      <vt:lpstr>The complex electric field and the intensity </vt:lpstr>
      <vt:lpstr>Mathematical description of Young’s holes experiment</vt:lpstr>
      <vt:lpstr>Mathematical description of Young’s holes experiment</vt:lpstr>
      <vt:lpstr>Mathematical description of Young’s holes experiment</vt:lpstr>
      <vt:lpstr>Mathematical description of Young’s holes experiment</vt:lpstr>
      <vt:lpstr>Mathematical description of Young’s holes experiment</vt:lpstr>
      <vt:lpstr>Mathematical description of Young’s holes experiment</vt:lpstr>
      <vt:lpstr>Mathematical description of Young’s holes experiment</vt:lpstr>
      <vt:lpstr>End of wave optics, lecture 2</vt:lpstr>
    </vt:vector>
  </TitlesOfParts>
  <Company>江南大学物理系理学院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11-9衍射光栅</dc:title>
  <dc:creator>吴亚敏</dc:creator>
  <cp:lastModifiedBy>Paul Briard</cp:lastModifiedBy>
  <cp:revision>1526</cp:revision>
  <dcterms:created xsi:type="dcterms:W3CDTF">2005-09-11T15:39:18Z</dcterms:created>
  <dcterms:modified xsi:type="dcterms:W3CDTF">2022-05-09T09:18:17Z</dcterms:modified>
</cp:coreProperties>
</file>