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36"/>
  </p:notesMasterIdLst>
  <p:sldIdLst>
    <p:sldId id="1283" r:id="rId4"/>
    <p:sldId id="1232" r:id="rId5"/>
    <p:sldId id="1285" r:id="rId6"/>
    <p:sldId id="1255" r:id="rId7"/>
    <p:sldId id="1256" r:id="rId8"/>
    <p:sldId id="1257" r:id="rId9"/>
    <p:sldId id="1236" r:id="rId10"/>
    <p:sldId id="1264" r:id="rId11"/>
    <p:sldId id="1233" r:id="rId12"/>
    <p:sldId id="1237" r:id="rId13"/>
    <p:sldId id="1238" r:id="rId14"/>
    <p:sldId id="1239" r:id="rId15"/>
    <p:sldId id="1242" r:id="rId16"/>
    <p:sldId id="1263" r:id="rId17"/>
    <p:sldId id="1258" r:id="rId18"/>
    <p:sldId id="1259" r:id="rId19"/>
    <p:sldId id="1260" r:id="rId20"/>
    <p:sldId id="1240" r:id="rId21"/>
    <p:sldId id="1241" r:id="rId22"/>
    <p:sldId id="1286" r:id="rId23"/>
    <p:sldId id="1252" r:id="rId24"/>
    <p:sldId id="1287" r:id="rId25"/>
    <p:sldId id="1311" r:id="rId26"/>
    <p:sldId id="1271" r:id="rId27"/>
    <p:sldId id="1272" r:id="rId28"/>
    <p:sldId id="1273" r:id="rId29"/>
    <p:sldId id="1312" r:id="rId30"/>
    <p:sldId id="1298" r:id="rId31"/>
    <p:sldId id="1346" r:id="rId32"/>
    <p:sldId id="1347" r:id="rId33"/>
    <p:sldId id="1348" r:id="rId34"/>
    <p:sldId id="1349" r:id="rId35"/>
  </p:sldIdLst>
  <p:sldSz cx="9144000" cy="6858000" type="screen4x3"/>
  <p:notesSz cx="6858000" cy="9144000"/>
  <p:custDataLst>
    <p:tags r:id="rId40"/>
  </p:custDataLst>
  <p:defaultTex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3300"/>
    <a:srgbClr val="0000FF"/>
    <a:srgbClr val="9900FF"/>
    <a:srgbClr val="6699FF"/>
    <a:srgbClr val="660066"/>
    <a:srgbClr val="000066"/>
    <a:srgbClr val="97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861" autoAdjust="0"/>
  </p:normalViewPr>
  <p:slideViewPr>
    <p:cSldViewPr>
      <p:cViewPr varScale="1">
        <p:scale>
          <a:sx n="83" d="100"/>
          <a:sy n="83" d="100"/>
        </p:scale>
        <p:origin x="1515" y="82"/>
      </p:cViewPr>
      <p:guideLst>
        <p:guide orient="horz" pos="3168"/>
        <p:guide pos="2880"/>
      </p:guideLst>
    </p:cSldViewPr>
  </p:slideViewPr>
  <p:outlineViewPr>
    <p:cViewPr>
      <p:scale>
        <a:sx n="33" d="100"/>
        <a:sy n="33" d="100"/>
      </p:scale>
      <p:origin x="0" y="678"/>
    </p:cViewPr>
  </p:outlineViewPr>
  <p:notesTextViewPr>
    <p:cViewPr>
      <p:scale>
        <a:sx n="100" d="100"/>
        <a:sy n="100" d="100"/>
      </p:scale>
      <p:origin x="0" y="0"/>
    </p:cViewPr>
  </p:notesTextViewPr>
  <p:sorterViewPr>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gs" Target="tags/tag1.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notesMaster" Target="notesMasters/notes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6" Type="http://schemas.openxmlformats.org/officeDocument/2006/relationships/image" Target="../media/image112.emf"/><Relationship Id="rId5" Type="http://schemas.openxmlformats.org/officeDocument/2006/relationships/image" Target="../media/image111.emf"/><Relationship Id="rId4" Type="http://schemas.openxmlformats.org/officeDocument/2006/relationships/image" Target="../media/image110.emf"/><Relationship Id="rId3" Type="http://schemas.openxmlformats.org/officeDocument/2006/relationships/image" Target="../media/image109.emf"/><Relationship Id="rId2" Type="http://schemas.openxmlformats.org/officeDocument/2006/relationships/image" Target="../media/image108.emf"/><Relationship Id="rId1" Type="http://schemas.openxmlformats.org/officeDocument/2006/relationships/image" Target="../media/image10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fld id="{F3F3FF9A-6375-4167-9E9C-744695517489}"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FDF768F-7CA8-4B26-9E2B-CB2AABA300C0}"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A12EC6D7-8CFF-4976-BDD2-CE5C1AC89925}"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617B03FF-6E29-4467-823F-510ED1A40179}"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8A16DD32-F0A7-4E7A-AB09-41ABC18D2FC5}"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F6DD270F-9468-4E53-9DD2-F96636D2A2AC}"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6B9752B2-3234-43A8-A2CD-6D3BC228498F}"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6"/>
          <p:cNvSpPr>
            <a:spLocks noGrp="1" noChangeArrowheads="1"/>
          </p:cNvSpPr>
          <p:nvPr>
            <p:ph type="sldNum" sz="quarter" idx="10"/>
          </p:nvPr>
        </p:nvSpPr>
        <p:spPr/>
        <p:txBody>
          <a:bodyPr/>
          <a:lstStyle>
            <a:lvl1pPr>
              <a:defRPr/>
            </a:lvl1pPr>
          </a:lstStyle>
          <a:p>
            <a:fld id="{0B7A7220-6437-4F88-BAF1-8819291E4B4B}"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fld id="{41A7B2A6-4997-4D6A-A223-B65D77C6B4A9}"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6"/>
          <p:cNvSpPr>
            <a:spLocks noGrp="1" noChangeArrowheads="1"/>
          </p:cNvSpPr>
          <p:nvPr>
            <p:ph type="sldNum" sz="quarter" idx="10"/>
          </p:nvPr>
        </p:nvSpPr>
        <p:spPr/>
        <p:txBody>
          <a:bodyPr/>
          <a:lstStyle>
            <a:lvl1pPr>
              <a:defRPr/>
            </a:lvl1pPr>
          </a:lstStyle>
          <a:p>
            <a:fld id="{C0AA7FCB-25E0-4642-9FC5-15584412CD88}"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
          <p:cNvSpPr>
            <a:spLocks noGrp="1" noChangeArrowheads="1"/>
          </p:cNvSpPr>
          <p:nvPr>
            <p:ph type="sldNum" sz="quarter" idx="10"/>
          </p:nvPr>
        </p:nvSpPr>
        <p:spPr/>
        <p:txBody>
          <a:bodyPr/>
          <a:lstStyle>
            <a:lvl1pPr>
              <a:defRPr/>
            </a:lvl1pPr>
          </a:lstStyle>
          <a:p>
            <a:fld id="{832778DB-10FB-4A2D-9448-1B600B50E2E3}"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6"/>
          <p:cNvSpPr>
            <a:spLocks noGrp="1" noChangeArrowheads="1"/>
          </p:cNvSpPr>
          <p:nvPr>
            <p:ph type="sldNum" sz="quarter" idx="10"/>
          </p:nvPr>
        </p:nvSpPr>
        <p:spPr/>
        <p:txBody>
          <a:bodyPr/>
          <a:lstStyle>
            <a:lvl1pPr>
              <a:defRPr/>
            </a:lvl1pPr>
          </a:lstStyle>
          <a:p>
            <a:fld id="{4F49718D-E2D3-4725-A5E2-2F5322F353DC}"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Rectangle 6"/>
          <p:cNvSpPr>
            <a:spLocks noGrp="1" noChangeArrowheads="1"/>
          </p:cNvSpPr>
          <p:nvPr>
            <p:ph type="sldNum" sz="quarter" idx="10"/>
          </p:nvPr>
        </p:nvSpPr>
        <p:spPr/>
        <p:txBody>
          <a:bodyPr/>
          <a:lstStyle>
            <a:lvl1pPr>
              <a:defRPr/>
            </a:lvl1pPr>
          </a:lstStyle>
          <a:p>
            <a:fld id="{E15AE13C-F5BB-4430-9442-93650DD5431A}" type="slidenum">
              <a:rPr lang="en-US" altLang="zh-CN"/>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fld id="{DF6A5F0E-E60F-40BD-BC8B-FC0730CB25A7}" type="slidenum">
              <a:rPr lang="en-US" altLang="zh-CN"/>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sldNum" sz="quarter" idx="10"/>
          </p:nvPr>
        </p:nvSpPr>
        <p:spPr/>
        <p:txBody>
          <a:bodyPr/>
          <a:lstStyle>
            <a:lvl1pPr>
              <a:defRPr/>
            </a:lvl1pPr>
          </a:lstStyle>
          <a:p>
            <a:fld id="{6ABD4CD9-0989-422B-9E86-4088C485D669}"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CE085847-AE31-4ED9-A95B-B00EF22FCFC8}"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1C2ABFA4-10C2-4FE8-88E0-8ED92AAC6A7C}" type="slidenum">
              <a:rPr lang="en-US" altLang="zh-CN"/>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sldNum" sz="quarter" idx="10"/>
          </p:nvPr>
        </p:nvSpPr>
        <p:spPr/>
        <p:txBody>
          <a:bodyPr/>
          <a:lstStyle>
            <a:lvl1pPr>
              <a:defRPr/>
            </a:lvl1pPr>
          </a:lstStyle>
          <a:p>
            <a:fld id="{CD426218-9703-410F-BF68-E4DC0EE5DB1A}" type="slidenum">
              <a:rPr lang="en-US" altLang="zh-CN"/>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fld id="{65DA7419-65A3-4AF2-9D91-BDFD9602CE81}" type="slidenum">
              <a:rPr lang="en-US" altLang="zh-CN"/>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fld id="{53E622E8-026F-4F02-8533-DBEBE3584F4A}" type="slidenum">
              <a:rPr lang="en-US" altLang="zh-CN"/>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Rectangle 6"/>
          <p:cNvSpPr>
            <a:spLocks noGrp="1" noChangeArrowheads="1"/>
          </p:cNvSpPr>
          <p:nvPr>
            <p:ph type="sldNum" sz="quarter" idx="10"/>
          </p:nvPr>
        </p:nvSpPr>
        <p:spPr/>
        <p:txBody>
          <a:bodyPr/>
          <a:lstStyle>
            <a:lvl1pPr>
              <a:defRPr/>
            </a:lvl1pPr>
          </a:lstStyle>
          <a:p>
            <a:fld id="{A8896DC2-B477-4822-AAA8-629893319401}"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A6AB0FE3-F487-4B14-8710-963B66AB09BF}"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8D0B106F-69AD-445D-93E5-C269F8A89581}"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0EA24EDE-F396-4068-9A17-2AF7669B3DDB}"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71297C2-F457-4F43-9679-88564384D7C4}"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8484CABC-5624-4211-81E7-658FC5E28B93}" type="datetime1">
              <a:rPr lang="zh-CN" altLang="en-US"/>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4FA11104-6BCF-44D1-B09C-AC73D1E1FAAB}"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71C29175-4D35-41C3-A8F6-92F11549C079}" type="datetime1">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1A7C27AC-EE6E-44BE-9CC1-C3536CB38AC5}"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3083995A-1257-48F6-BD21-856BB70ABD58}" type="datetime1">
              <a:rPr lang="zh-CN" altLang="en-US"/>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61F686C9-9BF1-44F7-AA95-1DD17F3594B2}"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6673362D-1655-4209-B1AC-3D73B79B601E}"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4DE65FD-825F-439D-BF48-95742B95CD1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5D90CBAD-8FF6-4F49-8242-C98165052A60}"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97457F9F-9E6F-4E6A-85E9-D0A6E1DBD65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3.jpeg"/><Relationship Id="rId13" Type="http://schemas.openxmlformats.org/officeDocument/2006/relationships/image" Target="../media/image2.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921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94212"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mn-lt"/>
                <a:ea typeface="+mn-ea"/>
              </a:defRPr>
            </a:lvl1pPr>
          </a:lstStyle>
          <a:p>
            <a:pPr>
              <a:defRPr/>
            </a:pPr>
            <a:fld id="{48A79F31-419B-492A-B622-CBCBF58D5741}" type="datetime1">
              <a:rPr lang="zh-CN" altLang="en-US"/>
            </a:fld>
            <a:endParaRPr lang="en-US" altLang="zh-CN"/>
          </a:p>
        </p:txBody>
      </p:sp>
      <p:sp>
        <p:nvSpPr>
          <p:cNvPr id="94213"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mn-lt"/>
                <a:ea typeface="+mn-ea"/>
              </a:defRPr>
            </a:lvl1pPr>
          </a:lstStyle>
          <a:p>
            <a:pPr>
              <a:defRPr/>
            </a:pPr>
            <a:endParaRPr lang="en-US" altLang="zh-CN"/>
          </a:p>
        </p:txBody>
      </p:sp>
      <p:sp>
        <p:nvSpPr>
          <p:cNvPr id="94214"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fld id="{E8A08907-382D-4470-8045-6FF1F3C2CF07}" type="slidenum">
              <a:rPr lang="en-US" altLang="zh-CN"/>
            </a:fld>
            <a:endParaRPr lang="en-US" altLang="zh-CN"/>
          </a:p>
        </p:txBody>
      </p:sp>
      <p:pic>
        <p:nvPicPr>
          <p:cNvPr id="9223" name="Picture 7" descr="图片1"/>
          <p:cNvPicPr preferRelativeResize="0">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sldNum" sz="quarter" idx="4"/>
          </p:nvPr>
        </p:nvSpPr>
        <p:spPr bwMode="auto">
          <a:xfrm>
            <a:off x="6732588" y="6237288"/>
            <a:ext cx="2133600" cy="4127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fld id="{A6608D97-39D8-478B-BB96-4961722A8189}" type="slidenum">
              <a:rPr lang="en-US" altLang="zh-CN"/>
            </a:fld>
            <a:endParaRPr lang="en-US" altLang="zh-CN"/>
          </a:p>
        </p:txBody>
      </p:sp>
      <p:grpSp>
        <p:nvGrpSpPr>
          <p:cNvPr id="10243" name="Group 17"/>
          <p:cNvGrpSpPr/>
          <p:nvPr userDrawn="1"/>
        </p:nvGrpSpPr>
        <p:grpSpPr bwMode="auto">
          <a:xfrm>
            <a:off x="0" y="0"/>
            <a:ext cx="1042988" cy="6858000"/>
            <a:chOff x="0" y="0"/>
            <a:chExt cx="657" cy="4320"/>
          </a:xfrm>
        </p:grpSpPr>
        <p:pic>
          <p:nvPicPr>
            <p:cNvPr id="10247" name="Picture 18" descr="moban-2-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391"/>
              <a:ext cx="385" cy="3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19" descr="moban-1-1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657"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44" name="Oval 20"/>
          <p:cNvSpPr>
            <a:spLocks noChangeArrowheads="1"/>
          </p:cNvSpPr>
          <p:nvPr userDrawn="1"/>
        </p:nvSpPr>
        <p:spPr bwMode="auto">
          <a:xfrm>
            <a:off x="1116013" y="549275"/>
            <a:ext cx="7683500" cy="71438"/>
          </a:xfrm>
          <a:prstGeom prst="ellipse">
            <a:avLst/>
          </a:prstGeom>
          <a:gradFill rotWithShape="1">
            <a:gsLst>
              <a:gs pos="0">
                <a:schemeClr val="bg1"/>
              </a:gs>
              <a:gs pos="50000">
                <a:srgbClr val="993366"/>
              </a:gs>
              <a:gs pos="100000">
                <a:schemeClr val="bg1"/>
              </a:gs>
            </a:gsLst>
            <a:lin ang="5400000" scaled="1"/>
          </a:gradFill>
          <a:ln w="9525">
            <a:noFill/>
            <a:round/>
          </a:ln>
          <a:effectLst/>
        </p:spPr>
        <p:txBody>
          <a:bodyPr wrap="none" anchor="ctr"/>
          <a:lstStyle/>
          <a:p>
            <a:pPr>
              <a:defRPr/>
            </a:pPr>
            <a:endParaRPr lang="zh-CN" altLang="en-US"/>
          </a:p>
        </p:txBody>
      </p:sp>
      <p:pic>
        <p:nvPicPr>
          <p:cNvPr id="10245" name="Picture 27" descr="moban-2-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0713"/>
            <a:ext cx="611188" cy="623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28" descr="moban-1-1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42988"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9" Type="http://schemas.openxmlformats.org/officeDocument/2006/relationships/image" Target="../media/image60.png"/><Relationship Id="rId8" Type="http://schemas.openxmlformats.org/officeDocument/2006/relationships/image" Target="../media/image68.png"/><Relationship Id="rId7" Type="http://schemas.openxmlformats.org/officeDocument/2006/relationships/image" Target="../media/image67.png"/><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3" Type="http://schemas.openxmlformats.org/officeDocument/2006/relationships/image" Target="../media/image63.png"/><Relationship Id="rId2" Type="http://schemas.openxmlformats.org/officeDocument/2006/relationships/image" Target="../media/image59.png"/><Relationship Id="rId10" Type="http://schemas.openxmlformats.org/officeDocument/2006/relationships/slideLayout" Target="../slideLayouts/slideLayout13.xml"/><Relationship Id="rId1" Type="http://schemas.openxmlformats.org/officeDocument/2006/relationships/image" Target="../media/image62.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13.xml"/><Relationship Id="rId7" Type="http://schemas.openxmlformats.org/officeDocument/2006/relationships/image" Target="../media/image73.png"/><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 Id="rId3" Type="http://schemas.openxmlformats.org/officeDocument/2006/relationships/image" Target="../media/image69.png"/><Relationship Id="rId2" Type="http://schemas.openxmlformats.org/officeDocument/2006/relationships/image" Target="../media/image59.png"/><Relationship Id="rId1" Type="http://schemas.openxmlformats.org/officeDocument/2006/relationships/image" Target="../media/image58.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75.png"/><Relationship Id="rId4" Type="http://schemas.openxmlformats.org/officeDocument/2006/relationships/image" Target="../media/image59.png"/><Relationship Id="rId3" Type="http://schemas.openxmlformats.org/officeDocument/2006/relationships/hyperlink" Target="http://www.maxicours.com/se/fiche/1/7/410471.html/ts" TargetMode="External"/><Relationship Id="rId2" Type="http://schemas.openxmlformats.org/officeDocument/2006/relationships/image" Target="../media/image74.png"/><Relationship Id="rId1" Type="http://schemas.openxmlformats.org/officeDocument/2006/relationships/image" Target="../media/image53.png"/></Relationships>
</file>

<file path=ppt/slides/_rels/slide13.xml.rels><?xml version="1.0" encoding="UTF-8" standalone="yes"?>
<Relationships xmlns="http://schemas.openxmlformats.org/package/2006/relationships"><Relationship Id="rId9" Type="http://schemas.openxmlformats.org/officeDocument/2006/relationships/image" Target="../media/image82.png"/><Relationship Id="rId8" Type="http://schemas.openxmlformats.org/officeDocument/2006/relationships/image" Target="../media/image81.png"/><Relationship Id="rId7" Type="http://schemas.openxmlformats.org/officeDocument/2006/relationships/image" Target="../media/image80.png"/><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png"/><Relationship Id="rId3" Type="http://schemas.openxmlformats.org/officeDocument/2006/relationships/image" Target="../media/image77.png"/><Relationship Id="rId2" Type="http://schemas.openxmlformats.org/officeDocument/2006/relationships/image" Target="../media/image76.png"/><Relationship Id="rId16" Type="http://schemas.openxmlformats.org/officeDocument/2006/relationships/slideLayout" Target="../slideLayouts/slideLayout13.xml"/><Relationship Id="rId15" Type="http://schemas.openxmlformats.org/officeDocument/2006/relationships/image" Target="../media/image39.png"/><Relationship Id="rId14" Type="http://schemas.openxmlformats.org/officeDocument/2006/relationships/image" Target="../media/image50.png"/><Relationship Id="rId13" Type="http://schemas.openxmlformats.org/officeDocument/2006/relationships/image" Target="../media/image85.png"/><Relationship Id="rId12" Type="http://schemas.openxmlformats.org/officeDocument/2006/relationships/image" Target="../media/image84.png"/><Relationship Id="rId11" Type="http://schemas.openxmlformats.org/officeDocument/2006/relationships/image" Target="../media/image83.png"/><Relationship Id="rId10" Type="http://schemas.openxmlformats.org/officeDocument/2006/relationships/image" Target="../media/image8.png"/><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image" Target="../media/image7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2.png"/><Relationship Id="rId1" Type="http://schemas.openxmlformats.org/officeDocument/2006/relationships/image" Target="../media/image9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4.png"/><Relationship Id="rId1" Type="http://schemas.openxmlformats.org/officeDocument/2006/relationships/image" Target="../media/image9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hyperlink" Target="http://www.maxicours.com/se/fiche/1/7/410471.html/ts" TargetMode="External"/><Relationship Id="rId1" Type="http://schemas.openxmlformats.org/officeDocument/2006/relationships/image" Target="../media/image95.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98.jpeg"/><Relationship Id="rId2" Type="http://schemas.openxmlformats.org/officeDocument/2006/relationships/image" Target="../media/image97.png"/><Relationship Id="rId1" Type="http://schemas.openxmlformats.org/officeDocument/2006/relationships/image" Target="../media/image9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4" Type="http://schemas.openxmlformats.org/officeDocument/2006/relationships/slideLayout" Target="../slideLayouts/slideLayout13.xml"/><Relationship Id="rId13" Type="http://schemas.openxmlformats.org/officeDocument/2006/relationships/image" Target="../media/image16.png"/><Relationship Id="rId12" Type="http://schemas.openxmlformats.org/officeDocument/2006/relationships/image" Target="../media/image15.png"/><Relationship Id="rId11" Type="http://schemas.openxmlformats.org/officeDocument/2006/relationships/image" Target="../media/image14.png"/><Relationship Id="rId10" Type="http://schemas.openxmlformats.org/officeDocument/2006/relationships/image" Target="../media/image13.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9" Type="http://schemas.openxmlformats.org/officeDocument/2006/relationships/image" Target="../media/image105.png"/><Relationship Id="rId8" Type="http://schemas.openxmlformats.org/officeDocument/2006/relationships/image" Target="../media/image104.png"/><Relationship Id="rId7" Type="http://schemas.openxmlformats.org/officeDocument/2006/relationships/image" Target="../media/image103.png"/><Relationship Id="rId6" Type="http://schemas.openxmlformats.org/officeDocument/2006/relationships/image" Target="../media/image31.png"/><Relationship Id="rId5" Type="http://schemas.openxmlformats.org/officeDocument/2006/relationships/image" Target="../media/image102.png"/><Relationship Id="rId4" Type="http://schemas.openxmlformats.org/officeDocument/2006/relationships/image" Target="../media/image101.png"/><Relationship Id="rId3" Type="http://schemas.openxmlformats.org/officeDocument/2006/relationships/image" Target="../media/image100.png"/><Relationship Id="rId2" Type="http://schemas.openxmlformats.org/officeDocument/2006/relationships/image" Target="../media/image24.png"/><Relationship Id="rId11" Type="http://schemas.openxmlformats.org/officeDocument/2006/relationships/slideLayout" Target="../slideLayouts/slideLayout13.xml"/><Relationship Id="rId10" Type="http://schemas.openxmlformats.org/officeDocument/2006/relationships/image" Target="../media/image106.png"/><Relationship Id="rId1" Type="http://schemas.openxmlformats.org/officeDocument/2006/relationships/image" Target="../media/image99.png"/></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10.emf"/><Relationship Id="rId7" Type="http://schemas.openxmlformats.org/officeDocument/2006/relationships/oleObject" Target="../embeddings/oleObject4.bin"/><Relationship Id="rId6" Type="http://schemas.openxmlformats.org/officeDocument/2006/relationships/image" Target="../media/image109.emf"/><Relationship Id="rId5" Type="http://schemas.openxmlformats.org/officeDocument/2006/relationships/oleObject" Target="../embeddings/oleObject3.bin"/><Relationship Id="rId4" Type="http://schemas.openxmlformats.org/officeDocument/2006/relationships/image" Target="../media/image108.emf"/><Relationship Id="rId3" Type="http://schemas.openxmlformats.org/officeDocument/2006/relationships/oleObject" Target="../embeddings/oleObject2.bin"/><Relationship Id="rId21" Type="http://schemas.openxmlformats.org/officeDocument/2006/relationships/vmlDrawing" Target="../drawings/vmlDrawing1.vml"/><Relationship Id="rId20" Type="http://schemas.openxmlformats.org/officeDocument/2006/relationships/slideLayout" Target="../slideLayouts/slideLayout13.xml"/><Relationship Id="rId2" Type="http://schemas.openxmlformats.org/officeDocument/2006/relationships/image" Target="../media/image107.emf"/><Relationship Id="rId19" Type="http://schemas.openxmlformats.org/officeDocument/2006/relationships/image" Target="../media/image119.png"/><Relationship Id="rId18" Type="http://schemas.openxmlformats.org/officeDocument/2006/relationships/image" Target="../media/image118.png"/><Relationship Id="rId17" Type="http://schemas.openxmlformats.org/officeDocument/2006/relationships/image" Target="../media/image117.png"/><Relationship Id="rId16" Type="http://schemas.openxmlformats.org/officeDocument/2006/relationships/image" Target="../media/image116.png"/><Relationship Id="rId15" Type="http://schemas.openxmlformats.org/officeDocument/2006/relationships/image" Target="../media/image115.png"/><Relationship Id="rId14" Type="http://schemas.openxmlformats.org/officeDocument/2006/relationships/image" Target="../media/image114.png"/><Relationship Id="rId13" Type="http://schemas.openxmlformats.org/officeDocument/2006/relationships/image" Target="../media/image113.png"/><Relationship Id="rId12" Type="http://schemas.openxmlformats.org/officeDocument/2006/relationships/image" Target="../media/image112.emf"/><Relationship Id="rId11" Type="http://schemas.openxmlformats.org/officeDocument/2006/relationships/oleObject" Target="../embeddings/oleObject6.bin"/><Relationship Id="rId10" Type="http://schemas.openxmlformats.org/officeDocument/2006/relationships/image" Target="../media/image111.emf"/><Relationship Id="rId1"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9" Type="http://schemas.openxmlformats.org/officeDocument/2006/relationships/image" Target="../media/image123.png"/><Relationship Id="rId8" Type="http://schemas.openxmlformats.org/officeDocument/2006/relationships/image" Target="../media/image122.png"/><Relationship Id="rId7" Type="http://schemas.openxmlformats.org/officeDocument/2006/relationships/image" Target="../media/image121.png"/><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120.emf"/><Relationship Id="rId19" Type="http://schemas.openxmlformats.org/officeDocument/2006/relationships/vmlDrawing" Target="../drawings/vmlDrawing2.vml"/><Relationship Id="rId18" Type="http://schemas.openxmlformats.org/officeDocument/2006/relationships/slideLayout" Target="../slideLayouts/slideLayout13.xml"/><Relationship Id="rId17" Type="http://schemas.openxmlformats.org/officeDocument/2006/relationships/image" Target="../media/image131.png"/><Relationship Id="rId16" Type="http://schemas.openxmlformats.org/officeDocument/2006/relationships/image" Target="../media/image130.png"/><Relationship Id="rId15" Type="http://schemas.openxmlformats.org/officeDocument/2006/relationships/image" Target="../media/image129.png"/><Relationship Id="rId14" Type="http://schemas.openxmlformats.org/officeDocument/2006/relationships/image" Target="../media/image128.png"/><Relationship Id="rId13" Type="http://schemas.openxmlformats.org/officeDocument/2006/relationships/image" Target="../media/image127.png"/><Relationship Id="rId12" Type="http://schemas.openxmlformats.org/officeDocument/2006/relationships/image" Target="../media/image126.png"/><Relationship Id="rId11" Type="http://schemas.openxmlformats.org/officeDocument/2006/relationships/image" Target="../media/image125.png"/><Relationship Id="rId10" Type="http://schemas.openxmlformats.org/officeDocument/2006/relationships/image" Target="../media/image124.png"/><Relationship Id="rId1"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image" Target="../media/image132.pn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137.png"/><Relationship Id="rId4" Type="http://schemas.openxmlformats.org/officeDocument/2006/relationships/image" Target="../media/image136.png"/><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image" Target="../media/image133.png"/></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13.xml"/><Relationship Id="rId7" Type="http://schemas.openxmlformats.org/officeDocument/2006/relationships/image" Target="../media/image140.png"/><Relationship Id="rId6" Type="http://schemas.openxmlformats.org/officeDocument/2006/relationships/image" Target="../media/image139.png"/><Relationship Id="rId5" Type="http://schemas.openxmlformats.org/officeDocument/2006/relationships/image" Target="../media/image138.png"/><Relationship Id="rId4" Type="http://schemas.openxmlformats.org/officeDocument/2006/relationships/image" Target="../media/image121.png"/><Relationship Id="rId3" Type="http://schemas.openxmlformats.org/officeDocument/2006/relationships/image" Target="../media/image123.png"/><Relationship Id="rId2" Type="http://schemas.openxmlformats.org/officeDocument/2006/relationships/image" Target="../media/image134.png"/><Relationship Id="rId1" Type="http://schemas.openxmlformats.org/officeDocument/2006/relationships/image" Target="../media/image133.png"/></Relationships>
</file>

<file path=ppt/slides/_rels/slide3.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1" Type="http://schemas.openxmlformats.org/officeDocument/2006/relationships/slideLayout" Target="../slideLayouts/slideLayout13.xml"/><Relationship Id="rId10" Type="http://schemas.openxmlformats.org/officeDocument/2006/relationships/image" Target="../media/image22.png"/><Relationship Id="rId1" Type="http://schemas.openxmlformats.org/officeDocument/2006/relationships/image" Target="../media/image17.png"/></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13.xml"/><Relationship Id="rId7" Type="http://schemas.openxmlformats.org/officeDocument/2006/relationships/image" Target="../media/image143.png"/><Relationship Id="rId6" Type="http://schemas.openxmlformats.org/officeDocument/2006/relationships/image" Target="../media/image142.png"/><Relationship Id="rId5" Type="http://schemas.openxmlformats.org/officeDocument/2006/relationships/image" Target="../media/image141.png"/><Relationship Id="rId4" Type="http://schemas.openxmlformats.org/officeDocument/2006/relationships/image" Target="../media/image121.png"/><Relationship Id="rId3" Type="http://schemas.openxmlformats.org/officeDocument/2006/relationships/image" Target="../media/image123.png"/><Relationship Id="rId2" Type="http://schemas.openxmlformats.org/officeDocument/2006/relationships/image" Target="../media/image134.png"/><Relationship Id="rId1" Type="http://schemas.openxmlformats.org/officeDocument/2006/relationships/image" Target="../media/image133.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image" Target="../media/image14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3.xml"/><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image" Target="../media/image23.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7.xml.rels><?xml version="1.0" encoding="UTF-8" standalone="yes"?>
<Relationships xmlns="http://schemas.openxmlformats.org/package/2006/relationships"><Relationship Id="rId9" Type="http://schemas.openxmlformats.org/officeDocument/2006/relationships/image" Target="../media/image43.png"/><Relationship Id="rId8" Type="http://schemas.openxmlformats.org/officeDocument/2006/relationships/image" Target="../media/image42.png"/><Relationship Id="rId7" Type="http://schemas.openxmlformats.org/officeDocument/2006/relationships/image" Target="../media/image41.png"/><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8.png"/><Relationship Id="rId19" Type="http://schemas.openxmlformats.org/officeDocument/2006/relationships/slideLayout" Target="../slideLayouts/slideLayout13.xml"/><Relationship Id="rId18" Type="http://schemas.openxmlformats.org/officeDocument/2006/relationships/image" Target="../media/image52.png"/><Relationship Id="rId17" Type="http://schemas.openxmlformats.org/officeDocument/2006/relationships/image" Target="../media/image51.png"/><Relationship Id="rId16" Type="http://schemas.openxmlformats.org/officeDocument/2006/relationships/image" Target="../media/image50.png"/><Relationship Id="rId15" Type="http://schemas.openxmlformats.org/officeDocument/2006/relationships/image" Target="../media/image49.png"/><Relationship Id="rId14" Type="http://schemas.openxmlformats.org/officeDocument/2006/relationships/image" Target="../media/image48.png"/><Relationship Id="rId13" Type="http://schemas.openxmlformats.org/officeDocument/2006/relationships/image" Target="../media/image47.png"/><Relationship Id="rId12" Type="http://schemas.openxmlformats.org/officeDocument/2006/relationships/image" Target="../media/image46.png"/><Relationship Id="rId11" Type="http://schemas.openxmlformats.org/officeDocument/2006/relationships/image" Target="../media/image45.png"/><Relationship Id="rId10" Type="http://schemas.openxmlformats.org/officeDocument/2006/relationships/image" Target="../media/image44.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42.png"/><Relationship Id="rId7" Type="http://schemas.openxmlformats.org/officeDocument/2006/relationships/image" Target="../media/image56.png"/><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hyperlink" Target="http://www.maxicours.com/se/fiche/1/7/410471.html/ts" TargetMode="External"/><Relationship Id="rId1" Type="http://schemas.openxmlformats.org/officeDocument/2006/relationships/image" Target="../media/image53.png"/></Relationships>
</file>

<file path=ppt/slides/_rels/slide9.xml.rels><?xml version="1.0" encoding="UTF-8" standalone="yes"?>
<Relationships xmlns="http://schemas.openxmlformats.org/package/2006/relationships"><Relationship Id="rId9" Type="http://schemas.openxmlformats.org/officeDocument/2006/relationships/image" Target="../media/image61.png"/><Relationship Id="rId8" Type="http://schemas.openxmlformats.org/officeDocument/2006/relationships/image" Target="../media/image53.png"/><Relationship Id="rId7" Type="http://schemas.openxmlformats.org/officeDocument/2006/relationships/image" Target="../media/image60.png"/><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17.png"/><Relationship Id="rId3" Type="http://schemas.openxmlformats.org/officeDocument/2006/relationships/image" Target="../media/image57.png"/><Relationship Id="rId2" Type="http://schemas.openxmlformats.org/officeDocument/2006/relationships/image" Target="../media/image48.png"/><Relationship Id="rId10" Type="http://schemas.openxmlformats.org/officeDocument/2006/relationships/slideLayout" Target="../slideLayouts/slideLayout13.xml"/><Relationship Id="rId1"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p:cNvSpPr/>
          <p:nvPr/>
        </p:nvSpPr>
        <p:spPr>
          <a:xfrm>
            <a:off x="539552" y="1916832"/>
            <a:ext cx="8326636" cy="1944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9552" y="1916832"/>
            <a:ext cx="8229600" cy="1143000"/>
          </a:xfrm>
        </p:spPr>
        <p:txBody>
          <a:bodyPr/>
          <a:lstStyle/>
          <a:p>
            <a:r>
              <a:rPr lang="en-US" sz="3600" dirty="0"/>
              <a:t>Wave Optics, lecture 3, still lesson 1: Basics of Waves Optics, Light Sources and interferences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TextBox 5"/>
          <p:cNvSpPr txBox="1"/>
          <p:nvPr/>
        </p:nvSpPr>
        <p:spPr>
          <a:xfrm>
            <a:off x="3445642" y="4365104"/>
            <a:ext cx="4320480" cy="369332"/>
          </a:xfrm>
          <a:prstGeom prst="rect">
            <a:avLst/>
          </a:prstGeom>
          <a:noFill/>
        </p:spPr>
        <p:txBody>
          <a:bodyPr wrap="square" rtlCol="0">
            <a:spAutoFit/>
          </a:bodyPr>
          <a:lstStyle/>
          <a:p>
            <a:r>
              <a:rPr lang="en-US" dirty="0"/>
              <a:t>Teacher: Paul Briard</a:t>
            </a:r>
            <a:endParaRPr lang="en-US" dirty="0"/>
          </a:p>
        </p:txBody>
      </p:sp>
      <p:sp>
        <p:nvSpPr>
          <p:cNvPr id="7" name="TextBox 6"/>
          <p:cNvSpPr txBox="1"/>
          <p:nvPr/>
        </p:nvSpPr>
        <p:spPr>
          <a:xfrm>
            <a:off x="2650642" y="4974407"/>
            <a:ext cx="4104456" cy="923330"/>
          </a:xfrm>
          <a:prstGeom prst="rect">
            <a:avLst/>
          </a:prstGeom>
          <a:noFill/>
        </p:spPr>
        <p:txBody>
          <a:bodyPr wrap="square" rtlCol="0">
            <a:spAutoFit/>
          </a:bodyPr>
          <a:lstStyle/>
          <a:p>
            <a:pPr algn="ctr"/>
            <a:r>
              <a:rPr lang="en-US" dirty="0">
                <a:solidFill>
                  <a:srgbClr val="FF0000"/>
                </a:solidFill>
              </a:rPr>
              <a:t>Lecture in classroom: 10:25-11:25</a:t>
            </a:r>
            <a:endParaRPr lang="en-US" dirty="0">
              <a:solidFill>
                <a:srgbClr val="FF0000"/>
              </a:solidFill>
            </a:endParaRPr>
          </a:p>
          <a:p>
            <a:pPr algn="ctr"/>
            <a:r>
              <a:rPr lang="en-US" dirty="0">
                <a:solidFill>
                  <a:srgbClr val="FF0000"/>
                </a:solidFill>
              </a:rPr>
              <a:t>Then, we go in the Physics demonstration lab </a:t>
            </a:r>
            <a:endParaRPr lang="en-US"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itle 1"/>
          <p:cNvSpPr>
            <a:spLocks noGrp="1"/>
          </p:cNvSpPr>
          <p:nvPr>
            <p:ph type="title"/>
          </p:nvPr>
        </p:nvSpPr>
        <p:spPr>
          <a:xfrm>
            <a:off x="539552" y="116632"/>
            <a:ext cx="8229600" cy="1143000"/>
          </a:xfrm>
        </p:spPr>
        <p:txBody>
          <a:bodyPr/>
          <a:lstStyle/>
          <a:p>
            <a:r>
              <a:rPr lang="en-US" sz="2000" dirty="0"/>
              <a:t>Mathematical description of Young’s holes experiment</a:t>
            </a:r>
            <a:endParaRPr lang="en-US" sz="2000" dirty="0"/>
          </a:p>
        </p:txBody>
      </p:sp>
      <p:sp>
        <p:nvSpPr>
          <p:cNvPr id="6" name="Arrow: Right 59"/>
          <p:cNvSpPr/>
          <p:nvPr/>
        </p:nvSpPr>
        <p:spPr bwMode="auto">
          <a:xfrm>
            <a:off x="1511660" y="1174711"/>
            <a:ext cx="360040" cy="3693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mc:Choice xmlns:a14="http://schemas.microsoft.com/office/drawing/2010/main" Requires="a14">
          <p:sp>
            <p:nvSpPr>
              <p:cNvPr id="7" name="TextBox 6"/>
              <p:cNvSpPr txBox="1"/>
              <p:nvPr/>
            </p:nvSpPr>
            <p:spPr>
              <a:xfrm>
                <a:off x="2039892" y="1045669"/>
                <a:ext cx="4155240" cy="62235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𝑡𝑜𝑡</m:t>
                          </m:r>
                        </m:sub>
                      </m:sSub>
                      <m:r>
                        <a:rPr lang="en-US" b="0" i="1"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 </m:t>
                          </m:r>
                          <m:r>
                            <a:rPr lang="en-US" i="1" dirty="0">
                              <a:latin typeface="Cambria Math" panose="02040503050406030204" pitchFamily="18" charset="0"/>
                            </a:rPr>
                            <m:t>𝑥</m:t>
                          </m:r>
                        </m:e>
                        <m:sub>
                          <m:r>
                            <a:rPr lang="en-US" i="1" dirty="0">
                              <a:latin typeface="Cambria Math" panose="02040503050406030204" pitchFamily="18" charset="0"/>
                            </a:rPr>
                            <m:t>𝑃</m:t>
                          </m:r>
                        </m:sub>
                      </m:sSub>
                      <m:r>
                        <m:rPr>
                          <m:nor/>
                        </m:rPr>
                        <a:rPr lang="en-US" dirty="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𝑃</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0</m:t>
                          </m:r>
                        </m:sub>
                      </m:sSub>
                      <m:d>
                        <m:dPr>
                          <m:begChr m:val="["/>
                          <m:endChr m:val="]"/>
                          <m:ctrlPr>
                            <a:rPr lang="en-US" b="0" i="1" smtClean="0">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d>
                                <m:dPr>
                                  <m:ctrlPr>
                                    <a:rPr lang="en-US" i="1" smtClean="0">
                                      <a:latin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𝜋</m:t>
                                      </m:r>
                                    </m:num>
                                    <m:den>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0</m:t>
                                          </m:r>
                                        </m:sub>
                                      </m:sSub>
                                    </m:den>
                                  </m:f>
                                  <m:r>
                                    <m:rPr>
                                      <m:nor/>
                                    </m:rPr>
                                    <a:rPr lang="en-US" dirty="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r>
                                        <a:rPr lang="en-US" b="0" i="1" smtClean="0">
                                          <a:latin typeface="Cambria Math" panose="02040503050406030204" pitchFamily="18" charset="0"/>
                                        </a:rPr>
                                        <m:t>𝑑</m:t>
                                      </m:r>
                                    </m:num>
                                    <m:den>
                                      <m:r>
                                        <a:rPr lang="en-US" b="0" i="1" smtClean="0">
                                          <a:latin typeface="Cambria Math" panose="02040503050406030204" pitchFamily="18" charset="0"/>
                                        </a:rPr>
                                        <m:t>𝐷</m:t>
                                      </m:r>
                                    </m:den>
                                  </m:f>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𝑃</m:t>
                                      </m:r>
                                    </m:sub>
                                  </m:sSub>
                                </m:e>
                              </m:d>
                            </m:e>
                          </m:func>
                        </m:e>
                      </m:d>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2039892" y="1045669"/>
                <a:ext cx="4155240" cy="622350"/>
              </a:xfrm>
              <a:prstGeom prst="rect">
                <a:avLst/>
              </a:prstGeom>
              <a:blipFill rotWithShape="1">
                <a:blip r:embed="rId1"/>
                <a:stretch>
                  <a:fillRect l="-7" t="-74" r="2" b="82"/>
                </a:stretch>
              </a:blipFill>
            </p:spPr>
            <p:txBody>
              <a:bodyPr/>
              <a:lstStyle/>
              <a:p>
                <a:r>
                  <a:rPr lang="zh-CN" altLang="en-US">
                    <a:noFill/>
                  </a:rPr>
                  <a:t> </a:t>
                </a:r>
              </a:p>
            </p:txBody>
          </p:sp>
        </mc:Fallback>
      </mc:AlternateContent>
      <p:grpSp>
        <p:nvGrpSpPr>
          <p:cNvPr id="8" name="Group 7"/>
          <p:cNvGrpSpPr/>
          <p:nvPr/>
        </p:nvGrpSpPr>
        <p:grpSpPr bwMode="auto">
          <a:xfrm>
            <a:off x="1608703" y="1836974"/>
            <a:ext cx="4665662" cy="1419225"/>
            <a:chOff x="1643" y="276"/>
            <a:chExt cx="2939" cy="894"/>
          </a:xfrm>
        </p:grpSpPr>
        <p:sp>
          <p:nvSpPr>
            <p:cNvPr id="9" name="Line 8"/>
            <p:cNvSpPr>
              <a:spLocks noChangeShapeType="1"/>
            </p:cNvSpPr>
            <p:nvPr/>
          </p:nvSpPr>
          <p:spPr bwMode="auto">
            <a:xfrm>
              <a:off x="1643" y="923"/>
              <a:ext cx="2777" cy="0"/>
            </a:xfrm>
            <a:prstGeom prst="line">
              <a:avLst/>
            </a:prstGeom>
            <a:noFill/>
            <a:ln w="9525">
              <a:solidFill>
                <a:schemeClr val="tx1"/>
              </a:solidFill>
              <a:round/>
              <a:headEnd type="non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Rectangle 9"/>
            <p:cNvSpPr>
              <a:spLocks noChangeArrowheads="1"/>
            </p:cNvSpPr>
            <p:nvPr/>
          </p:nvSpPr>
          <p:spPr bwMode="auto">
            <a:xfrm>
              <a:off x="2898" y="276"/>
              <a:ext cx="183" cy="135"/>
            </a:xfrm>
            <a:prstGeom prst="rect">
              <a:avLst/>
            </a:prstGeom>
            <a:noFill/>
            <a:ln w="12700">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eaLnBrk="1" hangingPunct="1"/>
              <a:r>
                <a:rPr kumimoji="1" lang="en-US" altLang="zh-CN" sz="2000" i="1" dirty="0">
                  <a:solidFill>
                    <a:schemeClr val="tx1"/>
                  </a:solidFill>
                  <a:latin typeface="Times New Roman" panose="02020603050405020304" pitchFamily="18" charset="0"/>
                </a:rPr>
                <a:t>I</a:t>
              </a:r>
              <a:endParaRPr kumimoji="1" lang="en-US" altLang="zh-CN" sz="2000" b="0" dirty="0">
                <a:solidFill>
                  <a:schemeClr val="tx1"/>
                </a:solidFill>
                <a:latin typeface="Times New Roman" panose="02020603050405020304" pitchFamily="18" charset="0"/>
              </a:endParaRPr>
            </a:p>
          </p:txBody>
        </p:sp>
        <p:sp>
          <p:nvSpPr>
            <p:cNvPr id="11" name="Freeform 10"/>
            <p:cNvSpPr/>
            <p:nvPr/>
          </p:nvSpPr>
          <p:spPr bwMode="auto">
            <a:xfrm>
              <a:off x="2033" y="711"/>
              <a:ext cx="306" cy="211"/>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000" h="20000">
                  <a:moveTo>
                    <a:pt x="19970" y="843"/>
                  </a:moveTo>
                  <a:lnTo>
                    <a:pt x="19731" y="1481"/>
                  </a:lnTo>
                  <a:lnTo>
                    <a:pt x="19522" y="2069"/>
                  </a:lnTo>
                  <a:lnTo>
                    <a:pt x="19313" y="2656"/>
                  </a:lnTo>
                  <a:lnTo>
                    <a:pt x="19045" y="3295"/>
                  </a:lnTo>
                  <a:lnTo>
                    <a:pt x="18866" y="3883"/>
                  </a:lnTo>
                  <a:lnTo>
                    <a:pt x="18597" y="4470"/>
                  </a:lnTo>
                  <a:lnTo>
                    <a:pt x="18448" y="5057"/>
                  </a:lnTo>
                  <a:lnTo>
                    <a:pt x="18209" y="5645"/>
                  </a:lnTo>
                  <a:lnTo>
                    <a:pt x="17940" y="6232"/>
                  </a:lnTo>
                  <a:lnTo>
                    <a:pt x="17731" y="6820"/>
                  </a:lnTo>
                  <a:lnTo>
                    <a:pt x="17493" y="7356"/>
                  </a:lnTo>
                  <a:lnTo>
                    <a:pt x="17284" y="7944"/>
                  </a:lnTo>
                  <a:lnTo>
                    <a:pt x="17075" y="8480"/>
                  </a:lnTo>
                  <a:lnTo>
                    <a:pt x="16866" y="9068"/>
                  </a:lnTo>
                  <a:lnTo>
                    <a:pt x="16597" y="9630"/>
                  </a:lnTo>
                  <a:lnTo>
                    <a:pt x="16358" y="10166"/>
                  </a:lnTo>
                  <a:lnTo>
                    <a:pt x="16179" y="10702"/>
                  </a:lnTo>
                  <a:lnTo>
                    <a:pt x="15940" y="11188"/>
                  </a:lnTo>
                  <a:lnTo>
                    <a:pt x="15731" y="11724"/>
                  </a:lnTo>
                  <a:lnTo>
                    <a:pt x="15522" y="12209"/>
                  </a:lnTo>
                  <a:lnTo>
                    <a:pt x="15313" y="12720"/>
                  </a:lnTo>
                  <a:lnTo>
                    <a:pt x="15045" y="13155"/>
                  </a:lnTo>
                  <a:lnTo>
                    <a:pt x="14836" y="13640"/>
                  </a:lnTo>
                  <a:lnTo>
                    <a:pt x="14657" y="14074"/>
                  </a:lnTo>
                  <a:lnTo>
                    <a:pt x="14418" y="14534"/>
                  </a:lnTo>
                  <a:lnTo>
                    <a:pt x="14209" y="14968"/>
                  </a:lnTo>
                  <a:lnTo>
                    <a:pt x="13940" y="15402"/>
                  </a:lnTo>
                  <a:lnTo>
                    <a:pt x="13791" y="15811"/>
                  </a:lnTo>
                  <a:lnTo>
                    <a:pt x="13552" y="16194"/>
                  </a:lnTo>
                  <a:lnTo>
                    <a:pt x="13343" y="16552"/>
                  </a:lnTo>
                  <a:lnTo>
                    <a:pt x="13104" y="16935"/>
                  </a:lnTo>
                  <a:lnTo>
                    <a:pt x="12836" y="17267"/>
                  </a:lnTo>
                  <a:lnTo>
                    <a:pt x="12657" y="17573"/>
                  </a:lnTo>
                  <a:lnTo>
                    <a:pt x="12448" y="17854"/>
                  </a:lnTo>
                  <a:lnTo>
                    <a:pt x="12239" y="18161"/>
                  </a:lnTo>
                  <a:lnTo>
                    <a:pt x="12000" y="18416"/>
                  </a:lnTo>
                  <a:lnTo>
                    <a:pt x="11791" y="18646"/>
                  </a:lnTo>
                  <a:lnTo>
                    <a:pt x="11582" y="18902"/>
                  </a:lnTo>
                  <a:lnTo>
                    <a:pt x="11373" y="19080"/>
                  </a:lnTo>
                  <a:lnTo>
                    <a:pt x="11134" y="19285"/>
                  </a:lnTo>
                  <a:lnTo>
                    <a:pt x="10955" y="19489"/>
                  </a:lnTo>
                  <a:lnTo>
                    <a:pt x="10716" y="19591"/>
                  </a:lnTo>
                  <a:lnTo>
                    <a:pt x="10537" y="19719"/>
                  </a:lnTo>
                  <a:lnTo>
                    <a:pt x="10328" y="19821"/>
                  </a:lnTo>
                  <a:lnTo>
                    <a:pt x="10060" y="19872"/>
                  </a:lnTo>
                  <a:lnTo>
                    <a:pt x="9881" y="19923"/>
                  </a:lnTo>
                  <a:lnTo>
                    <a:pt x="9672" y="19974"/>
                  </a:lnTo>
                  <a:lnTo>
                    <a:pt x="9463" y="19923"/>
                  </a:lnTo>
                  <a:lnTo>
                    <a:pt x="9254" y="19923"/>
                  </a:lnTo>
                  <a:lnTo>
                    <a:pt x="9045" y="19872"/>
                  </a:lnTo>
                  <a:lnTo>
                    <a:pt x="8866" y="19770"/>
                  </a:lnTo>
                  <a:lnTo>
                    <a:pt x="8627" y="19642"/>
                  </a:lnTo>
                  <a:lnTo>
                    <a:pt x="8418" y="19438"/>
                  </a:lnTo>
                  <a:lnTo>
                    <a:pt x="8149" y="19234"/>
                  </a:lnTo>
                  <a:lnTo>
                    <a:pt x="8000" y="19004"/>
                  </a:lnTo>
                  <a:lnTo>
                    <a:pt x="7761" y="18748"/>
                  </a:lnTo>
                  <a:lnTo>
                    <a:pt x="7493" y="18416"/>
                  </a:lnTo>
                  <a:lnTo>
                    <a:pt x="7284" y="18059"/>
                  </a:lnTo>
                  <a:lnTo>
                    <a:pt x="7045" y="17727"/>
                  </a:lnTo>
                  <a:lnTo>
                    <a:pt x="6776" y="17267"/>
                  </a:lnTo>
                  <a:lnTo>
                    <a:pt x="6597" y="16884"/>
                  </a:lnTo>
                  <a:lnTo>
                    <a:pt x="6328" y="16450"/>
                  </a:lnTo>
                  <a:lnTo>
                    <a:pt x="6090" y="15990"/>
                  </a:lnTo>
                  <a:lnTo>
                    <a:pt x="5881" y="15504"/>
                  </a:lnTo>
                  <a:lnTo>
                    <a:pt x="5672" y="15019"/>
                  </a:lnTo>
                  <a:lnTo>
                    <a:pt x="5463" y="14534"/>
                  </a:lnTo>
                  <a:lnTo>
                    <a:pt x="5224" y="13997"/>
                  </a:lnTo>
                  <a:lnTo>
                    <a:pt x="4955" y="13461"/>
                  </a:lnTo>
                  <a:lnTo>
                    <a:pt x="4746" y="12899"/>
                  </a:lnTo>
                  <a:lnTo>
                    <a:pt x="4478" y="12312"/>
                  </a:lnTo>
                  <a:lnTo>
                    <a:pt x="4269" y="11775"/>
                  </a:lnTo>
                  <a:lnTo>
                    <a:pt x="4060" y="11188"/>
                  </a:lnTo>
                  <a:lnTo>
                    <a:pt x="3881" y="10600"/>
                  </a:lnTo>
                  <a:lnTo>
                    <a:pt x="3672" y="10064"/>
                  </a:lnTo>
                  <a:lnTo>
                    <a:pt x="3433" y="9476"/>
                  </a:lnTo>
                  <a:lnTo>
                    <a:pt x="3224" y="8940"/>
                  </a:lnTo>
                  <a:lnTo>
                    <a:pt x="2985" y="8352"/>
                  </a:lnTo>
                  <a:lnTo>
                    <a:pt x="2806" y="7816"/>
                  </a:lnTo>
                  <a:lnTo>
                    <a:pt x="2627" y="7203"/>
                  </a:lnTo>
                  <a:lnTo>
                    <a:pt x="2388" y="6667"/>
                  </a:lnTo>
                  <a:lnTo>
                    <a:pt x="2239" y="6130"/>
                  </a:lnTo>
                  <a:lnTo>
                    <a:pt x="2060" y="5543"/>
                  </a:lnTo>
                  <a:lnTo>
                    <a:pt x="1821" y="5057"/>
                  </a:lnTo>
                  <a:lnTo>
                    <a:pt x="1672" y="4521"/>
                  </a:lnTo>
                  <a:lnTo>
                    <a:pt x="1493" y="4036"/>
                  </a:lnTo>
                  <a:lnTo>
                    <a:pt x="1373" y="3525"/>
                  </a:lnTo>
                  <a:lnTo>
                    <a:pt x="1164" y="3091"/>
                  </a:lnTo>
                  <a:lnTo>
                    <a:pt x="985" y="2656"/>
                  </a:lnTo>
                  <a:lnTo>
                    <a:pt x="866" y="2197"/>
                  </a:lnTo>
                  <a:lnTo>
                    <a:pt x="746" y="1814"/>
                  </a:lnTo>
                  <a:lnTo>
                    <a:pt x="567" y="1430"/>
                  </a:lnTo>
                  <a:lnTo>
                    <a:pt x="418" y="1073"/>
                  </a:lnTo>
                  <a:lnTo>
                    <a:pt x="299" y="792"/>
                  </a:lnTo>
                  <a:lnTo>
                    <a:pt x="179" y="434"/>
                  </a:lnTo>
                  <a:lnTo>
                    <a:pt x="90" y="153"/>
                  </a:lnTo>
                  <a:lnTo>
                    <a:pt x="0" y="0"/>
                  </a:lnTo>
                </a:path>
              </a:pathLst>
            </a:custGeom>
            <a:noFill/>
            <a:ln w="28575" cap="flat">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Freeform 11"/>
            <p:cNvSpPr/>
            <p:nvPr/>
          </p:nvSpPr>
          <p:spPr bwMode="auto">
            <a:xfrm>
              <a:off x="2341" y="519"/>
              <a:ext cx="279" cy="211"/>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000" h="20000">
                  <a:moveTo>
                    <a:pt x="0" y="19132"/>
                  </a:moveTo>
                  <a:lnTo>
                    <a:pt x="197" y="18493"/>
                  </a:lnTo>
                  <a:lnTo>
                    <a:pt x="427" y="17905"/>
                  </a:lnTo>
                  <a:lnTo>
                    <a:pt x="657" y="17318"/>
                  </a:lnTo>
                  <a:lnTo>
                    <a:pt x="952" y="16679"/>
                  </a:lnTo>
                  <a:lnTo>
                    <a:pt x="1084" y="16092"/>
                  </a:lnTo>
                  <a:lnTo>
                    <a:pt x="1314" y="15504"/>
                  </a:lnTo>
                  <a:lnTo>
                    <a:pt x="1544" y="14917"/>
                  </a:lnTo>
                  <a:lnTo>
                    <a:pt x="1708" y="14330"/>
                  </a:lnTo>
                  <a:lnTo>
                    <a:pt x="2003" y="13742"/>
                  </a:lnTo>
                  <a:lnTo>
                    <a:pt x="2233" y="13155"/>
                  </a:lnTo>
                  <a:lnTo>
                    <a:pt x="2430" y="12618"/>
                  </a:lnTo>
                  <a:lnTo>
                    <a:pt x="2726" y="12031"/>
                  </a:lnTo>
                  <a:lnTo>
                    <a:pt x="2857" y="11494"/>
                  </a:lnTo>
                  <a:lnTo>
                    <a:pt x="3120" y="10907"/>
                  </a:lnTo>
                  <a:lnTo>
                    <a:pt x="3383" y="10345"/>
                  </a:lnTo>
                  <a:lnTo>
                    <a:pt x="3547" y="9808"/>
                  </a:lnTo>
                  <a:lnTo>
                    <a:pt x="3810" y="9272"/>
                  </a:lnTo>
                  <a:lnTo>
                    <a:pt x="4007" y="8787"/>
                  </a:lnTo>
                  <a:lnTo>
                    <a:pt x="4236" y="8250"/>
                  </a:lnTo>
                  <a:lnTo>
                    <a:pt x="4433" y="7765"/>
                  </a:lnTo>
                  <a:lnTo>
                    <a:pt x="4663" y="7254"/>
                  </a:lnTo>
                  <a:lnTo>
                    <a:pt x="4959" y="6820"/>
                  </a:lnTo>
                  <a:lnTo>
                    <a:pt x="5090" y="6335"/>
                  </a:lnTo>
                  <a:lnTo>
                    <a:pt x="5353" y="5900"/>
                  </a:lnTo>
                  <a:lnTo>
                    <a:pt x="5517" y="5441"/>
                  </a:lnTo>
                  <a:lnTo>
                    <a:pt x="5714" y="5006"/>
                  </a:lnTo>
                  <a:lnTo>
                    <a:pt x="6010" y="4572"/>
                  </a:lnTo>
                  <a:lnTo>
                    <a:pt x="6207" y="4163"/>
                  </a:lnTo>
                  <a:lnTo>
                    <a:pt x="6404" y="3780"/>
                  </a:lnTo>
                  <a:lnTo>
                    <a:pt x="6634" y="3448"/>
                  </a:lnTo>
                  <a:lnTo>
                    <a:pt x="6864" y="3040"/>
                  </a:lnTo>
                  <a:lnTo>
                    <a:pt x="7094" y="2708"/>
                  </a:lnTo>
                  <a:lnTo>
                    <a:pt x="7323" y="2401"/>
                  </a:lnTo>
                  <a:lnTo>
                    <a:pt x="7521" y="2120"/>
                  </a:lnTo>
                  <a:lnTo>
                    <a:pt x="7685" y="1814"/>
                  </a:lnTo>
                  <a:lnTo>
                    <a:pt x="7947" y="1558"/>
                  </a:lnTo>
                  <a:lnTo>
                    <a:pt x="8210" y="1328"/>
                  </a:lnTo>
                  <a:lnTo>
                    <a:pt x="8342" y="1073"/>
                  </a:lnTo>
                  <a:lnTo>
                    <a:pt x="8604" y="894"/>
                  </a:lnTo>
                  <a:lnTo>
                    <a:pt x="8801" y="690"/>
                  </a:lnTo>
                  <a:lnTo>
                    <a:pt x="9064" y="485"/>
                  </a:lnTo>
                  <a:lnTo>
                    <a:pt x="9228" y="383"/>
                  </a:lnTo>
                  <a:lnTo>
                    <a:pt x="9425" y="255"/>
                  </a:lnTo>
                  <a:lnTo>
                    <a:pt x="9622" y="153"/>
                  </a:lnTo>
                  <a:lnTo>
                    <a:pt x="9885" y="102"/>
                  </a:lnTo>
                  <a:lnTo>
                    <a:pt x="10082" y="51"/>
                  </a:lnTo>
                  <a:lnTo>
                    <a:pt x="10246" y="0"/>
                  </a:lnTo>
                  <a:lnTo>
                    <a:pt x="10509" y="51"/>
                  </a:lnTo>
                  <a:lnTo>
                    <a:pt x="10739" y="51"/>
                  </a:lnTo>
                  <a:lnTo>
                    <a:pt x="10903" y="102"/>
                  </a:lnTo>
                  <a:lnTo>
                    <a:pt x="11100" y="204"/>
                  </a:lnTo>
                  <a:lnTo>
                    <a:pt x="11330" y="332"/>
                  </a:lnTo>
                  <a:lnTo>
                    <a:pt x="11527" y="536"/>
                  </a:lnTo>
                  <a:lnTo>
                    <a:pt x="11790" y="741"/>
                  </a:lnTo>
                  <a:lnTo>
                    <a:pt x="12020" y="971"/>
                  </a:lnTo>
                  <a:lnTo>
                    <a:pt x="12184" y="1226"/>
                  </a:lnTo>
                  <a:lnTo>
                    <a:pt x="12447" y="1558"/>
                  </a:lnTo>
                  <a:lnTo>
                    <a:pt x="12677" y="1916"/>
                  </a:lnTo>
                  <a:lnTo>
                    <a:pt x="12906" y="2248"/>
                  </a:lnTo>
                  <a:lnTo>
                    <a:pt x="13136" y="2708"/>
                  </a:lnTo>
                  <a:lnTo>
                    <a:pt x="13366" y="3091"/>
                  </a:lnTo>
                  <a:lnTo>
                    <a:pt x="13629" y="3525"/>
                  </a:lnTo>
                  <a:lnTo>
                    <a:pt x="13892" y="3985"/>
                  </a:lnTo>
                  <a:lnTo>
                    <a:pt x="14056" y="4470"/>
                  </a:lnTo>
                  <a:lnTo>
                    <a:pt x="14286" y="4955"/>
                  </a:lnTo>
                  <a:lnTo>
                    <a:pt x="14516" y="5441"/>
                  </a:lnTo>
                  <a:lnTo>
                    <a:pt x="14713" y="5977"/>
                  </a:lnTo>
                  <a:lnTo>
                    <a:pt x="15008" y="6539"/>
                  </a:lnTo>
                  <a:lnTo>
                    <a:pt x="15205" y="7075"/>
                  </a:lnTo>
                  <a:lnTo>
                    <a:pt x="15468" y="7663"/>
                  </a:lnTo>
                  <a:lnTo>
                    <a:pt x="15731" y="8199"/>
                  </a:lnTo>
                  <a:lnTo>
                    <a:pt x="15895" y="8787"/>
                  </a:lnTo>
                  <a:lnTo>
                    <a:pt x="16092" y="9374"/>
                  </a:lnTo>
                  <a:lnTo>
                    <a:pt x="16289" y="9911"/>
                  </a:lnTo>
                  <a:lnTo>
                    <a:pt x="16486" y="10498"/>
                  </a:lnTo>
                  <a:lnTo>
                    <a:pt x="16749" y="11034"/>
                  </a:lnTo>
                  <a:lnTo>
                    <a:pt x="16913" y="11622"/>
                  </a:lnTo>
                  <a:lnTo>
                    <a:pt x="17176" y="12184"/>
                  </a:lnTo>
                  <a:lnTo>
                    <a:pt x="17340" y="12771"/>
                  </a:lnTo>
                  <a:lnTo>
                    <a:pt x="17570" y="13308"/>
                  </a:lnTo>
                  <a:lnTo>
                    <a:pt x="17734" y="13844"/>
                  </a:lnTo>
                  <a:lnTo>
                    <a:pt x="17898" y="14432"/>
                  </a:lnTo>
                  <a:lnTo>
                    <a:pt x="18128" y="14917"/>
                  </a:lnTo>
                  <a:lnTo>
                    <a:pt x="18325" y="15453"/>
                  </a:lnTo>
                  <a:lnTo>
                    <a:pt x="18456" y="15964"/>
                  </a:lnTo>
                  <a:lnTo>
                    <a:pt x="18621" y="16450"/>
                  </a:lnTo>
                  <a:lnTo>
                    <a:pt x="18752" y="16884"/>
                  </a:lnTo>
                  <a:lnTo>
                    <a:pt x="18982" y="17318"/>
                  </a:lnTo>
                  <a:lnTo>
                    <a:pt x="19048" y="17778"/>
                  </a:lnTo>
                  <a:lnTo>
                    <a:pt x="19179" y="18161"/>
                  </a:lnTo>
                  <a:lnTo>
                    <a:pt x="19409" y="18544"/>
                  </a:lnTo>
                  <a:lnTo>
                    <a:pt x="19540" y="18902"/>
                  </a:lnTo>
                  <a:lnTo>
                    <a:pt x="19672" y="19183"/>
                  </a:lnTo>
                  <a:lnTo>
                    <a:pt x="19803" y="19540"/>
                  </a:lnTo>
                  <a:lnTo>
                    <a:pt x="19869" y="19821"/>
                  </a:lnTo>
                  <a:lnTo>
                    <a:pt x="19967" y="19974"/>
                  </a:lnTo>
                </a:path>
              </a:pathLst>
            </a:custGeom>
            <a:noFill/>
            <a:ln w="28575" cap="flat">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 name="Freeform 12"/>
            <p:cNvSpPr/>
            <p:nvPr/>
          </p:nvSpPr>
          <p:spPr bwMode="auto">
            <a:xfrm>
              <a:off x="2614" y="709"/>
              <a:ext cx="279" cy="210"/>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000" h="20000">
                  <a:moveTo>
                    <a:pt x="0" y="894"/>
                  </a:moveTo>
                  <a:lnTo>
                    <a:pt x="197" y="1533"/>
                  </a:lnTo>
                  <a:lnTo>
                    <a:pt x="427" y="2120"/>
                  </a:lnTo>
                  <a:lnTo>
                    <a:pt x="657" y="2708"/>
                  </a:lnTo>
                  <a:lnTo>
                    <a:pt x="952" y="3295"/>
                  </a:lnTo>
                  <a:lnTo>
                    <a:pt x="1084" y="3934"/>
                  </a:lnTo>
                  <a:lnTo>
                    <a:pt x="1314" y="4521"/>
                  </a:lnTo>
                  <a:lnTo>
                    <a:pt x="1544" y="5109"/>
                  </a:lnTo>
                  <a:lnTo>
                    <a:pt x="1708" y="5696"/>
                  </a:lnTo>
                  <a:lnTo>
                    <a:pt x="2003" y="6284"/>
                  </a:lnTo>
                  <a:lnTo>
                    <a:pt x="2233" y="6820"/>
                  </a:lnTo>
                  <a:lnTo>
                    <a:pt x="2430" y="7407"/>
                  </a:lnTo>
                  <a:lnTo>
                    <a:pt x="2726" y="7944"/>
                  </a:lnTo>
                  <a:lnTo>
                    <a:pt x="2857" y="8531"/>
                  </a:lnTo>
                  <a:lnTo>
                    <a:pt x="3120" y="9119"/>
                  </a:lnTo>
                  <a:lnTo>
                    <a:pt x="3383" y="9630"/>
                  </a:lnTo>
                  <a:lnTo>
                    <a:pt x="3547" y="10217"/>
                  </a:lnTo>
                  <a:lnTo>
                    <a:pt x="3810" y="10754"/>
                  </a:lnTo>
                  <a:lnTo>
                    <a:pt x="4007" y="11239"/>
                  </a:lnTo>
                  <a:lnTo>
                    <a:pt x="4236" y="11775"/>
                  </a:lnTo>
                  <a:lnTo>
                    <a:pt x="4433" y="12261"/>
                  </a:lnTo>
                  <a:lnTo>
                    <a:pt x="4663" y="12771"/>
                  </a:lnTo>
                  <a:lnTo>
                    <a:pt x="4959" y="13206"/>
                  </a:lnTo>
                  <a:lnTo>
                    <a:pt x="5090" y="13640"/>
                  </a:lnTo>
                  <a:lnTo>
                    <a:pt x="5386" y="14074"/>
                  </a:lnTo>
                  <a:lnTo>
                    <a:pt x="5517" y="14585"/>
                  </a:lnTo>
                  <a:lnTo>
                    <a:pt x="5714" y="15019"/>
                  </a:lnTo>
                  <a:lnTo>
                    <a:pt x="6010" y="15453"/>
                  </a:lnTo>
                  <a:lnTo>
                    <a:pt x="6207" y="15862"/>
                  </a:lnTo>
                  <a:lnTo>
                    <a:pt x="6404" y="16194"/>
                  </a:lnTo>
                  <a:lnTo>
                    <a:pt x="6634" y="16577"/>
                  </a:lnTo>
                  <a:lnTo>
                    <a:pt x="6864" y="16935"/>
                  </a:lnTo>
                  <a:lnTo>
                    <a:pt x="7094" y="17267"/>
                  </a:lnTo>
                  <a:lnTo>
                    <a:pt x="7323" y="17573"/>
                  </a:lnTo>
                  <a:lnTo>
                    <a:pt x="7521" y="17905"/>
                  </a:lnTo>
                  <a:lnTo>
                    <a:pt x="7685" y="18212"/>
                  </a:lnTo>
                  <a:lnTo>
                    <a:pt x="7947" y="18467"/>
                  </a:lnTo>
                  <a:lnTo>
                    <a:pt x="8210" y="18697"/>
                  </a:lnTo>
                  <a:lnTo>
                    <a:pt x="8342" y="18953"/>
                  </a:lnTo>
                  <a:lnTo>
                    <a:pt x="8604" y="19132"/>
                  </a:lnTo>
                  <a:lnTo>
                    <a:pt x="8801" y="19336"/>
                  </a:lnTo>
                  <a:lnTo>
                    <a:pt x="9064" y="19489"/>
                  </a:lnTo>
                  <a:lnTo>
                    <a:pt x="9228" y="19642"/>
                  </a:lnTo>
                  <a:lnTo>
                    <a:pt x="9425" y="19719"/>
                  </a:lnTo>
                  <a:lnTo>
                    <a:pt x="9622" y="19872"/>
                  </a:lnTo>
                  <a:lnTo>
                    <a:pt x="9885" y="19923"/>
                  </a:lnTo>
                  <a:lnTo>
                    <a:pt x="10082" y="19974"/>
                  </a:lnTo>
                  <a:lnTo>
                    <a:pt x="10246" y="19974"/>
                  </a:lnTo>
                  <a:lnTo>
                    <a:pt x="10509" y="19974"/>
                  </a:lnTo>
                  <a:lnTo>
                    <a:pt x="10739" y="19974"/>
                  </a:lnTo>
                  <a:lnTo>
                    <a:pt x="10903" y="19923"/>
                  </a:lnTo>
                  <a:lnTo>
                    <a:pt x="11100" y="19821"/>
                  </a:lnTo>
                  <a:lnTo>
                    <a:pt x="11330" y="19693"/>
                  </a:lnTo>
                  <a:lnTo>
                    <a:pt x="11626" y="19489"/>
                  </a:lnTo>
                  <a:lnTo>
                    <a:pt x="11790" y="19234"/>
                  </a:lnTo>
                  <a:lnTo>
                    <a:pt x="12020" y="19055"/>
                  </a:lnTo>
                  <a:lnTo>
                    <a:pt x="12184" y="18748"/>
                  </a:lnTo>
                  <a:lnTo>
                    <a:pt x="12447" y="18467"/>
                  </a:lnTo>
                  <a:lnTo>
                    <a:pt x="12677" y="18110"/>
                  </a:lnTo>
                  <a:lnTo>
                    <a:pt x="12906" y="17727"/>
                  </a:lnTo>
                  <a:lnTo>
                    <a:pt x="13136" y="17318"/>
                  </a:lnTo>
                  <a:lnTo>
                    <a:pt x="13366" y="16884"/>
                  </a:lnTo>
                  <a:lnTo>
                    <a:pt x="13629" y="16501"/>
                  </a:lnTo>
                  <a:lnTo>
                    <a:pt x="13892" y="16041"/>
                  </a:lnTo>
                  <a:lnTo>
                    <a:pt x="14056" y="15556"/>
                  </a:lnTo>
                  <a:lnTo>
                    <a:pt x="14286" y="15070"/>
                  </a:lnTo>
                  <a:lnTo>
                    <a:pt x="14516" y="14534"/>
                  </a:lnTo>
                  <a:lnTo>
                    <a:pt x="14713" y="13997"/>
                  </a:lnTo>
                  <a:lnTo>
                    <a:pt x="15008" y="13487"/>
                  </a:lnTo>
                  <a:lnTo>
                    <a:pt x="15205" y="12950"/>
                  </a:lnTo>
                  <a:lnTo>
                    <a:pt x="15468" y="12363"/>
                  </a:lnTo>
                  <a:lnTo>
                    <a:pt x="15731" y="11775"/>
                  </a:lnTo>
                  <a:lnTo>
                    <a:pt x="15895" y="11239"/>
                  </a:lnTo>
                  <a:lnTo>
                    <a:pt x="16092" y="10651"/>
                  </a:lnTo>
                  <a:lnTo>
                    <a:pt x="16289" y="10064"/>
                  </a:lnTo>
                  <a:lnTo>
                    <a:pt x="16552" y="9527"/>
                  </a:lnTo>
                  <a:lnTo>
                    <a:pt x="16749" y="8940"/>
                  </a:lnTo>
                  <a:lnTo>
                    <a:pt x="16913" y="8352"/>
                  </a:lnTo>
                  <a:lnTo>
                    <a:pt x="17176" y="7816"/>
                  </a:lnTo>
                  <a:lnTo>
                    <a:pt x="17340" y="7203"/>
                  </a:lnTo>
                  <a:lnTo>
                    <a:pt x="17570" y="6667"/>
                  </a:lnTo>
                  <a:lnTo>
                    <a:pt x="17734" y="6130"/>
                  </a:lnTo>
                  <a:lnTo>
                    <a:pt x="17898" y="5594"/>
                  </a:lnTo>
                  <a:lnTo>
                    <a:pt x="18128" y="5057"/>
                  </a:lnTo>
                  <a:lnTo>
                    <a:pt x="18325" y="4572"/>
                  </a:lnTo>
                  <a:lnTo>
                    <a:pt x="18456" y="4061"/>
                  </a:lnTo>
                  <a:lnTo>
                    <a:pt x="18621" y="3525"/>
                  </a:lnTo>
                  <a:lnTo>
                    <a:pt x="18752" y="3142"/>
                  </a:lnTo>
                  <a:lnTo>
                    <a:pt x="18982" y="2656"/>
                  </a:lnTo>
                  <a:lnTo>
                    <a:pt x="19048" y="2248"/>
                  </a:lnTo>
                  <a:lnTo>
                    <a:pt x="19278" y="1814"/>
                  </a:lnTo>
                  <a:lnTo>
                    <a:pt x="19409" y="1430"/>
                  </a:lnTo>
                  <a:lnTo>
                    <a:pt x="19540" y="1073"/>
                  </a:lnTo>
                  <a:lnTo>
                    <a:pt x="19672" y="843"/>
                  </a:lnTo>
                  <a:lnTo>
                    <a:pt x="19803" y="485"/>
                  </a:lnTo>
                  <a:lnTo>
                    <a:pt x="19869" y="204"/>
                  </a:lnTo>
                  <a:lnTo>
                    <a:pt x="19967" y="0"/>
                  </a:lnTo>
                </a:path>
              </a:pathLst>
            </a:custGeom>
            <a:noFill/>
            <a:ln w="28575" cap="flat">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Freeform 13"/>
            <p:cNvSpPr/>
            <p:nvPr/>
          </p:nvSpPr>
          <p:spPr bwMode="auto">
            <a:xfrm>
              <a:off x="2890" y="519"/>
              <a:ext cx="280" cy="211"/>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000" h="20000">
                  <a:moveTo>
                    <a:pt x="0" y="19132"/>
                  </a:moveTo>
                  <a:lnTo>
                    <a:pt x="197" y="18493"/>
                  </a:lnTo>
                  <a:lnTo>
                    <a:pt x="427" y="17905"/>
                  </a:lnTo>
                  <a:lnTo>
                    <a:pt x="657" y="17318"/>
                  </a:lnTo>
                  <a:lnTo>
                    <a:pt x="952" y="16679"/>
                  </a:lnTo>
                  <a:lnTo>
                    <a:pt x="1084" y="16092"/>
                  </a:lnTo>
                  <a:lnTo>
                    <a:pt x="1314" y="15504"/>
                  </a:lnTo>
                  <a:lnTo>
                    <a:pt x="1544" y="14917"/>
                  </a:lnTo>
                  <a:lnTo>
                    <a:pt x="1708" y="14330"/>
                  </a:lnTo>
                  <a:lnTo>
                    <a:pt x="2003" y="13742"/>
                  </a:lnTo>
                  <a:lnTo>
                    <a:pt x="2233" y="13155"/>
                  </a:lnTo>
                  <a:lnTo>
                    <a:pt x="2430" y="12618"/>
                  </a:lnTo>
                  <a:lnTo>
                    <a:pt x="2726" y="12031"/>
                  </a:lnTo>
                  <a:lnTo>
                    <a:pt x="2857" y="11494"/>
                  </a:lnTo>
                  <a:lnTo>
                    <a:pt x="3120" y="10907"/>
                  </a:lnTo>
                  <a:lnTo>
                    <a:pt x="3383" y="10345"/>
                  </a:lnTo>
                  <a:lnTo>
                    <a:pt x="3547" y="9808"/>
                  </a:lnTo>
                  <a:lnTo>
                    <a:pt x="3810" y="9272"/>
                  </a:lnTo>
                  <a:lnTo>
                    <a:pt x="4007" y="8787"/>
                  </a:lnTo>
                  <a:lnTo>
                    <a:pt x="4236" y="8250"/>
                  </a:lnTo>
                  <a:lnTo>
                    <a:pt x="4433" y="7765"/>
                  </a:lnTo>
                  <a:lnTo>
                    <a:pt x="4663" y="7254"/>
                  </a:lnTo>
                  <a:lnTo>
                    <a:pt x="4959" y="6820"/>
                  </a:lnTo>
                  <a:lnTo>
                    <a:pt x="5090" y="6335"/>
                  </a:lnTo>
                  <a:lnTo>
                    <a:pt x="5353" y="5900"/>
                  </a:lnTo>
                  <a:lnTo>
                    <a:pt x="5517" y="5441"/>
                  </a:lnTo>
                  <a:lnTo>
                    <a:pt x="5714" y="5006"/>
                  </a:lnTo>
                  <a:lnTo>
                    <a:pt x="6010" y="4572"/>
                  </a:lnTo>
                  <a:lnTo>
                    <a:pt x="6207" y="4163"/>
                  </a:lnTo>
                  <a:lnTo>
                    <a:pt x="6404" y="3780"/>
                  </a:lnTo>
                  <a:lnTo>
                    <a:pt x="6634" y="3448"/>
                  </a:lnTo>
                  <a:lnTo>
                    <a:pt x="6864" y="3040"/>
                  </a:lnTo>
                  <a:lnTo>
                    <a:pt x="7094" y="2708"/>
                  </a:lnTo>
                  <a:lnTo>
                    <a:pt x="7323" y="2401"/>
                  </a:lnTo>
                  <a:lnTo>
                    <a:pt x="7521" y="2120"/>
                  </a:lnTo>
                  <a:lnTo>
                    <a:pt x="7685" y="1814"/>
                  </a:lnTo>
                  <a:lnTo>
                    <a:pt x="7947" y="1558"/>
                  </a:lnTo>
                  <a:lnTo>
                    <a:pt x="8210" y="1328"/>
                  </a:lnTo>
                  <a:lnTo>
                    <a:pt x="8342" y="1073"/>
                  </a:lnTo>
                  <a:lnTo>
                    <a:pt x="8604" y="894"/>
                  </a:lnTo>
                  <a:lnTo>
                    <a:pt x="8801" y="690"/>
                  </a:lnTo>
                  <a:lnTo>
                    <a:pt x="9064" y="485"/>
                  </a:lnTo>
                  <a:lnTo>
                    <a:pt x="9228" y="383"/>
                  </a:lnTo>
                  <a:lnTo>
                    <a:pt x="9425" y="255"/>
                  </a:lnTo>
                  <a:lnTo>
                    <a:pt x="9622" y="153"/>
                  </a:lnTo>
                  <a:lnTo>
                    <a:pt x="9885" y="102"/>
                  </a:lnTo>
                  <a:lnTo>
                    <a:pt x="10082" y="51"/>
                  </a:lnTo>
                  <a:lnTo>
                    <a:pt x="10246" y="0"/>
                  </a:lnTo>
                  <a:lnTo>
                    <a:pt x="10509" y="51"/>
                  </a:lnTo>
                  <a:lnTo>
                    <a:pt x="10739" y="51"/>
                  </a:lnTo>
                  <a:lnTo>
                    <a:pt x="10903" y="102"/>
                  </a:lnTo>
                  <a:lnTo>
                    <a:pt x="11100" y="204"/>
                  </a:lnTo>
                  <a:lnTo>
                    <a:pt x="11330" y="332"/>
                  </a:lnTo>
                  <a:lnTo>
                    <a:pt x="11527" y="536"/>
                  </a:lnTo>
                  <a:lnTo>
                    <a:pt x="11790" y="741"/>
                  </a:lnTo>
                  <a:lnTo>
                    <a:pt x="12020" y="971"/>
                  </a:lnTo>
                  <a:lnTo>
                    <a:pt x="12184" y="1226"/>
                  </a:lnTo>
                  <a:lnTo>
                    <a:pt x="12447" y="1558"/>
                  </a:lnTo>
                  <a:lnTo>
                    <a:pt x="12677" y="1916"/>
                  </a:lnTo>
                  <a:lnTo>
                    <a:pt x="12906" y="2248"/>
                  </a:lnTo>
                  <a:lnTo>
                    <a:pt x="13136" y="2708"/>
                  </a:lnTo>
                  <a:lnTo>
                    <a:pt x="13366" y="3091"/>
                  </a:lnTo>
                  <a:lnTo>
                    <a:pt x="13629" y="3525"/>
                  </a:lnTo>
                  <a:lnTo>
                    <a:pt x="13892" y="3985"/>
                  </a:lnTo>
                  <a:lnTo>
                    <a:pt x="14056" y="4470"/>
                  </a:lnTo>
                  <a:lnTo>
                    <a:pt x="14286" y="4955"/>
                  </a:lnTo>
                  <a:lnTo>
                    <a:pt x="14516" y="5441"/>
                  </a:lnTo>
                  <a:lnTo>
                    <a:pt x="14713" y="5977"/>
                  </a:lnTo>
                  <a:lnTo>
                    <a:pt x="15008" y="6539"/>
                  </a:lnTo>
                  <a:lnTo>
                    <a:pt x="15205" y="7075"/>
                  </a:lnTo>
                  <a:lnTo>
                    <a:pt x="15468" y="7663"/>
                  </a:lnTo>
                  <a:lnTo>
                    <a:pt x="15731" y="8199"/>
                  </a:lnTo>
                  <a:lnTo>
                    <a:pt x="15895" y="8787"/>
                  </a:lnTo>
                  <a:lnTo>
                    <a:pt x="16092" y="9374"/>
                  </a:lnTo>
                  <a:lnTo>
                    <a:pt x="16289" y="9911"/>
                  </a:lnTo>
                  <a:lnTo>
                    <a:pt x="16486" y="10498"/>
                  </a:lnTo>
                  <a:lnTo>
                    <a:pt x="16749" y="11034"/>
                  </a:lnTo>
                  <a:lnTo>
                    <a:pt x="16913" y="11622"/>
                  </a:lnTo>
                  <a:lnTo>
                    <a:pt x="17176" y="12184"/>
                  </a:lnTo>
                  <a:lnTo>
                    <a:pt x="17340" y="12771"/>
                  </a:lnTo>
                  <a:lnTo>
                    <a:pt x="17570" y="13308"/>
                  </a:lnTo>
                  <a:lnTo>
                    <a:pt x="17734" y="13844"/>
                  </a:lnTo>
                  <a:lnTo>
                    <a:pt x="17898" y="14432"/>
                  </a:lnTo>
                  <a:lnTo>
                    <a:pt x="18128" y="14917"/>
                  </a:lnTo>
                  <a:lnTo>
                    <a:pt x="18325" y="15453"/>
                  </a:lnTo>
                  <a:lnTo>
                    <a:pt x="18456" y="15964"/>
                  </a:lnTo>
                  <a:lnTo>
                    <a:pt x="18621" y="16450"/>
                  </a:lnTo>
                  <a:lnTo>
                    <a:pt x="18752" y="16884"/>
                  </a:lnTo>
                  <a:lnTo>
                    <a:pt x="18982" y="17318"/>
                  </a:lnTo>
                  <a:lnTo>
                    <a:pt x="19048" y="17778"/>
                  </a:lnTo>
                  <a:lnTo>
                    <a:pt x="19179" y="18161"/>
                  </a:lnTo>
                  <a:lnTo>
                    <a:pt x="19409" y="18544"/>
                  </a:lnTo>
                  <a:lnTo>
                    <a:pt x="19540" y="18902"/>
                  </a:lnTo>
                  <a:lnTo>
                    <a:pt x="19672" y="19183"/>
                  </a:lnTo>
                  <a:lnTo>
                    <a:pt x="19803" y="19540"/>
                  </a:lnTo>
                  <a:lnTo>
                    <a:pt x="19869" y="19821"/>
                  </a:lnTo>
                  <a:lnTo>
                    <a:pt x="19967" y="19974"/>
                  </a:lnTo>
                </a:path>
              </a:pathLst>
            </a:custGeom>
            <a:noFill/>
            <a:ln w="28575" cap="flat">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 name="Freeform 14"/>
            <p:cNvSpPr/>
            <p:nvPr/>
          </p:nvSpPr>
          <p:spPr bwMode="auto">
            <a:xfrm>
              <a:off x="3163" y="709"/>
              <a:ext cx="279" cy="210"/>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000" h="20000">
                  <a:moveTo>
                    <a:pt x="0" y="894"/>
                  </a:moveTo>
                  <a:lnTo>
                    <a:pt x="197" y="1533"/>
                  </a:lnTo>
                  <a:lnTo>
                    <a:pt x="427" y="2120"/>
                  </a:lnTo>
                  <a:lnTo>
                    <a:pt x="657" y="2708"/>
                  </a:lnTo>
                  <a:lnTo>
                    <a:pt x="952" y="3295"/>
                  </a:lnTo>
                  <a:lnTo>
                    <a:pt x="1084" y="3934"/>
                  </a:lnTo>
                  <a:lnTo>
                    <a:pt x="1314" y="4521"/>
                  </a:lnTo>
                  <a:lnTo>
                    <a:pt x="1544" y="5109"/>
                  </a:lnTo>
                  <a:lnTo>
                    <a:pt x="1708" y="5696"/>
                  </a:lnTo>
                  <a:lnTo>
                    <a:pt x="2003" y="6284"/>
                  </a:lnTo>
                  <a:lnTo>
                    <a:pt x="2233" y="6820"/>
                  </a:lnTo>
                  <a:lnTo>
                    <a:pt x="2430" y="7407"/>
                  </a:lnTo>
                  <a:lnTo>
                    <a:pt x="2726" y="7944"/>
                  </a:lnTo>
                  <a:lnTo>
                    <a:pt x="2857" y="8531"/>
                  </a:lnTo>
                  <a:lnTo>
                    <a:pt x="3120" y="9119"/>
                  </a:lnTo>
                  <a:lnTo>
                    <a:pt x="3383" y="9630"/>
                  </a:lnTo>
                  <a:lnTo>
                    <a:pt x="3547" y="10217"/>
                  </a:lnTo>
                  <a:lnTo>
                    <a:pt x="3810" y="10754"/>
                  </a:lnTo>
                  <a:lnTo>
                    <a:pt x="4007" y="11239"/>
                  </a:lnTo>
                  <a:lnTo>
                    <a:pt x="4236" y="11775"/>
                  </a:lnTo>
                  <a:lnTo>
                    <a:pt x="4433" y="12261"/>
                  </a:lnTo>
                  <a:lnTo>
                    <a:pt x="4663" y="12771"/>
                  </a:lnTo>
                  <a:lnTo>
                    <a:pt x="4959" y="13206"/>
                  </a:lnTo>
                  <a:lnTo>
                    <a:pt x="5090" y="13640"/>
                  </a:lnTo>
                  <a:lnTo>
                    <a:pt x="5386" y="14074"/>
                  </a:lnTo>
                  <a:lnTo>
                    <a:pt x="5517" y="14585"/>
                  </a:lnTo>
                  <a:lnTo>
                    <a:pt x="5714" y="15019"/>
                  </a:lnTo>
                  <a:lnTo>
                    <a:pt x="6010" y="15453"/>
                  </a:lnTo>
                  <a:lnTo>
                    <a:pt x="6207" y="15862"/>
                  </a:lnTo>
                  <a:lnTo>
                    <a:pt x="6404" y="16194"/>
                  </a:lnTo>
                  <a:lnTo>
                    <a:pt x="6634" y="16577"/>
                  </a:lnTo>
                  <a:lnTo>
                    <a:pt x="6864" y="16935"/>
                  </a:lnTo>
                  <a:lnTo>
                    <a:pt x="7094" y="17267"/>
                  </a:lnTo>
                  <a:lnTo>
                    <a:pt x="7323" y="17573"/>
                  </a:lnTo>
                  <a:lnTo>
                    <a:pt x="7521" y="17905"/>
                  </a:lnTo>
                  <a:lnTo>
                    <a:pt x="7685" y="18212"/>
                  </a:lnTo>
                  <a:lnTo>
                    <a:pt x="7947" y="18467"/>
                  </a:lnTo>
                  <a:lnTo>
                    <a:pt x="8210" y="18697"/>
                  </a:lnTo>
                  <a:lnTo>
                    <a:pt x="8342" y="18953"/>
                  </a:lnTo>
                  <a:lnTo>
                    <a:pt x="8604" y="19132"/>
                  </a:lnTo>
                  <a:lnTo>
                    <a:pt x="8801" y="19336"/>
                  </a:lnTo>
                  <a:lnTo>
                    <a:pt x="9064" y="19489"/>
                  </a:lnTo>
                  <a:lnTo>
                    <a:pt x="9228" y="19642"/>
                  </a:lnTo>
                  <a:lnTo>
                    <a:pt x="9425" y="19719"/>
                  </a:lnTo>
                  <a:lnTo>
                    <a:pt x="9622" y="19872"/>
                  </a:lnTo>
                  <a:lnTo>
                    <a:pt x="9885" y="19923"/>
                  </a:lnTo>
                  <a:lnTo>
                    <a:pt x="10082" y="19974"/>
                  </a:lnTo>
                  <a:lnTo>
                    <a:pt x="10246" y="19974"/>
                  </a:lnTo>
                  <a:lnTo>
                    <a:pt x="10509" y="19974"/>
                  </a:lnTo>
                  <a:lnTo>
                    <a:pt x="10739" y="19974"/>
                  </a:lnTo>
                  <a:lnTo>
                    <a:pt x="10903" y="19923"/>
                  </a:lnTo>
                  <a:lnTo>
                    <a:pt x="11100" y="19821"/>
                  </a:lnTo>
                  <a:lnTo>
                    <a:pt x="11330" y="19693"/>
                  </a:lnTo>
                  <a:lnTo>
                    <a:pt x="11626" y="19489"/>
                  </a:lnTo>
                  <a:lnTo>
                    <a:pt x="11790" y="19234"/>
                  </a:lnTo>
                  <a:lnTo>
                    <a:pt x="12020" y="19055"/>
                  </a:lnTo>
                  <a:lnTo>
                    <a:pt x="12184" y="18748"/>
                  </a:lnTo>
                  <a:lnTo>
                    <a:pt x="12447" y="18467"/>
                  </a:lnTo>
                  <a:lnTo>
                    <a:pt x="12677" y="18110"/>
                  </a:lnTo>
                  <a:lnTo>
                    <a:pt x="12906" y="17727"/>
                  </a:lnTo>
                  <a:lnTo>
                    <a:pt x="13136" y="17318"/>
                  </a:lnTo>
                  <a:lnTo>
                    <a:pt x="13366" y="16884"/>
                  </a:lnTo>
                  <a:lnTo>
                    <a:pt x="13629" y="16501"/>
                  </a:lnTo>
                  <a:lnTo>
                    <a:pt x="13892" y="16041"/>
                  </a:lnTo>
                  <a:lnTo>
                    <a:pt x="14056" y="15556"/>
                  </a:lnTo>
                  <a:lnTo>
                    <a:pt x="14286" y="15070"/>
                  </a:lnTo>
                  <a:lnTo>
                    <a:pt x="14516" y="14534"/>
                  </a:lnTo>
                  <a:lnTo>
                    <a:pt x="14713" y="13997"/>
                  </a:lnTo>
                  <a:lnTo>
                    <a:pt x="15008" y="13487"/>
                  </a:lnTo>
                  <a:lnTo>
                    <a:pt x="15205" y="12950"/>
                  </a:lnTo>
                  <a:lnTo>
                    <a:pt x="15468" y="12363"/>
                  </a:lnTo>
                  <a:lnTo>
                    <a:pt x="15731" y="11775"/>
                  </a:lnTo>
                  <a:lnTo>
                    <a:pt x="15895" y="11239"/>
                  </a:lnTo>
                  <a:lnTo>
                    <a:pt x="16092" y="10651"/>
                  </a:lnTo>
                  <a:lnTo>
                    <a:pt x="16289" y="10064"/>
                  </a:lnTo>
                  <a:lnTo>
                    <a:pt x="16552" y="9527"/>
                  </a:lnTo>
                  <a:lnTo>
                    <a:pt x="16749" y="8940"/>
                  </a:lnTo>
                  <a:lnTo>
                    <a:pt x="16913" y="8352"/>
                  </a:lnTo>
                  <a:lnTo>
                    <a:pt x="17176" y="7816"/>
                  </a:lnTo>
                  <a:lnTo>
                    <a:pt x="17340" y="7203"/>
                  </a:lnTo>
                  <a:lnTo>
                    <a:pt x="17570" y="6667"/>
                  </a:lnTo>
                  <a:lnTo>
                    <a:pt x="17734" y="6130"/>
                  </a:lnTo>
                  <a:lnTo>
                    <a:pt x="17898" y="5594"/>
                  </a:lnTo>
                  <a:lnTo>
                    <a:pt x="18128" y="5057"/>
                  </a:lnTo>
                  <a:lnTo>
                    <a:pt x="18325" y="4572"/>
                  </a:lnTo>
                  <a:lnTo>
                    <a:pt x="18456" y="4061"/>
                  </a:lnTo>
                  <a:lnTo>
                    <a:pt x="18621" y="3525"/>
                  </a:lnTo>
                  <a:lnTo>
                    <a:pt x="18752" y="3142"/>
                  </a:lnTo>
                  <a:lnTo>
                    <a:pt x="18982" y="2656"/>
                  </a:lnTo>
                  <a:lnTo>
                    <a:pt x="19048" y="2248"/>
                  </a:lnTo>
                  <a:lnTo>
                    <a:pt x="19278" y="1814"/>
                  </a:lnTo>
                  <a:lnTo>
                    <a:pt x="19409" y="1430"/>
                  </a:lnTo>
                  <a:lnTo>
                    <a:pt x="19540" y="1073"/>
                  </a:lnTo>
                  <a:lnTo>
                    <a:pt x="19672" y="843"/>
                  </a:lnTo>
                  <a:lnTo>
                    <a:pt x="19803" y="485"/>
                  </a:lnTo>
                  <a:lnTo>
                    <a:pt x="19869" y="204"/>
                  </a:lnTo>
                  <a:lnTo>
                    <a:pt x="19967" y="0"/>
                  </a:lnTo>
                </a:path>
              </a:pathLst>
            </a:custGeom>
            <a:noFill/>
            <a:ln w="28575" cap="flat">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 name="Freeform 15"/>
            <p:cNvSpPr/>
            <p:nvPr/>
          </p:nvSpPr>
          <p:spPr bwMode="auto">
            <a:xfrm>
              <a:off x="3442" y="512"/>
              <a:ext cx="278" cy="210"/>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000" h="20000">
                  <a:moveTo>
                    <a:pt x="0" y="19132"/>
                  </a:moveTo>
                  <a:lnTo>
                    <a:pt x="197" y="18493"/>
                  </a:lnTo>
                  <a:lnTo>
                    <a:pt x="427" y="17905"/>
                  </a:lnTo>
                  <a:lnTo>
                    <a:pt x="657" y="17318"/>
                  </a:lnTo>
                  <a:lnTo>
                    <a:pt x="952" y="16679"/>
                  </a:lnTo>
                  <a:lnTo>
                    <a:pt x="1084" y="16092"/>
                  </a:lnTo>
                  <a:lnTo>
                    <a:pt x="1314" y="15504"/>
                  </a:lnTo>
                  <a:lnTo>
                    <a:pt x="1544" y="14917"/>
                  </a:lnTo>
                  <a:lnTo>
                    <a:pt x="1708" y="14330"/>
                  </a:lnTo>
                  <a:lnTo>
                    <a:pt x="2003" y="13742"/>
                  </a:lnTo>
                  <a:lnTo>
                    <a:pt x="2233" y="13155"/>
                  </a:lnTo>
                  <a:lnTo>
                    <a:pt x="2430" y="12618"/>
                  </a:lnTo>
                  <a:lnTo>
                    <a:pt x="2726" y="12031"/>
                  </a:lnTo>
                  <a:lnTo>
                    <a:pt x="2857" y="11494"/>
                  </a:lnTo>
                  <a:lnTo>
                    <a:pt x="3120" y="10907"/>
                  </a:lnTo>
                  <a:lnTo>
                    <a:pt x="3383" y="10345"/>
                  </a:lnTo>
                  <a:lnTo>
                    <a:pt x="3547" y="9808"/>
                  </a:lnTo>
                  <a:lnTo>
                    <a:pt x="3810" y="9272"/>
                  </a:lnTo>
                  <a:lnTo>
                    <a:pt x="4007" y="8787"/>
                  </a:lnTo>
                  <a:lnTo>
                    <a:pt x="4236" y="8250"/>
                  </a:lnTo>
                  <a:lnTo>
                    <a:pt x="4433" y="7765"/>
                  </a:lnTo>
                  <a:lnTo>
                    <a:pt x="4663" y="7254"/>
                  </a:lnTo>
                  <a:lnTo>
                    <a:pt x="4959" y="6820"/>
                  </a:lnTo>
                  <a:lnTo>
                    <a:pt x="5090" y="6335"/>
                  </a:lnTo>
                  <a:lnTo>
                    <a:pt x="5353" y="5900"/>
                  </a:lnTo>
                  <a:lnTo>
                    <a:pt x="5517" y="5441"/>
                  </a:lnTo>
                  <a:lnTo>
                    <a:pt x="5714" y="5006"/>
                  </a:lnTo>
                  <a:lnTo>
                    <a:pt x="6010" y="4572"/>
                  </a:lnTo>
                  <a:lnTo>
                    <a:pt x="6207" y="4163"/>
                  </a:lnTo>
                  <a:lnTo>
                    <a:pt x="6404" y="3780"/>
                  </a:lnTo>
                  <a:lnTo>
                    <a:pt x="6634" y="3448"/>
                  </a:lnTo>
                  <a:lnTo>
                    <a:pt x="6864" y="3040"/>
                  </a:lnTo>
                  <a:lnTo>
                    <a:pt x="7094" y="2708"/>
                  </a:lnTo>
                  <a:lnTo>
                    <a:pt x="7323" y="2401"/>
                  </a:lnTo>
                  <a:lnTo>
                    <a:pt x="7521" y="2120"/>
                  </a:lnTo>
                  <a:lnTo>
                    <a:pt x="7685" y="1814"/>
                  </a:lnTo>
                  <a:lnTo>
                    <a:pt x="7947" y="1558"/>
                  </a:lnTo>
                  <a:lnTo>
                    <a:pt x="8210" y="1328"/>
                  </a:lnTo>
                  <a:lnTo>
                    <a:pt x="8342" y="1073"/>
                  </a:lnTo>
                  <a:lnTo>
                    <a:pt x="8604" y="894"/>
                  </a:lnTo>
                  <a:lnTo>
                    <a:pt x="8801" y="690"/>
                  </a:lnTo>
                  <a:lnTo>
                    <a:pt x="9064" y="485"/>
                  </a:lnTo>
                  <a:lnTo>
                    <a:pt x="9228" y="383"/>
                  </a:lnTo>
                  <a:lnTo>
                    <a:pt x="9425" y="255"/>
                  </a:lnTo>
                  <a:lnTo>
                    <a:pt x="9622" y="153"/>
                  </a:lnTo>
                  <a:lnTo>
                    <a:pt x="9885" y="102"/>
                  </a:lnTo>
                  <a:lnTo>
                    <a:pt x="10082" y="51"/>
                  </a:lnTo>
                  <a:lnTo>
                    <a:pt x="10246" y="0"/>
                  </a:lnTo>
                  <a:lnTo>
                    <a:pt x="10509" y="51"/>
                  </a:lnTo>
                  <a:lnTo>
                    <a:pt x="10739" y="51"/>
                  </a:lnTo>
                  <a:lnTo>
                    <a:pt x="10903" y="102"/>
                  </a:lnTo>
                  <a:lnTo>
                    <a:pt x="11100" y="204"/>
                  </a:lnTo>
                  <a:lnTo>
                    <a:pt x="11330" y="332"/>
                  </a:lnTo>
                  <a:lnTo>
                    <a:pt x="11527" y="536"/>
                  </a:lnTo>
                  <a:lnTo>
                    <a:pt x="11790" y="741"/>
                  </a:lnTo>
                  <a:lnTo>
                    <a:pt x="12020" y="971"/>
                  </a:lnTo>
                  <a:lnTo>
                    <a:pt x="12184" y="1226"/>
                  </a:lnTo>
                  <a:lnTo>
                    <a:pt x="12447" y="1558"/>
                  </a:lnTo>
                  <a:lnTo>
                    <a:pt x="12677" y="1916"/>
                  </a:lnTo>
                  <a:lnTo>
                    <a:pt x="12906" y="2248"/>
                  </a:lnTo>
                  <a:lnTo>
                    <a:pt x="13136" y="2708"/>
                  </a:lnTo>
                  <a:lnTo>
                    <a:pt x="13366" y="3091"/>
                  </a:lnTo>
                  <a:lnTo>
                    <a:pt x="13629" y="3525"/>
                  </a:lnTo>
                  <a:lnTo>
                    <a:pt x="13892" y="3985"/>
                  </a:lnTo>
                  <a:lnTo>
                    <a:pt x="14056" y="4470"/>
                  </a:lnTo>
                  <a:lnTo>
                    <a:pt x="14286" y="4955"/>
                  </a:lnTo>
                  <a:lnTo>
                    <a:pt x="14516" y="5441"/>
                  </a:lnTo>
                  <a:lnTo>
                    <a:pt x="14713" y="5977"/>
                  </a:lnTo>
                  <a:lnTo>
                    <a:pt x="15008" y="6539"/>
                  </a:lnTo>
                  <a:lnTo>
                    <a:pt x="15205" y="7075"/>
                  </a:lnTo>
                  <a:lnTo>
                    <a:pt x="15468" y="7663"/>
                  </a:lnTo>
                  <a:lnTo>
                    <a:pt x="15731" y="8199"/>
                  </a:lnTo>
                  <a:lnTo>
                    <a:pt x="15895" y="8787"/>
                  </a:lnTo>
                  <a:lnTo>
                    <a:pt x="16092" y="9374"/>
                  </a:lnTo>
                  <a:lnTo>
                    <a:pt x="16289" y="9911"/>
                  </a:lnTo>
                  <a:lnTo>
                    <a:pt x="16486" y="10498"/>
                  </a:lnTo>
                  <a:lnTo>
                    <a:pt x="16749" y="11034"/>
                  </a:lnTo>
                  <a:lnTo>
                    <a:pt x="16913" y="11622"/>
                  </a:lnTo>
                  <a:lnTo>
                    <a:pt x="17176" y="12184"/>
                  </a:lnTo>
                  <a:lnTo>
                    <a:pt x="17340" y="12771"/>
                  </a:lnTo>
                  <a:lnTo>
                    <a:pt x="17570" y="13308"/>
                  </a:lnTo>
                  <a:lnTo>
                    <a:pt x="17734" y="13844"/>
                  </a:lnTo>
                  <a:lnTo>
                    <a:pt x="17898" y="14432"/>
                  </a:lnTo>
                  <a:lnTo>
                    <a:pt x="18128" y="14917"/>
                  </a:lnTo>
                  <a:lnTo>
                    <a:pt x="18325" y="15453"/>
                  </a:lnTo>
                  <a:lnTo>
                    <a:pt x="18456" y="15964"/>
                  </a:lnTo>
                  <a:lnTo>
                    <a:pt x="18621" y="16450"/>
                  </a:lnTo>
                  <a:lnTo>
                    <a:pt x="18752" y="16884"/>
                  </a:lnTo>
                  <a:lnTo>
                    <a:pt x="18982" y="17318"/>
                  </a:lnTo>
                  <a:lnTo>
                    <a:pt x="19048" y="17778"/>
                  </a:lnTo>
                  <a:lnTo>
                    <a:pt x="19179" y="18161"/>
                  </a:lnTo>
                  <a:lnTo>
                    <a:pt x="19409" y="18544"/>
                  </a:lnTo>
                  <a:lnTo>
                    <a:pt x="19540" y="18902"/>
                  </a:lnTo>
                  <a:lnTo>
                    <a:pt x="19672" y="19183"/>
                  </a:lnTo>
                  <a:lnTo>
                    <a:pt x="19803" y="19540"/>
                  </a:lnTo>
                  <a:lnTo>
                    <a:pt x="19869" y="19821"/>
                  </a:lnTo>
                  <a:lnTo>
                    <a:pt x="19967" y="19974"/>
                  </a:lnTo>
                </a:path>
              </a:pathLst>
            </a:custGeom>
            <a:noFill/>
            <a:ln w="28575" cap="flat">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 name="Freeform 16"/>
            <p:cNvSpPr/>
            <p:nvPr/>
          </p:nvSpPr>
          <p:spPr bwMode="auto">
            <a:xfrm>
              <a:off x="3715" y="709"/>
              <a:ext cx="278" cy="211"/>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000" h="20000">
                  <a:moveTo>
                    <a:pt x="0" y="894"/>
                  </a:moveTo>
                  <a:lnTo>
                    <a:pt x="197" y="1533"/>
                  </a:lnTo>
                  <a:lnTo>
                    <a:pt x="427" y="2120"/>
                  </a:lnTo>
                  <a:lnTo>
                    <a:pt x="657" y="2708"/>
                  </a:lnTo>
                  <a:lnTo>
                    <a:pt x="952" y="3295"/>
                  </a:lnTo>
                  <a:lnTo>
                    <a:pt x="1084" y="3934"/>
                  </a:lnTo>
                  <a:lnTo>
                    <a:pt x="1314" y="4521"/>
                  </a:lnTo>
                  <a:lnTo>
                    <a:pt x="1544" y="5109"/>
                  </a:lnTo>
                  <a:lnTo>
                    <a:pt x="1708" y="5696"/>
                  </a:lnTo>
                  <a:lnTo>
                    <a:pt x="2003" y="6284"/>
                  </a:lnTo>
                  <a:lnTo>
                    <a:pt x="2233" y="6820"/>
                  </a:lnTo>
                  <a:lnTo>
                    <a:pt x="2430" y="7407"/>
                  </a:lnTo>
                  <a:lnTo>
                    <a:pt x="2726" y="7944"/>
                  </a:lnTo>
                  <a:lnTo>
                    <a:pt x="2857" y="8531"/>
                  </a:lnTo>
                  <a:lnTo>
                    <a:pt x="3120" y="9119"/>
                  </a:lnTo>
                  <a:lnTo>
                    <a:pt x="3383" y="9630"/>
                  </a:lnTo>
                  <a:lnTo>
                    <a:pt x="3547" y="10217"/>
                  </a:lnTo>
                  <a:lnTo>
                    <a:pt x="3810" y="10754"/>
                  </a:lnTo>
                  <a:lnTo>
                    <a:pt x="4007" y="11239"/>
                  </a:lnTo>
                  <a:lnTo>
                    <a:pt x="4236" y="11775"/>
                  </a:lnTo>
                  <a:lnTo>
                    <a:pt x="4433" y="12261"/>
                  </a:lnTo>
                  <a:lnTo>
                    <a:pt x="4663" y="12771"/>
                  </a:lnTo>
                  <a:lnTo>
                    <a:pt x="4959" y="13206"/>
                  </a:lnTo>
                  <a:lnTo>
                    <a:pt x="5090" y="13640"/>
                  </a:lnTo>
                  <a:lnTo>
                    <a:pt x="5386" y="14074"/>
                  </a:lnTo>
                  <a:lnTo>
                    <a:pt x="5517" y="14585"/>
                  </a:lnTo>
                  <a:lnTo>
                    <a:pt x="5714" y="15019"/>
                  </a:lnTo>
                  <a:lnTo>
                    <a:pt x="6010" y="15453"/>
                  </a:lnTo>
                  <a:lnTo>
                    <a:pt x="6207" y="15862"/>
                  </a:lnTo>
                  <a:lnTo>
                    <a:pt x="6404" y="16194"/>
                  </a:lnTo>
                  <a:lnTo>
                    <a:pt x="6634" y="16577"/>
                  </a:lnTo>
                  <a:lnTo>
                    <a:pt x="6864" y="16935"/>
                  </a:lnTo>
                  <a:lnTo>
                    <a:pt x="7094" y="17267"/>
                  </a:lnTo>
                  <a:lnTo>
                    <a:pt x="7323" y="17573"/>
                  </a:lnTo>
                  <a:lnTo>
                    <a:pt x="7521" y="17905"/>
                  </a:lnTo>
                  <a:lnTo>
                    <a:pt x="7685" y="18212"/>
                  </a:lnTo>
                  <a:lnTo>
                    <a:pt x="7947" y="18467"/>
                  </a:lnTo>
                  <a:lnTo>
                    <a:pt x="8210" y="18697"/>
                  </a:lnTo>
                  <a:lnTo>
                    <a:pt x="8342" y="18953"/>
                  </a:lnTo>
                  <a:lnTo>
                    <a:pt x="8604" y="19132"/>
                  </a:lnTo>
                  <a:lnTo>
                    <a:pt x="8801" y="19336"/>
                  </a:lnTo>
                  <a:lnTo>
                    <a:pt x="9064" y="19489"/>
                  </a:lnTo>
                  <a:lnTo>
                    <a:pt x="9228" y="19642"/>
                  </a:lnTo>
                  <a:lnTo>
                    <a:pt x="9425" y="19719"/>
                  </a:lnTo>
                  <a:lnTo>
                    <a:pt x="9622" y="19872"/>
                  </a:lnTo>
                  <a:lnTo>
                    <a:pt x="9885" y="19923"/>
                  </a:lnTo>
                  <a:lnTo>
                    <a:pt x="10082" y="19974"/>
                  </a:lnTo>
                  <a:lnTo>
                    <a:pt x="10246" y="19974"/>
                  </a:lnTo>
                  <a:lnTo>
                    <a:pt x="10509" y="19974"/>
                  </a:lnTo>
                  <a:lnTo>
                    <a:pt x="10739" y="19974"/>
                  </a:lnTo>
                  <a:lnTo>
                    <a:pt x="10903" y="19923"/>
                  </a:lnTo>
                  <a:lnTo>
                    <a:pt x="11100" y="19821"/>
                  </a:lnTo>
                  <a:lnTo>
                    <a:pt x="11330" y="19693"/>
                  </a:lnTo>
                  <a:lnTo>
                    <a:pt x="11626" y="19489"/>
                  </a:lnTo>
                  <a:lnTo>
                    <a:pt x="11790" y="19234"/>
                  </a:lnTo>
                  <a:lnTo>
                    <a:pt x="12020" y="19055"/>
                  </a:lnTo>
                  <a:lnTo>
                    <a:pt x="12184" y="18748"/>
                  </a:lnTo>
                  <a:lnTo>
                    <a:pt x="12447" y="18467"/>
                  </a:lnTo>
                  <a:lnTo>
                    <a:pt x="12677" y="18110"/>
                  </a:lnTo>
                  <a:lnTo>
                    <a:pt x="12906" y="17727"/>
                  </a:lnTo>
                  <a:lnTo>
                    <a:pt x="13136" y="17318"/>
                  </a:lnTo>
                  <a:lnTo>
                    <a:pt x="13366" y="16884"/>
                  </a:lnTo>
                  <a:lnTo>
                    <a:pt x="13629" y="16501"/>
                  </a:lnTo>
                  <a:lnTo>
                    <a:pt x="13892" y="16041"/>
                  </a:lnTo>
                  <a:lnTo>
                    <a:pt x="14056" y="15556"/>
                  </a:lnTo>
                  <a:lnTo>
                    <a:pt x="14286" y="15070"/>
                  </a:lnTo>
                  <a:lnTo>
                    <a:pt x="14516" y="14534"/>
                  </a:lnTo>
                  <a:lnTo>
                    <a:pt x="14713" y="13997"/>
                  </a:lnTo>
                  <a:lnTo>
                    <a:pt x="15008" y="13487"/>
                  </a:lnTo>
                  <a:lnTo>
                    <a:pt x="15205" y="12950"/>
                  </a:lnTo>
                  <a:lnTo>
                    <a:pt x="15468" y="12363"/>
                  </a:lnTo>
                  <a:lnTo>
                    <a:pt x="15731" y="11775"/>
                  </a:lnTo>
                  <a:lnTo>
                    <a:pt x="15895" y="11239"/>
                  </a:lnTo>
                  <a:lnTo>
                    <a:pt x="16092" y="10651"/>
                  </a:lnTo>
                  <a:lnTo>
                    <a:pt x="16289" y="10064"/>
                  </a:lnTo>
                  <a:lnTo>
                    <a:pt x="16552" y="9527"/>
                  </a:lnTo>
                  <a:lnTo>
                    <a:pt x="16749" y="8940"/>
                  </a:lnTo>
                  <a:lnTo>
                    <a:pt x="16913" y="8352"/>
                  </a:lnTo>
                  <a:lnTo>
                    <a:pt x="17176" y="7816"/>
                  </a:lnTo>
                  <a:lnTo>
                    <a:pt x="17340" y="7203"/>
                  </a:lnTo>
                  <a:lnTo>
                    <a:pt x="17570" y="6667"/>
                  </a:lnTo>
                  <a:lnTo>
                    <a:pt x="17734" y="6130"/>
                  </a:lnTo>
                  <a:lnTo>
                    <a:pt x="17898" y="5594"/>
                  </a:lnTo>
                  <a:lnTo>
                    <a:pt x="18128" y="5057"/>
                  </a:lnTo>
                  <a:lnTo>
                    <a:pt x="18325" y="4572"/>
                  </a:lnTo>
                  <a:lnTo>
                    <a:pt x="18456" y="4061"/>
                  </a:lnTo>
                  <a:lnTo>
                    <a:pt x="18621" y="3525"/>
                  </a:lnTo>
                  <a:lnTo>
                    <a:pt x="18752" y="3142"/>
                  </a:lnTo>
                  <a:lnTo>
                    <a:pt x="18982" y="2656"/>
                  </a:lnTo>
                  <a:lnTo>
                    <a:pt x="19048" y="2248"/>
                  </a:lnTo>
                  <a:lnTo>
                    <a:pt x="19278" y="1814"/>
                  </a:lnTo>
                  <a:lnTo>
                    <a:pt x="19409" y="1430"/>
                  </a:lnTo>
                  <a:lnTo>
                    <a:pt x="19540" y="1073"/>
                  </a:lnTo>
                  <a:lnTo>
                    <a:pt x="19672" y="843"/>
                  </a:lnTo>
                  <a:lnTo>
                    <a:pt x="19803" y="485"/>
                  </a:lnTo>
                  <a:lnTo>
                    <a:pt x="19869" y="204"/>
                  </a:lnTo>
                  <a:lnTo>
                    <a:pt x="19967" y="0"/>
                  </a:lnTo>
                </a:path>
              </a:pathLst>
            </a:custGeom>
            <a:noFill/>
            <a:ln w="28575" cap="flat">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 name="Freeform 17"/>
            <p:cNvSpPr/>
            <p:nvPr/>
          </p:nvSpPr>
          <p:spPr bwMode="auto">
            <a:xfrm>
              <a:off x="3982" y="515"/>
              <a:ext cx="280" cy="210"/>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000" h="20000">
                  <a:moveTo>
                    <a:pt x="19967" y="19080"/>
                  </a:moveTo>
                  <a:lnTo>
                    <a:pt x="19737" y="18467"/>
                  </a:lnTo>
                  <a:lnTo>
                    <a:pt x="19540" y="17854"/>
                  </a:lnTo>
                  <a:lnTo>
                    <a:pt x="19310" y="17267"/>
                  </a:lnTo>
                  <a:lnTo>
                    <a:pt x="19048" y="16679"/>
                  </a:lnTo>
                  <a:lnTo>
                    <a:pt x="18851" y="16041"/>
                  </a:lnTo>
                  <a:lnTo>
                    <a:pt x="18621" y="15453"/>
                  </a:lnTo>
                  <a:lnTo>
                    <a:pt x="18424" y="14866"/>
                  </a:lnTo>
                  <a:lnTo>
                    <a:pt x="18194" y="14278"/>
                  </a:lnTo>
                  <a:lnTo>
                    <a:pt x="17997" y="13691"/>
                  </a:lnTo>
                  <a:lnTo>
                    <a:pt x="17734" y="13155"/>
                  </a:lnTo>
                  <a:lnTo>
                    <a:pt x="17537" y="12567"/>
                  </a:lnTo>
                  <a:lnTo>
                    <a:pt x="17241" y="12031"/>
                  </a:lnTo>
                  <a:lnTo>
                    <a:pt x="17077" y="11443"/>
                  </a:lnTo>
                  <a:lnTo>
                    <a:pt x="16847" y="10856"/>
                  </a:lnTo>
                  <a:lnTo>
                    <a:pt x="16585" y="10345"/>
                  </a:lnTo>
                  <a:lnTo>
                    <a:pt x="16420" y="9757"/>
                  </a:lnTo>
                  <a:lnTo>
                    <a:pt x="16158" y="9221"/>
                  </a:lnTo>
                  <a:lnTo>
                    <a:pt x="15928" y="8736"/>
                  </a:lnTo>
                  <a:lnTo>
                    <a:pt x="15764" y="8199"/>
                  </a:lnTo>
                  <a:lnTo>
                    <a:pt x="15501" y="7714"/>
                  </a:lnTo>
                  <a:lnTo>
                    <a:pt x="15304" y="7203"/>
                  </a:lnTo>
                  <a:lnTo>
                    <a:pt x="15008" y="6769"/>
                  </a:lnTo>
                  <a:lnTo>
                    <a:pt x="14877" y="6335"/>
                  </a:lnTo>
                  <a:lnTo>
                    <a:pt x="14614" y="5900"/>
                  </a:lnTo>
                  <a:lnTo>
                    <a:pt x="14417" y="5390"/>
                  </a:lnTo>
                  <a:lnTo>
                    <a:pt x="14220" y="4955"/>
                  </a:lnTo>
                  <a:lnTo>
                    <a:pt x="13924" y="4521"/>
                  </a:lnTo>
                  <a:lnTo>
                    <a:pt x="13760" y="4112"/>
                  </a:lnTo>
                  <a:lnTo>
                    <a:pt x="13530" y="3780"/>
                  </a:lnTo>
                  <a:lnTo>
                    <a:pt x="13333" y="3397"/>
                  </a:lnTo>
                  <a:lnTo>
                    <a:pt x="13136" y="3040"/>
                  </a:lnTo>
                  <a:lnTo>
                    <a:pt x="12874" y="2708"/>
                  </a:lnTo>
                  <a:lnTo>
                    <a:pt x="12644" y="2401"/>
                  </a:lnTo>
                  <a:lnTo>
                    <a:pt x="12447" y="2069"/>
                  </a:lnTo>
                  <a:lnTo>
                    <a:pt x="12250" y="1762"/>
                  </a:lnTo>
                  <a:lnTo>
                    <a:pt x="12053" y="1533"/>
                  </a:lnTo>
                  <a:lnTo>
                    <a:pt x="11757" y="1277"/>
                  </a:lnTo>
                  <a:lnTo>
                    <a:pt x="11626" y="1022"/>
                  </a:lnTo>
                  <a:lnTo>
                    <a:pt x="11363" y="843"/>
                  </a:lnTo>
                  <a:lnTo>
                    <a:pt x="11166" y="639"/>
                  </a:lnTo>
                  <a:lnTo>
                    <a:pt x="10903" y="485"/>
                  </a:lnTo>
                  <a:lnTo>
                    <a:pt x="10739" y="332"/>
                  </a:lnTo>
                  <a:lnTo>
                    <a:pt x="10575" y="255"/>
                  </a:lnTo>
                  <a:lnTo>
                    <a:pt x="10345" y="102"/>
                  </a:lnTo>
                  <a:lnTo>
                    <a:pt x="10082" y="51"/>
                  </a:lnTo>
                  <a:lnTo>
                    <a:pt x="9885" y="0"/>
                  </a:lnTo>
                  <a:lnTo>
                    <a:pt x="9655" y="0"/>
                  </a:lnTo>
                  <a:lnTo>
                    <a:pt x="9425" y="0"/>
                  </a:lnTo>
                  <a:lnTo>
                    <a:pt x="9228" y="0"/>
                  </a:lnTo>
                  <a:lnTo>
                    <a:pt x="9097" y="51"/>
                  </a:lnTo>
                  <a:lnTo>
                    <a:pt x="8834" y="153"/>
                  </a:lnTo>
                  <a:lnTo>
                    <a:pt x="8637" y="307"/>
                  </a:lnTo>
                  <a:lnTo>
                    <a:pt x="8342" y="485"/>
                  </a:lnTo>
                  <a:lnTo>
                    <a:pt x="8144" y="741"/>
                  </a:lnTo>
                  <a:lnTo>
                    <a:pt x="7947" y="945"/>
                  </a:lnTo>
                  <a:lnTo>
                    <a:pt x="7750" y="1226"/>
                  </a:lnTo>
                  <a:lnTo>
                    <a:pt x="7521" y="1533"/>
                  </a:lnTo>
                  <a:lnTo>
                    <a:pt x="7258" y="1865"/>
                  </a:lnTo>
                  <a:lnTo>
                    <a:pt x="7061" y="2248"/>
                  </a:lnTo>
                  <a:lnTo>
                    <a:pt x="6798" y="2656"/>
                  </a:lnTo>
                  <a:lnTo>
                    <a:pt x="6568" y="3091"/>
                  </a:lnTo>
                  <a:lnTo>
                    <a:pt x="6338" y="3474"/>
                  </a:lnTo>
                  <a:lnTo>
                    <a:pt x="6108" y="3934"/>
                  </a:lnTo>
                  <a:lnTo>
                    <a:pt x="5846" y="4419"/>
                  </a:lnTo>
                  <a:lnTo>
                    <a:pt x="5681" y="4904"/>
                  </a:lnTo>
                  <a:lnTo>
                    <a:pt x="5419" y="5441"/>
                  </a:lnTo>
                  <a:lnTo>
                    <a:pt x="5255" y="5977"/>
                  </a:lnTo>
                  <a:lnTo>
                    <a:pt x="4992" y="6488"/>
                  </a:lnTo>
                  <a:lnTo>
                    <a:pt x="4729" y="7024"/>
                  </a:lnTo>
                  <a:lnTo>
                    <a:pt x="4499" y="7612"/>
                  </a:lnTo>
                  <a:lnTo>
                    <a:pt x="4236" y="8199"/>
                  </a:lnTo>
                  <a:lnTo>
                    <a:pt x="4072" y="8736"/>
                  </a:lnTo>
                  <a:lnTo>
                    <a:pt x="3908" y="9323"/>
                  </a:lnTo>
                  <a:lnTo>
                    <a:pt x="3678" y="9911"/>
                  </a:lnTo>
                  <a:lnTo>
                    <a:pt x="3415" y="10447"/>
                  </a:lnTo>
                  <a:lnTo>
                    <a:pt x="3218" y="11034"/>
                  </a:lnTo>
                  <a:lnTo>
                    <a:pt x="2989" y="11622"/>
                  </a:lnTo>
                  <a:lnTo>
                    <a:pt x="2759" y="12184"/>
                  </a:lnTo>
                  <a:lnTo>
                    <a:pt x="2594" y="12771"/>
                  </a:lnTo>
                  <a:lnTo>
                    <a:pt x="2430" y="13308"/>
                  </a:lnTo>
                  <a:lnTo>
                    <a:pt x="2233" y="13844"/>
                  </a:lnTo>
                  <a:lnTo>
                    <a:pt x="2003" y="14381"/>
                  </a:lnTo>
                  <a:lnTo>
                    <a:pt x="1839" y="14917"/>
                  </a:lnTo>
                  <a:lnTo>
                    <a:pt x="1675" y="15402"/>
                  </a:lnTo>
                  <a:lnTo>
                    <a:pt x="1478" y="15913"/>
                  </a:lnTo>
                  <a:lnTo>
                    <a:pt x="1314" y="16450"/>
                  </a:lnTo>
                  <a:lnTo>
                    <a:pt x="1182" y="16833"/>
                  </a:lnTo>
                  <a:lnTo>
                    <a:pt x="985" y="17318"/>
                  </a:lnTo>
                  <a:lnTo>
                    <a:pt x="887" y="17727"/>
                  </a:lnTo>
                  <a:lnTo>
                    <a:pt x="690" y="18161"/>
                  </a:lnTo>
                  <a:lnTo>
                    <a:pt x="558" y="18544"/>
                  </a:lnTo>
                  <a:lnTo>
                    <a:pt x="427" y="18902"/>
                  </a:lnTo>
                  <a:lnTo>
                    <a:pt x="296" y="19132"/>
                  </a:lnTo>
                  <a:lnTo>
                    <a:pt x="197" y="19489"/>
                  </a:lnTo>
                  <a:lnTo>
                    <a:pt x="99" y="19770"/>
                  </a:lnTo>
                  <a:lnTo>
                    <a:pt x="0" y="19974"/>
                  </a:lnTo>
                </a:path>
              </a:pathLst>
            </a:custGeom>
            <a:noFill/>
            <a:ln w="28575" cap="flat">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 name="Freeform 18"/>
            <p:cNvSpPr/>
            <p:nvPr/>
          </p:nvSpPr>
          <p:spPr bwMode="auto">
            <a:xfrm>
              <a:off x="1760" y="519"/>
              <a:ext cx="280" cy="211"/>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000" h="20000">
                  <a:moveTo>
                    <a:pt x="19967" y="19080"/>
                  </a:moveTo>
                  <a:lnTo>
                    <a:pt x="19737" y="18467"/>
                  </a:lnTo>
                  <a:lnTo>
                    <a:pt x="19540" y="17854"/>
                  </a:lnTo>
                  <a:lnTo>
                    <a:pt x="19310" y="17267"/>
                  </a:lnTo>
                  <a:lnTo>
                    <a:pt x="19048" y="16679"/>
                  </a:lnTo>
                  <a:lnTo>
                    <a:pt x="18851" y="16041"/>
                  </a:lnTo>
                  <a:lnTo>
                    <a:pt x="18621" y="15453"/>
                  </a:lnTo>
                  <a:lnTo>
                    <a:pt x="18424" y="14866"/>
                  </a:lnTo>
                  <a:lnTo>
                    <a:pt x="18194" y="14278"/>
                  </a:lnTo>
                  <a:lnTo>
                    <a:pt x="17997" y="13691"/>
                  </a:lnTo>
                  <a:lnTo>
                    <a:pt x="17734" y="13155"/>
                  </a:lnTo>
                  <a:lnTo>
                    <a:pt x="17537" y="12567"/>
                  </a:lnTo>
                  <a:lnTo>
                    <a:pt x="17241" y="12031"/>
                  </a:lnTo>
                  <a:lnTo>
                    <a:pt x="17077" y="11443"/>
                  </a:lnTo>
                  <a:lnTo>
                    <a:pt x="16847" y="10856"/>
                  </a:lnTo>
                  <a:lnTo>
                    <a:pt x="16585" y="10345"/>
                  </a:lnTo>
                  <a:lnTo>
                    <a:pt x="16420" y="9757"/>
                  </a:lnTo>
                  <a:lnTo>
                    <a:pt x="16158" y="9221"/>
                  </a:lnTo>
                  <a:lnTo>
                    <a:pt x="15928" y="8736"/>
                  </a:lnTo>
                  <a:lnTo>
                    <a:pt x="15764" y="8199"/>
                  </a:lnTo>
                  <a:lnTo>
                    <a:pt x="15501" y="7714"/>
                  </a:lnTo>
                  <a:lnTo>
                    <a:pt x="15304" y="7203"/>
                  </a:lnTo>
                  <a:lnTo>
                    <a:pt x="15008" y="6769"/>
                  </a:lnTo>
                  <a:lnTo>
                    <a:pt x="14877" y="6335"/>
                  </a:lnTo>
                  <a:lnTo>
                    <a:pt x="14614" y="5900"/>
                  </a:lnTo>
                  <a:lnTo>
                    <a:pt x="14417" y="5390"/>
                  </a:lnTo>
                  <a:lnTo>
                    <a:pt x="14220" y="4955"/>
                  </a:lnTo>
                  <a:lnTo>
                    <a:pt x="13924" y="4521"/>
                  </a:lnTo>
                  <a:lnTo>
                    <a:pt x="13760" y="4112"/>
                  </a:lnTo>
                  <a:lnTo>
                    <a:pt x="13530" y="3780"/>
                  </a:lnTo>
                  <a:lnTo>
                    <a:pt x="13333" y="3397"/>
                  </a:lnTo>
                  <a:lnTo>
                    <a:pt x="13136" y="3040"/>
                  </a:lnTo>
                  <a:lnTo>
                    <a:pt x="12874" y="2708"/>
                  </a:lnTo>
                  <a:lnTo>
                    <a:pt x="12644" y="2401"/>
                  </a:lnTo>
                  <a:lnTo>
                    <a:pt x="12447" y="2069"/>
                  </a:lnTo>
                  <a:lnTo>
                    <a:pt x="12250" y="1762"/>
                  </a:lnTo>
                  <a:lnTo>
                    <a:pt x="12053" y="1533"/>
                  </a:lnTo>
                  <a:lnTo>
                    <a:pt x="11757" y="1277"/>
                  </a:lnTo>
                  <a:lnTo>
                    <a:pt x="11626" y="1022"/>
                  </a:lnTo>
                  <a:lnTo>
                    <a:pt x="11363" y="843"/>
                  </a:lnTo>
                  <a:lnTo>
                    <a:pt x="11166" y="639"/>
                  </a:lnTo>
                  <a:lnTo>
                    <a:pt x="10903" y="485"/>
                  </a:lnTo>
                  <a:lnTo>
                    <a:pt x="10739" y="332"/>
                  </a:lnTo>
                  <a:lnTo>
                    <a:pt x="10575" y="255"/>
                  </a:lnTo>
                  <a:lnTo>
                    <a:pt x="10345" y="102"/>
                  </a:lnTo>
                  <a:lnTo>
                    <a:pt x="10082" y="51"/>
                  </a:lnTo>
                  <a:lnTo>
                    <a:pt x="9885" y="0"/>
                  </a:lnTo>
                  <a:lnTo>
                    <a:pt x="9655" y="0"/>
                  </a:lnTo>
                  <a:lnTo>
                    <a:pt x="9425" y="0"/>
                  </a:lnTo>
                  <a:lnTo>
                    <a:pt x="9228" y="0"/>
                  </a:lnTo>
                  <a:lnTo>
                    <a:pt x="9097" y="51"/>
                  </a:lnTo>
                  <a:lnTo>
                    <a:pt x="8834" y="153"/>
                  </a:lnTo>
                  <a:lnTo>
                    <a:pt x="8637" y="307"/>
                  </a:lnTo>
                  <a:lnTo>
                    <a:pt x="8342" y="485"/>
                  </a:lnTo>
                  <a:lnTo>
                    <a:pt x="8144" y="741"/>
                  </a:lnTo>
                  <a:lnTo>
                    <a:pt x="7947" y="945"/>
                  </a:lnTo>
                  <a:lnTo>
                    <a:pt x="7750" y="1226"/>
                  </a:lnTo>
                  <a:lnTo>
                    <a:pt x="7521" y="1533"/>
                  </a:lnTo>
                  <a:lnTo>
                    <a:pt x="7258" y="1865"/>
                  </a:lnTo>
                  <a:lnTo>
                    <a:pt x="7061" y="2248"/>
                  </a:lnTo>
                  <a:lnTo>
                    <a:pt x="6798" y="2656"/>
                  </a:lnTo>
                  <a:lnTo>
                    <a:pt x="6568" y="3091"/>
                  </a:lnTo>
                  <a:lnTo>
                    <a:pt x="6338" y="3474"/>
                  </a:lnTo>
                  <a:lnTo>
                    <a:pt x="6108" y="3934"/>
                  </a:lnTo>
                  <a:lnTo>
                    <a:pt x="5846" y="4419"/>
                  </a:lnTo>
                  <a:lnTo>
                    <a:pt x="5681" y="4904"/>
                  </a:lnTo>
                  <a:lnTo>
                    <a:pt x="5419" y="5441"/>
                  </a:lnTo>
                  <a:lnTo>
                    <a:pt x="5255" y="5977"/>
                  </a:lnTo>
                  <a:lnTo>
                    <a:pt x="4992" y="6488"/>
                  </a:lnTo>
                  <a:lnTo>
                    <a:pt x="4729" y="7024"/>
                  </a:lnTo>
                  <a:lnTo>
                    <a:pt x="4499" y="7612"/>
                  </a:lnTo>
                  <a:lnTo>
                    <a:pt x="4236" y="8199"/>
                  </a:lnTo>
                  <a:lnTo>
                    <a:pt x="4072" y="8736"/>
                  </a:lnTo>
                  <a:lnTo>
                    <a:pt x="3908" y="9323"/>
                  </a:lnTo>
                  <a:lnTo>
                    <a:pt x="3678" y="9911"/>
                  </a:lnTo>
                  <a:lnTo>
                    <a:pt x="3415" y="10447"/>
                  </a:lnTo>
                  <a:lnTo>
                    <a:pt x="3218" y="11034"/>
                  </a:lnTo>
                  <a:lnTo>
                    <a:pt x="2989" y="11622"/>
                  </a:lnTo>
                  <a:lnTo>
                    <a:pt x="2759" y="12184"/>
                  </a:lnTo>
                  <a:lnTo>
                    <a:pt x="2594" y="12771"/>
                  </a:lnTo>
                  <a:lnTo>
                    <a:pt x="2430" y="13308"/>
                  </a:lnTo>
                  <a:lnTo>
                    <a:pt x="2233" y="13844"/>
                  </a:lnTo>
                  <a:lnTo>
                    <a:pt x="2003" y="14381"/>
                  </a:lnTo>
                  <a:lnTo>
                    <a:pt x="1839" y="14917"/>
                  </a:lnTo>
                  <a:lnTo>
                    <a:pt x="1675" y="15402"/>
                  </a:lnTo>
                  <a:lnTo>
                    <a:pt x="1478" y="15913"/>
                  </a:lnTo>
                  <a:lnTo>
                    <a:pt x="1314" y="16450"/>
                  </a:lnTo>
                  <a:lnTo>
                    <a:pt x="1182" y="16833"/>
                  </a:lnTo>
                  <a:lnTo>
                    <a:pt x="985" y="17318"/>
                  </a:lnTo>
                  <a:lnTo>
                    <a:pt x="887" y="17727"/>
                  </a:lnTo>
                  <a:lnTo>
                    <a:pt x="690" y="18161"/>
                  </a:lnTo>
                  <a:lnTo>
                    <a:pt x="558" y="18544"/>
                  </a:lnTo>
                  <a:lnTo>
                    <a:pt x="427" y="18902"/>
                  </a:lnTo>
                  <a:lnTo>
                    <a:pt x="296" y="19132"/>
                  </a:lnTo>
                  <a:lnTo>
                    <a:pt x="197" y="19489"/>
                  </a:lnTo>
                  <a:lnTo>
                    <a:pt x="99" y="19770"/>
                  </a:lnTo>
                  <a:lnTo>
                    <a:pt x="0" y="19974"/>
                  </a:lnTo>
                </a:path>
              </a:pathLst>
            </a:custGeom>
            <a:noFill/>
            <a:ln w="28575" cap="flat">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 name="Line 19"/>
            <p:cNvSpPr>
              <a:spLocks noChangeShapeType="1"/>
            </p:cNvSpPr>
            <p:nvPr/>
          </p:nvSpPr>
          <p:spPr bwMode="auto">
            <a:xfrm>
              <a:off x="3032" y="327"/>
              <a:ext cx="0" cy="596"/>
            </a:xfrm>
            <a:prstGeom prst="line">
              <a:avLst/>
            </a:prstGeom>
            <a:noFill/>
            <a:ln w="9525">
              <a:solidFill>
                <a:schemeClr val="tx1"/>
              </a:solidFill>
              <a:round/>
              <a:headEnd type="triangl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 name="Line 20"/>
            <p:cNvSpPr>
              <a:spLocks noChangeShapeType="1"/>
            </p:cNvSpPr>
            <p:nvPr/>
          </p:nvSpPr>
          <p:spPr bwMode="auto">
            <a:xfrm>
              <a:off x="1711" y="512"/>
              <a:ext cx="2606" cy="0"/>
            </a:xfrm>
            <a:prstGeom prst="line">
              <a:avLst/>
            </a:prstGeom>
            <a:noFill/>
            <a:ln w="6350">
              <a:solidFill>
                <a:schemeClr val="tx1"/>
              </a:solidFill>
              <a:prstDash val="sysDot"/>
              <a:round/>
              <a:headEnd type="non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 name="Line 21"/>
            <p:cNvSpPr>
              <a:spLocks noChangeShapeType="1"/>
            </p:cNvSpPr>
            <p:nvPr/>
          </p:nvSpPr>
          <p:spPr bwMode="auto">
            <a:xfrm>
              <a:off x="3585" y="517"/>
              <a:ext cx="0" cy="402"/>
            </a:xfrm>
            <a:prstGeom prst="line">
              <a:avLst/>
            </a:prstGeom>
            <a:noFill/>
            <a:ln w="6350">
              <a:solidFill>
                <a:schemeClr val="tx1"/>
              </a:solidFill>
              <a:prstDash val="sysDot"/>
              <a:round/>
              <a:headEnd type="non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 name="Line 22"/>
            <p:cNvSpPr>
              <a:spLocks noChangeShapeType="1"/>
            </p:cNvSpPr>
            <p:nvPr/>
          </p:nvSpPr>
          <p:spPr bwMode="auto">
            <a:xfrm>
              <a:off x="4116" y="517"/>
              <a:ext cx="0" cy="402"/>
            </a:xfrm>
            <a:prstGeom prst="line">
              <a:avLst/>
            </a:prstGeom>
            <a:noFill/>
            <a:ln w="6350">
              <a:solidFill>
                <a:schemeClr val="tx1"/>
              </a:solidFill>
              <a:prstDash val="sysDot"/>
              <a:round/>
              <a:headEnd type="non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 name="Line 23"/>
            <p:cNvSpPr>
              <a:spLocks noChangeShapeType="1"/>
            </p:cNvSpPr>
            <p:nvPr/>
          </p:nvSpPr>
          <p:spPr bwMode="auto">
            <a:xfrm>
              <a:off x="2482" y="522"/>
              <a:ext cx="0" cy="403"/>
            </a:xfrm>
            <a:prstGeom prst="line">
              <a:avLst/>
            </a:prstGeom>
            <a:noFill/>
            <a:ln w="6350">
              <a:solidFill>
                <a:schemeClr val="tx1"/>
              </a:solidFill>
              <a:prstDash val="sysDot"/>
              <a:round/>
              <a:headEnd type="non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 name="Line 24"/>
            <p:cNvSpPr>
              <a:spLocks noChangeShapeType="1"/>
            </p:cNvSpPr>
            <p:nvPr/>
          </p:nvSpPr>
          <p:spPr bwMode="auto">
            <a:xfrm>
              <a:off x="1898" y="527"/>
              <a:ext cx="0" cy="403"/>
            </a:xfrm>
            <a:prstGeom prst="line">
              <a:avLst/>
            </a:prstGeom>
            <a:noFill/>
            <a:ln w="6350">
              <a:solidFill>
                <a:schemeClr val="tx1"/>
              </a:solidFill>
              <a:prstDash val="sysDot"/>
              <a:round/>
              <a:headEnd type="non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 name="Rectangle 25"/>
            <p:cNvSpPr>
              <a:spLocks noChangeArrowheads="1"/>
            </p:cNvSpPr>
            <p:nvPr/>
          </p:nvSpPr>
          <p:spPr bwMode="auto">
            <a:xfrm>
              <a:off x="4388" y="1051"/>
              <a:ext cx="194" cy="119"/>
            </a:xfrm>
            <a:prstGeom prst="rect">
              <a:avLst/>
            </a:prstGeom>
            <a:noFill/>
            <a:ln w="6350">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eaLnBrk="1" hangingPunct="1"/>
              <a:r>
                <a:rPr kumimoji="1" lang="en-US" altLang="zh-CN" sz="1800" i="1" dirty="0">
                  <a:latin typeface="Times New Roman" panose="02020603050405020304" pitchFamily="18" charset="0"/>
                </a:rPr>
                <a:t>k</a:t>
              </a:r>
              <a:endParaRPr kumimoji="1" lang="en-US" altLang="zh-CN" sz="1800" b="0" dirty="0">
                <a:solidFill>
                  <a:schemeClr val="tx1"/>
                </a:solidFill>
                <a:latin typeface="Times New Roman" panose="02020603050405020304" pitchFamily="18" charset="0"/>
              </a:endParaRPr>
            </a:p>
          </p:txBody>
        </p:sp>
        <p:sp>
          <p:nvSpPr>
            <p:cNvPr id="27" name="Rectangle 31"/>
            <p:cNvSpPr>
              <a:spLocks noChangeArrowheads="1"/>
            </p:cNvSpPr>
            <p:nvPr/>
          </p:nvSpPr>
          <p:spPr bwMode="auto">
            <a:xfrm>
              <a:off x="3044" y="351"/>
              <a:ext cx="373" cy="126"/>
            </a:xfrm>
            <a:prstGeom prst="rect">
              <a:avLst/>
            </a:prstGeom>
            <a:noFill/>
            <a:ln w="6350">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eaLnBrk="1" hangingPunct="1"/>
              <a:r>
                <a:rPr kumimoji="1" lang="en-US" altLang="zh-CN" sz="1800" dirty="0">
                  <a:solidFill>
                    <a:schemeClr val="tx1"/>
                  </a:solidFill>
                  <a:latin typeface="Times New Roman" panose="02020603050405020304" pitchFamily="18" charset="0"/>
                </a:rPr>
                <a:t>4</a:t>
              </a:r>
              <a:r>
                <a:rPr kumimoji="1" lang="en-US" altLang="zh-CN" sz="1800" i="1" dirty="0">
                  <a:solidFill>
                    <a:schemeClr val="tx1"/>
                  </a:solidFill>
                  <a:latin typeface="Times New Roman" panose="02020603050405020304" pitchFamily="18" charset="0"/>
                </a:rPr>
                <a:t>I</a:t>
              </a:r>
              <a:r>
                <a:rPr kumimoji="1" lang="en-US" altLang="zh-CN" sz="1800" baseline="-25000" dirty="0">
                  <a:solidFill>
                    <a:schemeClr val="tx1"/>
                  </a:solidFill>
                  <a:latin typeface="Times New Roman" panose="02020603050405020304" pitchFamily="18" charset="0"/>
                </a:rPr>
                <a:t>0</a:t>
              </a:r>
              <a:endParaRPr kumimoji="1" lang="en-US" altLang="zh-CN" sz="1800" b="0" dirty="0">
                <a:solidFill>
                  <a:schemeClr val="tx1"/>
                </a:solidFill>
                <a:latin typeface="Times New Roman" panose="02020603050405020304" pitchFamily="18" charset="0"/>
              </a:endParaRPr>
            </a:p>
          </p:txBody>
        </p:sp>
        <p:sp>
          <p:nvSpPr>
            <p:cNvPr id="28" name="Rectangle 32"/>
            <p:cNvSpPr>
              <a:spLocks noChangeArrowheads="1"/>
            </p:cNvSpPr>
            <p:nvPr/>
          </p:nvSpPr>
          <p:spPr bwMode="auto">
            <a:xfrm>
              <a:off x="4377" y="922"/>
              <a:ext cx="202" cy="108"/>
            </a:xfrm>
            <a:prstGeom prst="rect">
              <a:avLst/>
            </a:prstGeom>
            <a:noFill/>
            <a:ln w="6350">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eaLnBrk="1" hangingPunct="1"/>
              <a:endParaRPr kumimoji="1" lang="en-US" altLang="zh-CN" sz="1800" b="0" dirty="0">
                <a:solidFill>
                  <a:srgbClr val="FFFF00"/>
                </a:solidFill>
                <a:latin typeface="Times New Roman" panose="02020603050405020304" pitchFamily="18" charset="0"/>
              </a:endParaRPr>
            </a:p>
          </p:txBody>
        </p:sp>
        <p:sp>
          <p:nvSpPr>
            <p:cNvPr id="29" name="Rectangle 33"/>
            <p:cNvSpPr>
              <a:spLocks noChangeArrowheads="1"/>
            </p:cNvSpPr>
            <p:nvPr/>
          </p:nvSpPr>
          <p:spPr bwMode="auto">
            <a:xfrm>
              <a:off x="3044" y="922"/>
              <a:ext cx="211" cy="112"/>
            </a:xfrm>
            <a:prstGeom prst="rect">
              <a:avLst/>
            </a:prstGeom>
            <a:noFill/>
            <a:ln w="6350">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eaLnBrk="1" hangingPunct="1"/>
              <a:r>
                <a:rPr kumimoji="1" lang="en-US" altLang="zh-CN" sz="1800" dirty="0">
                  <a:solidFill>
                    <a:schemeClr val="tx1"/>
                  </a:solidFill>
                  <a:latin typeface="Times New Roman" panose="02020603050405020304" pitchFamily="18" charset="0"/>
                </a:rPr>
                <a:t>0</a:t>
              </a:r>
              <a:endParaRPr kumimoji="1" lang="en-US" altLang="zh-CN" sz="1800" b="0" dirty="0">
                <a:solidFill>
                  <a:schemeClr val="tx1"/>
                </a:solidFill>
                <a:latin typeface="Times New Roman" panose="02020603050405020304" pitchFamily="18" charset="0"/>
              </a:endParaRPr>
            </a:p>
          </p:txBody>
        </p:sp>
        <p:sp>
          <p:nvSpPr>
            <p:cNvPr id="30" name="Rectangle 34"/>
            <p:cNvSpPr>
              <a:spLocks noChangeArrowheads="1"/>
            </p:cNvSpPr>
            <p:nvPr/>
          </p:nvSpPr>
          <p:spPr bwMode="auto">
            <a:xfrm>
              <a:off x="3518" y="922"/>
              <a:ext cx="267" cy="108"/>
            </a:xfrm>
            <a:prstGeom prst="rect">
              <a:avLst/>
            </a:prstGeom>
            <a:noFill/>
            <a:ln w="6350">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eaLnBrk="1" hangingPunct="1"/>
              <a:r>
                <a:rPr kumimoji="1" lang="en-US" altLang="zh-CN" sz="1800" i="1" dirty="0">
                  <a:solidFill>
                    <a:schemeClr val="tx1"/>
                  </a:solidFill>
                  <a:latin typeface="Times New Roman" panose="02020603050405020304" pitchFamily="18" charset="0"/>
                </a:rPr>
                <a:t>x</a:t>
              </a:r>
              <a:r>
                <a:rPr kumimoji="1" lang="en-US" altLang="zh-CN" sz="1800" baseline="-25000" dirty="0">
                  <a:solidFill>
                    <a:schemeClr val="tx1"/>
                  </a:solidFill>
                  <a:latin typeface="Times New Roman" panose="02020603050405020304" pitchFamily="18" charset="0"/>
                </a:rPr>
                <a:t>1</a:t>
              </a:r>
              <a:endParaRPr kumimoji="1" lang="en-US" altLang="zh-CN" sz="1800" b="0" dirty="0">
                <a:solidFill>
                  <a:schemeClr val="tx1"/>
                </a:solidFill>
                <a:latin typeface="Times New Roman" panose="02020603050405020304" pitchFamily="18" charset="0"/>
              </a:endParaRPr>
            </a:p>
          </p:txBody>
        </p:sp>
        <p:sp>
          <p:nvSpPr>
            <p:cNvPr id="31" name="Rectangle 36"/>
            <p:cNvSpPr>
              <a:spLocks noChangeArrowheads="1"/>
            </p:cNvSpPr>
            <p:nvPr/>
          </p:nvSpPr>
          <p:spPr bwMode="auto">
            <a:xfrm>
              <a:off x="1828" y="924"/>
              <a:ext cx="331" cy="145"/>
            </a:xfrm>
            <a:prstGeom prst="rect">
              <a:avLst/>
            </a:prstGeom>
            <a:noFill/>
            <a:ln w="6350">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eaLnBrk="1" hangingPunct="1"/>
              <a:r>
                <a:rPr kumimoji="1" lang="en-US" altLang="zh-CN" sz="1800" i="1" dirty="0">
                  <a:solidFill>
                    <a:schemeClr val="tx1"/>
                  </a:solidFill>
                  <a:latin typeface="Times New Roman" panose="02020603050405020304" pitchFamily="18" charset="0"/>
                </a:rPr>
                <a:t>x</a:t>
              </a:r>
              <a:r>
                <a:rPr kumimoji="1" lang="en-US" altLang="zh-CN" sz="1800" baseline="-25000" dirty="0">
                  <a:solidFill>
                    <a:schemeClr val="tx1"/>
                  </a:solidFill>
                  <a:latin typeface="楷体_GB2312" pitchFamily="49" charset="-122"/>
                  <a:ea typeface="楷体_GB2312" pitchFamily="49" charset="-122"/>
                </a:rPr>
                <a:t>-</a:t>
              </a:r>
              <a:r>
                <a:rPr kumimoji="1" lang="en-US" altLang="zh-CN" sz="1800" baseline="-25000" dirty="0">
                  <a:solidFill>
                    <a:schemeClr val="tx1"/>
                  </a:solidFill>
                  <a:latin typeface="Times New Roman" panose="02020603050405020304" pitchFamily="18" charset="0"/>
                </a:rPr>
                <a:t>2</a:t>
              </a:r>
              <a:endParaRPr kumimoji="1" lang="en-US" altLang="zh-CN" sz="1800" b="0" dirty="0">
                <a:solidFill>
                  <a:schemeClr val="tx1"/>
                </a:solidFill>
                <a:latin typeface="Times New Roman" panose="02020603050405020304" pitchFamily="18" charset="0"/>
              </a:endParaRPr>
            </a:p>
          </p:txBody>
        </p:sp>
        <p:sp>
          <p:nvSpPr>
            <p:cNvPr id="32" name="Rectangle 37"/>
            <p:cNvSpPr>
              <a:spLocks noChangeArrowheads="1"/>
            </p:cNvSpPr>
            <p:nvPr/>
          </p:nvSpPr>
          <p:spPr bwMode="auto">
            <a:xfrm>
              <a:off x="2409" y="911"/>
              <a:ext cx="293" cy="119"/>
            </a:xfrm>
            <a:prstGeom prst="rect">
              <a:avLst/>
            </a:prstGeom>
            <a:noFill/>
            <a:ln w="6350">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eaLnBrk="1" hangingPunct="1"/>
              <a:r>
                <a:rPr kumimoji="1" lang="en-US" altLang="zh-CN" sz="1800" i="1" dirty="0">
                  <a:solidFill>
                    <a:schemeClr val="tx1"/>
                  </a:solidFill>
                  <a:latin typeface="Times New Roman" panose="02020603050405020304" pitchFamily="18" charset="0"/>
                </a:rPr>
                <a:t>x</a:t>
              </a:r>
              <a:r>
                <a:rPr kumimoji="1" lang="en-US" altLang="zh-CN" sz="1800" baseline="-25000" dirty="0">
                  <a:solidFill>
                    <a:schemeClr val="tx1"/>
                  </a:solidFill>
                  <a:latin typeface="楷体_GB2312" pitchFamily="49" charset="-122"/>
                  <a:ea typeface="楷体_GB2312" pitchFamily="49" charset="-122"/>
                </a:rPr>
                <a:t>-</a:t>
              </a:r>
              <a:r>
                <a:rPr kumimoji="1" lang="en-US" altLang="zh-CN" sz="1800" baseline="-25000" dirty="0">
                  <a:solidFill>
                    <a:schemeClr val="tx1"/>
                  </a:solidFill>
                  <a:latin typeface="Times New Roman" panose="02020603050405020304" pitchFamily="18" charset="0"/>
                </a:rPr>
                <a:t>1</a:t>
              </a:r>
              <a:endParaRPr kumimoji="1" lang="en-US" altLang="zh-CN" sz="1800" b="0" dirty="0">
                <a:solidFill>
                  <a:schemeClr val="tx1"/>
                </a:solidFill>
                <a:latin typeface="Times New Roman" panose="02020603050405020304" pitchFamily="18" charset="0"/>
              </a:endParaRPr>
            </a:p>
          </p:txBody>
        </p:sp>
      </p:grpSp>
      <p:sp>
        <p:nvSpPr>
          <p:cNvPr id="33" name="Rectangle 34"/>
          <p:cNvSpPr>
            <a:spLocks noChangeArrowheads="1"/>
          </p:cNvSpPr>
          <p:nvPr/>
        </p:nvSpPr>
        <p:spPr bwMode="auto">
          <a:xfrm>
            <a:off x="5491729" y="2856571"/>
            <a:ext cx="423862" cy="171450"/>
          </a:xfrm>
          <a:prstGeom prst="rect">
            <a:avLst/>
          </a:prstGeom>
          <a:noFill/>
          <a:ln w="6350">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eaLnBrk="1" hangingPunct="1"/>
            <a:r>
              <a:rPr kumimoji="1" lang="en-US" altLang="zh-CN" sz="1800" i="1" dirty="0">
                <a:solidFill>
                  <a:schemeClr val="tx1"/>
                </a:solidFill>
                <a:latin typeface="Times New Roman" panose="02020603050405020304" pitchFamily="18" charset="0"/>
              </a:rPr>
              <a:t>x</a:t>
            </a:r>
            <a:r>
              <a:rPr kumimoji="1" lang="en-US" altLang="zh-CN" sz="1800" baseline="-25000" dirty="0">
                <a:solidFill>
                  <a:schemeClr val="tx1"/>
                </a:solidFill>
                <a:latin typeface="Times New Roman" panose="02020603050405020304" pitchFamily="18" charset="0"/>
              </a:rPr>
              <a:t>2</a:t>
            </a:r>
            <a:endParaRPr kumimoji="1" lang="en-US" altLang="zh-CN" sz="1800" b="0" dirty="0">
              <a:solidFill>
                <a:schemeClr val="tx1"/>
              </a:solidFill>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34" name="TextBox 33"/>
              <p:cNvSpPr txBox="1"/>
              <p:nvPr/>
            </p:nvSpPr>
            <p:spPr>
              <a:xfrm>
                <a:off x="6018075" y="2707331"/>
                <a:ext cx="3013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𝑃</m:t>
                          </m:r>
                        </m:sub>
                      </m:sSub>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6018075" y="2707331"/>
                <a:ext cx="301365" cy="276999"/>
              </a:xfrm>
              <a:prstGeom prst="rect">
                <a:avLst/>
              </a:prstGeom>
              <a:blipFill rotWithShape="1">
                <a:blip r:embed="rId2"/>
                <a:stretch>
                  <a:fillRect l="-60" t="-118" r="-10351" b="168"/>
                </a:stretch>
              </a:blipFill>
            </p:spPr>
            <p:txBody>
              <a:bodyPr/>
              <a:lstStyle/>
              <a:p>
                <a:r>
                  <a:rPr lang="zh-CN" altLang="en-US">
                    <a:noFill/>
                  </a:rPr>
                  <a:t> </a:t>
                </a:r>
              </a:p>
            </p:txBody>
          </p:sp>
        </mc:Fallback>
      </mc:AlternateContent>
      <p:sp>
        <p:nvSpPr>
          <p:cNvPr id="35" name="Rectangle 34"/>
          <p:cNvSpPr>
            <a:spLocks noChangeArrowheads="1"/>
          </p:cNvSpPr>
          <p:nvPr/>
        </p:nvSpPr>
        <p:spPr bwMode="auto">
          <a:xfrm>
            <a:off x="3795659" y="3193789"/>
            <a:ext cx="423862" cy="171450"/>
          </a:xfrm>
          <a:prstGeom prst="rect">
            <a:avLst/>
          </a:prstGeom>
          <a:noFill/>
          <a:ln w="6350">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eaLnBrk="1" hangingPunct="1"/>
            <a:r>
              <a:rPr kumimoji="1" lang="en-US" altLang="zh-CN" sz="1800" i="1" dirty="0">
                <a:solidFill>
                  <a:schemeClr val="tx1"/>
                </a:solidFill>
                <a:latin typeface="Times New Roman" panose="02020603050405020304" pitchFamily="18" charset="0"/>
              </a:rPr>
              <a:t>x</a:t>
            </a:r>
            <a:r>
              <a:rPr kumimoji="1" lang="en-US" altLang="zh-CN" sz="1800" baseline="-25000" dirty="0">
                <a:solidFill>
                  <a:schemeClr val="tx1"/>
                </a:solidFill>
                <a:latin typeface="Times New Roman" panose="02020603050405020304" pitchFamily="18" charset="0"/>
              </a:rPr>
              <a:t>0</a:t>
            </a:r>
            <a:endParaRPr kumimoji="1" lang="en-US" altLang="zh-CN" sz="1800" b="0" dirty="0">
              <a:solidFill>
                <a:schemeClr val="tx1"/>
              </a:solidFill>
              <a:latin typeface="Times New Roman" panose="02020603050405020304" pitchFamily="18" charset="0"/>
            </a:endParaRPr>
          </a:p>
        </p:txBody>
      </p:sp>
      <p:cxnSp>
        <p:nvCxnSpPr>
          <p:cNvPr id="36" name="Straight Connector 35"/>
          <p:cNvCxnSpPr/>
          <p:nvPr/>
        </p:nvCxnSpPr>
        <p:spPr bwMode="auto">
          <a:xfrm>
            <a:off x="3810565" y="2544999"/>
            <a:ext cx="0" cy="701482"/>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Box 36"/>
          <p:cNvSpPr txBox="1"/>
          <p:nvPr/>
        </p:nvSpPr>
        <p:spPr>
          <a:xfrm>
            <a:off x="362525" y="3805222"/>
            <a:ext cx="2643672" cy="369332"/>
          </a:xfrm>
          <a:prstGeom prst="rect">
            <a:avLst/>
          </a:prstGeom>
          <a:noFill/>
        </p:spPr>
        <p:txBody>
          <a:bodyPr wrap="none" rtlCol="0">
            <a:spAutoFit/>
          </a:bodyPr>
          <a:lstStyle/>
          <a:p>
            <a:r>
              <a:rPr lang="en-US" dirty="0"/>
              <a:t>Constructive interferences: </a:t>
            </a:r>
            <a:endParaRPr lang="en-US" dirty="0"/>
          </a:p>
        </p:txBody>
      </p:sp>
      <mc:AlternateContent xmlns:mc="http://schemas.openxmlformats.org/markup-compatibility/2006">
        <mc:Choice xmlns:a14="http://schemas.microsoft.com/office/drawing/2010/main" Requires="a14">
          <p:sp>
            <p:nvSpPr>
              <p:cNvPr id="38" name="TextBox 37"/>
              <p:cNvSpPr txBox="1"/>
              <p:nvPr/>
            </p:nvSpPr>
            <p:spPr>
              <a:xfrm>
                <a:off x="3289865" y="4429262"/>
                <a:ext cx="4339265"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𝑚</m:t>
                    </m:r>
                  </m:oMath>
                </a14:m>
                <a:r>
                  <a:rPr lang="en-US" dirty="0"/>
                  <a:t> is an integer, positive, negative or equal to 0</a:t>
                </a:r>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3289865" y="4429262"/>
                <a:ext cx="4339265" cy="369332"/>
              </a:xfrm>
              <a:prstGeom prst="rect">
                <a:avLst/>
              </a:prstGeom>
              <a:blipFill rotWithShape="1">
                <a:blip r:embed="rId3"/>
                <a:stretch>
                  <a:fillRect l="-13" t="-37" r="-2438" b="1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Rectangle 38"/>
              <p:cNvSpPr/>
              <p:nvPr/>
            </p:nvSpPr>
            <p:spPr>
              <a:xfrm>
                <a:off x="3021170" y="3681705"/>
                <a:ext cx="1519967" cy="61645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𝐷</m:t>
                          </m:r>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𝑚</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𝑚</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0</m:t>
                          </m:r>
                        </m:sub>
                      </m:sSub>
                    </m:oMath>
                  </m:oMathPara>
                </a14:m>
                <a:endParaRPr lang="en-US" dirty="0"/>
              </a:p>
            </p:txBody>
          </p:sp>
        </mc:Choice>
        <mc:Fallback>
          <p:sp>
            <p:nvSpPr>
              <p:cNvPr id="39" name="Rectangle 38"/>
              <p:cNvSpPr>
                <a:spLocks noRot="1" noChangeAspect="1" noMove="1" noResize="1" noEditPoints="1" noAdjustHandles="1" noChangeArrowheads="1" noChangeShapeType="1" noTextEdit="1"/>
              </p:cNvSpPr>
              <p:nvPr/>
            </p:nvSpPr>
            <p:spPr>
              <a:xfrm>
                <a:off x="3021170" y="3681705"/>
                <a:ext cx="1519967" cy="616451"/>
              </a:xfrm>
              <a:prstGeom prst="rect">
                <a:avLst/>
              </a:prstGeom>
              <a:blipFill rotWithShape="1">
                <a:blip r:embed="rId4"/>
                <a:stretch>
                  <a:fillRect l="-31" t="-99" r="17" b="77"/>
                </a:stretch>
              </a:blipFill>
            </p:spPr>
            <p:txBody>
              <a:bodyPr/>
              <a:lstStyle/>
              <a:p>
                <a:r>
                  <a:rPr lang="zh-CN" altLang="en-US">
                    <a:noFill/>
                  </a:rPr>
                  <a:t> </a:t>
                </a:r>
              </a:p>
            </p:txBody>
          </p:sp>
        </mc:Fallback>
      </mc:AlternateContent>
      <p:sp>
        <p:nvSpPr>
          <p:cNvPr id="40" name="Arrow: Right 14"/>
          <p:cNvSpPr/>
          <p:nvPr/>
        </p:nvSpPr>
        <p:spPr bwMode="auto">
          <a:xfrm>
            <a:off x="4654352" y="3860128"/>
            <a:ext cx="383473" cy="276999"/>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mc:Choice xmlns:a14="http://schemas.microsoft.com/office/drawing/2010/main" Requires="a14">
          <p:sp>
            <p:nvSpPr>
              <p:cNvPr id="41" name="Rectangle 40"/>
              <p:cNvSpPr/>
              <p:nvPr/>
            </p:nvSpPr>
            <p:spPr>
              <a:xfrm>
                <a:off x="5153543" y="3636599"/>
                <a:ext cx="1545295" cy="60907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𝑚</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𝑚</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𝐷</m:t>
                          </m:r>
                        </m:num>
                        <m:den>
                          <m:r>
                            <a:rPr lang="en-US" b="0" i="1" smtClean="0">
                              <a:latin typeface="Cambria Math" panose="02040503050406030204" pitchFamily="18" charset="0"/>
                              <a:ea typeface="Cambria Math" panose="02040503050406030204" pitchFamily="18" charset="0"/>
                            </a:rPr>
                            <m:t>𝑑</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0</m:t>
                          </m:r>
                        </m:sub>
                      </m:sSub>
                    </m:oMath>
                  </m:oMathPara>
                </a14:m>
                <a:endParaRPr lang="en-US" dirty="0"/>
              </a:p>
            </p:txBody>
          </p:sp>
        </mc:Choice>
        <mc:Fallback>
          <p:sp>
            <p:nvSpPr>
              <p:cNvPr id="41" name="Rectangle 40"/>
              <p:cNvSpPr>
                <a:spLocks noRot="1" noChangeAspect="1" noMove="1" noResize="1" noEditPoints="1" noAdjustHandles="1" noChangeArrowheads="1" noChangeShapeType="1" noTextEdit="1"/>
              </p:cNvSpPr>
              <p:nvPr/>
            </p:nvSpPr>
            <p:spPr>
              <a:xfrm>
                <a:off x="5153543" y="3636599"/>
                <a:ext cx="1545295" cy="609077"/>
              </a:xfrm>
              <a:prstGeom prst="rect">
                <a:avLst/>
              </a:prstGeom>
              <a:blipFill rotWithShape="1">
                <a:blip r:embed="rId5"/>
                <a:stretch>
                  <a:fillRect l="-34" t="-97" r="14" b="11"/>
                </a:stretch>
              </a:blipFill>
            </p:spPr>
            <p:txBody>
              <a:bodyPr/>
              <a:lstStyle/>
              <a:p>
                <a:r>
                  <a:rPr lang="zh-CN" altLang="en-US">
                    <a:noFill/>
                  </a:rPr>
                  <a:t> </a:t>
                </a:r>
              </a:p>
            </p:txBody>
          </p:sp>
        </mc:Fallback>
      </mc:AlternateContent>
      <p:sp>
        <p:nvSpPr>
          <p:cNvPr id="42" name="TextBox 41"/>
          <p:cNvSpPr txBox="1"/>
          <p:nvPr/>
        </p:nvSpPr>
        <p:spPr>
          <a:xfrm>
            <a:off x="412582" y="5256363"/>
            <a:ext cx="2565126" cy="369332"/>
          </a:xfrm>
          <a:prstGeom prst="rect">
            <a:avLst/>
          </a:prstGeom>
          <a:noFill/>
        </p:spPr>
        <p:txBody>
          <a:bodyPr wrap="none" rtlCol="0">
            <a:spAutoFit/>
          </a:bodyPr>
          <a:lstStyle/>
          <a:p>
            <a:r>
              <a:rPr lang="en-US" dirty="0"/>
              <a:t>Destructive interferences: </a:t>
            </a:r>
            <a:endParaRPr lang="en-US" dirty="0"/>
          </a:p>
        </p:txBody>
      </p:sp>
      <mc:AlternateContent xmlns:mc="http://schemas.openxmlformats.org/markup-compatibility/2006">
        <mc:Choice xmlns:a14="http://schemas.microsoft.com/office/drawing/2010/main" Requires="a14">
          <p:sp>
            <p:nvSpPr>
              <p:cNvPr id="43" name="TextBox 42"/>
              <p:cNvSpPr txBox="1"/>
              <p:nvPr/>
            </p:nvSpPr>
            <p:spPr>
              <a:xfrm>
                <a:off x="2760450" y="5728616"/>
                <a:ext cx="4378571" cy="369332"/>
              </a:xfrm>
              <a:prstGeom prst="rect">
                <a:avLst/>
              </a:prstGeom>
              <a:noFill/>
            </p:spPr>
            <p:txBody>
              <a:bodyPr wrap="none" rtlCol="0">
                <a:spAutoFit/>
              </a:bodyPr>
              <a:lstStyle/>
              <a:p>
                <a:r>
                  <a:rPr lang="en-US" b="0" dirty="0"/>
                  <a:t>m</a:t>
                </a:r>
                <a14:m>
                  <m:oMath xmlns:m="http://schemas.openxmlformats.org/officeDocument/2006/math">
                    <m:r>
                      <a:rPr lang="en-US" b="0" i="1" smtClean="0">
                        <a:latin typeface="Cambria Math" panose="02040503050406030204" pitchFamily="18" charset="0"/>
                      </a:rPr>
                      <m:t>′</m:t>
                    </m:r>
                  </m:oMath>
                </a14:m>
                <a:r>
                  <a:rPr lang="en-US" dirty="0"/>
                  <a:t> is an integer, positive, negative or equal to 0</a:t>
                </a:r>
                <a:endParaRPr lang="en-US" dirty="0"/>
              </a:p>
            </p:txBody>
          </p:sp>
        </mc:Choice>
        <mc:Fallback>
          <p:sp>
            <p:nvSpPr>
              <p:cNvPr id="43" name="TextBox 42"/>
              <p:cNvSpPr txBox="1">
                <a:spLocks noRot="1" noChangeAspect="1" noMove="1" noResize="1" noEditPoints="1" noAdjustHandles="1" noChangeArrowheads="1" noChangeShapeType="1" noTextEdit="1"/>
              </p:cNvSpPr>
              <p:nvPr/>
            </p:nvSpPr>
            <p:spPr>
              <a:xfrm>
                <a:off x="2760450" y="5728616"/>
                <a:ext cx="4378571" cy="369332"/>
              </a:xfrm>
              <a:prstGeom prst="rect">
                <a:avLst/>
              </a:prstGeom>
              <a:blipFill rotWithShape="1">
                <a:blip r:embed="rId6"/>
                <a:stretch>
                  <a:fillRect l="-2" t="-76" r="-2559"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Rectangle 43"/>
              <p:cNvSpPr/>
              <p:nvPr/>
            </p:nvSpPr>
            <p:spPr>
              <a:xfrm>
                <a:off x="2858722" y="5201316"/>
                <a:ext cx="2035814" cy="506870"/>
              </a:xfrm>
              <a:prstGeom prst="rect">
                <a:avLst/>
              </a:prstGeom>
            </p:spPr>
            <p:txBody>
              <a:bodyPr wrap="none">
                <a:spAutoFit/>
              </a:bodyPr>
              <a:lstStyle/>
              <a:p>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𝐷</m:t>
                        </m:r>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2</m:t>
                            </m:r>
                          </m:den>
                        </m:f>
                      </m:e>
                    </m:d>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0</m:t>
                        </m:r>
                      </m:sub>
                    </m:sSub>
                  </m:oMath>
                </a14:m>
                <a:endParaRPr lang="en-US" dirty="0"/>
              </a:p>
            </p:txBody>
          </p:sp>
        </mc:Choice>
        <mc:Fallback>
          <p:sp>
            <p:nvSpPr>
              <p:cNvPr id="44" name="Rectangle 43"/>
              <p:cNvSpPr>
                <a:spLocks noRot="1" noChangeAspect="1" noMove="1" noResize="1" noEditPoints="1" noAdjustHandles="1" noChangeArrowheads="1" noChangeShapeType="1" noTextEdit="1"/>
              </p:cNvSpPr>
              <p:nvPr/>
            </p:nvSpPr>
            <p:spPr>
              <a:xfrm>
                <a:off x="2858722" y="5201316"/>
                <a:ext cx="2035814" cy="506870"/>
              </a:xfrm>
              <a:prstGeom prst="rect">
                <a:avLst/>
              </a:prstGeom>
              <a:blipFill rotWithShape="1">
                <a:blip r:embed="rId7"/>
                <a:stretch>
                  <a:fillRect l="-29" t="-6" r="29" b="34"/>
                </a:stretch>
              </a:blipFill>
            </p:spPr>
            <p:txBody>
              <a:bodyPr/>
              <a:lstStyle/>
              <a:p>
                <a:r>
                  <a:rPr lang="zh-CN" altLang="en-US">
                    <a:noFill/>
                  </a:rPr>
                  <a:t> </a:t>
                </a:r>
              </a:p>
            </p:txBody>
          </p:sp>
        </mc:Fallback>
      </mc:AlternateContent>
      <p:sp>
        <p:nvSpPr>
          <p:cNvPr id="45" name="Arrow: Right 74"/>
          <p:cNvSpPr/>
          <p:nvPr/>
        </p:nvSpPr>
        <p:spPr bwMode="auto">
          <a:xfrm>
            <a:off x="4837296" y="5309070"/>
            <a:ext cx="383473" cy="276999"/>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mc:Choice xmlns:a14="http://schemas.microsoft.com/office/drawing/2010/main" Requires="a14">
          <p:sp>
            <p:nvSpPr>
              <p:cNvPr id="46" name="Rectangle 45"/>
              <p:cNvSpPr/>
              <p:nvPr/>
            </p:nvSpPr>
            <p:spPr>
              <a:xfrm>
                <a:off x="5220769" y="5083686"/>
                <a:ext cx="2339358" cy="71468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𝑚</m:t>
                          </m:r>
                          <m:r>
                            <a:rPr lang="en-US" b="0" i="1" smtClean="0">
                              <a:latin typeface="Cambria Math" panose="02040503050406030204" pitchFamily="18" charset="0"/>
                            </a:rPr>
                            <m:t>′</m:t>
                          </m:r>
                        </m:sub>
                      </m:sSub>
                      <m:r>
                        <a:rPr lang="en-US" b="0" i="1" smtClean="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2</m:t>
                              </m:r>
                            </m:den>
                          </m:f>
                        </m:e>
                      </m:d>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𝐷</m:t>
                          </m:r>
                        </m:num>
                        <m:den>
                          <m:r>
                            <a:rPr lang="en-US" b="0" i="1" smtClean="0">
                              <a:latin typeface="Cambria Math" panose="02040503050406030204" pitchFamily="18" charset="0"/>
                              <a:ea typeface="Cambria Math" panose="02040503050406030204" pitchFamily="18" charset="0"/>
                            </a:rPr>
                            <m:t>𝑑</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0</m:t>
                          </m:r>
                        </m:sub>
                      </m:sSub>
                    </m:oMath>
                  </m:oMathPara>
                </a14:m>
                <a:endParaRPr lang="en-US" dirty="0"/>
              </a:p>
            </p:txBody>
          </p:sp>
        </mc:Choice>
        <mc:Fallback>
          <p:sp>
            <p:nvSpPr>
              <p:cNvPr id="46" name="Rectangle 45"/>
              <p:cNvSpPr>
                <a:spLocks noRot="1" noChangeAspect="1" noMove="1" noResize="1" noEditPoints="1" noAdjustHandles="1" noChangeArrowheads="1" noChangeShapeType="1" noTextEdit="1"/>
              </p:cNvSpPr>
              <p:nvPr/>
            </p:nvSpPr>
            <p:spPr>
              <a:xfrm>
                <a:off x="5220769" y="5083686"/>
                <a:ext cx="2339358" cy="714683"/>
              </a:xfrm>
              <a:prstGeom prst="rect">
                <a:avLst/>
              </a:prstGeom>
              <a:blipFill rotWithShape="1">
                <a:blip r:embed="rId8"/>
                <a:stretch>
                  <a:fillRect l="-19" t="-72" r="19" b="26"/>
                </a:stretch>
              </a:blipFill>
            </p:spPr>
            <p:txBody>
              <a:bodyPr/>
              <a:lstStyle/>
              <a:p>
                <a:r>
                  <a:rPr lang="zh-CN" altLang="en-US">
                    <a:noFill/>
                  </a:rPr>
                  <a:t> </a:t>
                </a:r>
              </a:p>
            </p:txBody>
          </p:sp>
        </mc:Fallback>
      </mc:AlternateContent>
      <p:cxnSp>
        <p:nvCxnSpPr>
          <p:cNvPr id="47" name="Straight Arrow Connector 46"/>
          <p:cNvCxnSpPr/>
          <p:nvPr/>
        </p:nvCxnSpPr>
        <p:spPr bwMode="auto">
          <a:xfrm flipH="1">
            <a:off x="5580112" y="1836974"/>
            <a:ext cx="739328" cy="31908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47"/>
          <p:cNvSpPr txBox="1"/>
          <p:nvPr/>
        </p:nvSpPr>
        <p:spPr>
          <a:xfrm>
            <a:off x="6343072" y="1645478"/>
            <a:ext cx="655949" cy="369332"/>
          </a:xfrm>
          <a:prstGeom prst="rect">
            <a:avLst/>
          </a:prstGeom>
          <a:noFill/>
        </p:spPr>
        <p:txBody>
          <a:bodyPr wrap="none" rtlCol="0">
            <a:spAutoFit/>
          </a:bodyPr>
          <a:lstStyle/>
          <a:p>
            <a:r>
              <a:rPr lang="en-US" dirty="0"/>
              <a:t>Crest</a:t>
            </a:r>
            <a:endParaRPr lang="en-US" dirty="0"/>
          </a:p>
        </p:txBody>
      </p:sp>
      <mc:AlternateContent xmlns:mc="http://schemas.openxmlformats.org/markup-compatibility/2006">
        <mc:Choice xmlns:a14="http://schemas.microsoft.com/office/drawing/2010/main" Requires="a14">
          <p:sp>
            <p:nvSpPr>
              <p:cNvPr id="49" name="Rectangle 48"/>
              <p:cNvSpPr/>
              <p:nvPr/>
            </p:nvSpPr>
            <p:spPr>
              <a:xfrm>
                <a:off x="440831" y="4390924"/>
                <a:ext cx="805798"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oMath>
                  </m:oMathPara>
                </a14:m>
                <a:endParaRPr lang="en-US" dirty="0"/>
              </a:p>
            </p:txBody>
          </p:sp>
        </mc:Choice>
        <mc:Fallback>
          <p:sp>
            <p:nvSpPr>
              <p:cNvPr id="49" name="Rectangle 48"/>
              <p:cNvSpPr>
                <a:spLocks noRot="1" noChangeAspect="1" noMove="1" noResize="1" noEditPoints="1" noAdjustHandles="1" noChangeArrowheads="1" noChangeShapeType="1" noTextEdit="1"/>
              </p:cNvSpPr>
              <p:nvPr/>
            </p:nvSpPr>
            <p:spPr>
              <a:xfrm>
                <a:off x="440831" y="4390924"/>
                <a:ext cx="805798" cy="369332"/>
              </a:xfrm>
              <a:prstGeom prst="rect">
                <a:avLst/>
              </a:prstGeom>
              <a:blipFill rotWithShape="1">
                <a:blip r:embed="rId9"/>
                <a:stretch>
                  <a:fillRect l="-17" t="-145" r="15" b="80"/>
                </a:stretch>
              </a:blipFill>
            </p:spPr>
            <p:txBody>
              <a:bodyPr/>
              <a:lstStyle/>
              <a:p>
                <a:r>
                  <a:rPr lang="zh-CN" altLang="en-US">
                    <a:noFill/>
                  </a:rPr>
                  <a:t> </a:t>
                </a:r>
              </a:p>
            </p:txBody>
          </p:sp>
        </mc:Fallback>
      </mc:AlternateContent>
      <p:sp>
        <p:nvSpPr>
          <p:cNvPr id="50" name="TextBox 49"/>
          <p:cNvSpPr txBox="1"/>
          <p:nvPr/>
        </p:nvSpPr>
        <p:spPr>
          <a:xfrm>
            <a:off x="320126" y="4661928"/>
            <a:ext cx="1907702" cy="369332"/>
          </a:xfrm>
          <a:prstGeom prst="rect">
            <a:avLst/>
          </a:prstGeom>
          <a:noFill/>
        </p:spPr>
        <p:txBody>
          <a:bodyPr wrap="none" rtlCol="0">
            <a:spAutoFit/>
          </a:bodyPr>
          <a:lstStyle/>
          <a:p>
            <a:r>
              <a:rPr lang="en-US" dirty="0"/>
              <a:t>(propagation in air)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500"/>
                                        <p:tgtEl>
                                          <p:spTgt spid="4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animBg="1"/>
      <p:bldP spid="41" grpId="0"/>
      <p:bldP spid="42" grpId="0"/>
      <p:bldP spid="43" grpId="0"/>
      <p:bldP spid="44" grpId="0"/>
      <p:bldP spid="45" grpId="0" animBg="1"/>
      <p:bldP spid="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1"/>
          <p:cNvSpPr>
            <a:spLocks noGrp="1"/>
          </p:cNvSpPr>
          <p:nvPr>
            <p:ph type="title"/>
          </p:nvPr>
        </p:nvSpPr>
        <p:spPr>
          <a:xfrm>
            <a:off x="659670" y="12129"/>
            <a:ext cx="8229600" cy="1143000"/>
          </a:xfrm>
        </p:spPr>
        <p:txBody>
          <a:bodyPr/>
          <a:lstStyle/>
          <a:p>
            <a:r>
              <a:rPr lang="en-US" sz="2000" dirty="0"/>
              <a:t>Mathematical description of Young’s holes experiment</a:t>
            </a:r>
            <a:endParaRPr lang="en-US" sz="2000" dirty="0"/>
          </a:p>
        </p:txBody>
      </p:sp>
      <mc:AlternateContent xmlns:mc="http://schemas.openxmlformats.org/markup-compatibility/2006">
        <mc:Choice xmlns:a14="http://schemas.microsoft.com/office/drawing/2010/main" Requires="a14">
          <p:sp>
            <p:nvSpPr>
              <p:cNvPr id="5" name="TextBox 4"/>
              <p:cNvSpPr txBox="1"/>
              <p:nvPr/>
            </p:nvSpPr>
            <p:spPr>
              <a:xfrm>
                <a:off x="331732" y="936468"/>
                <a:ext cx="4092851" cy="62741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𝑡𝑜𝑡</m:t>
                          </m:r>
                        </m:sub>
                      </m:sSub>
                      <m:r>
                        <a:rPr lang="en-US" b="0" i="1"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 </m:t>
                          </m:r>
                          <m:r>
                            <a:rPr lang="en-US" i="1" dirty="0">
                              <a:latin typeface="Cambria Math" panose="02040503050406030204" pitchFamily="18" charset="0"/>
                            </a:rPr>
                            <m:t>𝑥</m:t>
                          </m:r>
                        </m:e>
                        <m:sub>
                          <m:r>
                            <a:rPr lang="en-US" i="1" dirty="0">
                              <a:latin typeface="Cambria Math" panose="02040503050406030204" pitchFamily="18" charset="0"/>
                            </a:rPr>
                            <m:t>𝑃</m:t>
                          </m:r>
                        </m:sub>
                      </m:sSub>
                      <m:r>
                        <m:rPr>
                          <m:nor/>
                        </m:rPr>
                        <a:rPr lang="en-US" dirty="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𝑃</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0</m:t>
                          </m:r>
                        </m:sub>
                      </m:sSub>
                      <m:d>
                        <m:dPr>
                          <m:begChr m:val="["/>
                          <m:endChr m:val="]"/>
                          <m:ctrlPr>
                            <a:rPr lang="en-US" b="0" i="1" smtClean="0">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d>
                                <m:dPr>
                                  <m:ctrlPr>
                                    <a:rPr lang="en-US" i="1" smtClean="0">
                                      <a:latin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𝜋</m:t>
                                      </m:r>
                                    </m:num>
                                    <m:den>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0</m:t>
                                          </m:r>
                                        </m:sub>
                                      </m:sSub>
                                    </m:den>
                                  </m:f>
                                  <m:r>
                                    <m:rPr>
                                      <m:nor/>
                                    </m:rPr>
                                    <a:rPr lang="en-US" dirty="0">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𝐷</m:t>
                                      </m:r>
                                    </m:den>
                                  </m:f>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𝑃</m:t>
                                      </m:r>
                                    </m:sub>
                                  </m:sSub>
                                </m:e>
                              </m:d>
                            </m:e>
                          </m:func>
                        </m:e>
                      </m:d>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331732" y="936468"/>
                <a:ext cx="4092851" cy="627416"/>
              </a:xfrm>
              <a:prstGeom prst="rect">
                <a:avLst/>
              </a:prstGeom>
              <a:blipFill rotWithShape="1">
                <a:blip r:embed="rId1"/>
                <a:stretch>
                  <a:fillRect l="-6" t="-76" r="13" b="82"/>
                </a:stretch>
              </a:blipFill>
            </p:spPr>
            <p:txBody>
              <a:bodyPr/>
              <a:lstStyle/>
              <a:p>
                <a:r>
                  <a:rPr lang="zh-CN" altLang="en-US">
                    <a:noFill/>
                  </a:rPr>
                  <a:t> </a:t>
                </a:r>
              </a:p>
            </p:txBody>
          </p:sp>
        </mc:Fallback>
      </mc:AlternateContent>
      <p:grpSp>
        <p:nvGrpSpPr>
          <p:cNvPr id="6" name="Group 7"/>
          <p:cNvGrpSpPr/>
          <p:nvPr/>
        </p:nvGrpSpPr>
        <p:grpSpPr bwMode="auto">
          <a:xfrm>
            <a:off x="1728821" y="1732471"/>
            <a:ext cx="4665662" cy="1419225"/>
            <a:chOff x="1643" y="276"/>
            <a:chExt cx="2939" cy="894"/>
          </a:xfrm>
        </p:grpSpPr>
        <p:sp>
          <p:nvSpPr>
            <p:cNvPr id="7" name="Line 8"/>
            <p:cNvSpPr>
              <a:spLocks noChangeShapeType="1"/>
            </p:cNvSpPr>
            <p:nvPr/>
          </p:nvSpPr>
          <p:spPr bwMode="auto">
            <a:xfrm>
              <a:off x="1643" y="923"/>
              <a:ext cx="2777" cy="0"/>
            </a:xfrm>
            <a:prstGeom prst="line">
              <a:avLst/>
            </a:prstGeom>
            <a:noFill/>
            <a:ln w="9525">
              <a:solidFill>
                <a:schemeClr val="tx1"/>
              </a:solidFill>
              <a:round/>
              <a:headEnd type="non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 name="Rectangle 9"/>
            <p:cNvSpPr>
              <a:spLocks noChangeArrowheads="1"/>
            </p:cNvSpPr>
            <p:nvPr/>
          </p:nvSpPr>
          <p:spPr bwMode="auto">
            <a:xfrm>
              <a:off x="2898" y="276"/>
              <a:ext cx="183" cy="135"/>
            </a:xfrm>
            <a:prstGeom prst="rect">
              <a:avLst/>
            </a:prstGeom>
            <a:noFill/>
            <a:ln w="12700">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eaLnBrk="1" hangingPunct="1"/>
              <a:r>
                <a:rPr kumimoji="1" lang="en-US" altLang="zh-CN" sz="2000" i="1" dirty="0">
                  <a:solidFill>
                    <a:schemeClr val="tx1"/>
                  </a:solidFill>
                  <a:latin typeface="Times New Roman" panose="02020603050405020304" pitchFamily="18" charset="0"/>
                </a:rPr>
                <a:t>I</a:t>
              </a:r>
              <a:endParaRPr kumimoji="1" lang="en-US" altLang="zh-CN" sz="2000" b="0" dirty="0">
                <a:solidFill>
                  <a:schemeClr val="tx1"/>
                </a:solidFill>
                <a:latin typeface="Times New Roman" panose="02020603050405020304" pitchFamily="18" charset="0"/>
              </a:endParaRPr>
            </a:p>
          </p:txBody>
        </p:sp>
        <p:sp>
          <p:nvSpPr>
            <p:cNvPr id="9" name="Freeform 10"/>
            <p:cNvSpPr/>
            <p:nvPr/>
          </p:nvSpPr>
          <p:spPr bwMode="auto">
            <a:xfrm>
              <a:off x="2033" y="711"/>
              <a:ext cx="306" cy="211"/>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000" h="20000">
                  <a:moveTo>
                    <a:pt x="19970" y="843"/>
                  </a:moveTo>
                  <a:lnTo>
                    <a:pt x="19731" y="1481"/>
                  </a:lnTo>
                  <a:lnTo>
                    <a:pt x="19522" y="2069"/>
                  </a:lnTo>
                  <a:lnTo>
                    <a:pt x="19313" y="2656"/>
                  </a:lnTo>
                  <a:lnTo>
                    <a:pt x="19045" y="3295"/>
                  </a:lnTo>
                  <a:lnTo>
                    <a:pt x="18866" y="3883"/>
                  </a:lnTo>
                  <a:lnTo>
                    <a:pt x="18597" y="4470"/>
                  </a:lnTo>
                  <a:lnTo>
                    <a:pt x="18448" y="5057"/>
                  </a:lnTo>
                  <a:lnTo>
                    <a:pt x="18209" y="5645"/>
                  </a:lnTo>
                  <a:lnTo>
                    <a:pt x="17940" y="6232"/>
                  </a:lnTo>
                  <a:lnTo>
                    <a:pt x="17731" y="6820"/>
                  </a:lnTo>
                  <a:lnTo>
                    <a:pt x="17493" y="7356"/>
                  </a:lnTo>
                  <a:lnTo>
                    <a:pt x="17284" y="7944"/>
                  </a:lnTo>
                  <a:lnTo>
                    <a:pt x="17075" y="8480"/>
                  </a:lnTo>
                  <a:lnTo>
                    <a:pt x="16866" y="9068"/>
                  </a:lnTo>
                  <a:lnTo>
                    <a:pt x="16597" y="9630"/>
                  </a:lnTo>
                  <a:lnTo>
                    <a:pt x="16358" y="10166"/>
                  </a:lnTo>
                  <a:lnTo>
                    <a:pt x="16179" y="10702"/>
                  </a:lnTo>
                  <a:lnTo>
                    <a:pt x="15940" y="11188"/>
                  </a:lnTo>
                  <a:lnTo>
                    <a:pt x="15731" y="11724"/>
                  </a:lnTo>
                  <a:lnTo>
                    <a:pt x="15522" y="12209"/>
                  </a:lnTo>
                  <a:lnTo>
                    <a:pt x="15313" y="12720"/>
                  </a:lnTo>
                  <a:lnTo>
                    <a:pt x="15045" y="13155"/>
                  </a:lnTo>
                  <a:lnTo>
                    <a:pt x="14836" y="13640"/>
                  </a:lnTo>
                  <a:lnTo>
                    <a:pt x="14657" y="14074"/>
                  </a:lnTo>
                  <a:lnTo>
                    <a:pt x="14418" y="14534"/>
                  </a:lnTo>
                  <a:lnTo>
                    <a:pt x="14209" y="14968"/>
                  </a:lnTo>
                  <a:lnTo>
                    <a:pt x="13940" y="15402"/>
                  </a:lnTo>
                  <a:lnTo>
                    <a:pt x="13791" y="15811"/>
                  </a:lnTo>
                  <a:lnTo>
                    <a:pt x="13552" y="16194"/>
                  </a:lnTo>
                  <a:lnTo>
                    <a:pt x="13343" y="16552"/>
                  </a:lnTo>
                  <a:lnTo>
                    <a:pt x="13104" y="16935"/>
                  </a:lnTo>
                  <a:lnTo>
                    <a:pt x="12836" y="17267"/>
                  </a:lnTo>
                  <a:lnTo>
                    <a:pt x="12657" y="17573"/>
                  </a:lnTo>
                  <a:lnTo>
                    <a:pt x="12448" y="17854"/>
                  </a:lnTo>
                  <a:lnTo>
                    <a:pt x="12239" y="18161"/>
                  </a:lnTo>
                  <a:lnTo>
                    <a:pt x="12000" y="18416"/>
                  </a:lnTo>
                  <a:lnTo>
                    <a:pt x="11791" y="18646"/>
                  </a:lnTo>
                  <a:lnTo>
                    <a:pt x="11582" y="18902"/>
                  </a:lnTo>
                  <a:lnTo>
                    <a:pt x="11373" y="19080"/>
                  </a:lnTo>
                  <a:lnTo>
                    <a:pt x="11134" y="19285"/>
                  </a:lnTo>
                  <a:lnTo>
                    <a:pt x="10955" y="19489"/>
                  </a:lnTo>
                  <a:lnTo>
                    <a:pt x="10716" y="19591"/>
                  </a:lnTo>
                  <a:lnTo>
                    <a:pt x="10537" y="19719"/>
                  </a:lnTo>
                  <a:lnTo>
                    <a:pt x="10328" y="19821"/>
                  </a:lnTo>
                  <a:lnTo>
                    <a:pt x="10060" y="19872"/>
                  </a:lnTo>
                  <a:lnTo>
                    <a:pt x="9881" y="19923"/>
                  </a:lnTo>
                  <a:lnTo>
                    <a:pt x="9672" y="19974"/>
                  </a:lnTo>
                  <a:lnTo>
                    <a:pt x="9463" y="19923"/>
                  </a:lnTo>
                  <a:lnTo>
                    <a:pt x="9254" y="19923"/>
                  </a:lnTo>
                  <a:lnTo>
                    <a:pt x="9045" y="19872"/>
                  </a:lnTo>
                  <a:lnTo>
                    <a:pt x="8866" y="19770"/>
                  </a:lnTo>
                  <a:lnTo>
                    <a:pt x="8627" y="19642"/>
                  </a:lnTo>
                  <a:lnTo>
                    <a:pt x="8418" y="19438"/>
                  </a:lnTo>
                  <a:lnTo>
                    <a:pt x="8149" y="19234"/>
                  </a:lnTo>
                  <a:lnTo>
                    <a:pt x="8000" y="19004"/>
                  </a:lnTo>
                  <a:lnTo>
                    <a:pt x="7761" y="18748"/>
                  </a:lnTo>
                  <a:lnTo>
                    <a:pt x="7493" y="18416"/>
                  </a:lnTo>
                  <a:lnTo>
                    <a:pt x="7284" y="18059"/>
                  </a:lnTo>
                  <a:lnTo>
                    <a:pt x="7045" y="17727"/>
                  </a:lnTo>
                  <a:lnTo>
                    <a:pt x="6776" y="17267"/>
                  </a:lnTo>
                  <a:lnTo>
                    <a:pt x="6597" y="16884"/>
                  </a:lnTo>
                  <a:lnTo>
                    <a:pt x="6328" y="16450"/>
                  </a:lnTo>
                  <a:lnTo>
                    <a:pt x="6090" y="15990"/>
                  </a:lnTo>
                  <a:lnTo>
                    <a:pt x="5881" y="15504"/>
                  </a:lnTo>
                  <a:lnTo>
                    <a:pt x="5672" y="15019"/>
                  </a:lnTo>
                  <a:lnTo>
                    <a:pt x="5463" y="14534"/>
                  </a:lnTo>
                  <a:lnTo>
                    <a:pt x="5224" y="13997"/>
                  </a:lnTo>
                  <a:lnTo>
                    <a:pt x="4955" y="13461"/>
                  </a:lnTo>
                  <a:lnTo>
                    <a:pt x="4746" y="12899"/>
                  </a:lnTo>
                  <a:lnTo>
                    <a:pt x="4478" y="12312"/>
                  </a:lnTo>
                  <a:lnTo>
                    <a:pt x="4269" y="11775"/>
                  </a:lnTo>
                  <a:lnTo>
                    <a:pt x="4060" y="11188"/>
                  </a:lnTo>
                  <a:lnTo>
                    <a:pt x="3881" y="10600"/>
                  </a:lnTo>
                  <a:lnTo>
                    <a:pt x="3672" y="10064"/>
                  </a:lnTo>
                  <a:lnTo>
                    <a:pt x="3433" y="9476"/>
                  </a:lnTo>
                  <a:lnTo>
                    <a:pt x="3224" y="8940"/>
                  </a:lnTo>
                  <a:lnTo>
                    <a:pt x="2985" y="8352"/>
                  </a:lnTo>
                  <a:lnTo>
                    <a:pt x="2806" y="7816"/>
                  </a:lnTo>
                  <a:lnTo>
                    <a:pt x="2627" y="7203"/>
                  </a:lnTo>
                  <a:lnTo>
                    <a:pt x="2388" y="6667"/>
                  </a:lnTo>
                  <a:lnTo>
                    <a:pt x="2239" y="6130"/>
                  </a:lnTo>
                  <a:lnTo>
                    <a:pt x="2060" y="5543"/>
                  </a:lnTo>
                  <a:lnTo>
                    <a:pt x="1821" y="5057"/>
                  </a:lnTo>
                  <a:lnTo>
                    <a:pt x="1672" y="4521"/>
                  </a:lnTo>
                  <a:lnTo>
                    <a:pt x="1493" y="4036"/>
                  </a:lnTo>
                  <a:lnTo>
                    <a:pt x="1373" y="3525"/>
                  </a:lnTo>
                  <a:lnTo>
                    <a:pt x="1164" y="3091"/>
                  </a:lnTo>
                  <a:lnTo>
                    <a:pt x="985" y="2656"/>
                  </a:lnTo>
                  <a:lnTo>
                    <a:pt x="866" y="2197"/>
                  </a:lnTo>
                  <a:lnTo>
                    <a:pt x="746" y="1814"/>
                  </a:lnTo>
                  <a:lnTo>
                    <a:pt x="567" y="1430"/>
                  </a:lnTo>
                  <a:lnTo>
                    <a:pt x="418" y="1073"/>
                  </a:lnTo>
                  <a:lnTo>
                    <a:pt x="299" y="792"/>
                  </a:lnTo>
                  <a:lnTo>
                    <a:pt x="179" y="434"/>
                  </a:lnTo>
                  <a:lnTo>
                    <a:pt x="90" y="153"/>
                  </a:lnTo>
                  <a:lnTo>
                    <a:pt x="0" y="0"/>
                  </a:lnTo>
                </a:path>
              </a:pathLst>
            </a:custGeom>
            <a:noFill/>
            <a:ln w="28575" cap="flat">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Freeform 11"/>
            <p:cNvSpPr/>
            <p:nvPr/>
          </p:nvSpPr>
          <p:spPr bwMode="auto">
            <a:xfrm>
              <a:off x="2341" y="519"/>
              <a:ext cx="279" cy="211"/>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000" h="20000">
                  <a:moveTo>
                    <a:pt x="0" y="19132"/>
                  </a:moveTo>
                  <a:lnTo>
                    <a:pt x="197" y="18493"/>
                  </a:lnTo>
                  <a:lnTo>
                    <a:pt x="427" y="17905"/>
                  </a:lnTo>
                  <a:lnTo>
                    <a:pt x="657" y="17318"/>
                  </a:lnTo>
                  <a:lnTo>
                    <a:pt x="952" y="16679"/>
                  </a:lnTo>
                  <a:lnTo>
                    <a:pt x="1084" y="16092"/>
                  </a:lnTo>
                  <a:lnTo>
                    <a:pt x="1314" y="15504"/>
                  </a:lnTo>
                  <a:lnTo>
                    <a:pt x="1544" y="14917"/>
                  </a:lnTo>
                  <a:lnTo>
                    <a:pt x="1708" y="14330"/>
                  </a:lnTo>
                  <a:lnTo>
                    <a:pt x="2003" y="13742"/>
                  </a:lnTo>
                  <a:lnTo>
                    <a:pt x="2233" y="13155"/>
                  </a:lnTo>
                  <a:lnTo>
                    <a:pt x="2430" y="12618"/>
                  </a:lnTo>
                  <a:lnTo>
                    <a:pt x="2726" y="12031"/>
                  </a:lnTo>
                  <a:lnTo>
                    <a:pt x="2857" y="11494"/>
                  </a:lnTo>
                  <a:lnTo>
                    <a:pt x="3120" y="10907"/>
                  </a:lnTo>
                  <a:lnTo>
                    <a:pt x="3383" y="10345"/>
                  </a:lnTo>
                  <a:lnTo>
                    <a:pt x="3547" y="9808"/>
                  </a:lnTo>
                  <a:lnTo>
                    <a:pt x="3810" y="9272"/>
                  </a:lnTo>
                  <a:lnTo>
                    <a:pt x="4007" y="8787"/>
                  </a:lnTo>
                  <a:lnTo>
                    <a:pt x="4236" y="8250"/>
                  </a:lnTo>
                  <a:lnTo>
                    <a:pt x="4433" y="7765"/>
                  </a:lnTo>
                  <a:lnTo>
                    <a:pt x="4663" y="7254"/>
                  </a:lnTo>
                  <a:lnTo>
                    <a:pt x="4959" y="6820"/>
                  </a:lnTo>
                  <a:lnTo>
                    <a:pt x="5090" y="6335"/>
                  </a:lnTo>
                  <a:lnTo>
                    <a:pt x="5353" y="5900"/>
                  </a:lnTo>
                  <a:lnTo>
                    <a:pt x="5517" y="5441"/>
                  </a:lnTo>
                  <a:lnTo>
                    <a:pt x="5714" y="5006"/>
                  </a:lnTo>
                  <a:lnTo>
                    <a:pt x="6010" y="4572"/>
                  </a:lnTo>
                  <a:lnTo>
                    <a:pt x="6207" y="4163"/>
                  </a:lnTo>
                  <a:lnTo>
                    <a:pt x="6404" y="3780"/>
                  </a:lnTo>
                  <a:lnTo>
                    <a:pt x="6634" y="3448"/>
                  </a:lnTo>
                  <a:lnTo>
                    <a:pt x="6864" y="3040"/>
                  </a:lnTo>
                  <a:lnTo>
                    <a:pt x="7094" y="2708"/>
                  </a:lnTo>
                  <a:lnTo>
                    <a:pt x="7323" y="2401"/>
                  </a:lnTo>
                  <a:lnTo>
                    <a:pt x="7521" y="2120"/>
                  </a:lnTo>
                  <a:lnTo>
                    <a:pt x="7685" y="1814"/>
                  </a:lnTo>
                  <a:lnTo>
                    <a:pt x="7947" y="1558"/>
                  </a:lnTo>
                  <a:lnTo>
                    <a:pt x="8210" y="1328"/>
                  </a:lnTo>
                  <a:lnTo>
                    <a:pt x="8342" y="1073"/>
                  </a:lnTo>
                  <a:lnTo>
                    <a:pt x="8604" y="894"/>
                  </a:lnTo>
                  <a:lnTo>
                    <a:pt x="8801" y="690"/>
                  </a:lnTo>
                  <a:lnTo>
                    <a:pt x="9064" y="485"/>
                  </a:lnTo>
                  <a:lnTo>
                    <a:pt x="9228" y="383"/>
                  </a:lnTo>
                  <a:lnTo>
                    <a:pt x="9425" y="255"/>
                  </a:lnTo>
                  <a:lnTo>
                    <a:pt x="9622" y="153"/>
                  </a:lnTo>
                  <a:lnTo>
                    <a:pt x="9885" y="102"/>
                  </a:lnTo>
                  <a:lnTo>
                    <a:pt x="10082" y="51"/>
                  </a:lnTo>
                  <a:lnTo>
                    <a:pt x="10246" y="0"/>
                  </a:lnTo>
                  <a:lnTo>
                    <a:pt x="10509" y="51"/>
                  </a:lnTo>
                  <a:lnTo>
                    <a:pt x="10739" y="51"/>
                  </a:lnTo>
                  <a:lnTo>
                    <a:pt x="10903" y="102"/>
                  </a:lnTo>
                  <a:lnTo>
                    <a:pt x="11100" y="204"/>
                  </a:lnTo>
                  <a:lnTo>
                    <a:pt x="11330" y="332"/>
                  </a:lnTo>
                  <a:lnTo>
                    <a:pt x="11527" y="536"/>
                  </a:lnTo>
                  <a:lnTo>
                    <a:pt x="11790" y="741"/>
                  </a:lnTo>
                  <a:lnTo>
                    <a:pt x="12020" y="971"/>
                  </a:lnTo>
                  <a:lnTo>
                    <a:pt x="12184" y="1226"/>
                  </a:lnTo>
                  <a:lnTo>
                    <a:pt x="12447" y="1558"/>
                  </a:lnTo>
                  <a:lnTo>
                    <a:pt x="12677" y="1916"/>
                  </a:lnTo>
                  <a:lnTo>
                    <a:pt x="12906" y="2248"/>
                  </a:lnTo>
                  <a:lnTo>
                    <a:pt x="13136" y="2708"/>
                  </a:lnTo>
                  <a:lnTo>
                    <a:pt x="13366" y="3091"/>
                  </a:lnTo>
                  <a:lnTo>
                    <a:pt x="13629" y="3525"/>
                  </a:lnTo>
                  <a:lnTo>
                    <a:pt x="13892" y="3985"/>
                  </a:lnTo>
                  <a:lnTo>
                    <a:pt x="14056" y="4470"/>
                  </a:lnTo>
                  <a:lnTo>
                    <a:pt x="14286" y="4955"/>
                  </a:lnTo>
                  <a:lnTo>
                    <a:pt x="14516" y="5441"/>
                  </a:lnTo>
                  <a:lnTo>
                    <a:pt x="14713" y="5977"/>
                  </a:lnTo>
                  <a:lnTo>
                    <a:pt x="15008" y="6539"/>
                  </a:lnTo>
                  <a:lnTo>
                    <a:pt x="15205" y="7075"/>
                  </a:lnTo>
                  <a:lnTo>
                    <a:pt x="15468" y="7663"/>
                  </a:lnTo>
                  <a:lnTo>
                    <a:pt x="15731" y="8199"/>
                  </a:lnTo>
                  <a:lnTo>
                    <a:pt x="15895" y="8787"/>
                  </a:lnTo>
                  <a:lnTo>
                    <a:pt x="16092" y="9374"/>
                  </a:lnTo>
                  <a:lnTo>
                    <a:pt x="16289" y="9911"/>
                  </a:lnTo>
                  <a:lnTo>
                    <a:pt x="16486" y="10498"/>
                  </a:lnTo>
                  <a:lnTo>
                    <a:pt x="16749" y="11034"/>
                  </a:lnTo>
                  <a:lnTo>
                    <a:pt x="16913" y="11622"/>
                  </a:lnTo>
                  <a:lnTo>
                    <a:pt x="17176" y="12184"/>
                  </a:lnTo>
                  <a:lnTo>
                    <a:pt x="17340" y="12771"/>
                  </a:lnTo>
                  <a:lnTo>
                    <a:pt x="17570" y="13308"/>
                  </a:lnTo>
                  <a:lnTo>
                    <a:pt x="17734" y="13844"/>
                  </a:lnTo>
                  <a:lnTo>
                    <a:pt x="17898" y="14432"/>
                  </a:lnTo>
                  <a:lnTo>
                    <a:pt x="18128" y="14917"/>
                  </a:lnTo>
                  <a:lnTo>
                    <a:pt x="18325" y="15453"/>
                  </a:lnTo>
                  <a:lnTo>
                    <a:pt x="18456" y="15964"/>
                  </a:lnTo>
                  <a:lnTo>
                    <a:pt x="18621" y="16450"/>
                  </a:lnTo>
                  <a:lnTo>
                    <a:pt x="18752" y="16884"/>
                  </a:lnTo>
                  <a:lnTo>
                    <a:pt x="18982" y="17318"/>
                  </a:lnTo>
                  <a:lnTo>
                    <a:pt x="19048" y="17778"/>
                  </a:lnTo>
                  <a:lnTo>
                    <a:pt x="19179" y="18161"/>
                  </a:lnTo>
                  <a:lnTo>
                    <a:pt x="19409" y="18544"/>
                  </a:lnTo>
                  <a:lnTo>
                    <a:pt x="19540" y="18902"/>
                  </a:lnTo>
                  <a:lnTo>
                    <a:pt x="19672" y="19183"/>
                  </a:lnTo>
                  <a:lnTo>
                    <a:pt x="19803" y="19540"/>
                  </a:lnTo>
                  <a:lnTo>
                    <a:pt x="19869" y="19821"/>
                  </a:lnTo>
                  <a:lnTo>
                    <a:pt x="19967" y="19974"/>
                  </a:lnTo>
                </a:path>
              </a:pathLst>
            </a:custGeom>
            <a:noFill/>
            <a:ln w="28575" cap="flat">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Freeform 12"/>
            <p:cNvSpPr/>
            <p:nvPr/>
          </p:nvSpPr>
          <p:spPr bwMode="auto">
            <a:xfrm>
              <a:off x="2614" y="709"/>
              <a:ext cx="279" cy="210"/>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000" h="20000">
                  <a:moveTo>
                    <a:pt x="0" y="894"/>
                  </a:moveTo>
                  <a:lnTo>
                    <a:pt x="197" y="1533"/>
                  </a:lnTo>
                  <a:lnTo>
                    <a:pt x="427" y="2120"/>
                  </a:lnTo>
                  <a:lnTo>
                    <a:pt x="657" y="2708"/>
                  </a:lnTo>
                  <a:lnTo>
                    <a:pt x="952" y="3295"/>
                  </a:lnTo>
                  <a:lnTo>
                    <a:pt x="1084" y="3934"/>
                  </a:lnTo>
                  <a:lnTo>
                    <a:pt x="1314" y="4521"/>
                  </a:lnTo>
                  <a:lnTo>
                    <a:pt x="1544" y="5109"/>
                  </a:lnTo>
                  <a:lnTo>
                    <a:pt x="1708" y="5696"/>
                  </a:lnTo>
                  <a:lnTo>
                    <a:pt x="2003" y="6284"/>
                  </a:lnTo>
                  <a:lnTo>
                    <a:pt x="2233" y="6820"/>
                  </a:lnTo>
                  <a:lnTo>
                    <a:pt x="2430" y="7407"/>
                  </a:lnTo>
                  <a:lnTo>
                    <a:pt x="2726" y="7944"/>
                  </a:lnTo>
                  <a:lnTo>
                    <a:pt x="2857" y="8531"/>
                  </a:lnTo>
                  <a:lnTo>
                    <a:pt x="3120" y="9119"/>
                  </a:lnTo>
                  <a:lnTo>
                    <a:pt x="3383" y="9630"/>
                  </a:lnTo>
                  <a:lnTo>
                    <a:pt x="3547" y="10217"/>
                  </a:lnTo>
                  <a:lnTo>
                    <a:pt x="3810" y="10754"/>
                  </a:lnTo>
                  <a:lnTo>
                    <a:pt x="4007" y="11239"/>
                  </a:lnTo>
                  <a:lnTo>
                    <a:pt x="4236" y="11775"/>
                  </a:lnTo>
                  <a:lnTo>
                    <a:pt x="4433" y="12261"/>
                  </a:lnTo>
                  <a:lnTo>
                    <a:pt x="4663" y="12771"/>
                  </a:lnTo>
                  <a:lnTo>
                    <a:pt x="4959" y="13206"/>
                  </a:lnTo>
                  <a:lnTo>
                    <a:pt x="5090" y="13640"/>
                  </a:lnTo>
                  <a:lnTo>
                    <a:pt x="5386" y="14074"/>
                  </a:lnTo>
                  <a:lnTo>
                    <a:pt x="5517" y="14585"/>
                  </a:lnTo>
                  <a:lnTo>
                    <a:pt x="5714" y="15019"/>
                  </a:lnTo>
                  <a:lnTo>
                    <a:pt x="6010" y="15453"/>
                  </a:lnTo>
                  <a:lnTo>
                    <a:pt x="6207" y="15862"/>
                  </a:lnTo>
                  <a:lnTo>
                    <a:pt x="6404" y="16194"/>
                  </a:lnTo>
                  <a:lnTo>
                    <a:pt x="6634" y="16577"/>
                  </a:lnTo>
                  <a:lnTo>
                    <a:pt x="6864" y="16935"/>
                  </a:lnTo>
                  <a:lnTo>
                    <a:pt x="7094" y="17267"/>
                  </a:lnTo>
                  <a:lnTo>
                    <a:pt x="7323" y="17573"/>
                  </a:lnTo>
                  <a:lnTo>
                    <a:pt x="7521" y="17905"/>
                  </a:lnTo>
                  <a:lnTo>
                    <a:pt x="7685" y="18212"/>
                  </a:lnTo>
                  <a:lnTo>
                    <a:pt x="7947" y="18467"/>
                  </a:lnTo>
                  <a:lnTo>
                    <a:pt x="8210" y="18697"/>
                  </a:lnTo>
                  <a:lnTo>
                    <a:pt x="8342" y="18953"/>
                  </a:lnTo>
                  <a:lnTo>
                    <a:pt x="8604" y="19132"/>
                  </a:lnTo>
                  <a:lnTo>
                    <a:pt x="8801" y="19336"/>
                  </a:lnTo>
                  <a:lnTo>
                    <a:pt x="9064" y="19489"/>
                  </a:lnTo>
                  <a:lnTo>
                    <a:pt x="9228" y="19642"/>
                  </a:lnTo>
                  <a:lnTo>
                    <a:pt x="9425" y="19719"/>
                  </a:lnTo>
                  <a:lnTo>
                    <a:pt x="9622" y="19872"/>
                  </a:lnTo>
                  <a:lnTo>
                    <a:pt x="9885" y="19923"/>
                  </a:lnTo>
                  <a:lnTo>
                    <a:pt x="10082" y="19974"/>
                  </a:lnTo>
                  <a:lnTo>
                    <a:pt x="10246" y="19974"/>
                  </a:lnTo>
                  <a:lnTo>
                    <a:pt x="10509" y="19974"/>
                  </a:lnTo>
                  <a:lnTo>
                    <a:pt x="10739" y="19974"/>
                  </a:lnTo>
                  <a:lnTo>
                    <a:pt x="10903" y="19923"/>
                  </a:lnTo>
                  <a:lnTo>
                    <a:pt x="11100" y="19821"/>
                  </a:lnTo>
                  <a:lnTo>
                    <a:pt x="11330" y="19693"/>
                  </a:lnTo>
                  <a:lnTo>
                    <a:pt x="11626" y="19489"/>
                  </a:lnTo>
                  <a:lnTo>
                    <a:pt x="11790" y="19234"/>
                  </a:lnTo>
                  <a:lnTo>
                    <a:pt x="12020" y="19055"/>
                  </a:lnTo>
                  <a:lnTo>
                    <a:pt x="12184" y="18748"/>
                  </a:lnTo>
                  <a:lnTo>
                    <a:pt x="12447" y="18467"/>
                  </a:lnTo>
                  <a:lnTo>
                    <a:pt x="12677" y="18110"/>
                  </a:lnTo>
                  <a:lnTo>
                    <a:pt x="12906" y="17727"/>
                  </a:lnTo>
                  <a:lnTo>
                    <a:pt x="13136" y="17318"/>
                  </a:lnTo>
                  <a:lnTo>
                    <a:pt x="13366" y="16884"/>
                  </a:lnTo>
                  <a:lnTo>
                    <a:pt x="13629" y="16501"/>
                  </a:lnTo>
                  <a:lnTo>
                    <a:pt x="13892" y="16041"/>
                  </a:lnTo>
                  <a:lnTo>
                    <a:pt x="14056" y="15556"/>
                  </a:lnTo>
                  <a:lnTo>
                    <a:pt x="14286" y="15070"/>
                  </a:lnTo>
                  <a:lnTo>
                    <a:pt x="14516" y="14534"/>
                  </a:lnTo>
                  <a:lnTo>
                    <a:pt x="14713" y="13997"/>
                  </a:lnTo>
                  <a:lnTo>
                    <a:pt x="15008" y="13487"/>
                  </a:lnTo>
                  <a:lnTo>
                    <a:pt x="15205" y="12950"/>
                  </a:lnTo>
                  <a:lnTo>
                    <a:pt x="15468" y="12363"/>
                  </a:lnTo>
                  <a:lnTo>
                    <a:pt x="15731" y="11775"/>
                  </a:lnTo>
                  <a:lnTo>
                    <a:pt x="15895" y="11239"/>
                  </a:lnTo>
                  <a:lnTo>
                    <a:pt x="16092" y="10651"/>
                  </a:lnTo>
                  <a:lnTo>
                    <a:pt x="16289" y="10064"/>
                  </a:lnTo>
                  <a:lnTo>
                    <a:pt x="16552" y="9527"/>
                  </a:lnTo>
                  <a:lnTo>
                    <a:pt x="16749" y="8940"/>
                  </a:lnTo>
                  <a:lnTo>
                    <a:pt x="16913" y="8352"/>
                  </a:lnTo>
                  <a:lnTo>
                    <a:pt x="17176" y="7816"/>
                  </a:lnTo>
                  <a:lnTo>
                    <a:pt x="17340" y="7203"/>
                  </a:lnTo>
                  <a:lnTo>
                    <a:pt x="17570" y="6667"/>
                  </a:lnTo>
                  <a:lnTo>
                    <a:pt x="17734" y="6130"/>
                  </a:lnTo>
                  <a:lnTo>
                    <a:pt x="17898" y="5594"/>
                  </a:lnTo>
                  <a:lnTo>
                    <a:pt x="18128" y="5057"/>
                  </a:lnTo>
                  <a:lnTo>
                    <a:pt x="18325" y="4572"/>
                  </a:lnTo>
                  <a:lnTo>
                    <a:pt x="18456" y="4061"/>
                  </a:lnTo>
                  <a:lnTo>
                    <a:pt x="18621" y="3525"/>
                  </a:lnTo>
                  <a:lnTo>
                    <a:pt x="18752" y="3142"/>
                  </a:lnTo>
                  <a:lnTo>
                    <a:pt x="18982" y="2656"/>
                  </a:lnTo>
                  <a:lnTo>
                    <a:pt x="19048" y="2248"/>
                  </a:lnTo>
                  <a:lnTo>
                    <a:pt x="19278" y="1814"/>
                  </a:lnTo>
                  <a:lnTo>
                    <a:pt x="19409" y="1430"/>
                  </a:lnTo>
                  <a:lnTo>
                    <a:pt x="19540" y="1073"/>
                  </a:lnTo>
                  <a:lnTo>
                    <a:pt x="19672" y="843"/>
                  </a:lnTo>
                  <a:lnTo>
                    <a:pt x="19803" y="485"/>
                  </a:lnTo>
                  <a:lnTo>
                    <a:pt x="19869" y="204"/>
                  </a:lnTo>
                  <a:lnTo>
                    <a:pt x="19967" y="0"/>
                  </a:lnTo>
                </a:path>
              </a:pathLst>
            </a:custGeom>
            <a:noFill/>
            <a:ln w="28575" cap="flat">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Freeform 13"/>
            <p:cNvSpPr/>
            <p:nvPr/>
          </p:nvSpPr>
          <p:spPr bwMode="auto">
            <a:xfrm>
              <a:off x="2890" y="519"/>
              <a:ext cx="280" cy="211"/>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000" h="20000">
                  <a:moveTo>
                    <a:pt x="0" y="19132"/>
                  </a:moveTo>
                  <a:lnTo>
                    <a:pt x="197" y="18493"/>
                  </a:lnTo>
                  <a:lnTo>
                    <a:pt x="427" y="17905"/>
                  </a:lnTo>
                  <a:lnTo>
                    <a:pt x="657" y="17318"/>
                  </a:lnTo>
                  <a:lnTo>
                    <a:pt x="952" y="16679"/>
                  </a:lnTo>
                  <a:lnTo>
                    <a:pt x="1084" y="16092"/>
                  </a:lnTo>
                  <a:lnTo>
                    <a:pt x="1314" y="15504"/>
                  </a:lnTo>
                  <a:lnTo>
                    <a:pt x="1544" y="14917"/>
                  </a:lnTo>
                  <a:lnTo>
                    <a:pt x="1708" y="14330"/>
                  </a:lnTo>
                  <a:lnTo>
                    <a:pt x="2003" y="13742"/>
                  </a:lnTo>
                  <a:lnTo>
                    <a:pt x="2233" y="13155"/>
                  </a:lnTo>
                  <a:lnTo>
                    <a:pt x="2430" y="12618"/>
                  </a:lnTo>
                  <a:lnTo>
                    <a:pt x="2726" y="12031"/>
                  </a:lnTo>
                  <a:lnTo>
                    <a:pt x="2857" y="11494"/>
                  </a:lnTo>
                  <a:lnTo>
                    <a:pt x="3120" y="10907"/>
                  </a:lnTo>
                  <a:lnTo>
                    <a:pt x="3383" y="10345"/>
                  </a:lnTo>
                  <a:lnTo>
                    <a:pt x="3547" y="9808"/>
                  </a:lnTo>
                  <a:lnTo>
                    <a:pt x="3810" y="9272"/>
                  </a:lnTo>
                  <a:lnTo>
                    <a:pt x="4007" y="8787"/>
                  </a:lnTo>
                  <a:lnTo>
                    <a:pt x="4236" y="8250"/>
                  </a:lnTo>
                  <a:lnTo>
                    <a:pt x="4433" y="7765"/>
                  </a:lnTo>
                  <a:lnTo>
                    <a:pt x="4663" y="7254"/>
                  </a:lnTo>
                  <a:lnTo>
                    <a:pt x="4959" y="6820"/>
                  </a:lnTo>
                  <a:lnTo>
                    <a:pt x="5090" y="6335"/>
                  </a:lnTo>
                  <a:lnTo>
                    <a:pt x="5353" y="5900"/>
                  </a:lnTo>
                  <a:lnTo>
                    <a:pt x="5517" y="5441"/>
                  </a:lnTo>
                  <a:lnTo>
                    <a:pt x="5714" y="5006"/>
                  </a:lnTo>
                  <a:lnTo>
                    <a:pt x="6010" y="4572"/>
                  </a:lnTo>
                  <a:lnTo>
                    <a:pt x="6207" y="4163"/>
                  </a:lnTo>
                  <a:lnTo>
                    <a:pt x="6404" y="3780"/>
                  </a:lnTo>
                  <a:lnTo>
                    <a:pt x="6634" y="3448"/>
                  </a:lnTo>
                  <a:lnTo>
                    <a:pt x="6864" y="3040"/>
                  </a:lnTo>
                  <a:lnTo>
                    <a:pt x="7094" y="2708"/>
                  </a:lnTo>
                  <a:lnTo>
                    <a:pt x="7323" y="2401"/>
                  </a:lnTo>
                  <a:lnTo>
                    <a:pt x="7521" y="2120"/>
                  </a:lnTo>
                  <a:lnTo>
                    <a:pt x="7685" y="1814"/>
                  </a:lnTo>
                  <a:lnTo>
                    <a:pt x="7947" y="1558"/>
                  </a:lnTo>
                  <a:lnTo>
                    <a:pt x="8210" y="1328"/>
                  </a:lnTo>
                  <a:lnTo>
                    <a:pt x="8342" y="1073"/>
                  </a:lnTo>
                  <a:lnTo>
                    <a:pt x="8604" y="894"/>
                  </a:lnTo>
                  <a:lnTo>
                    <a:pt x="8801" y="690"/>
                  </a:lnTo>
                  <a:lnTo>
                    <a:pt x="9064" y="485"/>
                  </a:lnTo>
                  <a:lnTo>
                    <a:pt x="9228" y="383"/>
                  </a:lnTo>
                  <a:lnTo>
                    <a:pt x="9425" y="255"/>
                  </a:lnTo>
                  <a:lnTo>
                    <a:pt x="9622" y="153"/>
                  </a:lnTo>
                  <a:lnTo>
                    <a:pt x="9885" y="102"/>
                  </a:lnTo>
                  <a:lnTo>
                    <a:pt x="10082" y="51"/>
                  </a:lnTo>
                  <a:lnTo>
                    <a:pt x="10246" y="0"/>
                  </a:lnTo>
                  <a:lnTo>
                    <a:pt x="10509" y="51"/>
                  </a:lnTo>
                  <a:lnTo>
                    <a:pt x="10739" y="51"/>
                  </a:lnTo>
                  <a:lnTo>
                    <a:pt x="10903" y="102"/>
                  </a:lnTo>
                  <a:lnTo>
                    <a:pt x="11100" y="204"/>
                  </a:lnTo>
                  <a:lnTo>
                    <a:pt x="11330" y="332"/>
                  </a:lnTo>
                  <a:lnTo>
                    <a:pt x="11527" y="536"/>
                  </a:lnTo>
                  <a:lnTo>
                    <a:pt x="11790" y="741"/>
                  </a:lnTo>
                  <a:lnTo>
                    <a:pt x="12020" y="971"/>
                  </a:lnTo>
                  <a:lnTo>
                    <a:pt x="12184" y="1226"/>
                  </a:lnTo>
                  <a:lnTo>
                    <a:pt x="12447" y="1558"/>
                  </a:lnTo>
                  <a:lnTo>
                    <a:pt x="12677" y="1916"/>
                  </a:lnTo>
                  <a:lnTo>
                    <a:pt x="12906" y="2248"/>
                  </a:lnTo>
                  <a:lnTo>
                    <a:pt x="13136" y="2708"/>
                  </a:lnTo>
                  <a:lnTo>
                    <a:pt x="13366" y="3091"/>
                  </a:lnTo>
                  <a:lnTo>
                    <a:pt x="13629" y="3525"/>
                  </a:lnTo>
                  <a:lnTo>
                    <a:pt x="13892" y="3985"/>
                  </a:lnTo>
                  <a:lnTo>
                    <a:pt x="14056" y="4470"/>
                  </a:lnTo>
                  <a:lnTo>
                    <a:pt x="14286" y="4955"/>
                  </a:lnTo>
                  <a:lnTo>
                    <a:pt x="14516" y="5441"/>
                  </a:lnTo>
                  <a:lnTo>
                    <a:pt x="14713" y="5977"/>
                  </a:lnTo>
                  <a:lnTo>
                    <a:pt x="15008" y="6539"/>
                  </a:lnTo>
                  <a:lnTo>
                    <a:pt x="15205" y="7075"/>
                  </a:lnTo>
                  <a:lnTo>
                    <a:pt x="15468" y="7663"/>
                  </a:lnTo>
                  <a:lnTo>
                    <a:pt x="15731" y="8199"/>
                  </a:lnTo>
                  <a:lnTo>
                    <a:pt x="15895" y="8787"/>
                  </a:lnTo>
                  <a:lnTo>
                    <a:pt x="16092" y="9374"/>
                  </a:lnTo>
                  <a:lnTo>
                    <a:pt x="16289" y="9911"/>
                  </a:lnTo>
                  <a:lnTo>
                    <a:pt x="16486" y="10498"/>
                  </a:lnTo>
                  <a:lnTo>
                    <a:pt x="16749" y="11034"/>
                  </a:lnTo>
                  <a:lnTo>
                    <a:pt x="16913" y="11622"/>
                  </a:lnTo>
                  <a:lnTo>
                    <a:pt x="17176" y="12184"/>
                  </a:lnTo>
                  <a:lnTo>
                    <a:pt x="17340" y="12771"/>
                  </a:lnTo>
                  <a:lnTo>
                    <a:pt x="17570" y="13308"/>
                  </a:lnTo>
                  <a:lnTo>
                    <a:pt x="17734" y="13844"/>
                  </a:lnTo>
                  <a:lnTo>
                    <a:pt x="17898" y="14432"/>
                  </a:lnTo>
                  <a:lnTo>
                    <a:pt x="18128" y="14917"/>
                  </a:lnTo>
                  <a:lnTo>
                    <a:pt x="18325" y="15453"/>
                  </a:lnTo>
                  <a:lnTo>
                    <a:pt x="18456" y="15964"/>
                  </a:lnTo>
                  <a:lnTo>
                    <a:pt x="18621" y="16450"/>
                  </a:lnTo>
                  <a:lnTo>
                    <a:pt x="18752" y="16884"/>
                  </a:lnTo>
                  <a:lnTo>
                    <a:pt x="18982" y="17318"/>
                  </a:lnTo>
                  <a:lnTo>
                    <a:pt x="19048" y="17778"/>
                  </a:lnTo>
                  <a:lnTo>
                    <a:pt x="19179" y="18161"/>
                  </a:lnTo>
                  <a:lnTo>
                    <a:pt x="19409" y="18544"/>
                  </a:lnTo>
                  <a:lnTo>
                    <a:pt x="19540" y="18902"/>
                  </a:lnTo>
                  <a:lnTo>
                    <a:pt x="19672" y="19183"/>
                  </a:lnTo>
                  <a:lnTo>
                    <a:pt x="19803" y="19540"/>
                  </a:lnTo>
                  <a:lnTo>
                    <a:pt x="19869" y="19821"/>
                  </a:lnTo>
                  <a:lnTo>
                    <a:pt x="19967" y="19974"/>
                  </a:lnTo>
                </a:path>
              </a:pathLst>
            </a:custGeom>
            <a:noFill/>
            <a:ln w="28575" cap="flat">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 name="Freeform 14"/>
            <p:cNvSpPr/>
            <p:nvPr/>
          </p:nvSpPr>
          <p:spPr bwMode="auto">
            <a:xfrm>
              <a:off x="3163" y="709"/>
              <a:ext cx="279" cy="210"/>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000" h="20000">
                  <a:moveTo>
                    <a:pt x="0" y="894"/>
                  </a:moveTo>
                  <a:lnTo>
                    <a:pt x="197" y="1533"/>
                  </a:lnTo>
                  <a:lnTo>
                    <a:pt x="427" y="2120"/>
                  </a:lnTo>
                  <a:lnTo>
                    <a:pt x="657" y="2708"/>
                  </a:lnTo>
                  <a:lnTo>
                    <a:pt x="952" y="3295"/>
                  </a:lnTo>
                  <a:lnTo>
                    <a:pt x="1084" y="3934"/>
                  </a:lnTo>
                  <a:lnTo>
                    <a:pt x="1314" y="4521"/>
                  </a:lnTo>
                  <a:lnTo>
                    <a:pt x="1544" y="5109"/>
                  </a:lnTo>
                  <a:lnTo>
                    <a:pt x="1708" y="5696"/>
                  </a:lnTo>
                  <a:lnTo>
                    <a:pt x="2003" y="6284"/>
                  </a:lnTo>
                  <a:lnTo>
                    <a:pt x="2233" y="6820"/>
                  </a:lnTo>
                  <a:lnTo>
                    <a:pt x="2430" y="7407"/>
                  </a:lnTo>
                  <a:lnTo>
                    <a:pt x="2726" y="7944"/>
                  </a:lnTo>
                  <a:lnTo>
                    <a:pt x="2857" y="8531"/>
                  </a:lnTo>
                  <a:lnTo>
                    <a:pt x="3120" y="9119"/>
                  </a:lnTo>
                  <a:lnTo>
                    <a:pt x="3383" y="9630"/>
                  </a:lnTo>
                  <a:lnTo>
                    <a:pt x="3547" y="10217"/>
                  </a:lnTo>
                  <a:lnTo>
                    <a:pt x="3810" y="10754"/>
                  </a:lnTo>
                  <a:lnTo>
                    <a:pt x="4007" y="11239"/>
                  </a:lnTo>
                  <a:lnTo>
                    <a:pt x="4236" y="11775"/>
                  </a:lnTo>
                  <a:lnTo>
                    <a:pt x="4433" y="12261"/>
                  </a:lnTo>
                  <a:lnTo>
                    <a:pt x="4663" y="12771"/>
                  </a:lnTo>
                  <a:lnTo>
                    <a:pt x="4959" y="13206"/>
                  </a:lnTo>
                  <a:lnTo>
                    <a:pt x="5090" y="13640"/>
                  </a:lnTo>
                  <a:lnTo>
                    <a:pt x="5386" y="14074"/>
                  </a:lnTo>
                  <a:lnTo>
                    <a:pt x="5517" y="14585"/>
                  </a:lnTo>
                  <a:lnTo>
                    <a:pt x="5714" y="15019"/>
                  </a:lnTo>
                  <a:lnTo>
                    <a:pt x="6010" y="15453"/>
                  </a:lnTo>
                  <a:lnTo>
                    <a:pt x="6207" y="15862"/>
                  </a:lnTo>
                  <a:lnTo>
                    <a:pt x="6404" y="16194"/>
                  </a:lnTo>
                  <a:lnTo>
                    <a:pt x="6634" y="16577"/>
                  </a:lnTo>
                  <a:lnTo>
                    <a:pt x="6864" y="16935"/>
                  </a:lnTo>
                  <a:lnTo>
                    <a:pt x="7094" y="17267"/>
                  </a:lnTo>
                  <a:lnTo>
                    <a:pt x="7323" y="17573"/>
                  </a:lnTo>
                  <a:lnTo>
                    <a:pt x="7521" y="17905"/>
                  </a:lnTo>
                  <a:lnTo>
                    <a:pt x="7685" y="18212"/>
                  </a:lnTo>
                  <a:lnTo>
                    <a:pt x="7947" y="18467"/>
                  </a:lnTo>
                  <a:lnTo>
                    <a:pt x="8210" y="18697"/>
                  </a:lnTo>
                  <a:lnTo>
                    <a:pt x="8342" y="18953"/>
                  </a:lnTo>
                  <a:lnTo>
                    <a:pt x="8604" y="19132"/>
                  </a:lnTo>
                  <a:lnTo>
                    <a:pt x="8801" y="19336"/>
                  </a:lnTo>
                  <a:lnTo>
                    <a:pt x="9064" y="19489"/>
                  </a:lnTo>
                  <a:lnTo>
                    <a:pt x="9228" y="19642"/>
                  </a:lnTo>
                  <a:lnTo>
                    <a:pt x="9425" y="19719"/>
                  </a:lnTo>
                  <a:lnTo>
                    <a:pt x="9622" y="19872"/>
                  </a:lnTo>
                  <a:lnTo>
                    <a:pt x="9885" y="19923"/>
                  </a:lnTo>
                  <a:lnTo>
                    <a:pt x="10082" y="19974"/>
                  </a:lnTo>
                  <a:lnTo>
                    <a:pt x="10246" y="19974"/>
                  </a:lnTo>
                  <a:lnTo>
                    <a:pt x="10509" y="19974"/>
                  </a:lnTo>
                  <a:lnTo>
                    <a:pt x="10739" y="19974"/>
                  </a:lnTo>
                  <a:lnTo>
                    <a:pt x="10903" y="19923"/>
                  </a:lnTo>
                  <a:lnTo>
                    <a:pt x="11100" y="19821"/>
                  </a:lnTo>
                  <a:lnTo>
                    <a:pt x="11330" y="19693"/>
                  </a:lnTo>
                  <a:lnTo>
                    <a:pt x="11626" y="19489"/>
                  </a:lnTo>
                  <a:lnTo>
                    <a:pt x="11790" y="19234"/>
                  </a:lnTo>
                  <a:lnTo>
                    <a:pt x="12020" y="19055"/>
                  </a:lnTo>
                  <a:lnTo>
                    <a:pt x="12184" y="18748"/>
                  </a:lnTo>
                  <a:lnTo>
                    <a:pt x="12447" y="18467"/>
                  </a:lnTo>
                  <a:lnTo>
                    <a:pt x="12677" y="18110"/>
                  </a:lnTo>
                  <a:lnTo>
                    <a:pt x="12906" y="17727"/>
                  </a:lnTo>
                  <a:lnTo>
                    <a:pt x="13136" y="17318"/>
                  </a:lnTo>
                  <a:lnTo>
                    <a:pt x="13366" y="16884"/>
                  </a:lnTo>
                  <a:lnTo>
                    <a:pt x="13629" y="16501"/>
                  </a:lnTo>
                  <a:lnTo>
                    <a:pt x="13892" y="16041"/>
                  </a:lnTo>
                  <a:lnTo>
                    <a:pt x="14056" y="15556"/>
                  </a:lnTo>
                  <a:lnTo>
                    <a:pt x="14286" y="15070"/>
                  </a:lnTo>
                  <a:lnTo>
                    <a:pt x="14516" y="14534"/>
                  </a:lnTo>
                  <a:lnTo>
                    <a:pt x="14713" y="13997"/>
                  </a:lnTo>
                  <a:lnTo>
                    <a:pt x="15008" y="13487"/>
                  </a:lnTo>
                  <a:lnTo>
                    <a:pt x="15205" y="12950"/>
                  </a:lnTo>
                  <a:lnTo>
                    <a:pt x="15468" y="12363"/>
                  </a:lnTo>
                  <a:lnTo>
                    <a:pt x="15731" y="11775"/>
                  </a:lnTo>
                  <a:lnTo>
                    <a:pt x="15895" y="11239"/>
                  </a:lnTo>
                  <a:lnTo>
                    <a:pt x="16092" y="10651"/>
                  </a:lnTo>
                  <a:lnTo>
                    <a:pt x="16289" y="10064"/>
                  </a:lnTo>
                  <a:lnTo>
                    <a:pt x="16552" y="9527"/>
                  </a:lnTo>
                  <a:lnTo>
                    <a:pt x="16749" y="8940"/>
                  </a:lnTo>
                  <a:lnTo>
                    <a:pt x="16913" y="8352"/>
                  </a:lnTo>
                  <a:lnTo>
                    <a:pt x="17176" y="7816"/>
                  </a:lnTo>
                  <a:lnTo>
                    <a:pt x="17340" y="7203"/>
                  </a:lnTo>
                  <a:lnTo>
                    <a:pt x="17570" y="6667"/>
                  </a:lnTo>
                  <a:lnTo>
                    <a:pt x="17734" y="6130"/>
                  </a:lnTo>
                  <a:lnTo>
                    <a:pt x="17898" y="5594"/>
                  </a:lnTo>
                  <a:lnTo>
                    <a:pt x="18128" y="5057"/>
                  </a:lnTo>
                  <a:lnTo>
                    <a:pt x="18325" y="4572"/>
                  </a:lnTo>
                  <a:lnTo>
                    <a:pt x="18456" y="4061"/>
                  </a:lnTo>
                  <a:lnTo>
                    <a:pt x="18621" y="3525"/>
                  </a:lnTo>
                  <a:lnTo>
                    <a:pt x="18752" y="3142"/>
                  </a:lnTo>
                  <a:lnTo>
                    <a:pt x="18982" y="2656"/>
                  </a:lnTo>
                  <a:lnTo>
                    <a:pt x="19048" y="2248"/>
                  </a:lnTo>
                  <a:lnTo>
                    <a:pt x="19278" y="1814"/>
                  </a:lnTo>
                  <a:lnTo>
                    <a:pt x="19409" y="1430"/>
                  </a:lnTo>
                  <a:lnTo>
                    <a:pt x="19540" y="1073"/>
                  </a:lnTo>
                  <a:lnTo>
                    <a:pt x="19672" y="843"/>
                  </a:lnTo>
                  <a:lnTo>
                    <a:pt x="19803" y="485"/>
                  </a:lnTo>
                  <a:lnTo>
                    <a:pt x="19869" y="204"/>
                  </a:lnTo>
                  <a:lnTo>
                    <a:pt x="19967" y="0"/>
                  </a:lnTo>
                </a:path>
              </a:pathLst>
            </a:custGeom>
            <a:noFill/>
            <a:ln w="28575" cap="flat">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Freeform 15"/>
            <p:cNvSpPr/>
            <p:nvPr/>
          </p:nvSpPr>
          <p:spPr bwMode="auto">
            <a:xfrm>
              <a:off x="3442" y="512"/>
              <a:ext cx="278" cy="210"/>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000" h="20000">
                  <a:moveTo>
                    <a:pt x="0" y="19132"/>
                  </a:moveTo>
                  <a:lnTo>
                    <a:pt x="197" y="18493"/>
                  </a:lnTo>
                  <a:lnTo>
                    <a:pt x="427" y="17905"/>
                  </a:lnTo>
                  <a:lnTo>
                    <a:pt x="657" y="17318"/>
                  </a:lnTo>
                  <a:lnTo>
                    <a:pt x="952" y="16679"/>
                  </a:lnTo>
                  <a:lnTo>
                    <a:pt x="1084" y="16092"/>
                  </a:lnTo>
                  <a:lnTo>
                    <a:pt x="1314" y="15504"/>
                  </a:lnTo>
                  <a:lnTo>
                    <a:pt x="1544" y="14917"/>
                  </a:lnTo>
                  <a:lnTo>
                    <a:pt x="1708" y="14330"/>
                  </a:lnTo>
                  <a:lnTo>
                    <a:pt x="2003" y="13742"/>
                  </a:lnTo>
                  <a:lnTo>
                    <a:pt x="2233" y="13155"/>
                  </a:lnTo>
                  <a:lnTo>
                    <a:pt x="2430" y="12618"/>
                  </a:lnTo>
                  <a:lnTo>
                    <a:pt x="2726" y="12031"/>
                  </a:lnTo>
                  <a:lnTo>
                    <a:pt x="2857" y="11494"/>
                  </a:lnTo>
                  <a:lnTo>
                    <a:pt x="3120" y="10907"/>
                  </a:lnTo>
                  <a:lnTo>
                    <a:pt x="3383" y="10345"/>
                  </a:lnTo>
                  <a:lnTo>
                    <a:pt x="3547" y="9808"/>
                  </a:lnTo>
                  <a:lnTo>
                    <a:pt x="3810" y="9272"/>
                  </a:lnTo>
                  <a:lnTo>
                    <a:pt x="4007" y="8787"/>
                  </a:lnTo>
                  <a:lnTo>
                    <a:pt x="4236" y="8250"/>
                  </a:lnTo>
                  <a:lnTo>
                    <a:pt x="4433" y="7765"/>
                  </a:lnTo>
                  <a:lnTo>
                    <a:pt x="4663" y="7254"/>
                  </a:lnTo>
                  <a:lnTo>
                    <a:pt x="4959" y="6820"/>
                  </a:lnTo>
                  <a:lnTo>
                    <a:pt x="5090" y="6335"/>
                  </a:lnTo>
                  <a:lnTo>
                    <a:pt x="5353" y="5900"/>
                  </a:lnTo>
                  <a:lnTo>
                    <a:pt x="5517" y="5441"/>
                  </a:lnTo>
                  <a:lnTo>
                    <a:pt x="5714" y="5006"/>
                  </a:lnTo>
                  <a:lnTo>
                    <a:pt x="6010" y="4572"/>
                  </a:lnTo>
                  <a:lnTo>
                    <a:pt x="6207" y="4163"/>
                  </a:lnTo>
                  <a:lnTo>
                    <a:pt x="6404" y="3780"/>
                  </a:lnTo>
                  <a:lnTo>
                    <a:pt x="6634" y="3448"/>
                  </a:lnTo>
                  <a:lnTo>
                    <a:pt x="6864" y="3040"/>
                  </a:lnTo>
                  <a:lnTo>
                    <a:pt x="7094" y="2708"/>
                  </a:lnTo>
                  <a:lnTo>
                    <a:pt x="7323" y="2401"/>
                  </a:lnTo>
                  <a:lnTo>
                    <a:pt x="7521" y="2120"/>
                  </a:lnTo>
                  <a:lnTo>
                    <a:pt x="7685" y="1814"/>
                  </a:lnTo>
                  <a:lnTo>
                    <a:pt x="7947" y="1558"/>
                  </a:lnTo>
                  <a:lnTo>
                    <a:pt x="8210" y="1328"/>
                  </a:lnTo>
                  <a:lnTo>
                    <a:pt x="8342" y="1073"/>
                  </a:lnTo>
                  <a:lnTo>
                    <a:pt x="8604" y="894"/>
                  </a:lnTo>
                  <a:lnTo>
                    <a:pt x="8801" y="690"/>
                  </a:lnTo>
                  <a:lnTo>
                    <a:pt x="9064" y="485"/>
                  </a:lnTo>
                  <a:lnTo>
                    <a:pt x="9228" y="383"/>
                  </a:lnTo>
                  <a:lnTo>
                    <a:pt x="9425" y="255"/>
                  </a:lnTo>
                  <a:lnTo>
                    <a:pt x="9622" y="153"/>
                  </a:lnTo>
                  <a:lnTo>
                    <a:pt x="9885" y="102"/>
                  </a:lnTo>
                  <a:lnTo>
                    <a:pt x="10082" y="51"/>
                  </a:lnTo>
                  <a:lnTo>
                    <a:pt x="10246" y="0"/>
                  </a:lnTo>
                  <a:lnTo>
                    <a:pt x="10509" y="51"/>
                  </a:lnTo>
                  <a:lnTo>
                    <a:pt x="10739" y="51"/>
                  </a:lnTo>
                  <a:lnTo>
                    <a:pt x="10903" y="102"/>
                  </a:lnTo>
                  <a:lnTo>
                    <a:pt x="11100" y="204"/>
                  </a:lnTo>
                  <a:lnTo>
                    <a:pt x="11330" y="332"/>
                  </a:lnTo>
                  <a:lnTo>
                    <a:pt x="11527" y="536"/>
                  </a:lnTo>
                  <a:lnTo>
                    <a:pt x="11790" y="741"/>
                  </a:lnTo>
                  <a:lnTo>
                    <a:pt x="12020" y="971"/>
                  </a:lnTo>
                  <a:lnTo>
                    <a:pt x="12184" y="1226"/>
                  </a:lnTo>
                  <a:lnTo>
                    <a:pt x="12447" y="1558"/>
                  </a:lnTo>
                  <a:lnTo>
                    <a:pt x="12677" y="1916"/>
                  </a:lnTo>
                  <a:lnTo>
                    <a:pt x="12906" y="2248"/>
                  </a:lnTo>
                  <a:lnTo>
                    <a:pt x="13136" y="2708"/>
                  </a:lnTo>
                  <a:lnTo>
                    <a:pt x="13366" y="3091"/>
                  </a:lnTo>
                  <a:lnTo>
                    <a:pt x="13629" y="3525"/>
                  </a:lnTo>
                  <a:lnTo>
                    <a:pt x="13892" y="3985"/>
                  </a:lnTo>
                  <a:lnTo>
                    <a:pt x="14056" y="4470"/>
                  </a:lnTo>
                  <a:lnTo>
                    <a:pt x="14286" y="4955"/>
                  </a:lnTo>
                  <a:lnTo>
                    <a:pt x="14516" y="5441"/>
                  </a:lnTo>
                  <a:lnTo>
                    <a:pt x="14713" y="5977"/>
                  </a:lnTo>
                  <a:lnTo>
                    <a:pt x="15008" y="6539"/>
                  </a:lnTo>
                  <a:lnTo>
                    <a:pt x="15205" y="7075"/>
                  </a:lnTo>
                  <a:lnTo>
                    <a:pt x="15468" y="7663"/>
                  </a:lnTo>
                  <a:lnTo>
                    <a:pt x="15731" y="8199"/>
                  </a:lnTo>
                  <a:lnTo>
                    <a:pt x="15895" y="8787"/>
                  </a:lnTo>
                  <a:lnTo>
                    <a:pt x="16092" y="9374"/>
                  </a:lnTo>
                  <a:lnTo>
                    <a:pt x="16289" y="9911"/>
                  </a:lnTo>
                  <a:lnTo>
                    <a:pt x="16486" y="10498"/>
                  </a:lnTo>
                  <a:lnTo>
                    <a:pt x="16749" y="11034"/>
                  </a:lnTo>
                  <a:lnTo>
                    <a:pt x="16913" y="11622"/>
                  </a:lnTo>
                  <a:lnTo>
                    <a:pt x="17176" y="12184"/>
                  </a:lnTo>
                  <a:lnTo>
                    <a:pt x="17340" y="12771"/>
                  </a:lnTo>
                  <a:lnTo>
                    <a:pt x="17570" y="13308"/>
                  </a:lnTo>
                  <a:lnTo>
                    <a:pt x="17734" y="13844"/>
                  </a:lnTo>
                  <a:lnTo>
                    <a:pt x="17898" y="14432"/>
                  </a:lnTo>
                  <a:lnTo>
                    <a:pt x="18128" y="14917"/>
                  </a:lnTo>
                  <a:lnTo>
                    <a:pt x="18325" y="15453"/>
                  </a:lnTo>
                  <a:lnTo>
                    <a:pt x="18456" y="15964"/>
                  </a:lnTo>
                  <a:lnTo>
                    <a:pt x="18621" y="16450"/>
                  </a:lnTo>
                  <a:lnTo>
                    <a:pt x="18752" y="16884"/>
                  </a:lnTo>
                  <a:lnTo>
                    <a:pt x="18982" y="17318"/>
                  </a:lnTo>
                  <a:lnTo>
                    <a:pt x="19048" y="17778"/>
                  </a:lnTo>
                  <a:lnTo>
                    <a:pt x="19179" y="18161"/>
                  </a:lnTo>
                  <a:lnTo>
                    <a:pt x="19409" y="18544"/>
                  </a:lnTo>
                  <a:lnTo>
                    <a:pt x="19540" y="18902"/>
                  </a:lnTo>
                  <a:lnTo>
                    <a:pt x="19672" y="19183"/>
                  </a:lnTo>
                  <a:lnTo>
                    <a:pt x="19803" y="19540"/>
                  </a:lnTo>
                  <a:lnTo>
                    <a:pt x="19869" y="19821"/>
                  </a:lnTo>
                  <a:lnTo>
                    <a:pt x="19967" y="19974"/>
                  </a:lnTo>
                </a:path>
              </a:pathLst>
            </a:custGeom>
            <a:noFill/>
            <a:ln w="28575" cap="flat">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 name="Freeform 16"/>
            <p:cNvSpPr/>
            <p:nvPr/>
          </p:nvSpPr>
          <p:spPr bwMode="auto">
            <a:xfrm>
              <a:off x="3715" y="709"/>
              <a:ext cx="278" cy="211"/>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000" h="20000">
                  <a:moveTo>
                    <a:pt x="0" y="894"/>
                  </a:moveTo>
                  <a:lnTo>
                    <a:pt x="197" y="1533"/>
                  </a:lnTo>
                  <a:lnTo>
                    <a:pt x="427" y="2120"/>
                  </a:lnTo>
                  <a:lnTo>
                    <a:pt x="657" y="2708"/>
                  </a:lnTo>
                  <a:lnTo>
                    <a:pt x="952" y="3295"/>
                  </a:lnTo>
                  <a:lnTo>
                    <a:pt x="1084" y="3934"/>
                  </a:lnTo>
                  <a:lnTo>
                    <a:pt x="1314" y="4521"/>
                  </a:lnTo>
                  <a:lnTo>
                    <a:pt x="1544" y="5109"/>
                  </a:lnTo>
                  <a:lnTo>
                    <a:pt x="1708" y="5696"/>
                  </a:lnTo>
                  <a:lnTo>
                    <a:pt x="2003" y="6284"/>
                  </a:lnTo>
                  <a:lnTo>
                    <a:pt x="2233" y="6820"/>
                  </a:lnTo>
                  <a:lnTo>
                    <a:pt x="2430" y="7407"/>
                  </a:lnTo>
                  <a:lnTo>
                    <a:pt x="2726" y="7944"/>
                  </a:lnTo>
                  <a:lnTo>
                    <a:pt x="2857" y="8531"/>
                  </a:lnTo>
                  <a:lnTo>
                    <a:pt x="3120" y="9119"/>
                  </a:lnTo>
                  <a:lnTo>
                    <a:pt x="3383" y="9630"/>
                  </a:lnTo>
                  <a:lnTo>
                    <a:pt x="3547" y="10217"/>
                  </a:lnTo>
                  <a:lnTo>
                    <a:pt x="3810" y="10754"/>
                  </a:lnTo>
                  <a:lnTo>
                    <a:pt x="4007" y="11239"/>
                  </a:lnTo>
                  <a:lnTo>
                    <a:pt x="4236" y="11775"/>
                  </a:lnTo>
                  <a:lnTo>
                    <a:pt x="4433" y="12261"/>
                  </a:lnTo>
                  <a:lnTo>
                    <a:pt x="4663" y="12771"/>
                  </a:lnTo>
                  <a:lnTo>
                    <a:pt x="4959" y="13206"/>
                  </a:lnTo>
                  <a:lnTo>
                    <a:pt x="5090" y="13640"/>
                  </a:lnTo>
                  <a:lnTo>
                    <a:pt x="5386" y="14074"/>
                  </a:lnTo>
                  <a:lnTo>
                    <a:pt x="5517" y="14585"/>
                  </a:lnTo>
                  <a:lnTo>
                    <a:pt x="5714" y="15019"/>
                  </a:lnTo>
                  <a:lnTo>
                    <a:pt x="6010" y="15453"/>
                  </a:lnTo>
                  <a:lnTo>
                    <a:pt x="6207" y="15862"/>
                  </a:lnTo>
                  <a:lnTo>
                    <a:pt x="6404" y="16194"/>
                  </a:lnTo>
                  <a:lnTo>
                    <a:pt x="6634" y="16577"/>
                  </a:lnTo>
                  <a:lnTo>
                    <a:pt x="6864" y="16935"/>
                  </a:lnTo>
                  <a:lnTo>
                    <a:pt x="7094" y="17267"/>
                  </a:lnTo>
                  <a:lnTo>
                    <a:pt x="7323" y="17573"/>
                  </a:lnTo>
                  <a:lnTo>
                    <a:pt x="7521" y="17905"/>
                  </a:lnTo>
                  <a:lnTo>
                    <a:pt x="7685" y="18212"/>
                  </a:lnTo>
                  <a:lnTo>
                    <a:pt x="7947" y="18467"/>
                  </a:lnTo>
                  <a:lnTo>
                    <a:pt x="8210" y="18697"/>
                  </a:lnTo>
                  <a:lnTo>
                    <a:pt x="8342" y="18953"/>
                  </a:lnTo>
                  <a:lnTo>
                    <a:pt x="8604" y="19132"/>
                  </a:lnTo>
                  <a:lnTo>
                    <a:pt x="8801" y="19336"/>
                  </a:lnTo>
                  <a:lnTo>
                    <a:pt x="9064" y="19489"/>
                  </a:lnTo>
                  <a:lnTo>
                    <a:pt x="9228" y="19642"/>
                  </a:lnTo>
                  <a:lnTo>
                    <a:pt x="9425" y="19719"/>
                  </a:lnTo>
                  <a:lnTo>
                    <a:pt x="9622" y="19872"/>
                  </a:lnTo>
                  <a:lnTo>
                    <a:pt x="9885" y="19923"/>
                  </a:lnTo>
                  <a:lnTo>
                    <a:pt x="10082" y="19974"/>
                  </a:lnTo>
                  <a:lnTo>
                    <a:pt x="10246" y="19974"/>
                  </a:lnTo>
                  <a:lnTo>
                    <a:pt x="10509" y="19974"/>
                  </a:lnTo>
                  <a:lnTo>
                    <a:pt x="10739" y="19974"/>
                  </a:lnTo>
                  <a:lnTo>
                    <a:pt x="10903" y="19923"/>
                  </a:lnTo>
                  <a:lnTo>
                    <a:pt x="11100" y="19821"/>
                  </a:lnTo>
                  <a:lnTo>
                    <a:pt x="11330" y="19693"/>
                  </a:lnTo>
                  <a:lnTo>
                    <a:pt x="11626" y="19489"/>
                  </a:lnTo>
                  <a:lnTo>
                    <a:pt x="11790" y="19234"/>
                  </a:lnTo>
                  <a:lnTo>
                    <a:pt x="12020" y="19055"/>
                  </a:lnTo>
                  <a:lnTo>
                    <a:pt x="12184" y="18748"/>
                  </a:lnTo>
                  <a:lnTo>
                    <a:pt x="12447" y="18467"/>
                  </a:lnTo>
                  <a:lnTo>
                    <a:pt x="12677" y="18110"/>
                  </a:lnTo>
                  <a:lnTo>
                    <a:pt x="12906" y="17727"/>
                  </a:lnTo>
                  <a:lnTo>
                    <a:pt x="13136" y="17318"/>
                  </a:lnTo>
                  <a:lnTo>
                    <a:pt x="13366" y="16884"/>
                  </a:lnTo>
                  <a:lnTo>
                    <a:pt x="13629" y="16501"/>
                  </a:lnTo>
                  <a:lnTo>
                    <a:pt x="13892" y="16041"/>
                  </a:lnTo>
                  <a:lnTo>
                    <a:pt x="14056" y="15556"/>
                  </a:lnTo>
                  <a:lnTo>
                    <a:pt x="14286" y="15070"/>
                  </a:lnTo>
                  <a:lnTo>
                    <a:pt x="14516" y="14534"/>
                  </a:lnTo>
                  <a:lnTo>
                    <a:pt x="14713" y="13997"/>
                  </a:lnTo>
                  <a:lnTo>
                    <a:pt x="15008" y="13487"/>
                  </a:lnTo>
                  <a:lnTo>
                    <a:pt x="15205" y="12950"/>
                  </a:lnTo>
                  <a:lnTo>
                    <a:pt x="15468" y="12363"/>
                  </a:lnTo>
                  <a:lnTo>
                    <a:pt x="15731" y="11775"/>
                  </a:lnTo>
                  <a:lnTo>
                    <a:pt x="15895" y="11239"/>
                  </a:lnTo>
                  <a:lnTo>
                    <a:pt x="16092" y="10651"/>
                  </a:lnTo>
                  <a:lnTo>
                    <a:pt x="16289" y="10064"/>
                  </a:lnTo>
                  <a:lnTo>
                    <a:pt x="16552" y="9527"/>
                  </a:lnTo>
                  <a:lnTo>
                    <a:pt x="16749" y="8940"/>
                  </a:lnTo>
                  <a:lnTo>
                    <a:pt x="16913" y="8352"/>
                  </a:lnTo>
                  <a:lnTo>
                    <a:pt x="17176" y="7816"/>
                  </a:lnTo>
                  <a:lnTo>
                    <a:pt x="17340" y="7203"/>
                  </a:lnTo>
                  <a:lnTo>
                    <a:pt x="17570" y="6667"/>
                  </a:lnTo>
                  <a:lnTo>
                    <a:pt x="17734" y="6130"/>
                  </a:lnTo>
                  <a:lnTo>
                    <a:pt x="17898" y="5594"/>
                  </a:lnTo>
                  <a:lnTo>
                    <a:pt x="18128" y="5057"/>
                  </a:lnTo>
                  <a:lnTo>
                    <a:pt x="18325" y="4572"/>
                  </a:lnTo>
                  <a:lnTo>
                    <a:pt x="18456" y="4061"/>
                  </a:lnTo>
                  <a:lnTo>
                    <a:pt x="18621" y="3525"/>
                  </a:lnTo>
                  <a:lnTo>
                    <a:pt x="18752" y="3142"/>
                  </a:lnTo>
                  <a:lnTo>
                    <a:pt x="18982" y="2656"/>
                  </a:lnTo>
                  <a:lnTo>
                    <a:pt x="19048" y="2248"/>
                  </a:lnTo>
                  <a:lnTo>
                    <a:pt x="19278" y="1814"/>
                  </a:lnTo>
                  <a:lnTo>
                    <a:pt x="19409" y="1430"/>
                  </a:lnTo>
                  <a:lnTo>
                    <a:pt x="19540" y="1073"/>
                  </a:lnTo>
                  <a:lnTo>
                    <a:pt x="19672" y="843"/>
                  </a:lnTo>
                  <a:lnTo>
                    <a:pt x="19803" y="485"/>
                  </a:lnTo>
                  <a:lnTo>
                    <a:pt x="19869" y="204"/>
                  </a:lnTo>
                  <a:lnTo>
                    <a:pt x="19967" y="0"/>
                  </a:lnTo>
                </a:path>
              </a:pathLst>
            </a:custGeom>
            <a:noFill/>
            <a:ln w="28575" cap="flat">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 name="Freeform 17"/>
            <p:cNvSpPr/>
            <p:nvPr/>
          </p:nvSpPr>
          <p:spPr bwMode="auto">
            <a:xfrm>
              <a:off x="3982" y="515"/>
              <a:ext cx="280" cy="210"/>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000" h="20000">
                  <a:moveTo>
                    <a:pt x="19967" y="19080"/>
                  </a:moveTo>
                  <a:lnTo>
                    <a:pt x="19737" y="18467"/>
                  </a:lnTo>
                  <a:lnTo>
                    <a:pt x="19540" y="17854"/>
                  </a:lnTo>
                  <a:lnTo>
                    <a:pt x="19310" y="17267"/>
                  </a:lnTo>
                  <a:lnTo>
                    <a:pt x="19048" y="16679"/>
                  </a:lnTo>
                  <a:lnTo>
                    <a:pt x="18851" y="16041"/>
                  </a:lnTo>
                  <a:lnTo>
                    <a:pt x="18621" y="15453"/>
                  </a:lnTo>
                  <a:lnTo>
                    <a:pt x="18424" y="14866"/>
                  </a:lnTo>
                  <a:lnTo>
                    <a:pt x="18194" y="14278"/>
                  </a:lnTo>
                  <a:lnTo>
                    <a:pt x="17997" y="13691"/>
                  </a:lnTo>
                  <a:lnTo>
                    <a:pt x="17734" y="13155"/>
                  </a:lnTo>
                  <a:lnTo>
                    <a:pt x="17537" y="12567"/>
                  </a:lnTo>
                  <a:lnTo>
                    <a:pt x="17241" y="12031"/>
                  </a:lnTo>
                  <a:lnTo>
                    <a:pt x="17077" y="11443"/>
                  </a:lnTo>
                  <a:lnTo>
                    <a:pt x="16847" y="10856"/>
                  </a:lnTo>
                  <a:lnTo>
                    <a:pt x="16585" y="10345"/>
                  </a:lnTo>
                  <a:lnTo>
                    <a:pt x="16420" y="9757"/>
                  </a:lnTo>
                  <a:lnTo>
                    <a:pt x="16158" y="9221"/>
                  </a:lnTo>
                  <a:lnTo>
                    <a:pt x="15928" y="8736"/>
                  </a:lnTo>
                  <a:lnTo>
                    <a:pt x="15764" y="8199"/>
                  </a:lnTo>
                  <a:lnTo>
                    <a:pt x="15501" y="7714"/>
                  </a:lnTo>
                  <a:lnTo>
                    <a:pt x="15304" y="7203"/>
                  </a:lnTo>
                  <a:lnTo>
                    <a:pt x="15008" y="6769"/>
                  </a:lnTo>
                  <a:lnTo>
                    <a:pt x="14877" y="6335"/>
                  </a:lnTo>
                  <a:lnTo>
                    <a:pt x="14614" y="5900"/>
                  </a:lnTo>
                  <a:lnTo>
                    <a:pt x="14417" y="5390"/>
                  </a:lnTo>
                  <a:lnTo>
                    <a:pt x="14220" y="4955"/>
                  </a:lnTo>
                  <a:lnTo>
                    <a:pt x="13924" y="4521"/>
                  </a:lnTo>
                  <a:lnTo>
                    <a:pt x="13760" y="4112"/>
                  </a:lnTo>
                  <a:lnTo>
                    <a:pt x="13530" y="3780"/>
                  </a:lnTo>
                  <a:lnTo>
                    <a:pt x="13333" y="3397"/>
                  </a:lnTo>
                  <a:lnTo>
                    <a:pt x="13136" y="3040"/>
                  </a:lnTo>
                  <a:lnTo>
                    <a:pt x="12874" y="2708"/>
                  </a:lnTo>
                  <a:lnTo>
                    <a:pt x="12644" y="2401"/>
                  </a:lnTo>
                  <a:lnTo>
                    <a:pt x="12447" y="2069"/>
                  </a:lnTo>
                  <a:lnTo>
                    <a:pt x="12250" y="1762"/>
                  </a:lnTo>
                  <a:lnTo>
                    <a:pt x="12053" y="1533"/>
                  </a:lnTo>
                  <a:lnTo>
                    <a:pt x="11757" y="1277"/>
                  </a:lnTo>
                  <a:lnTo>
                    <a:pt x="11626" y="1022"/>
                  </a:lnTo>
                  <a:lnTo>
                    <a:pt x="11363" y="843"/>
                  </a:lnTo>
                  <a:lnTo>
                    <a:pt x="11166" y="639"/>
                  </a:lnTo>
                  <a:lnTo>
                    <a:pt x="10903" y="485"/>
                  </a:lnTo>
                  <a:lnTo>
                    <a:pt x="10739" y="332"/>
                  </a:lnTo>
                  <a:lnTo>
                    <a:pt x="10575" y="255"/>
                  </a:lnTo>
                  <a:lnTo>
                    <a:pt x="10345" y="102"/>
                  </a:lnTo>
                  <a:lnTo>
                    <a:pt x="10082" y="51"/>
                  </a:lnTo>
                  <a:lnTo>
                    <a:pt x="9885" y="0"/>
                  </a:lnTo>
                  <a:lnTo>
                    <a:pt x="9655" y="0"/>
                  </a:lnTo>
                  <a:lnTo>
                    <a:pt x="9425" y="0"/>
                  </a:lnTo>
                  <a:lnTo>
                    <a:pt x="9228" y="0"/>
                  </a:lnTo>
                  <a:lnTo>
                    <a:pt x="9097" y="51"/>
                  </a:lnTo>
                  <a:lnTo>
                    <a:pt x="8834" y="153"/>
                  </a:lnTo>
                  <a:lnTo>
                    <a:pt x="8637" y="307"/>
                  </a:lnTo>
                  <a:lnTo>
                    <a:pt x="8342" y="485"/>
                  </a:lnTo>
                  <a:lnTo>
                    <a:pt x="8144" y="741"/>
                  </a:lnTo>
                  <a:lnTo>
                    <a:pt x="7947" y="945"/>
                  </a:lnTo>
                  <a:lnTo>
                    <a:pt x="7750" y="1226"/>
                  </a:lnTo>
                  <a:lnTo>
                    <a:pt x="7521" y="1533"/>
                  </a:lnTo>
                  <a:lnTo>
                    <a:pt x="7258" y="1865"/>
                  </a:lnTo>
                  <a:lnTo>
                    <a:pt x="7061" y="2248"/>
                  </a:lnTo>
                  <a:lnTo>
                    <a:pt x="6798" y="2656"/>
                  </a:lnTo>
                  <a:lnTo>
                    <a:pt x="6568" y="3091"/>
                  </a:lnTo>
                  <a:lnTo>
                    <a:pt x="6338" y="3474"/>
                  </a:lnTo>
                  <a:lnTo>
                    <a:pt x="6108" y="3934"/>
                  </a:lnTo>
                  <a:lnTo>
                    <a:pt x="5846" y="4419"/>
                  </a:lnTo>
                  <a:lnTo>
                    <a:pt x="5681" y="4904"/>
                  </a:lnTo>
                  <a:lnTo>
                    <a:pt x="5419" y="5441"/>
                  </a:lnTo>
                  <a:lnTo>
                    <a:pt x="5255" y="5977"/>
                  </a:lnTo>
                  <a:lnTo>
                    <a:pt x="4992" y="6488"/>
                  </a:lnTo>
                  <a:lnTo>
                    <a:pt x="4729" y="7024"/>
                  </a:lnTo>
                  <a:lnTo>
                    <a:pt x="4499" y="7612"/>
                  </a:lnTo>
                  <a:lnTo>
                    <a:pt x="4236" y="8199"/>
                  </a:lnTo>
                  <a:lnTo>
                    <a:pt x="4072" y="8736"/>
                  </a:lnTo>
                  <a:lnTo>
                    <a:pt x="3908" y="9323"/>
                  </a:lnTo>
                  <a:lnTo>
                    <a:pt x="3678" y="9911"/>
                  </a:lnTo>
                  <a:lnTo>
                    <a:pt x="3415" y="10447"/>
                  </a:lnTo>
                  <a:lnTo>
                    <a:pt x="3218" y="11034"/>
                  </a:lnTo>
                  <a:lnTo>
                    <a:pt x="2989" y="11622"/>
                  </a:lnTo>
                  <a:lnTo>
                    <a:pt x="2759" y="12184"/>
                  </a:lnTo>
                  <a:lnTo>
                    <a:pt x="2594" y="12771"/>
                  </a:lnTo>
                  <a:lnTo>
                    <a:pt x="2430" y="13308"/>
                  </a:lnTo>
                  <a:lnTo>
                    <a:pt x="2233" y="13844"/>
                  </a:lnTo>
                  <a:lnTo>
                    <a:pt x="2003" y="14381"/>
                  </a:lnTo>
                  <a:lnTo>
                    <a:pt x="1839" y="14917"/>
                  </a:lnTo>
                  <a:lnTo>
                    <a:pt x="1675" y="15402"/>
                  </a:lnTo>
                  <a:lnTo>
                    <a:pt x="1478" y="15913"/>
                  </a:lnTo>
                  <a:lnTo>
                    <a:pt x="1314" y="16450"/>
                  </a:lnTo>
                  <a:lnTo>
                    <a:pt x="1182" y="16833"/>
                  </a:lnTo>
                  <a:lnTo>
                    <a:pt x="985" y="17318"/>
                  </a:lnTo>
                  <a:lnTo>
                    <a:pt x="887" y="17727"/>
                  </a:lnTo>
                  <a:lnTo>
                    <a:pt x="690" y="18161"/>
                  </a:lnTo>
                  <a:lnTo>
                    <a:pt x="558" y="18544"/>
                  </a:lnTo>
                  <a:lnTo>
                    <a:pt x="427" y="18902"/>
                  </a:lnTo>
                  <a:lnTo>
                    <a:pt x="296" y="19132"/>
                  </a:lnTo>
                  <a:lnTo>
                    <a:pt x="197" y="19489"/>
                  </a:lnTo>
                  <a:lnTo>
                    <a:pt x="99" y="19770"/>
                  </a:lnTo>
                  <a:lnTo>
                    <a:pt x="0" y="19974"/>
                  </a:lnTo>
                </a:path>
              </a:pathLst>
            </a:custGeom>
            <a:noFill/>
            <a:ln w="28575" cap="flat">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 name="Freeform 18"/>
            <p:cNvSpPr/>
            <p:nvPr/>
          </p:nvSpPr>
          <p:spPr bwMode="auto">
            <a:xfrm>
              <a:off x="1760" y="519"/>
              <a:ext cx="280" cy="211"/>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000" h="20000">
                  <a:moveTo>
                    <a:pt x="19967" y="19080"/>
                  </a:moveTo>
                  <a:lnTo>
                    <a:pt x="19737" y="18467"/>
                  </a:lnTo>
                  <a:lnTo>
                    <a:pt x="19540" y="17854"/>
                  </a:lnTo>
                  <a:lnTo>
                    <a:pt x="19310" y="17267"/>
                  </a:lnTo>
                  <a:lnTo>
                    <a:pt x="19048" y="16679"/>
                  </a:lnTo>
                  <a:lnTo>
                    <a:pt x="18851" y="16041"/>
                  </a:lnTo>
                  <a:lnTo>
                    <a:pt x="18621" y="15453"/>
                  </a:lnTo>
                  <a:lnTo>
                    <a:pt x="18424" y="14866"/>
                  </a:lnTo>
                  <a:lnTo>
                    <a:pt x="18194" y="14278"/>
                  </a:lnTo>
                  <a:lnTo>
                    <a:pt x="17997" y="13691"/>
                  </a:lnTo>
                  <a:lnTo>
                    <a:pt x="17734" y="13155"/>
                  </a:lnTo>
                  <a:lnTo>
                    <a:pt x="17537" y="12567"/>
                  </a:lnTo>
                  <a:lnTo>
                    <a:pt x="17241" y="12031"/>
                  </a:lnTo>
                  <a:lnTo>
                    <a:pt x="17077" y="11443"/>
                  </a:lnTo>
                  <a:lnTo>
                    <a:pt x="16847" y="10856"/>
                  </a:lnTo>
                  <a:lnTo>
                    <a:pt x="16585" y="10345"/>
                  </a:lnTo>
                  <a:lnTo>
                    <a:pt x="16420" y="9757"/>
                  </a:lnTo>
                  <a:lnTo>
                    <a:pt x="16158" y="9221"/>
                  </a:lnTo>
                  <a:lnTo>
                    <a:pt x="15928" y="8736"/>
                  </a:lnTo>
                  <a:lnTo>
                    <a:pt x="15764" y="8199"/>
                  </a:lnTo>
                  <a:lnTo>
                    <a:pt x="15501" y="7714"/>
                  </a:lnTo>
                  <a:lnTo>
                    <a:pt x="15304" y="7203"/>
                  </a:lnTo>
                  <a:lnTo>
                    <a:pt x="15008" y="6769"/>
                  </a:lnTo>
                  <a:lnTo>
                    <a:pt x="14877" y="6335"/>
                  </a:lnTo>
                  <a:lnTo>
                    <a:pt x="14614" y="5900"/>
                  </a:lnTo>
                  <a:lnTo>
                    <a:pt x="14417" y="5390"/>
                  </a:lnTo>
                  <a:lnTo>
                    <a:pt x="14220" y="4955"/>
                  </a:lnTo>
                  <a:lnTo>
                    <a:pt x="13924" y="4521"/>
                  </a:lnTo>
                  <a:lnTo>
                    <a:pt x="13760" y="4112"/>
                  </a:lnTo>
                  <a:lnTo>
                    <a:pt x="13530" y="3780"/>
                  </a:lnTo>
                  <a:lnTo>
                    <a:pt x="13333" y="3397"/>
                  </a:lnTo>
                  <a:lnTo>
                    <a:pt x="13136" y="3040"/>
                  </a:lnTo>
                  <a:lnTo>
                    <a:pt x="12874" y="2708"/>
                  </a:lnTo>
                  <a:lnTo>
                    <a:pt x="12644" y="2401"/>
                  </a:lnTo>
                  <a:lnTo>
                    <a:pt x="12447" y="2069"/>
                  </a:lnTo>
                  <a:lnTo>
                    <a:pt x="12250" y="1762"/>
                  </a:lnTo>
                  <a:lnTo>
                    <a:pt x="12053" y="1533"/>
                  </a:lnTo>
                  <a:lnTo>
                    <a:pt x="11757" y="1277"/>
                  </a:lnTo>
                  <a:lnTo>
                    <a:pt x="11626" y="1022"/>
                  </a:lnTo>
                  <a:lnTo>
                    <a:pt x="11363" y="843"/>
                  </a:lnTo>
                  <a:lnTo>
                    <a:pt x="11166" y="639"/>
                  </a:lnTo>
                  <a:lnTo>
                    <a:pt x="10903" y="485"/>
                  </a:lnTo>
                  <a:lnTo>
                    <a:pt x="10739" y="332"/>
                  </a:lnTo>
                  <a:lnTo>
                    <a:pt x="10575" y="255"/>
                  </a:lnTo>
                  <a:lnTo>
                    <a:pt x="10345" y="102"/>
                  </a:lnTo>
                  <a:lnTo>
                    <a:pt x="10082" y="51"/>
                  </a:lnTo>
                  <a:lnTo>
                    <a:pt x="9885" y="0"/>
                  </a:lnTo>
                  <a:lnTo>
                    <a:pt x="9655" y="0"/>
                  </a:lnTo>
                  <a:lnTo>
                    <a:pt x="9425" y="0"/>
                  </a:lnTo>
                  <a:lnTo>
                    <a:pt x="9228" y="0"/>
                  </a:lnTo>
                  <a:lnTo>
                    <a:pt x="9097" y="51"/>
                  </a:lnTo>
                  <a:lnTo>
                    <a:pt x="8834" y="153"/>
                  </a:lnTo>
                  <a:lnTo>
                    <a:pt x="8637" y="307"/>
                  </a:lnTo>
                  <a:lnTo>
                    <a:pt x="8342" y="485"/>
                  </a:lnTo>
                  <a:lnTo>
                    <a:pt x="8144" y="741"/>
                  </a:lnTo>
                  <a:lnTo>
                    <a:pt x="7947" y="945"/>
                  </a:lnTo>
                  <a:lnTo>
                    <a:pt x="7750" y="1226"/>
                  </a:lnTo>
                  <a:lnTo>
                    <a:pt x="7521" y="1533"/>
                  </a:lnTo>
                  <a:lnTo>
                    <a:pt x="7258" y="1865"/>
                  </a:lnTo>
                  <a:lnTo>
                    <a:pt x="7061" y="2248"/>
                  </a:lnTo>
                  <a:lnTo>
                    <a:pt x="6798" y="2656"/>
                  </a:lnTo>
                  <a:lnTo>
                    <a:pt x="6568" y="3091"/>
                  </a:lnTo>
                  <a:lnTo>
                    <a:pt x="6338" y="3474"/>
                  </a:lnTo>
                  <a:lnTo>
                    <a:pt x="6108" y="3934"/>
                  </a:lnTo>
                  <a:lnTo>
                    <a:pt x="5846" y="4419"/>
                  </a:lnTo>
                  <a:lnTo>
                    <a:pt x="5681" y="4904"/>
                  </a:lnTo>
                  <a:lnTo>
                    <a:pt x="5419" y="5441"/>
                  </a:lnTo>
                  <a:lnTo>
                    <a:pt x="5255" y="5977"/>
                  </a:lnTo>
                  <a:lnTo>
                    <a:pt x="4992" y="6488"/>
                  </a:lnTo>
                  <a:lnTo>
                    <a:pt x="4729" y="7024"/>
                  </a:lnTo>
                  <a:lnTo>
                    <a:pt x="4499" y="7612"/>
                  </a:lnTo>
                  <a:lnTo>
                    <a:pt x="4236" y="8199"/>
                  </a:lnTo>
                  <a:lnTo>
                    <a:pt x="4072" y="8736"/>
                  </a:lnTo>
                  <a:lnTo>
                    <a:pt x="3908" y="9323"/>
                  </a:lnTo>
                  <a:lnTo>
                    <a:pt x="3678" y="9911"/>
                  </a:lnTo>
                  <a:lnTo>
                    <a:pt x="3415" y="10447"/>
                  </a:lnTo>
                  <a:lnTo>
                    <a:pt x="3218" y="11034"/>
                  </a:lnTo>
                  <a:lnTo>
                    <a:pt x="2989" y="11622"/>
                  </a:lnTo>
                  <a:lnTo>
                    <a:pt x="2759" y="12184"/>
                  </a:lnTo>
                  <a:lnTo>
                    <a:pt x="2594" y="12771"/>
                  </a:lnTo>
                  <a:lnTo>
                    <a:pt x="2430" y="13308"/>
                  </a:lnTo>
                  <a:lnTo>
                    <a:pt x="2233" y="13844"/>
                  </a:lnTo>
                  <a:lnTo>
                    <a:pt x="2003" y="14381"/>
                  </a:lnTo>
                  <a:lnTo>
                    <a:pt x="1839" y="14917"/>
                  </a:lnTo>
                  <a:lnTo>
                    <a:pt x="1675" y="15402"/>
                  </a:lnTo>
                  <a:lnTo>
                    <a:pt x="1478" y="15913"/>
                  </a:lnTo>
                  <a:lnTo>
                    <a:pt x="1314" y="16450"/>
                  </a:lnTo>
                  <a:lnTo>
                    <a:pt x="1182" y="16833"/>
                  </a:lnTo>
                  <a:lnTo>
                    <a:pt x="985" y="17318"/>
                  </a:lnTo>
                  <a:lnTo>
                    <a:pt x="887" y="17727"/>
                  </a:lnTo>
                  <a:lnTo>
                    <a:pt x="690" y="18161"/>
                  </a:lnTo>
                  <a:lnTo>
                    <a:pt x="558" y="18544"/>
                  </a:lnTo>
                  <a:lnTo>
                    <a:pt x="427" y="18902"/>
                  </a:lnTo>
                  <a:lnTo>
                    <a:pt x="296" y="19132"/>
                  </a:lnTo>
                  <a:lnTo>
                    <a:pt x="197" y="19489"/>
                  </a:lnTo>
                  <a:lnTo>
                    <a:pt x="99" y="19770"/>
                  </a:lnTo>
                  <a:lnTo>
                    <a:pt x="0" y="19974"/>
                  </a:lnTo>
                </a:path>
              </a:pathLst>
            </a:custGeom>
            <a:noFill/>
            <a:ln w="28575" cap="flat">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 name="Line 19"/>
            <p:cNvSpPr>
              <a:spLocks noChangeShapeType="1"/>
            </p:cNvSpPr>
            <p:nvPr/>
          </p:nvSpPr>
          <p:spPr bwMode="auto">
            <a:xfrm>
              <a:off x="3032" y="327"/>
              <a:ext cx="0" cy="596"/>
            </a:xfrm>
            <a:prstGeom prst="line">
              <a:avLst/>
            </a:prstGeom>
            <a:noFill/>
            <a:ln w="9525">
              <a:solidFill>
                <a:schemeClr val="tx1"/>
              </a:solidFill>
              <a:round/>
              <a:headEnd type="triangl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 name="Line 20"/>
            <p:cNvSpPr>
              <a:spLocks noChangeShapeType="1"/>
            </p:cNvSpPr>
            <p:nvPr/>
          </p:nvSpPr>
          <p:spPr bwMode="auto">
            <a:xfrm>
              <a:off x="1711" y="512"/>
              <a:ext cx="2606" cy="0"/>
            </a:xfrm>
            <a:prstGeom prst="line">
              <a:avLst/>
            </a:prstGeom>
            <a:noFill/>
            <a:ln w="6350">
              <a:solidFill>
                <a:schemeClr val="tx1"/>
              </a:solidFill>
              <a:prstDash val="sysDot"/>
              <a:round/>
              <a:headEnd type="non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 name="Line 21"/>
            <p:cNvSpPr>
              <a:spLocks noChangeShapeType="1"/>
            </p:cNvSpPr>
            <p:nvPr/>
          </p:nvSpPr>
          <p:spPr bwMode="auto">
            <a:xfrm>
              <a:off x="3585" y="517"/>
              <a:ext cx="0" cy="402"/>
            </a:xfrm>
            <a:prstGeom prst="line">
              <a:avLst/>
            </a:prstGeom>
            <a:noFill/>
            <a:ln w="6350">
              <a:solidFill>
                <a:schemeClr val="tx1"/>
              </a:solidFill>
              <a:prstDash val="sysDot"/>
              <a:round/>
              <a:headEnd type="non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 name="Line 22"/>
            <p:cNvSpPr>
              <a:spLocks noChangeShapeType="1"/>
            </p:cNvSpPr>
            <p:nvPr/>
          </p:nvSpPr>
          <p:spPr bwMode="auto">
            <a:xfrm>
              <a:off x="4116" y="517"/>
              <a:ext cx="0" cy="402"/>
            </a:xfrm>
            <a:prstGeom prst="line">
              <a:avLst/>
            </a:prstGeom>
            <a:noFill/>
            <a:ln w="6350">
              <a:solidFill>
                <a:schemeClr val="tx1"/>
              </a:solidFill>
              <a:prstDash val="sysDot"/>
              <a:round/>
              <a:headEnd type="non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 name="Line 23"/>
            <p:cNvSpPr>
              <a:spLocks noChangeShapeType="1"/>
            </p:cNvSpPr>
            <p:nvPr/>
          </p:nvSpPr>
          <p:spPr bwMode="auto">
            <a:xfrm>
              <a:off x="2482" y="522"/>
              <a:ext cx="0" cy="403"/>
            </a:xfrm>
            <a:prstGeom prst="line">
              <a:avLst/>
            </a:prstGeom>
            <a:noFill/>
            <a:ln w="6350">
              <a:solidFill>
                <a:schemeClr val="tx1"/>
              </a:solidFill>
              <a:prstDash val="sysDot"/>
              <a:round/>
              <a:headEnd type="non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 name="Line 24"/>
            <p:cNvSpPr>
              <a:spLocks noChangeShapeType="1"/>
            </p:cNvSpPr>
            <p:nvPr/>
          </p:nvSpPr>
          <p:spPr bwMode="auto">
            <a:xfrm>
              <a:off x="1898" y="527"/>
              <a:ext cx="0" cy="403"/>
            </a:xfrm>
            <a:prstGeom prst="line">
              <a:avLst/>
            </a:prstGeom>
            <a:noFill/>
            <a:ln w="6350">
              <a:solidFill>
                <a:schemeClr val="tx1"/>
              </a:solidFill>
              <a:prstDash val="sysDot"/>
              <a:round/>
              <a:headEnd type="non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 name="Rectangle 25"/>
            <p:cNvSpPr>
              <a:spLocks noChangeArrowheads="1"/>
            </p:cNvSpPr>
            <p:nvPr/>
          </p:nvSpPr>
          <p:spPr bwMode="auto">
            <a:xfrm>
              <a:off x="4388" y="1051"/>
              <a:ext cx="194" cy="119"/>
            </a:xfrm>
            <a:prstGeom prst="rect">
              <a:avLst/>
            </a:prstGeom>
            <a:noFill/>
            <a:ln w="6350">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eaLnBrk="1" hangingPunct="1"/>
              <a:r>
                <a:rPr kumimoji="1" lang="en-US" altLang="zh-CN" sz="1800" i="1" dirty="0">
                  <a:latin typeface="Times New Roman" panose="02020603050405020304" pitchFamily="18" charset="0"/>
                </a:rPr>
                <a:t>k</a:t>
              </a:r>
              <a:endParaRPr kumimoji="1" lang="en-US" altLang="zh-CN" sz="1800" b="0" dirty="0">
                <a:solidFill>
                  <a:schemeClr val="tx1"/>
                </a:solidFill>
                <a:latin typeface="Times New Roman" panose="02020603050405020304" pitchFamily="18" charset="0"/>
              </a:endParaRPr>
            </a:p>
          </p:txBody>
        </p:sp>
        <p:sp>
          <p:nvSpPr>
            <p:cNvPr id="25" name="Rectangle 31"/>
            <p:cNvSpPr>
              <a:spLocks noChangeArrowheads="1"/>
            </p:cNvSpPr>
            <p:nvPr/>
          </p:nvSpPr>
          <p:spPr bwMode="auto">
            <a:xfrm>
              <a:off x="3044" y="351"/>
              <a:ext cx="373" cy="126"/>
            </a:xfrm>
            <a:prstGeom prst="rect">
              <a:avLst/>
            </a:prstGeom>
            <a:noFill/>
            <a:ln w="6350">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eaLnBrk="1" hangingPunct="1"/>
              <a:r>
                <a:rPr kumimoji="1" lang="en-US" altLang="zh-CN" sz="1800" dirty="0">
                  <a:solidFill>
                    <a:schemeClr val="tx1"/>
                  </a:solidFill>
                  <a:latin typeface="Times New Roman" panose="02020603050405020304" pitchFamily="18" charset="0"/>
                </a:rPr>
                <a:t>4</a:t>
              </a:r>
              <a:r>
                <a:rPr kumimoji="1" lang="en-US" altLang="zh-CN" sz="1800" i="1" dirty="0">
                  <a:solidFill>
                    <a:schemeClr val="tx1"/>
                  </a:solidFill>
                  <a:latin typeface="Times New Roman" panose="02020603050405020304" pitchFamily="18" charset="0"/>
                </a:rPr>
                <a:t>I</a:t>
              </a:r>
              <a:r>
                <a:rPr kumimoji="1" lang="en-US" altLang="zh-CN" sz="1800" baseline="-25000" dirty="0">
                  <a:solidFill>
                    <a:schemeClr val="tx1"/>
                  </a:solidFill>
                  <a:latin typeface="Times New Roman" panose="02020603050405020304" pitchFamily="18" charset="0"/>
                </a:rPr>
                <a:t>0</a:t>
              </a:r>
              <a:endParaRPr kumimoji="1" lang="en-US" altLang="zh-CN" sz="1800" b="0" dirty="0">
                <a:solidFill>
                  <a:schemeClr val="tx1"/>
                </a:solidFill>
                <a:latin typeface="Times New Roman" panose="02020603050405020304" pitchFamily="18" charset="0"/>
              </a:endParaRPr>
            </a:p>
          </p:txBody>
        </p:sp>
        <p:sp>
          <p:nvSpPr>
            <p:cNvPr id="26" name="Rectangle 32"/>
            <p:cNvSpPr>
              <a:spLocks noChangeArrowheads="1"/>
            </p:cNvSpPr>
            <p:nvPr/>
          </p:nvSpPr>
          <p:spPr bwMode="auto">
            <a:xfrm>
              <a:off x="4377" y="922"/>
              <a:ext cx="202" cy="108"/>
            </a:xfrm>
            <a:prstGeom prst="rect">
              <a:avLst/>
            </a:prstGeom>
            <a:noFill/>
            <a:ln w="6350">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eaLnBrk="1" hangingPunct="1"/>
              <a:endParaRPr kumimoji="1" lang="en-US" altLang="zh-CN" sz="1800" b="0" dirty="0">
                <a:solidFill>
                  <a:srgbClr val="FFFF00"/>
                </a:solidFill>
                <a:latin typeface="Times New Roman" panose="02020603050405020304" pitchFamily="18" charset="0"/>
              </a:endParaRPr>
            </a:p>
          </p:txBody>
        </p:sp>
        <p:sp>
          <p:nvSpPr>
            <p:cNvPr id="27" name="Rectangle 33"/>
            <p:cNvSpPr>
              <a:spLocks noChangeArrowheads="1"/>
            </p:cNvSpPr>
            <p:nvPr/>
          </p:nvSpPr>
          <p:spPr bwMode="auto">
            <a:xfrm>
              <a:off x="3044" y="922"/>
              <a:ext cx="211" cy="112"/>
            </a:xfrm>
            <a:prstGeom prst="rect">
              <a:avLst/>
            </a:prstGeom>
            <a:noFill/>
            <a:ln w="6350">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eaLnBrk="1" hangingPunct="1"/>
              <a:r>
                <a:rPr kumimoji="1" lang="en-US" altLang="zh-CN" sz="1800" dirty="0">
                  <a:solidFill>
                    <a:schemeClr val="tx1"/>
                  </a:solidFill>
                  <a:latin typeface="Times New Roman" panose="02020603050405020304" pitchFamily="18" charset="0"/>
                </a:rPr>
                <a:t>0</a:t>
              </a:r>
              <a:endParaRPr kumimoji="1" lang="en-US" altLang="zh-CN" sz="1800" b="0" dirty="0">
                <a:solidFill>
                  <a:schemeClr val="tx1"/>
                </a:solidFill>
                <a:latin typeface="Times New Roman" panose="02020603050405020304" pitchFamily="18" charset="0"/>
              </a:endParaRPr>
            </a:p>
          </p:txBody>
        </p:sp>
        <p:sp>
          <p:nvSpPr>
            <p:cNvPr id="28" name="Rectangle 34"/>
            <p:cNvSpPr>
              <a:spLocks noChangeArrowheads="1"/>
            </p:cNvSpPr>
            <p:nvPr/>
          </p:nvSpPr>
          <p:spPr bwMode="auto">
            <a:xfrm>
              <a:off x="3518" y="922"/>
              <a:ext cx="267" cy="108"/>
            </a:xfrm>
            <a:prstGeom prst="rect">
              <a:avLst/>
            </a:prstGeom>
            <a:noFill/>
            <a:ln w="6350">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eaLnBrk="1" hangingPunct="1"/>
              <a:r>
                <a:rPr kumimoji="1" lang="en-US" altLang="zh-CN" sz="1800" i="1" dirty="0">
                  <a:solidFill>
                    <a:schemeClr val="tx1"/>
                  </a:solidFill>
                  <a:latin typeface="Times New Roman" panose="02020603050405020304" pitchFamily="18" charset="0"/>
                </a:rPr>
                <a:t>x</a:t>
              </a:r>
              <a:r>
                <a:rPr kumimoji="1" lang="en-US" altLang="zh-CN" sz="1800" baseline="-25000" dirty="0">
                  <a:solidFill>
                    <a:schemeClr val="tx1"/>
                  </a:solidFill>
                  <a:latin typeface="Times New Roman" panose="02020603050405020304" pitchFamily="18" charset="0"/>
                </a:rPr>
                <a:t>1</a:t>
              </a:r>
              <a:endParaRPr kumimoji="1" lang="en-US" altLang="zh-CN" sz="1800" b="0" dirty="0">
                <a:solidFill>
                  <a:schemeClr val="tx1"/>
                </a:solidFill>
                <a:latin typeface="Times New Roman" panose="02020603050405020304" pitchFamily="18" charset="0"/>
              </a:endParaRPr>
            </a:p>
          </p:txBody>
        </p:sp>
        <p:sp>
          <p:nvSpPr>
            <p:cNvPr id="29" name="Rectangle 36"/>
            <p:cNvSpPr>
              <a:spLocks noChangeArrowheads="1"/>
            </p:cNvSpPr>
            <p:nvPr/>
          </p:nvSpPr>
          <p:spPr bwMode="auto">
            <a:xfrm>
              <a:off x="1828" y="924"/>
              <a:ext cx="331" cy="145"/>
            </a:xfrm>
            <a:prstGeom prst="rect">
              <a:avLst/>
            </a:prstGeom>
            <a:noFill/>
            <a:ln w="6350">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eaLnBrk="1" hangingPunct="1"/>
              <a:r>
                <a:rPr kumimoji="1" lang="en-US" altLang="zh-CN" sz="1800" i="1" dirty="0">
                  <a:solidFill>
                    <a:schemeClr val="tx1"/>
                  </a:solidFill>
                  <a:latin typeface="Times New Roman" panose="02020603050405020304" pitchFamily="18" charset="0"/>
                </a:rPr>
                <a:t>x</a:t>
              </a:r>
              <a:r>
                <a:rPr kumimoji="1" lang="en-US" altLang="zh-CN" sz="1800" baseline="-25000" dirty="0">
                  <a:solidFill>
                    <a:schemeClr val="tx1"/>
                  </a:solidFill>
                  <a:latin typeface="楷体_GB2312" pitchFamily="49" charset="-122"/>
                  <a:ea typeface="楷体_GB2312" pitchFamily="49" charset="-122"/>
                </a:rPr>
                <a:t>-</a:t>
              </a:r>
              <a:r>
                <a:rPr kumimoji="1" lang="en-US" altLang="zh-CN" sz="1800" baseline="-25000" dirty="0">
                  <a:solidFill>
                    <a:schemeClr val="tx1"/>
                  </a:solidFill>
                  <a:latin typeface="Times New Roman" panose="02020603050405020304" pitchFamily="18" charset="0"/>
                </a:rPr>
                <a:t>2</a:t>
              </a:r>
              <a:endParaRPr kumimoji="1" lang="en-US" altLang="zh-CN" sz="1800" b="0" dirty="0">
                <a:solidFill>
                  <a:schemeClr val="tx1"/>
                </a:solidFill>
                <a:latin typeface="Times New Roman" panose="02020603050405020304" pitchFamily="18" charset="0"/>
              </a:endParaRPr>
            </a:p>
          </p:txBody>
        </p:sp>
        <p:sp>
          <p:nvSpPr>
            <p:cNvPr id="30" name="Rectangle 37"/>
            <p:cNvSpPr>
              <a:spLocks noChangeArrowheads="1"/>
            </p:cNvSpPr>
            <p:nvPr/>
          </p:nvSpPr>
          <p:spPr bwMode="auto">
            <a:xfrm>
              <a:off x="2409" y="911"/>
              <a:ext cx="293" cy="119"/>
            </a:xfrm>
            <a:prstGeom prst="rect">
              <a:avLst/>
            </a:prstGeom>
            <a:noFill/>
            <a:ln w="6350">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eaLnBrk="1" hangingPunct="1"/>
              <a:r>
                <a:rPr kumimoji="1" lang="en-US" altLang="zh-CN" sz="1800" i="1" dirty="0">
                  <a:solidFill>
                    <a:schemeClr val="tx1"/>
                  </a:solidFill>
                  <a:latin typeface="Times New Roman" panose="02020603050405020304" pitchFamily="18" charset="0"/>
                </a:rPr>
                <a:t>x</a:t>
              </a:r>
              <a:r>
                <a:rPr kumimoji="1" lang="en-US" altLang="zh-CN" sz="1800" baseline="-25000" dirty="0">
                  <a:solidFill>
                    <a:schemeClr val="tx1"/>
                  </a:solidFill>
                  <a:latin typeface="楷体_GB2312" pitchFamily="49" charset="-122"/>
                  <a:ea typeface="楷体_GB2312" pitchFamily="49" charset="-122"/>
                </a:rPr>
                <a:t>-</a:t>
              </a:r>
              <a:r>
                <a:rPr kumimoji="1" lang="en-US" altLang="zh-CN" sz="1800" baseline="-25000" dirty="0">
                  <a:solidFill>
                    <a:schemeClr val="tx1"/>
                  </a:solidFill>
                  <a:latin typeface="Times New Roman" panose="02020603050405020304" pitchFamily="18" charset="0"/>
                </a:rPr>
                <a:t>1</a:t>
              </a:r>
              <a:endParaRPr kumimoji="1" lang="en-US" altLang="zh-CN" sz="1800" b="0" dirty="0">
                <a:solidFill>
                  <a:schemeClr val="tx1"/>
                </a:solidFill>
                <a:latin typeface="Times New Roman" panose="02020603050405020304" pitchFamily="18" charset="0"/>
              </a:endParaRPr>
            </a:p>
          </p:txBody>
        </p:sp>
      </p:grpSp>
      <p:sp>
        <p:nvSpPr>
          <p:cNvPr id="31" name="Rectangle 34"/>
          <p:cNvSpPr>
            <a:spLocks noChangeArrowheads="1"/>
          </p:cNvSpPr>
          <p:nvPr/>
        </p:nvSpPr>
        <p:spPr bwMode="auto">
          <a:xfrm>
            <a:off x="5611847" y="2752068"/>
            <a:ext cx="423862" cy="171450"/>
          </a:xfrm>
          <a:prstGeom prst="rect">
            <a:avLst/>
          </a:prstGeom>
          <a:noFill/>
          <a:ln w="6350">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eaLnBrk="1" hangingPunct="1"/>
            <a:r>
              <a:rPr kumimoji="1" lang="en-US" altLang="zh-CN" sz="1800" i="1" dirty="0">
                <a:solidFill>
                  <a:schemeClr val="tx1"/>
                </a:solidFill>
                <a:latin typeface="Times New Roman" panose="02020603050405020304" pitchFamily="18" charset="0"/>
              </a:rPr>
              <a:t>x</a:t>
            </a:r>
            <a:r>
              <a:rPr kumimoji="1" lang="en-US" altLang="zh-CN" sz="1800" baseline="-25000" dirty="0">
                <a:solidFill>
                  <a:schemeClr val="tx1"/>
                </a:solidFill>
                <a:latin typeface="Times New Roman" panose="02020603050405020304" pitchFamily="18" charset="0"/>
              </a:rPr>
              <a:t>2</a:t>
            </a:r>
            <a:endParaRPr kumimoji="1" lang="en-US" altLang="zh-CN" sz="1800" b="0" dirty="0">
              <a:solidFill>
                <a:schemeClr val="tx1"/>
              </a:solidFill>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32" name="TextBox 31"/>
              <p:cNvSpPr txBox="1"/>
              <p:nvPr/>
            </p:nvSpPr>
            <p:spPr>
              <a:xfrm>
                <a:off x="6138193" y="2602828"/>
                <a:ext cx="3013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𝑃</m:t>
                          </m:r>
                        </m:sub>
                      </m:sSub>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6138193" y="2602828"/>
                <a:ext cx="301365" cy="276999"/>
              </a:xfrm>
              <a:prstGeom prst="rect">
                <a:avLst/>
              </a:prstGeom>
              <a:blipFill rotWithShape="1">
                <a:blip r:embed="rId2"/>
                <a:stretch>
                  <a:fillRect l="-94" t="-216" r="-10317" b="37"/>
                </a:stretch>
              </a:blipFill>
            </p:spPr>
            <p:txBody>
              <a:bodyPr/>
              <a:lstStyle/>
              <a:p>
                <a:r>
                  <a:rPr lang="zh-CN" altLang="en-US">
                    <a:noFill/>
                  </a:rPr>
                  <a:t> </a:t>
                </a:r>
              </a:p>
            </p:txBody>
          </p:sp>
        </mc:Fallback>
      </mc:AlternateContent>
      <p:sp>
        <p:nvSpPr>
          <p:cNvPr id="33" name="Rectangle 34"/>
          <p:cNvSpPr>
            <a:spLocks noChangeArrowheads="1"/>
          </p:cNvSpPr>
          <p:nvPr/>
        </p:nvSpPr>
        <p:spPr bwMode="auto">
          <a:xfrm>
            <a:off x="3915777" y="3089286"/>
            <a:ext cx="423862" cy="171450"/>
          </a:xfrm>
          <a:prstGeom prst="rect">
            <a:avLst/>
          </a:prstGeom>
          <a:noFill/>
          <a:ln w="6350">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eaLnBrk="1" hangingPunct="1"/>
            <a:r>
              <a:rPr kumimoji="1" lang="en-US" altLang="zh-CN" sz="1800" i="1" dirty="0">
                <a:solidFill>
                  <a:schemeClr val="tx1"/>
                </a:solidFill>
                <a:latin typeface="Times New Roman" panose="02020603050405020304" pitchFamily="18" charset="0"/>
              </a:rPr>
              <a:t>x</a:t>
            </a:r>
            <a:r>
              <a:rPr kumimoji="1" lang="en-US" altLang="zh-CN" sz="1800" baseline="-25000" dirty="0">
                <a:solidFill>
                  <a:schemeClr val="tx1"/>
                </a:solidFill>
                <a:latin typeface="Times New Roman" panose="02020603050405020304" pitchFamily="18" charset="0"/>
              </a:rPr>
              <a:t>0</a:t>
            </a:r>
            <a:endParaRPr kumimoji="1" lang="en-US" altLang="zh-CN" sz="1800" b="0" dirty="0">
              <a:solidFill>
                <a:schemeClr val="tx1"/>
              </a:solidFill>
              <a:latin typeface="Times New Roman" panose="02020603050405020304" pitchFamily="18" charset="0"/>
            </a:endParaRPr>
          </a:p>
        </p:txBody>
      </p:sp>
      <p:cxnSp>
        <p:nvCxnSpPr>
          <p:cNvPr id="34" name="Straight Connector 33"/>
          <p:cNvCxnSpPr/>
          <p:nvPr/>
        </p:nvCxnSpPr>
        <p:spPr bwMode="auto">
          <a:xfrm>
            <a:off x="3930683" y="2440496"/>
            <a:ext cx="0" cy="701482"/>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412813" y="3794440"/>
            <a:ext cx="3930691" cy="369332"/>
          </a:xfrm>
          <a:prstGeom prst="rect">
            <a:avLst/>
          </a:prstGeom>
          <a:noFill/>
        </p:spPr>
        <p:txBody>
          <a:bodyPr wrap="none" rtlCol="0">
            <a:spAutoFit/>
          </a:bodyPr>
          <a:lstStyle/>
          <a:p>
            <a:r>
              <a:rPr lang="en-US" dirty="0"/>
              <a:t>Distance between two consecutive crests:</a:t>
            </a:r>
            <a:endParaRPr lang="en-US" dirty="0"/>
          </a:p>
        </p:txBody>
      </p:sp>
      <mc:AlternateContent xmlns:mc="http://schemas.openxmlformats.org/markup-compatibility/2006">
        <mc:Choice xmlns:a14="http://schemas.microsoft.com/office/drawing/2010/main" Requires="a14">
          <p:sp>
            <p:nvSpPr>
              <p:cNvPr id="36" name="Rectangle 35"/>
              <p:cNvSpPr/>
              <p:nvPr/>
            </p:nvSpPr>
            <p:spPr>
              <a:xfrm>
                <a:off x="4438033" y="3631498"/>
                <a:ext cx="2098138" cy="60907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𝑚</m:t>
                          </m:r>
                        </m:sub>
                      </m:sSub>
                      <m:r>
                        <a:rPr lang="en-US" b="0" i="1" smtClean="0">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𝐷</m:t>
                          </m:r>
                        </m:num>
                        <m:den>
                          <m:r>
                            <a:rPr lang="en-US" b="0" i="1" smtClean="0">
                              <a:latin typeface="Cambria Math" panose="02040503050406030204" pitchFamily="18" charset="0"/>
                              <a:ea typeface="Cambria Math" panose="02040503050406030204" pitchFamily="18" charset="0"/>
                            </a:rPr>
                            <m:t>𝑑</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0</m:t>
                          </m:r>
                        </m:sub>
                      </m:sSub>
                    </m:oMath>
                  </m:oMathPara>
                </a14:m>
                <a:endParaRPr lang="en-US" dirty="0"/>
              </a:p>
            </p:txBody>
          </p:sp>
        </mc:Choice>
        <mc:Fallback>
          <p:sp>
            <p:nvSpPr>
              <p:cNvPr id="36" name="Rectangle 35"/>
              <p:cNvSpPr>
                <a:spLocks noRot="1" noChangeAspect="1" noMove="1" noResize="1" noEditPoints="1" noAdjustHandles="1" noChangeArrowheads="1" noChangeShapeType="1" noTextEdit="1"/>
              </p:cNvSpPr>
              <p:nvPr/>
            </p:nvSpPr>
            <p:spPr>
              <a:xfrm>
                <a:off x="4438033" y="3631498"/>
                <a:ext cx="2098138" cy="609077"/>
              </a:xfrm>
              <a:prstGeom prst="rect">
                <a:avLst/>
              </a:prstGeom>
              <a:blipFill rotWithShape="1">
                <a:blip r:embed="rId3"/>
                <a:stretch>
                  <a:fillRect l="-1" t="-93" r="6" b="7"/>
                </a:stretch>
              </a:blipFill>
            </p:spPr>
            <p:txBody>
              <a:bodyPr/>
              <a:lstStyle/>
              <a:p>
                <a:r>
                  <a:rPr lang="zh-CN" altLang="en-US">
                    <a:noFill/>
                  </a:rPr>
                  <a:t> </a:t>
                </a:r>
              </a:p>
            </p:txBody>
          </p:sp>
        </mc:Fallback>
      </mc:AlternateContent>
      <p:sp>
        <p:nvSpPr>
          <p:cNvPr id="37" name="Rectangle: Rounded Corners 52"/>
          <p:cNvSpPr/>
          <p:nvPr/>
        </p:nvSpPr>
        <p:spPr bwMode="auto">
          <a:xfrm>
            <a:off x="1584804" y="5383293"/>
            <a:ext cx="6083539" cy="507786"/>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mc:Choice xmlns:a14="http://schemas.microsoft.com/office/drawing/2010/main" Requires="a14">
          <p:sp>
            <p:nvSpPr>
              <p:cNvPr id="38" name="TextBox 37"/>
              <p:cNvSpPr txBox="1"/>
              <p:nvPr/>
            </p:nvSpPr>
            <p:spPr>
              <a:xfrm>
                <a:off x="1235734" y="5013961"/>
                <a:ext cx="6071534" cy="369332"/>
              </a:xfrm>
              <a:prstGeom prst="rect">
                <a:avLst/>
              </a:prstGeom>
              <a:noFill/>
            </p:spPr>
            <p:txBody>
              <a:bodyPr wrap="none" rtlCol="0">
                <a:spAutoFit/>
              </a:bodyPr>
              <a:lstStyle/>
              <a:p>
                <a:r>
                  <a:rPr lang="en-US" dirty="0"/>
                  <a:t>The distance between the crests of intensity depends on </a:t>
                </a:r>
                <a14:m>
                  <m:oMath xmlns:m="http://schemas.openxmlformats.org/officeDocument/2006/math">
                    <m:r>
                      <a:rPr lang="en-US" b="0" i="1" smtClean="0">
                        <a:latin typeface="Cambria Math" panose="02040503050406030204" pitchFamily="18" charset="0"/>
                      </a:rPr>
                      <m:t>𝑑</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0</m:t>
                        </m:r>
                      </m:sub>
                    </m:sSub>
                  </m:oMath>
                </a14:m>
                <a:r>
                  <a:rPr lang="en-US" dirty="0"/>
                  <a:t>!</a:t>
                </a:r>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1235734" y="5013961"/>
                <a:ext cx="6071534" cy="369332"/>
              </a:xfrm>
              <a:prstGeom prst="rect">
                <a:avLst/>
              </a:prstGeom>
              <a:blipFill rotWithShape="1">
                <a:blip r:embed="rId4"/>
                <a:stretch>
                  <a:fillRect r="-1584" b="108"/>
                </a:stretch>
              </a:blipFill>
            </p:spPr>
            <p:txBody>
              <a:bodyPr/>
              <a:lstStyle/>
              <a:p>
                <a:r>
                  <a:rPr lang="zh-CN" altLang="en-US">
                    <a:noFill/>
                  </a:rPr>
                  <a:t> </a:t>
                </a:r>
              </a:p>
            </p:txBody>
          </p:sp>
        </mc:Fallback>
      </mc:AlternateContent>
      <p:sp>
        <p:nvSpPr>
          <p:cNvPr id="39" name="Arrow: Right 64"/>
          <p:cNvSpPr/>
          <p:nvPr/>
        </p:nvSpPr>
        <p:spPr bwMode="auto">
          <a:xfrm>
            <a:off x="1219281" y="5556911"/>
            <a:ext cx="216024" cy="260295"/>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mc:Choice xmlns:a14="http://schemas.microsoft.com/office/drawing/2010/main" Requires="a14">
          <p:sp>
            <p:nvSpPr>
              <p:cNvPr id="40" name="TextBox 39"/>
              <p:cNvSpPr txBox="1"/>
              <p:nvPr/>
            </p:nvSpPr>
            <p:spPr>
              <a:xfrm>
                <a:off x="1667782" y="5483038"/>
                <a:ext cx="6133474" cy="369332"/>
              </a:xfrm>
              <a:prstGeom prst="rect">
                <a:avLst/>
              </a:prstGeom>
              <a:noFill/>
            </p:spPr>
            <p:txBody>
              <a:bodyPr wrap="none" rtlCol="0">
                <a:spAutoFit/>
              </a:bodyPr>
              <a:lstStyle/>
              <a:p>
                <a:r>
                  <a:rPr lang="en-US" dirty="0"/>
                  <a:t>It is possible to measure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0</m:t>
                        </m:r>
                      </m:sub>
                    </m:sSub>
                  </m:oMath>
                </a14:m>
                <a:r>
                  <a:rPr lang="en-US" dirty="0"/>
                  <a:t>  if </a:t>
                </a:r>
                <a14:m>
                  <m:oMath xmlns:m="http://schemas.openxmlformats.org/officeDocument/2006/math">
                    <m:r>
                      <a:rPr lang="en-US" b="0" i="1" smtClean="0">
                        <a:latin typeface="Cambria Math" panose="02040503050406030204" pitchFamily="18" charset="0"/>
                      </a:rPr>
                      <m:t>𝑑</m:t>
                    </m:r>
                  </m:oMath>
                </a14:m>
                <a:r>
                  <a:rPr lang="en-US" dirty="0"/>
                  <a:t> is known or </a:t>
                </a:r>
                <a14:m>
                  <m:oMath xmlns:m="http://schemas.openxmlformats.org/officeDocument/2006/math">
                    <m:r>
                      <a:rPr lang="en-US" b="0" i="1" smtClean="0">
                        <a:latin typeface="Cambria Math" panose="02040503050406030204" pitchFamily="18" charset="0"/>
                      </a:rPr>
                      <m:t>𝑑</m:t>
                    </m:r>
                  </m:oMath>
                </a14:m>
                <a:r>
                  <a:rPr lang="en-US" dirty="0"/>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0</m:t>
                        </m:r>
                      </m:sub>
                    </m:sSub>
                  </m:oMath>
                </a14:m>
                <a:r>
                  <a:rPr lang="en-US" dirty="0"/>
                  <a:t> is known !  </a:t>
                </a:r>
                <a:endParaRPr lang="en-US" dirty="0"/>
              </a:p>
            </p:txBody>
          </p:sp>
        </mc:Choice>
        <mc:Fallback>
          <p:sp>
            <p:nvSpPr>
              <p:cNvPr id="40" name="TextBox 39"/>
              <p:cNvSpPr txBox="1">
                <a:spLocks noRot="1" noChangeAspect="1" noMove="1" noResize="1" noEditPoints="1" noAdjustHandles="1" noChangeArrowheads="1" noChangeShapeType="1" noTextEdit="1"/>
              </p:cNvSpPr>
              <p:nvPr/>
            </p:nvSpPr>
            <p:spPr>
              <a:xfrm>
                <a:off x="1667782" y="5483038"/>
                <a:ext cx="6133474" cy="369332"/>
              </a:xfrm>
              <a:prstGeom prst="rect">
                <a:avLst/>
              </a:prstGeom>
              <a:blipFill rotWithShape="1">
                <a:blip r:embed="rId5"/>
                <a:stretch>
                  <a:fillRect l="-4" t="-121" r="-130" b="57"/>
                </a:stretch>
              </a:blipFill>
            </p:spPr>
            <p:txBody>
              <a:bodyPr/>
              <a:lstStyle/>
              <a:p>
                <a:r>
                  <a:rPr lang="zh-CN" altLang="en-US">
                    <a:noFill/>
                  </a:rPr>
                  <a:t> </a:t>
                </a:r>
              </a:p>
            </p:txBody>
          </p:sp>
        </mc:Fallback>
      </mc:AlternateContent>
      <p:cxnSp>
        <p:nvCxnSpPr>
          <p:cNvPr id="41" name="Straight Arrow Connector 40"/>
          <p:cNvCxnSpPr/>
          <p:nvPr/>
        </p:nvCxnSpPr>
        <p:spPr bwMode="auto">
          <a:xfrm flipH="1">
            <a:off x="5654708" y="1732471"/>
            <a:ext cx="598153" cy="31908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6188736" y="1464848"/>
            <a:ext cx="606256" cy="369332"/>
          </a:xfrm>
          <a:prstGeom prst="rect">
            <a:avLst/>
          </a:prstGeom>
          <a:noFill/>
        </p:spPr>
        <p:txBody>
          <a:bodyPr wrap="none" rtlCol="0">
            <a:spAutoFit/>
          </a:bodyPr>
          <a:lstStyle/>
          <a:p>
            <a:r>
              <a:rPr lang="en-US" dirty="0"/>
              <a:t>crest</a:t>
            </a:r>
            <a:endParaRPr lang="en-US" dirty="0"/>
          </a:p>
        </p:txBody>
      </p:sp>
      <p:cxnSp>
        <p:nvCxnSpPr>
          <p:cNvPr id="43" name="Straight Arrow Connector 42"/>
          <p:cNvCxnSpPr/>
          <p:nvPr/>
        </p:nvCxnSpPr>
        <p:spPr bwMode="auto">
          <a:xfrm>
            <a:off x="4774470" y="3260736"/>
            <a:ext cx="997768" cy="0"/>
          </a:xfrm>
          <a:prstGeom prst="straightConnector1">
            <a:avLst/>
          </a:prstGeom>
          <a:solidFill>
            <a:schemeClr val="accent1"/>
          </a:solidFill>
          <a:ln w="9525" cap="flat" cmpd="sng" algn="ctr">
            <a:solidFill>
              <a:srgbClr val="FFC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44" name="Rectangle 43"/>
              <p:cNvSpPr/>
              <p:nvPr/>
            </p:nvSpPr>
            <p:spPr>
              <a:xfrm>
                <a:off x="4684995" y="3219609"/>
                <a:ext cx="1316899"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FFC000"/>
                              </a:solidFill>
                              <a:latin typeface="Cambria Math" panose="02040503050406030204" pitchFamily="18" charset="0"/>
                            </a:rPr>
                          </m:ctrlPr>
                        </m:sSubPr>
                        <m:e>
                          <m:r>
                            <a:rPr lang="en-US" i="1">
                              <a:solidFill>
                                <a:srgbClr val="FFC000"/>
                              </a:solidFill>
                              <a:latin typeface="Cambria Math" panose="02040503050406030204" pitchFamily="18" charset="0"/>
                            </a:rPr>
                            <m:t>𝑥</m:t>
                          </m:r>
                        </m:e>
                        <m:sub>
                          <m:r>
                            <a:rPr lang="en-US" b="0" i="1" smtClean="0">
                              <a:solidFill>
                                <a:srgbClr val="FFC000"/>
                              </a:solidFill>
                              <a:latin typeface="Cambria Math" panose="02040503050406030204" pitchFamily="18" charset="0"/>
                            </a:rPr>
                            <m:t>𝑚</m:t>
                          </m:r>
                          <m:r>
                            <a:rPr lang="en-US" i="1">
                              <a:solidFill>
                                <a:srgbClr val="FFC000"/>
                              </a:solidFill>
                              <a:latin typeface="Cambria Math" panose="02040503050406030204" pitchFamily="18" charset="0"/>
                            </a:rPr>
                            <m:t>+</m:t>
                          </m:r>
                          <m:r>
                            <a:rPr lang="en-US" i="1">
                              <a:solidFill>
                                <a:srgbClr val="FFC000"/>
                              </a:solidFill>
                              <a:latin typeface="Cambria Math" panose="02040503050406030204" pitchFamily="18" charset="0"/>
                            </a:rPr>
                            <m:t>1</m:t>
                          </m:r>
                        </m:sub>
                      </m:sSub>
                      <m:r>
                        <a:rPr lang="en-US" i="1">
                          <a:solidFill>
                            <a:srgbClr val="FFC000"/>
                          </a:solidFill>
                          <a:latin typeface="Cambria Math" panose="02040503050406030204" pitchFamily="18" charset="0"/>
                        </a:rPr>
                        <m:t>−</m:t>
                      </m:r>
                      <m:sSub>
                        <m:sSubPr>
                          <m:ctrlPr>
                            <a:rPr lang="en-US" i="1">
                              <a:solidFill>
                                <a:srgbClr val="FFC000"/>
                              </a:solidFill>
                              <a:latin typeface="Cambria Math" panose="02040503050406030204" pitchFamily="18" charset="0"/>
                            </a:rPr>
                          </m:ctrlPr>
                        </m:sSubPr>
                        <m:e>
                          <m:r>
                            <a:rPr lang="en-US" i="1">
                              <a:solidFill>
                                <a:srgbClr val="FFC000"/>
                              </a:solidFill>
                              <a:latin typeface="Cambria Math" panose="02040503050406030204" pitchFamily="18" charset="0"/>
                            </a:rPr>
                            <m:t>𝑥</m:t>
                          </m:r>
                        </m:e>
                        <m:sub>
                          <m:r>
                            <a:rPr lang="en-US" b="0" i="1" smtClean="0">
                              <a:solidFill>
                                <a:srgbClr val="FFC000"/>
                              </a:solidFill>
                              <a:latin typeface="Cambria Math" panose="02040503050406030204" pitchFamily="18" charset="0"/>
                            </a:rPr>
                            <m:t>𝑚</m:t>
                          </m:r>
                        </m:sub>
                      </m:sSub>
                    </m:oMath>
                  </m:oMathPara>
                </a14:m>
                <a:endParaRPr lang="en-US" dirty="0"/>
              </a:p>
            </p:txBody>
          </p:sp>
        </mc:Choice>
        <mc:Fallback>
          <p:sp>
            <p:nvSpPr>
              <p:cNvPr id="44" name="Rectangle 43"/>
              <p:cNvSpPr>
                <a:spLocks noRot="1" noChangeAspect="1" noMove="1" noResize="1" noEditPoints="1" noAdjustHandles="1" noChangeArrowheads="1" noChangeShapeType="1" noTextEdit="1"/>
              </p:cNvSpPr>
              <p:nvPr/>
            </p:nvSpPr>
            <p:spPr>
              <a:xfrm>
                <a:off x="4684995" y="3219609"/>
                <a:ext cx="1316899" cy="369332"/>
              </a:xfrm>
              <a:prstGeom prst="rect">
                <a:avLst/>
              </a:prstGeom>
              <a:blipFill rotWithShape="1">
                <a:blip r:embed="rId6"/>
                <a:stretch>
                  <a:fillRect l="-46" t="-43" r="39" b="151"/>
                </a:stretch>
              </a:blipFill>
            </p:spPr>
            <p:txBody>
              <a:bodyPr/>
              <a:lstStyle/>
              <a:p>
                <a:r>
                  <a:rPr lang="zh-CN" altLang="en-US">
                    <a:noFill/>
                  </a:rPr>
                  <a:t> </a:t>
                </a:r>
              </a:p>
            </p:txBody>
          </p:sp>
        </mc:Fallback>
      </mc:AlternateContent>
      <p:sp>
        <p:nvSpPr>
          <p:cNvPr id="45" name="TextBox 44"/>
          <p:cNvSpPr txBox="1"/>
          <p:nvPr/>
        </p:nvSpPr>
        <p:spPr>
          <a:xfrm>
            <a:off x="4774470" y="1155129"/>
            <a:ext cx="1018227" cy="369332"/>
          </a:xfrm>
          <a:prstGeom prst="rect">
            <a:avLst/>
          </a:prstGeom>
          <a:noFill/>
        </p:spPr>
        <p:txBody>
          <a:bodyPr wrap="none" rtlCol="0">
            <a:spAutoFit/>
          </a:bodyPr>
          <a:lstStyle/>
          <a:p>
            <a:r>
              <a:rPr lang="en-US" dirty="0"/>
              <a:t>Crests at </a:t>
            </a:r>
            <a:endParaRPr lang="en-US" dirty="0"/>
          </a:p>
        </p:txBody>
      </p:sp>
      <mc:AlternateContent xmlns:mc="http://schemas.openxmlformats.org/markup-compatibility/2006">
        <mc:Choice xmlns:a14="http://schemas.microsoft.com/office/drawing/2010/main" Requires="a14">
          <p:sp>
            <p:nvSpPr>
              <p:cNvPr id="46" name="Rectangle 45"/>
              <p:cNvSpPr/>
              <p:nvPr/>
            </p:nvSpPr>
            <p:spPr>
              <a:xfrm>
                <a:off x="5642130" y="952381"/>
                <a:ext cx="1548501" cy="60907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𝑚</m:t>
                          </m:r>
                        </m:sub>
                      </m:sSub>
                      <m:r>
                        <a:rPr lang="en-US" b="0" i="1" smtClean="0">
                          <a:latin typeface="Cambria Math" panose="02040503050406030204" pitchFamily="18" charset="0"/>
                        </a:rPr>
                        <m:t>=</m:t>
                      </m:r>
                      <m:r>
                        <a:rPr lang="en-US" b="0" i="1" smtClean="0">
                          <a:latin typeface="Cambria Math" panose="02040503050406030204" pitchFamily="18" charset="0"/>
                        </a:rPr>
                        <m:t>𝑚</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𝐷</m:t>
                          </m:r>
                        </m:num>
                        <m:den>
                          <m:r>
                            <a:rPr lang="en-US" b="0" i="1" smtClean="0">
                              <a:latin typeface="Cambria Math" panose="02040503050406030204" pitchFamily="18" charset="0"/>
                              <a:ea typeface="Cambria Math" panose="02040503050406030204" pitchFamily="18" charset="0"/>
                            </a:rPr>
                            <m:t>𝑑</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0</m:t>
                          </m:r>
                        </m:sub>
                      </m:sSub>
                    </m:oMath>
                  </m:oMathPara>
                </a14:m>
                <a:endParaRPr lang="en-US" dirty="0"/>
              </a:p>
            </p:txBody>
          </p:sp>
        </mc:Choice>
        <mc:Fallback>
          <p:sp>
            <p:nvSpPr>
              <p:cNvPr id="46" name="Rectangle 45"/>
              <p:cNvSpPr>
                <a:spLocks noRot="1" noChangeAspect="1" noMove="1" noResize="1" noEditPoints="1" noAdjustHandles="1" noChangeArrowheads="1" noChangeShapeType="1" noTextEdit="1"/>
              </p:cNvSpPr>
              <p:nvPr/>
            </p:nvSpPr>
            <p:spPr>
              <a:xfrm>
                <a:off x="5642130" y="952381"/>
                <a:ext cx="1548501" cy="609077"/>
              </a:xfrm>
              <a:prstGeom prst="rect">
                <a:avLst/>
              </a:prstGeom>
              <a:blipFill rotWithShape="1">
                <a:blip r:embed="rId7"/>
                <a:stretch>
                  <a:fillRect l="-10" t="-85" r="34" b="103"/>
                </a:stretch>
              </a:blipFill>
            </p:spPr>
            <p:txBody>
              <a:bodyPr/>
              <a:lstStyle/>
              <a:p>
                <a:r>
                  <a:rPr lang="zh-CN" altLang="en-US">
                    <a:noFill/>
                  </a:rPr>
                  <a:t> </a:t>
                </a:r>
              </a:p>
            </p:txBody>
          </p:sp>
        </mc:Fallback>
      </mc:AlternateContent>
      <p:sp>
        <p:nvSpPr>
          <p:cNvPr id="47" name="TextBox 46"/>
          <p:cNvSpPr txBox="1"/>
          <p:nvPr/>
        </p:nvSpPr>
        <p:spPr>
          <a:xfrm>
            <a:off x="2169781" y="6103299"/>
            <a:ext cx="4536504" cy="369332"/>
          </a:xfrm>
          <a:prstGeom prst="rect">
            <a:avLst/>
          </a:prstGeom>
          <a:noFill/>
        </p:spPr>
        <p:txBody>
          <a:bodyPr wrap="square" rtlCol="0">
            <a:spAutoFit/>
          </a:bodyPr>
          <a:lstStyle/>
          <a:p>
            <a:r>
              <a:rPr lang="en-GB" dirty="0"/>
              <a:t>Interferometry is a science of measurement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fade">
                                      <p:cBhvr>
                                        <p:cTn id="2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animBg="1"/>
      <p:bldP spid="38" grpId="0"/>
      <p:bldP spid="39" grpId="0" animBg="1"/>
      <p:bldP spid="40" grpId="0"/>
      <p:bldP spid="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1"/>
          <p:cNvSpPr>
            <a:spLocks noGrp="1"/>
          </p:cNvSpPr>
          <p:nvPr>
            <p:ph type="title"/>
          </p:nvPr>
        </p:nvSpPr>
        <p:spPr>
          <a:xfrm>
            <a:off x="323528" y="96553"/>
            <a:ext cx="8229600" cy="1143000"/>
          </a:xfrm>
        </p:spPr>
        <p:txBody>
          <a:bodyPr/>
          <a:lstStyle/>
          <a:p>
            <a:r>
              <a:rPr lang="en-US" sz="2000" dirty="0"/>
              <a:t>Young’s experiment</a:t>
            </a:r>
            <a:endParaRPr lang="en-US" sz="2000" dirty="0"/>
          </a:p>
        </p:txBody>
      </p:sp>
      <p:pic>
        <p:nvPicPr>
          <p:cNvPr id="5" name="Picture 4"/>
          <p:cNvPicPr>
            <a:picLocks noChangeAspect="1"/>
          </p:cNvPicPr>
          <p:nvPr/>
        </p:nvPicPr>
        <p:blipFill>
          <a:blip r:embed="rId1"/>
          <a:stretch>
            <a:fillRect/>
          </a:stretch>
        </p:blipFill>
        <p:spPr>
          <a:xfrm rot="16200000">
            <a:off x="2559199" y="1794049"/>
            <a:ext cx="3686175" cy="2828925"/>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899592" y="5532276"/>
                <a:ext cx="7526047" cy="923330"/>
              </a:xfrm>
              <a:prstGeom prst="rect">
                <a:avLst/>
              </a:prstGeom>
              <a:noFill/>
            </p:spPr>
            <p:txBody>
              <a:bodyPr wrap="square" rtlCol="0">
                <a:spAutoFit/>
              </a:bodyPr>
              <a:lstStyle/>
              <a:p>
                <a:r>
                  <a:rPr lang="en-US" dirty="0"/>
                  <a:t>Interference fringes in a Young’s experiment due to interference between waves which comes from the two holes. The orientation of the fringes is perpendicular to the direction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oMath>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899592" y="5532276"/>
                <a:ext cx="7526047" cy="923330"/>
              </a:xfrm>
              <a:prstGeom prst="rect">
                <a:avLst/>
              </a:prstGeom>
              <a:blipFill rotWithShape="1">
                <a:blip r:embed="rId2"/>
                <a:stretch>
                  <a:fillRect l="-6" t="-17" r="6" b="21"/>
                </a:stretch>
              </a:blipFill>
            </p:spPr>
            <p:txBody>
              <a:bodyPr/>
              <a:lstStyle/>
              <a:p>
                <a:r>
                  <a:rPr lang="zh-CN" altLang="en-US">
                    <a:noFill/>
                  </a:rPr>
                  <a:t> </a:t>
                </a:r>
              </a:p>
            </p:txBody>
          </p:sp>
        </mc:Fallback>
      </mc:AlternateContent>
      <p:sp>
        <p:nvSpPr>
          <p:cNvPr id="7" name="TextBox 6"/>
          <p:cNvSpPr txBox="1"/>
          <p:nvPr/>
        </p:nvSpPr>
        <p:spPr>
          <a:xfrm>
            <a:off x="2627784" y="5107999"/>
            <a:ext cx="3435556" cy="430887"/>
          </a:xfrm>
          <a:prstGeom prst="rect">
            <a:avLst/>
          </a:prstGeom>
          <a:noFill/>
        </p:spPr>
        <p:txBody>
          <a:bodyPr wrap="none" rtlCol="0">
            <a:spAutoFit/>
          </a:bodyPr>
          <a:lstStyle/>
          <a:p>
            <a:r>
              <a:rPr lang="en-US" sz="1100" dirty="0">
                <a:hlinkClick r:id="rId3"/>
              </a:rPr>
              <a:t>http://www.maxicours.com/se/fiche/1/7/410471.html/ts</a:t>
            </a:r>
            <a:endParaRPr lang="en-US" sz="1100" dirty="0"/>
          </a:p>
          <a:p>
            <a:endParaRPr lang="en-US" sz="1100" dirty="0"/>
          </a:p>
        </p:txBody>
      </p:sp>
      <p:cxnSp>
        <p:nvCxnSpPr>
          <p:cNvPr id="8" name="Straight Arrow Connector 7"/>
          <p:cNvCxnSpPr/>
          <p:nvPr/>
        </p:nvCxnSpPr>
        <p:spPr bwMode="auto">
          <a:xfrm flipH="1">
            <a:off x="5636729" y="2060848"/>
            <a:ext cx="36004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5996769" y="1845205"/>
            <a:ext cx="2428870" cy="369332"/>
          </a:xfrm>
          <a:prstGeom prst="rect">
            <a:avLst/>
          </a:prstGeom>
          <a:noFill/>
        </p:spPr>
        <p:txBody>
          <a:bodyPr wrap="none" rtlCol="0">
            <a:spAutoFit/>
          </a:bodyPr>
          <a:lstStyle/>
          <a:p>
            <a:r>
              <a:rPr lang="en-US" dirty="0"/>
              <a:t>Destructive interferences</a:t>
            </a:r>
            <a:endParaRPr lang="en-US" dirty="0"/>
          </a:p>
        </p:txBody>
      </p:sp>
      <p:cxnSp>
        <p:nvCxnSpPr>
          <p:cNvPr id="10" name="Straight Arrow Connector 9"/>
          <p:cNvCxnSpPr/>
          <p:nvPr/>
        </p:nvCxnSpPr>
        <p:spPr bwMode="auto">
          <a:xfrm flipH="1">
            <a:off x="5636729" y="2708920"/>
            <a:ext cx="36004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6013338" y="2493991"/>
            <a:ext cx="2534668" cy="369332"/>
          </a:xfrm>
          <a:prstGeom prst="rect">
            <a:avLst/>
          </a:prstGeom>
          <a:noFill/>
        </p:spPr>
        <p:txBody>
          <a:bodyPr wrap="none" rtlCol="0">
            <a:spAutoFit/>
          </a:bodyPr>
          <a:lstStyle/>
          <a:p>
            <a:r>
              <a:rPr lang="en-US" dirty="0"/>
              <a:t>Constructive interferences</a:t>
            </a:r>
            <a:endParaRPr lang="en-US" dirty="0"/>
          </a:p>
        </p:txBody>
      </p:sp>
      <p:cxnSp>
        <p:nvCxnSpPr>
          <p:cNvPr id="12" name="Straight Arrow Connector 11"/>
          <p:cNvCxnSpPr/>
          <p:nvPr/>
        </p:nvCxnSpPr>
        <p:spPr bwMode="auto">
          <a:xfrm flipV="1">
            <a:off x="4283968" y="979450"/>
            <a:ext cx="0" cy="223224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13" name="TextBox 12"/>
              <p:cNvSpPr txBox="1"/>
              <p:nvPr/>
            </p:nvSpPr>
            <p:spPr>
              <a:xfrm>
                <a:off x="4136963" y="674251"/>
                <a:ext cx="3013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𝑃</m:t>
                          </m:r>
                        </m:sub>
                      </m:sSub>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4136963" y="674251"/>
                <a:ext cx="301365" cy="276999"/>
              </a:xfrm>
              <a:prstGeom prst="rect">
                <a:avLst/>
              </a:prstGeom>
              <a:blipFill rotWithShape="1">
                <a:blip r:embed="rId4"/>
                <a:stretch>
                  <a:fillRect l="-190" t="-186" r="-10221" b="7"/>
                </a:stretch>
              </a:blipFill>
            </p:spPr>
            <p:txBody>
              <a:bodyPr/>
              <a:lstStyle/>
              <a:p>
                <a:r>
                  <a:rPr lang="zh-CN" altLang="en-US">
                    <a:noFill/>
                  </a:rPr>
                  <a:t> </a:t>
                </a:r>
              </a:p>
            </p:txBody>
          </p:sp>
        </mc:Fallback>
      </mc:AlternateContent>
      <p:cxnSp>
        <p:nvCxnSpPr>
          <p:cNvPr id="14" name="Straight Arrow Connector 13"/>
          <p:cNvCxnSpPr/>
          <p:nvPr/>
        </p:nvCxnSpPr>
        <p:spPr bwMode="auto">
          <a:xfrm>
            <a:off x="4283968" y="3208511"/>
            <a:ext cx="2088232"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15" name="TextBox 14"/>
              <p:cNvSpPr txBox="1"/>
              <p:nvPr/>
            </p:nvSpPr>
            <p:spPr>
              <a:xfrm>
                <a:off x="6432456" y="3026215"/>
                <a:ext cx="30303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𝑃</m:t>
                          </m:r>
                        </m:sub>
                      </m:sSub>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6432456" y="3026215"/>
                <a:ext cx="303032" cy="276999"/>
              </a:xfrm>
              <a:prstGeom prst="rect">
                <a:avLst/>
              </a:prstGeom>
              <a:blipFill rotWithShape="1">
                <a:blip r:embed="rId5"/>
                <a:stretch>
                  <a:fillRect l="-179" t="-159" r="-10882" b="209"/>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4659975" y="4318555"/>
            <a:ext cx="3944473" cy="6586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59975" y="3343164"/>
            <a:ext cx="2792345" cy="5563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3383793" y="2037040"/>
            <a:ext cx="5004631" cy="826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2" name="TextBox 1"/>
          <p:cNvSpPr txBox="1"/>
          <p:nvPr/>
        </p:nvSpPr>
        <p:spPr>
          <a:xfrm>
            <a:off x="2339752" y="-171400"/>
            <a:ext cx="4826962" cy="646331"/>
          </a:xfrm>
          <a:prstGeom prst="rect">
            <a:avLst/>
          </a:prstGeom>
          <a:noFill/>
        </p:spPr>
        <p:txBody>
          <a:bodyPr wrap="none" rtlCol="0">
            <a:spAutoFit/>
          </a:bodyPr>
          <a:lstStyle/>
          <a:p>
            <a:r>
              <a:rPr lang="en-GB" sz="3600" dirty="0"/>
              <a:t>Important to remember:  </a:t>
            </a:r>
            <a:endParaRPr lang="en-US" sz="3600" dirty="0"/>
          </a:p>
        </p:txBody>
      </p:sp>
      <p:sp>
        <p:nvSpPr>
          <p:cNvPr id="3" name="TextBox 2"/>
          <p:cNvSpPr txBox="1"/>
          <p:nvPr/>
        </p:nvSpPr>
        <p:spPr>
          <a:xfrm flipH="1">
            <a:off x="1017316" y="836712"/>
            <a:ext cx="7848872" cy="1569660"/>
          </a:xfrm>
          <a:prstGeom prst="rect">
            <a:avLst/>
          </a:prstGeom>
          <a:noFill/>
        </p:spPr>
        <p:txBody>
          <a:bodyPr wrap="square" rtlCol="0">
            <a:spAutoFit/>
          </a:bodyPr>
          <a:lstStyle/>
          <a:p>
            <a:r>
              <a:rPr lang="en-GB" sz="2400" dirty="0">
                <a:solidFill>
                  <a:srgbClr val="FF0000"/>
                </a:solidFill>
              </a:rPr>
              <a:t>You don’t need to remember all the demonstration and result we have seen.</a:t>
            </a:r>
            <a:endParaRPr lang="en-GB" sz="2400" dirty="0">
              <a:solidFill>
                <a:srgbClr val="FF0000"/>
              </a:solidFill>
            </a:endParaRPr>
          </a:p>
          <a:p>
            <a:r>
              <a:rPr lang="en-GB" sz="2400" dirty="0"/>
              <a:t>What is important to remember is, the intensity on the screen is described by: </a:t>
            </a:r>
            <a:endParaRPr lang="en-US" sz="2400" dirty="0"/>
          </a:p>
        </p:txBody>
      </p:sp>
      <mc:AlternateContent xmlns:mc="http://schemas.openxmlformats.org/markup-compatibility/2006">
        <mc:Choice xmlns:a14="http://schemas.microsoft.com/office/drawing/2010/main" Requires="a14">
          <p:sp>
            <p:nvSpPr>
              <p:cNvPr id="5" name="TextBox 4"/>
              <p:cNvSpPr txBox="1"/>
              <p:nvPr/>
            </p:nvSpPr>
            <p:spPr>
              <a:xfrm>
                <a:off x="4852245" y="3440033"/>
                <a:ext cx="238405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𝑡𝑜𝑡</m:t>
                          </m:r>
                        </m:sub>
                      </m:sSub>
                      <m:r>
                        <a:rPr lang="en-US" b="0" i="1" smtClean="0">
                          <a:latin typeface="Cambria Math" panose="02040503050406030204" pitchFamily="18" charset="0"/>
                        </a:rPr>
                        <m:t>=</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0</m:t>
                          </m:r>
                        </m:sub>
                      </m:sSub>
                      <m:d>
                        <m:dPr>
                          <m:begChr m:val="["/>
                          <m:endChr m:val="]"/>
                          <m:ctrlPr>
                            <a:rPr lang="en-US" b="0" i="1" smtClean="0">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d>
                                <m:dPr>
                                  <m:ctrlPr>
                                    <a:rPr lang="en-US" i="1">
                                      <a:latin typeface="Cambria Math" panose="02040503050406030204" pitchFamily="18" charset="0"/>
                                    </a:rPr>
                                  </m:ctrlPr>
                                </m:dPr>
                                <m:e>
                                  <m:r>
                                    <m:rPr>
                                      <m:sty m:val="p"/>
                                    </m:rPr>
                                    <a:rPr lang="el-GR" i="1">
                                      <a:latin typeface="Cambria Math" panose="02040503050406030204" pitchFamily="18" charset="0"/>
                                      <a:ea typeface="Cambria Math" panose="02040503050406030204" pitchFamily="18" charset="0"/>
                                    </a:rPr>
                                    <m:t>Δ</m:t>
                                  </m:r>
                                  <m:r>
                                    <a:rPr lang="el-GR" i="1">
                                      <a:latin typeface="Cambria Math" panose="02040503050406030204" pitchFamily="18" charset="0"/>
                                      <a:ea typeface="Cambria Math" panose="02040503050406030204" pitchFamily="18" charset="0"/>
                                    </a:rPr>
                                    <m:t>𝜑</m:t>
                                  </m:r>
                                </m:e>
                              </m:d>
                            </m:e>
                          </m:func>
                        </m:e>
                      </m:d>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4852245" y="3440033"/>
                <a:ext cx="2384051" cy="276999"/>
              </a:xfrm>
              <a:prstGeom prst="rect">
                <a:avLst/>
              </a:prstGeom>
              <a:blipFill rotWithShape="1">
                <a:blip r:embed="rId1"/>
                <a:stretch>
                  <a:fillRect l="-9" t="-86" r="-1419" b="1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3383793" y="2137141"/>
                <a:ext cx="4837671" cy="52181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𝑡𝑜𝑡</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r>
                        <a:rPr lang="en-US" sz="2800" b="0" i="1" smtClean="0">
                          <a:latin typeface="Cambria Math" panose="02040503050406030204" pitchFamily="18" charset="0"/>
                        </a:rPr>
                        <m:t>2</m:t>
                      </m:r>
                      <m:rad>
                        <m:radPr>
                          <m:degHide m:val="on"/>
                          <m:ctrlPr>
                            <a:rPr lang="en-US" sz="2800" b="0" i="1" smtClean="0">
                              <a:latin typeface="Cambria Math" panose="02040503050406030204" pitchFamily="18" charset="0"/>
                            </a:rPr>
                          </m:ctrlPr>
                        </m:radPr>
                        <m:deg/>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2</m:t>
                              </m:r>
                            </m:sub>
                          </m:sSub>
                        </m:e>
                      </m:rad>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r>
                            <a:rPr lang="en-US" sz="2800" b="0" i="1" smtClean="0">
                              <a:latin typeface="Cambria Math" panose="02040503050406030204" pitchFamily="18" charset="0"/>
                            </a:rPr>
                            <m:t>(</m:t>
                          </m:r>
                          <m:r>
                            <m:rPr>
                              <m:sty m:val="p"/>
                            </m:rPr>
                            <a:rPr lang="el-GR" sz="2800" i="1">
                              <a:latin typeface="Cambria Math" panose="02040503050406030204" pitchFamily="18" charset="0"/>
                              <a:ea typeface="Cambria Math" panose="02040503050406030204" pitchFamily="18" charset="0"/>
                            </a:rPr>
                            <m:t>Δ</m:t>
                          </m:r>
                          <m:r>
                            <a:rPr lang="el-GR" sz="2800" i="1">
                              <a:latin typeface="Cambria Math" panose="02040503050406030204" pitchFamily="18" charset="0"/>
                              <a:ea typeface="Cambria Math" panose="02040503050406030204" pitchFamily="18" charset="0"/>
                            </a:rPr>
                            <m:t>𝜑</m:t>
                          </m:r>
                          <m:r>
                            <a:rPr lang="en-US" sz="2800" b="0" i="1" smtClean="0">
                              <a:latin typeface="Cambria Math" panose="02040503050406030204" pitchFamily="18" charset="0"/>
                            </a:rPr>
                            <m:t>)</m:t>
                          </m:r>
                        </m:e>
                      </m:func>
                    </m:oMath>
                  </m:oMathPara>
                </a14:m>
                <a:endParaRPr lang="en-US" sz="2800" dirty="0"/>
              </a:p>
            </p:txBody>
          </p:sp>
        </mc:Choice>
        <mc:Fallback>
          <p:sp>
            <p:nvSpPr>
              <p:cNvPr id="6" name="TextBox 5"/>
              <p:cNvSpPr txBox="1">
                <a:spLocks noRot="1" noChangeAspect="1" noMove="1" noResize="1" noEditPoints="1" noAdjustHandles="1" noChangeArrowheads="1" noChangeShapeType="1" noTextEdit="1"/>
              </p:cNvSpPr>
              <p:nvPr/>
            </p:nvSpPr>
            <p:spPr>
              <a:xfrm>
                <a:off x="3383793" y="2137141"/>
                <a:ext cx="4837671" cy="521810"/>
              </a:xfrm>
              <a:prstGeom prst="rect">
                <a:avLst/>
              </a:prstGeom>
              <a:blipFill rotWithShape="1">
                <a:blip r:embed="rId2"/>
                <a:stretch>
                  <a:fillRect l="-11" t="-70" r="-1756" b="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1813719" y="3073017"/>
                <a:ext cx="3155416" cy="369332"/>
              </a:xfrm>
              <a:prstGeom prst="rect">
                <a:avLst/>
              </a:prstGeom>
              <a:noFill/>
            </p:spPr>
            <p:txBody>
              <a:bodyPr wrap="none" rtlCol="0">
                <a:spAutoFit/>
              </a:bodyPr>
              <a:lstStyle/>
              <a:p>
                <a:r>
                  <a:rPr lang="en-US" dirty="0"/>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1</m:t>
                        </m:r>
                      </m:sub>
                    </m:sSub>
                    <m:r>
                      <a:rPr lang="en-GB"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0</m:t>
                        </m:r>
                      </m:sub>
                    </m:sSub>
                  </m:oMath>
                </a14:m>
                <a:r>
                  <a:rPr lang="en-US" dirty="0"/>
                  <a:t>, then:  </a:t>
                </a:r>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1813719" y="3073017"/>
                <a:ext cx="3155416" cy="369332"/>
              </a:xfrm>
              <a:prstGeom prst="rect">
                <a:avLst/>
              </a:prstGeom>
              <a:blipFill rotWithShape="1">
                <a:blip r:embed="rId3"/>
                <a:stretch>
                  <a:fillRect l="-5" t="-68" r="-2870" b="4"/>
                </a:stretch>
              </a:blipFill>
            </p:spPr>
            <p:txBody>
              <a:bodyPr/>
              <a:lstStyle/>
              <a:p>
                <a:r>
                  <a:rPr lang="zh-CN" altLang="en-US">
                    <a:noFill/>
                  </a:rPr>
                  <a:t> </a:t>
                </a:r>
              </a:p>
            </p:txBody>
          </p:sp>
        </mc:Fallback>
      </mc:AlternateContent>
      <p:cxnSp>
        <p:nvCxnSpPr>
          <p:cNvPr id="15" name="Straight Connector 14"/>
          <p:cNvCxnSpPr/>
          <p:nvPr/>
        </p:nvCxnSpPr>
        <p:spPr bwMode="auto">
          <a:xfrm>
            <a:off x="1110545" y="2446077"/>
            <a:ext cx="0" cy="57606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a:off x="1110545" y="3086469"/>
            <a:ext cx="0" cy="72157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18" name="TextBox 17"/>
              <p:cNvSpPr txBox="1"/>
              <p:nvPr/>
            </p:nvSpPr>
            <p:spPr>
              <a:xfrm>
                <a:off x="814324" y="2705969"/>
                <a:ext cx="27142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814324" y="2705969"/>
                <a:ext cx="271421" cy="276999"/>
              </a:xfrm>
              <a:prstGeom prst="rect">
                <a:avLst/>
              </a:prstGeom>
              <a:blipFill rotWithShape="1">
                <a:blip r:embed="rId4"/>
                <a:stretch>
                  <a:fillRect l="-94" t="-84" r="-14778" b="135"/>
                </a:stretch>
              </a:blipFill>
            </p:spPr>
            <p:txBody>
              <a:bodyPr/>
              <a:lstStyle/>
              <a:p>
                <a:r>
                  <a:rPr lang="zh-CN" altLang="en-US">
                    <a:noFill/>
                  </a:rPr>
                  <a:t> </a:t>
                </a:r>
              </a:p>
            </p:txBody>
          </p:sp>
        </mc:Fallback>
      </mc:AlternateContent>
      <p:cxnSp>
        <p:nvCxnSpPr>
          <p:cNvPr id="20" name="Straight Connector 19"/>
          <p:cNvCxnSpPr/>
          <p:nvPr/>
        </p:nvCxnSpPr>
        <p:spPr bwMode="auto">
          <a:xfrm>
            <a:off x="1974641" y="2346618"/>
            <a:ext cx="0" cy="197193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1902633" y="3036805"/>
            <a:ext cx="14401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1975472" y="2770952"/>
            <a:ext cx="314510" cy="369332"/>
          </a:xfrm>
          <a:prstGeom prst="rect">
            <a:avLst/>
          </a:prstGeom>
          <a:noFill/>
        </p:spPr>
        <p:txBody>
          <a:bodyPr wrap="none" rtlCol="0">
            <a:spAutoFit/>
          </a:bodyPr>
          <a:lstStyle/>
          <a:p>
            <a:r>
              <a:rPr lang="en-US" dirty="0"/>
              <a:t>P</a:t>
            </a:r>
            <a:endParaRPr lang="en-US" dirty="0"/>
          </a:p>
        </p:txBody>
      </p:sp>
      <p:cxnSp>
        <p:nvCxnSpPr>
          <p:cNvPr id="23" name="Straight Arrow Connector 22"/>
          <p:cNvCxnSpPr/>
          <p:nvPr/>
        </p:nvCxnSpPr>
        <p:spPr bwMode="auto">
          <a:xfrm flipV="1">
            <a:off x="1085745" y="3045313"/>
            <a:ext cx="774096" cy="411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p:cNvCxnSpPr/>
          <p:nvPr/>
        </p:nvCxnSpPr>
        <p:spPr bwMode="auto">
          <a:xfrm flipV="1">
            <a:off x="1110545" y="3140284"/>
            <a:ext cx="792088" cy="73703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25" name="TextBox 24"/>
              <p:cNvSpPr txBox="1"/>
              <p:nvPr/>
            </p:nvSpPr>
            <p:spPr>
              <a:xfrm>
                <a:off x="1374061" y="2724831"/>
                <a:ext cx="24333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1374061" y="2724831"/>
                <a:ext cx="243336" cy="276999"/>
              </a:xfrm>
              <a:prstGeom prst="rect">
                <a:avLst/>
              </a:prstGeom>
              <a:blipFill rotWithShape="1">
                <a:blip r:embed="rId5"/>
                <a:stretch>
                  <a:fillRect l="-228" t="-17" r="-19550" b="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1462041" y="3480179"/>
                <a:ext cx="2486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oMath>
                  </m:oMathPara>
                </a14:m>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1462041" y="3480179"/>
                <a:ext cx="248658" cy="276999"/>
              </a:xfrm>
              <a:prstGeom prst="rect">
                <a:avLst/>
              </a:prstGeom>
              <a:blipFill rotWithShape="1">
                <a:blip r:embed="rId6"/>
                <a:stretch>
                  <a:fillRect l="-109" t="-137" r="-18128" b="1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Rectangle 26"/>
              <p:cNvSpPr/>
              <p:nvPr/>
            </p:nvSpPr>
            <p:spPr>
              <a:xfrm>
                <a:off x="4753233" y="4279270"/>
                <a:ext cx="3788794" cy="65979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r>
                        <a:rPr lang="el-GR"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𝜋</m:t>
                          </m:r>
                        </m:num>
                        <m:den>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0</m:t>
                              </m:r>
                            </m:sub>
                          </m:sSub>
                        </m:den>
                      </m:f>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1</m:t>
                              </m:r>
                            </m:sub>
                          </m:sSub>
                        </m:e>
                      </m:d>
                      <m:r>
                        <a:rPr lang="en-GB"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𝜋</m:t>
                          </m:r>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0</m:t>
                              </m:r>
                            </m:sub>
                          </m:sSub>
                        </m:den>
                      </m:f>
                      <m:d>
                        <m:dPr>
                          <m:ctrlPr>
                            <a:rPr lang="en-US" i="1">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r>
                                <a:rPr lang="en-GB"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r>
                                <a:rPr lang="en-GB" b="0" i="1" smtClean="0">
                                  <a:latin typeface="Cambria Math" panose="02040503050406030204" pitchFamily="18" charset="0"/>
                                  <a:ea typeface="Cambria Math" panose="02040503050406030204" pitchFamily="18" charset="0"/>
                                </a:rPr>
                                <m:t>1</m:t>
                              </m:r>
                            </m:sub>
                          </m:sSub>
                        </m:e>
                      </m:d>
                    </m:oMath>
                  </m:oMathPara>
                </a14:m>
                <a:endParaRPr lang="en-US" dirty="0"/>
              </a:p>
            </p:txBody>
          </p:sp>
        </mc:Choice>
        <mc:Fallback>
          <p:sp>
            <p:nvSpPr>
              <p:cNvPr id="27" name="Rectangle 26"/>
              <p:cNvSpPr>
                <a:spLocks noRot="1" noChangeAspect="1" noMove="1" noResize="1" noEditPoints="1" noAdjustHandles="1" noChangeArrowheads="1" noChangeShapeType="1" noTextEdit="1"/>
              </p:cNvSpPr>
              <p:nvPr/>
            </p:nvSpPr>
            <p:spPr>
              <a:xfrm>
                <a:off x="4753233" y="4279270"/>
                <a:ext cx="3788794" cy="659796"/>
              </a:xfrm>
              <a:prstGeom prst="rect">
                <a:avLst/>
              </a:prstGeom>
              <a:blipFill rotWithShape="1">
                <a:blip r:embed="rId7"/>
                <a:stretch>
                  <a:fillRect l="-7" t="-1" b="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2668862" y="3914438"/>
                <a:ext cx="6267531" cy="646331"/>
              </a:xfrm>
              <a:prstGeom prst="rect">
                <a:avLst/>
              </a:prstGeom>
              <a:noFill/>
            </p:spPr>
            <p:txBody>
              <a:bodyPr wrap="square" rtlCol="0">
                <a:spAutoFit/>
              </a:bodyPr>
              <a:lstStyle/>
              <a:p>
                <a:r>
                  <a:rPr lang="en-GB" dirty="0"/>
                  <a:t>The phase difference between the waves is, if the phase is the same at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1</m:t>
                        </m:r>
                      </m:sub>
                    </m:sSub>
                  </m:oMath>
                </a14:m>
                <a:r>
                  <a:rPr lang="en-GB" dirty="0"/>
                  <a:t> and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2</m:t>
                        </m:r>
                      </m:sub>
                    </m:sSub>
                  </m:oMath>
                </a14:m>
                <a:r>
                  <a:rPr lang="en-GB" dirty="0"/>
                  <a:t>:</a:t>
                </a:r>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2668862" y="3914438"/>
                <a:ext cx="6267531" cy="646331"/>
              </a:xfrm>
              <a:prstGeom prst="rect">
                <a:avLst/>
              </a:prstGeom>
              <a:blipFill rotWithShape="1">
                <a:blip r:embed="rId8"/>
                <a:stretch>
                  <a:fillRect l="-9" t="-46" r="1" b="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Rectangle 34"/>
              <p:cNvSpPr/>
              <p:nvPr/>
            </p:nvSpPr>
            <p:spPr>
              <a:xfrm>
                <a:off x="637399" y="5119232"/>
                <a:ext cx="6255687" cy="369332"/>
              </a:xfrm>
              <a:prstGeom prst="rect">
                <a:avLst/>
              </a:prstGeom>
            </p:spPr>
            <p:txBody>
              <a:bodyPr wrap="none">
                <a:spAutoFit/>
              </a:bodyPr>
              <a:lstStyle/>
              <a:p>
                <a14:m>
                  <m:oMath xmlns:m="http://schemas.openxmlformats.org/officeDocument/2006/math">
                    <m:r>
                      <a:rPr lang="en-US" i="1">
                        <a:latin typeface="Cambria Math" panose="02040503050406030204" pitchFamily="18" charset="0"/>
                        <a:ea typeface="Cambria Math" panose="02040503050406030204" pitchFamily="18" charset="0"/>
                      </a:rPr>
                      <m:t>𝑛</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1</m:t>
                        </m:r>
                      </m:sub>
                    </m:sSub>
                  </m:oMath>
                </a14:m>
                <a:r>
                  <a:rPr lang="en-US" dirty="0"/>
                  <a:t> is the difference of optical path between the waves at P.</a:t>
                </a:r>
                <a:endParaRPr lang="en-US" dirty="0"/>
              </a:p>
            </p:txBody>
          </p:sp>
        </mc:Choice>
        <mc:Fallback>
          <p:sp>
            <p:nvSpPr>
              <p:cNvPr id="35" name="Rectangle 34"/>
              <p:cNvSpPr>
                <a:spLocks noRot="1" noChangeAspect="1" noMove="1" noResize="1" noEditPoints="1" noAdjustHandles="1" noChangeArrowheads="1" noChangeShapeType="1" noTextEdit="1"/>
              </p:cNvSpPr>
              <p:nvPr/>
            </p:nvSpPr>
            <p:spPr>
              <a:xfrm>
                <a:off x="637399" y="5119232"/>
                <a:ext cx="6255687" cy="369332"/>
              </a:xfrm>
              <a:prstGeom prst="rect">
                <a:avLst/>
              </a:prstGeom>
              <a:blipFill rotWithShape="1">
                <a:blip r:embed="rId9"/>
                <a:stretch>
                  <a:fillRect l="-8" t="-135" r="3" b="70"/>
                </a:stretch>
              </a:blipFill>
            </p:spPr>
            <p:txBody>
              <a:bodyPr/>
              <a:lstStyle/>
              <a:p>
                <a:r>
                  <a:rPr lang="zh-CN" altLang="en-US">
                    <a:noFill/>
                  </a:rPr>
                  <a:t> </a:t>
                </a:r>
              </a:p>
            </p:txBody>
          </p:sp>
        </mc:Fallback>
      </mc:AlternateContent>
      <p:cxnSp>
        <p:nvCxnSpPr>
          <p:cNvPr id="36" name="Straight Connector 35"/>
          <p:cNvCxnSpPr/>
          <p:nvPr/>
        </p:nvCxnSpPr>
        <p:spPr bwMode="auto">
          <a:xfrm>
            <a:off x="1115616" y="3905335"/>
            <a:ext cx="4918" cy="54069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39" name="TextBox 38"/>
              <p:cNvSpPr txBox="1"/>
              <p:nvPr/>
            </p:nvSpPr>
            <p:spPr>
              <a:xfrm>
                <a:off x="796213" y="3622534"/>
                <a:ext cx="2767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GB" b="0" i="1" smtClean="0">
                              <a:latin typeface="Cambria Math" panose="02040503050406030204" pitchFamily="18" charset="0"/>
                            </a:rPr>
                            <m:t>2</m:t>
                          </m:r>
                        </m:sub>
                      </m:sSub>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796213" y="3622534"/>
                <a:ext cx="276742" cy="276999"/>
              </a:xfrm>
              <a:prstGeom prst="rect">
                <a:avLst/>
              </a:prstGeom>
              <a:blipFill rotWithShape="1">
                <a:blip r:embed="rId10"/>
                <a:stretch>
                  <a:fillRect l="-202" t="-178" r="-13379" b="2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Rectangle 27"/>
              <p:cNvSpPr/>
              <p:nvPr/>
            </p:nvSpPr>
            <p:spPr>
              <a:xfrm>
                <a:off x="3783015" y="5787076"/>
                <a:ext cx="2714013" cy="710579"/>
              </a:xfrm>
              <a:prstGeom prst="rect">
                <a:avLst/>
              </a:prstGeom>
            </p:spPr>
            <p:txBody>
              <a:bodyPr wrap="none">
                <a:spAutoFit/>
              </a:bodyPr>
              <a:lstStyle/>
              <a:p>
                <a14:m>
                  <m:oMath xmlns:m="http://schemas.openxmlformats.org/officeDocument/2006/math">
                    <m:r>
                      <a:rPr lang="en-US" sz="2800" i="1">
                        <a:latin typeface="Cambria Math" panose="02040503050406030204" pitchFamily="18" charset="0"/>
                        <a:ea typeface="Cambria Math" panose="02040503050406030204" pitchFamily="18" charset="0"/>
                      </a:rPr>
                      <m:t>𝑛</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𝑟</m:t>
                        </m:r>
                      </m:e>
                      <m:sub>
                        <m:r>
                          <a:rPr lang="en-US" sz="2800" i="1">
                            <a:latin typeface="Cambria Math" panose="02040503050406030204" pitchFamily="18" charset="0"/>
                            <a:ea typeface="Cambria Math" panose="02040503050406030204" pitchFamily="18" charset="0"/>
                          </a:rPr>
                          <m:t>2</m:t>
                        </m:r>
                      </m:sub>
                    </m:sSub>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𝑛</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𝑟</m:t>
                        </m:r>
                      </m:e>
                      <m:sub>
                        <m:r>
                          <a:rPr lang="en-US" sz="2800" i="1">
                            <a:latin typeface="Cambria Math" panose="02040503050406030204" pitchFamily="18" charset="0"/>
                            <a:ea typeface="Cambria Math" panose="02040503050406030204" pitchFamily="18" charset="0"/>
                          </a:rPr>
                          <m:t>1</m:t>
                        </m:r>
                      </m:sub>
                    </m:sSub>
                    <m:r>
                      <a:rPr lang="el-GR" sz="2800" i="1" smtClean="0">
                        <a:latin typeface="Cambria Math" panose="02040503050406030204" pitchFamily="18" charset="0"/>
                        <a:ea typeface="Cambria Math" panose="02040503050406030204" pitchFamily="18" charset="0"/>
                      </a:rPr>
                      <m:t>≈</m:t>
                    </m:r>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b="0" i="1" smtClean="0">
                            <a:latin typeface="Cambria Math" panose="02040503050406030204" pitchFamily="18" charset="0"/>
                          </a:rPr>
                          <m:t>𝑑</m:t>
                        </m:r>
                      </m:num>
                      <m:den>
                        <m:r>
                          <a:rPr lang="en-US" sz="2800" b="0" i="1" smtClean="0">
                            <a:latin typeface="Cambria Math" panose="02040503050406030204" pitchFamily="18" charset="0"/>
                          </a:rPr>
                          <m:t>𝐷</m:t>
                        </m:r>
                      </m:den>
                    </m:f>
                    <m:sSub>
                      <m:sSubPr>
                        <m:ctrlPr>
                          <a:rPr lang="en-US" sz="2800" i="1">
                            <a:latin typeface="Cambria Math" panose="02040503050406030204" pitchFamily="18" charset="0"/>
                          </a:rPr>
                        </m:ctrlPr>
                      </m:sSubPr>
                      <m:e>
                        <m:r>
                          <a:rPr lang="en-US" sz="2800" b="0" i="1" smtClean="0">
                            <a:latin typeface="Cambria Math" panose="02040503050406030204" pitchFamily="18" charset="0"/>
                          </a:rPr>
                          <m:t>𝑥</m:t>
                        </m:r>
                      </m:e>
                      <m:sub>
                        <m:r>
                          <a:rPr lang="en-US" sz="2800" i="1">
                            <a:latin typeface="Cambria Math" panose="02040503050406030204" pitchFamily="18" charset="0"/>
                          </a:rPr>
                          <m:t>𝑃</m:t>
                        </m:r>
                      </m:sub>
                    </m:sSub>
                  </m:oMath>
                </a14:m>
                <a:endParaRPr lang="en-US" sz="2800" dirty="0"/>
              </a:p>
            </p:txBody>
          </p:sp>
        </mc:Choice>
        <mc:Fallback>
          <p:sp>
            <p:nvSpPr>
              <p:cNvPr id="28" name="Rectangle 27"/>
              <p:cNvSpPr>
                <a:spLocks noRot="1" noChangeAspect="1" noMove="1" noResize="1" noEditPoints="1" noAdjustHandles="1" noChangeArrowheads="1" noChangeShapeType="1" noTextEdit="1"/>
              </p:cNvSpPr>
              <p:nvPr/>
            </p:nvSpPr>
            <p:spPr>
              <a:xfrm>
                <a:off x="3783015" y="5787076"/>
                <a:ext cx="2714013" cy="710579"/>
              </a:xfrm>
              <a:prstGeom prst="rect">
                <a:avLst/>
              </a:prstGeom>
              <a:blipFill rotWithShape="1">
                <a:blip r:embed="rId11"/>
                <a:stretch>
                  <a:fillRect l="-12" t="-45" r="-783" b="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1118075" y="5517232"/>
                <a:ext cx="2110258" cy="369332"/>
              </a:xfrm>
              <a:prstGeom prst="rect">
                <a:avLst/>
              </a:prstGeom>
              <a:noFill/>
            </p:spPr>
            <p:txBody>
              <a:bodyPr wrap="none" rtlCol="0">
                <a:spAutoFit/>
              </a:bodyPr>
              <a:lstStyle/>
              <a:p>
                <a:r>
                  <a:rPr lang="en-GB" dirty="0"/>
                  <a:t>If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1</m:t>
                    </m:r>
                  </m:oMath>
                </a14:m>
                <a:r>
                  <a:rPr lang="en-US" dirty="0"/>
                  <a:t> and </a:t>
                </a:r>
                <a14:m>
                  <m:oMath xmlns:m="http://schemas.openxmlformats.org/officeDocument/2006/math">
                    <m:r>
                      <a:rPr lang="en-GB" b="0" i="1" smtClean="0">
                        <a:latin typeface="Cambria Math" panose="02040503050406030204" pitchFamily="18" charset="0"/>
                      </a:rPr>
                      <m:t>𝐷</m:t>
                    </m:r>
                    <m:r>
                      <a:rPr lang="en-GB" b="0" i="1" smtClean="0">
                        <a:latin typeface="Cambria Math" panose="02040503050406030204" pitchFamily="18" charset="0"/>
                      </a:rPr>
                      <m:t>≫</m:t>
                    </m:r>
                    <m:r>
                      <a:rPr lang="en-GB" b="0" i="1" smtClean="0">
                        <a:latin typeface="Cambria Math" panose="02040503050406030204" pitchFamily="18" charset="0"/>
                      </a:rPr>
                      <m:t>𝑑</m:t>
                    </m:r>
                    <m:r>
                      <a:rPr lang="en-GB" b="0" i="1" smtClean="0">
                        <a:latin typeface="Cambria Math" panose="02040503050406030204" pitchFamily="18" charset="0"/>
                      </a:rPr>
                      <m:t>:</m:t>
                    </m:r>
                  </m:oMath>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1118075" y="5517232"/>
                <a:ext cx="2110258" cy="369332"/>
              </a:xfrm>
              <a:prstGeom prst="rect">
                <a:avLst/>
              </a:prstGeom>
              <a:blipFill rotWithShape="1">
                <a:blip r:embed="rId12"/>
                <a:stretch>
                  <a:fillRect l="-23" t="-95" r="30" b="31"/>
                </a:stretch>
              </a:blipFill>
            </p:spPr>
            <p:txBody>
              <a:bodyPr/>
              <a:lstStyle/>
              <a:p>
                <a:r>
                  <a:rPr lang="zh-CN" altLang="en-US">
                    <a:noFill/>
                  </a:rPr>
                  <a:t> </a:t>
                </a:r>
              </a:p>
            </p:txBody>
          </p:sp>
        </mc:Fallback>
      </mc:AlternateContent>
      <p:cxnSp>
        <p:nvCxnSpPr>
          <p:cNvPr id="12" name="Straight Arrow Connector 11"/>
          <p:cNvCxnSpPr/>
          <p:nvPr/>
        </p:nvCxnSpPr>
        <p:spPr>
          <a:xfrm flipV="1">
            <a:off x="1974641" y="2398046"/>
            <a:ext cx="0" cy="10419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260648" y="3757178"/>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95536" y="3447258"/>
            <a:ext cx="208823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Rectangle 31"/>
              <p:cNvSpPr/>
              <p:nvPr/>
            </p:nvSpPr>
            <p:spPr>
              <a:xfrm>
                <a:off x="1917188" y="2247362"/>
                <a:ext cx="372794"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32" name="Rectangle 31"/>
              <p:cNvSpPr>
                <a:spLocks noRot="1" noChangeAspect="1" noMove="1" noResize="1" noEditPoints="1" noAdjustHandles="1" noChangeArrowheads="1" noChangeShapeType="1" noTextEdit="1"/>
              </p:cNvSpPr>
              <p:nvPr/>
            </p:nvSpPr>
            <p:spPr>
              <a:xfrm>
                <a:off x="1917188" y="2247362"/>
                <a:ext cx="372794" cy="369332"/>
              </a:xfrm>
              <a:prstGeom prst="rect">
                <a:avLst/>
              </a:prstGeom>
              <a:blipFill rotWithShape="1">
                <a:blip r:embed="rId13"/>
                <a:stretch>
                  <a:fillRect l="-33" t="-26" r="46" b="134"/>
                </a:stretch>
              </a:blipFill>
            </p:spPr>
            <p:txBody>
              <a:bodyPr/>
              <a:lstStyle/>
              <a:p>
                <a:r>
                  <a:rPr lang="zh-CN" altLang="en-US">
                    <a:noFill/>
                  </a:rPr>
                  <a:t> </a:t>
                </a:r>
              </a:p>
            </p:txBody>
          </p:sp>
        </mc:Fallback>
      </mc:AlternateContent>
      <p:cxnSp>
        <p:nvCxnSpPr>
          <p:cNvPr id="37" name="Straight Arrow Connector 36"/>
          <p:cNvCxnSpPr/>
          <p:nvPr/>
        </p:nvCxnSpPr>
        <p:spPr bwMode="auto">
          <a:xfrm>
            <a:off x="1089256" y="4593443"/>
            <a:ext cx="867495" cy="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38" name="TextBox 37"/>
              <p:cNvSpPr txBox="1"/>
              <p:nvPr/>
            </p:nvSpPr>
            <p:spPr>
              <a:xfrm>
                <a:off x="1391438" y="4660175"/>
                <a:ext cx="22474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oMath>
                  </m:oMathPara>
                </a14:m>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1391438" y="4660175"/>
                <a:ext cx="224741" cy="276999"/>
              </a:xfrm>
              <a:prstGeom prst="rect">
                <a:avLst/>
              </a:prstGeom>
              <a:blipFill rotWithShape="1">
                <a:blip r:embed="rId14"/>
                <a:stretch>
                  <a:fillRect l="-68" t="-197" r="-13233" b="18"/>
                </a:stretch>
              </a:blipFill>
            </p:spPr>
            <p:txBody>
              <a:bodyPr/>
              <a:lstStyle/>
              <a:p>
                <a:r>
                  <a:rPr lang="zh-CN" altLang="en-US">
                    <a:noFill/>
                  </a:rPr>
                  <a:t> </a:t>
                </a:r>
              </a:p>
            </p:txBody>
          </p:sp>
        </mc:Fallback>
      </mc:AlternateContent>
      <p:cxnSp>
        <p:nvCxnSpPr>
          <p:cNvPr id="40" name="Straight Arrow Connector 39"/>
          <p:cNvCxnSpPr/>
          <p:nvPr/>
        </p:nvCxnSpPr>
        <p:spPr bwMode="auto">
          <a:xfrm>
            <a:off x="683568" y="3086469"/>
            <a:ext cx="0" cy="822077"/>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13" name="TextBox 12"/>
              <p:cNvSpPr txBox="1"/>
              <p:nvPr/>
            </p:nvSpPr>
            <p:spPr>
              <a:xfrm>
                <a:off x="450690" y="3133743"/>
                <a:ext cx="19806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450690" y="3133743"/>
                <a:ext cx="198068" cy="276999"/>
              </a:xfrm>
              <a:prstGeom prst="rect">
                <a:avLst/>
              </a:prstGeom>
              <a:blipFill rotWithShape="1">
                <a:blip r:embed="rId15"/>
                <a:stretch>
                  <a:fillRect l="-240" t="-6" r="-15175" b="57"/>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27" grpId="0"/>
      <p:bldP spid="33" grpId="0"/>
      <p:bldP spid="35" grpId="0"/>
      <p:bldP spid="28"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a:xfrm>
            <a:off x="1763688" y="1556792"/>
            <a:ext cx="5004631" cy="826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2" name="TextBox 1"/>
          <p:cNvSpPr txBox="1"/>
          <p:nvPr/>
        </p:nvSpPr>
        <p:spPr>
          <a:xfrm>
            <a:off x="1017317" y="-28235"/>
            <a:ext cx="8235204" cy="1200329"/>
          </a:xfrm>
          <a:prstGeom prst="rect">
            <a:avLst/>
          </a:prstGeom>
          <a:noFill/>
        </p:spPr>
        <p:txBody>
          <a:bodyPr wrap="square" rtlCol="0">
            <a:spAutoFit/>
          </a:bodyPr>
          <a:lstStyle/>
          <a:p>
            <a:r>
              <a:rPr lang="en-GB" sz="3600" dirty="0"/>
              <a:t>Light interferences between two waves in any situation</a:t>
            </a:r>
            <a:endParaRPr lang="en-US" sz="3600" dirty="0"/>
          </a:p>
        </p:txBody>
      </p:sp>
      <mc:AlternateContent xmlns:mc="http://schemas.openxmlformats.org/markup-compatibility/2006">
        <mc:Choice xmlns:a14="http://schemas.microsoft.com/office/drawing/2010/main" Requires="a14">
          <p:sp>
            <p:nvSpPr>
              <p:cNvPr id="6" name="TextBox 5"/>
              <p:cNvSpPr txBox="1"/>
              <p:nvPr/>
            </p:nvSpPr>
            <p:spPr>
              <a:xfrm>
                <a:off x="1763688" y="1656893"/>
                <a:ext cx="4837671" cy="52181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𝑡𝑜𝑡</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r>
                        <a:rPr lang="en-US" sz="2800" b="0" i="1" smtClean="0">
                          <a:latin typeface="Cambria Math" panose="02040503050406030204" pitchFamily="18" charset="0"/>
                        </a:rPr>
                        <m:t>2</m:t>
                      </m:r>
                      <m:rad>
                        <m:radPr>
                          <m:degHide m:val="on"/>
                          <m:ctrlPr>
                            <a:rPr lang="en-US" sz="2800" b="0" i="1" smtClean="0">
                              <a:latin typeface="Cambria Math" panose="02040503050406030204" pitchFamily="18" charset="0"/>
                            </a:rPr>
                          </m:ctrlPr>
                        </m:radPr>
                        <m:deg/>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2</m:t>
                              </m:r>
                            </m:sub>
                          </m:sSub>
                        </m:e>
                      </m:rad>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r>
                            <a:rPr lang="en-US" sz="2800" b="0" i="1" smtClean="0">
                              <a:latin typeface="Cambria Math" panose="02040503050406030204" pitchFamily="18" charset="0"/>
                            </a:rPr>
                            <m:t>(</m:t>
                          </m:r>
                          <m:r>
                            <m:rPr>
                              <m:sty m:val="p"/>
                            </m:rPr>
                            <a:rPr lang="el-GR" sz="2800" i="1">
                              <a:latin typeface="Cambria Math" panose="02040503050406030204" pitchFamily="18" charset="0"/>
                              <a:ea typeface="Cambria Math" panose="02040503050406030204" pitchFamily="18" charset="0"/>
                            </a:rPr>
                            <m:t>Δ</m:t>
                          </m:r>
                          <m:r>
                            <a:rPr lang="el-GR" sz="2800" i="1">
                              <a:latin typeface="Cambria Math" panose="02040503050406030204" pitchFamily="18" charset="0"/>
                              <a:ea typeface="Cambria Math" panose="02040503050406030204" pitchFamily="18" charset="0"/>
                            </a:rPr>
                            <m:t>𝜑</m:t>
                          </m:r>
                          <m:r>
                            <a:rPr lang="en-US" sz="2800" b="0" i="1" smtClean="0">
                              <a:latin typeface="Cambria Math" panose="02040503050406030204" pitchFamily="18" charset="0"/>
                            </a:rPr>
                            <m:t>)</m:t>
                          </m:r>
                        </m:e>
                      </m:func>
                    </m:oMath>
                  </m:oMathPara>
                </a14:m>
                <a:endParaRPr lang="en-US" sz="2800" dirty="0"/>
              </a:p>
            </p:txBody>
          </p:sp>
        </mc:Choice>
        <mc:Fallback>
          <p:sp>
            <p:nvSpPr>
              <p:cNvPr id="6" name="TextBox 5"/>
              <p:cNvSpPr txBox="1">
                <a:spLocks noRot="1" noChangeAspect="1" noMove="1" noResize="1" noEditPoints="1" noAdjustHandles="1" noChangeArrowheads="1" noChangeShapeType="1" noTextEdit="1"/>
              </p:cNvSpPr>
              <p:nvPr/>
            </p:nvSpPr>
            <p:spPr>
              <a:xfrm>
                <a:off x="1763688" y="1656893"/>
                <a:ext cx="4837671" cy="521810"/>
              </a:xfrm>
              <a:prstGeom prst="rect">
                <a:avLst/>
              </a:prstGeom>
              <a:blipFill rotWithShape="1">
                <a:blip r:embed="rId1"/>
                <a:stretch>
                  <a:fillRect l="-6" t="-34" r="-1761" b="3"/>
                </a:stretch>
              </a:blipFill>
            </p:spPr>
            <p:txBody>
              <a:bodyPr/>
              <a:lstStyle/>
              <a:p>
                <a:r>
                  <a:rPr lang="zh-CN" altLang="en-US">
                    <a:noFill/>
                  </a:rPr>
                  <a:t> </a:t>
                </a:r>
              </a:p>
            </p:txBody>
          </p:sp>
        </mc:Fallback>
      </mc:AlternateContent>
      <p:sp>
        <p:nvSpPr>
          <p:cNvPr id="11" name="TextBox 10"/>
          <p:cNvSpPr txBox="1"/>
          <p:nvPr/>
        </p:nvSpPr>
        <p:spPr>
          <a:xfrm>
            <a:off x="611560" y="2348880"/>
            <a:ext cx="7488832" cy="1200329"/>
          </a:xfrm>
          <a:prstGeom prst="rect">
            <a:avLst/>
          </a:prstGeom>
          <a:noFill/>
        </p:spPr>
        <p:txBody>
          <a:bodyPr wrap="square" rtlCol="0">
            <a:spAutoFit/>
          </a:bodyPr>
          <a:lstStyle/>
          <a:p>
            <a:r>
              <a:rPr lang="en-GB" sz="2400" dirty="0"/>
              <a:t>This equation describes the light interferences at a point P between two waves in any interferometric situation, not only the Young’s experiment.</a:t>
            </a:r>
            <a:endParaRPr lang="en-US" sz="2400" dirty="0"/>
          </a:p>
        </p:txBody>
      </p:sp>
      <mc:AlternateContent xmlns:mc="http://schemas.openxmlformats.org/markup-compatibility/2006">
        <mc:Choice xmlns:a14="http://schemas.microsoft.com/office/drawing/2010/main" Requires="a14">
          <p:sp>
            <p:nvSpPr>
              <p:cNvPr id="13" name="Rectangle 12"/>
              <p:cNvSpPr/>
              <p:nvPr/>
            </p:nvSpPr>
            <p:spPr>
              <a:xfrm>
                <a:off x="1259632" y="3716125"/>
                <a:ext cx="5146922" cy="369332"/>
              </a:xfrm>
              <a:prstGeom prst="rect">
                <a:avLst/>
              </a:prstGeom>
            </p:spPr>
            <p:txBody>
              <a:bodyPr wrap="none">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1</m:t>
                        </m:r>
                      </m:sub>
                    </m:sSub>
                  </m:oMath>
                </a14:m>
                <a:r>
                  <a:rPr lang="en-US" dirty="0"/>
                  <a:t>: The light intensity if there was only the first wave.</a:t>
                </a:r>
                <a:endParaRPr lang="en-US" dirty="0"/>
              </a:p>
            </p:txBody>
          </p:sp>
        </mc:Choice>
        <mc:Fallback>
          <p:sp>
            <p:nvSpPr>
              <p:cNvPr id="13" name="Rectangle 12"/>
              <p:cNvSpPr>
                <a:spLocks noRot="1" noChangeAspect="1" noMove="1" noResize="1" noEditPoints="1" noAdjustHandles="1" noChangeArrowheads="1" noChangeShapeType="1" noTextEdit="1"/>
              </p:cNvSpPr>
              <p:nvPr/>
            </p:nvSpPr>
            <p:spPr>
              <a:xfrm>
                <a:off x="1259632" y="3716125"/>
                <a:ext cx="5146922" cy="369332"/>
              </a:xfrm>
              <a:prstGeom prst="rect">
                <a:avLst/>
              </a:prstGeom>
              <a:blipFill rotWithShape="1">
                <a:blip r:embed="rId2"/>
                <a:stretch>
                  <a:fillRect l="-8" t="-28" r="1" b="1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Rectangle 36"/>
              <p:cNvSpPr/>
              <p:nvPr/>
            </p:nvSpPr>
            <p:spPr>
              <a:xfrm>
                <a:off x="1259632" y="4340881"/>
                <a:ext cx="5421549" cy="369332"/>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𝐼</m:t>
                        </m:r>
                      </m:e>
                      <m:sub>
                        <m:r>
                          <a:rPr lang="en-GB" b="0" i="1" smtClean="0">
                            <a:latin typeface="Cambria Math" panose="02040503050406030204" pitchFamily="18" charset="0"/>
                          </a:rPr>
                          <m:t>2</m:t>
                        </m:r>
                      </m:sub>
                    </m:sSub>
                  </m:oMath>
                </a14:m>
                <a:r>
                  <a:rPr lang="en-US" dirty="0"/>
                  <a:t>: The light intensity if there was only the second wave.</a:t>
                </a:r>
                <a:endParaRPr lang="en-US" dirty="0"/>
              </a:p>
            </p:txBody>
          </p:sp>
        </mc:Choice>
        <mc:Fallback>
          <p:sp>
            <p:nvSpPr>
              <p:cNvPr id="37" name="Rectangle 36"/>
              <p:cNvSpPr>
                <a:spLocks noRot="1" noChangeAspect="1" noMove="1" noResize="1" noEditPoints="1" noAdjustHandles="1" noChangeArrowheads="1" noChangeShapeType="1" noTextEdit="1"/>
              </p:cNvSpPr>
              <p:nvPr/>
            </p:nvSpPr>
            <p:spPr>
              <a:xfrm>
                <a:off x="1259632" y="4340881"/>
                <a:ext cx="5421549" cy="369332"/>
              </a:xfrm>
              <a:prstGeom prst="rect">
                <a:avLst/>
              </a:prstGeom>
              <a:blipFill rotWithShape="1">
                <a:blip r:embed="rId3"/>
                <a:stretch>
                  <a:fillRect l="-8" t="-6" r="6" b="1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Rectangle 13"/>
              <p:cNvSpPr/>
              <p:nvPr/>
            </p:nvSpPr>
            <p:spPr>
              <a:xfrm>
                <a:off x="1221425" y="4965637"/>
                <a:ext cx="5526641" cy="369332"/>
              </a:xfrm>
              <a:prstGeom prst="rect">
                <a:avLst/>
              </a:prstGeom>
            </p:spPr>
            <p:txBody>
              <a:bodyPr wrap="none">
                <a:spAutoFit/>
              </a:bodyPr>
              <a:lstStyle/>
              <a:p>
                <a14:m>
                  <m:oMath xmlns:m="http://schemas.openxmlformats.org/officeDocument/2006/math">
                    <m:r>
                      <m:rPr>
                        <m:sty m:val="p"/>
                      </m:rPr>
                      <a:rPr lang="el-GR" i="1">
                        <a:latin typeface="Cambria Math" panose="02040503050406030204" pitchFamily="18" charset="0"/>
                        <a:ea typeface="Cambria Math" panose="02040503050406030204" pitchFamily="18" charset="0"/>
                      </a:rPr>
                      <m:t>Δ</m:t>
                    </m:r>
                    <m:r>
                      <a:rPr lang="el-GR" i="1">
                        <a:latin typeface="Cambria Math" panose="02040503050406030204" pitchFamily="18" charset="0"/>
                        <a:ea typeface="Cambria Math" panose="02040503050406030204" pitchFamily="18" charset="0"/>
                      </a:rPr>
                      <m:t>𝜑</m:t>
                    </m:r>
                  </m:oMath>
                </a14:m>
                <a:r>
                  <a:rPr lang="en-US" dirty="0"/>
                  <a:t>: the phase difference between the wave described by: </a:t>
                </a:r>
                <a:endParaRPr lang="en-US" dirty="0"/>
              </a:p>
            </p:txBody>
          </p:sp>
        </mc:Choice>
        <mc:Fallback>
          <p:sp>
            <p:nvSpPr>
              <p:cNvPr id="14" name="Rectangle 13"/>
              <p:cNvSpPr>
                <a:spLocks noRot="1" noChangeAspect="1" noMove="1" noResize="1" noEditPoints="1" noAdjustHandles="1" noChangeArrowheads="1" noChangeShapeType="1" noTextEdit="1"/>
              </p:cNvSpPr>
              <p:nvPr/>
            </p:nvSpPr>
            <p:spPr>
              <a:xfrm>
                <a:off x="1221425" y="4965637"/>
                <a:ext cx="5526641" cy="369332"/>
              </a:xfrm>
              <a:prstGeom prst="rect">
                <a:avLst/>
              </a:prstGeom>
              <a:blipFill rotWithShape="1">
                <a:blip r:embed="rId4"/>
                <a:stretch>
                  <a:fillRect l="-6" t="-155" r="10" b="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Rectangle 37"/>
              <p:cNvSpPr/>
              <p:nvPr/>
            </p:nvSpPr>
            <p:spPr>
              <a:xfrm>
                <a:off x="2699792" y="5334969"/>
                <a:ext cx="2061590" cy="65979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r>
                        <a:rPr lang="el-GR" i="1" smtClean="0">
                          <a:latin typeface="Cambria Math" panose="02040503050406030204" pitchFamily="18" charset="0"/>
                          <a:ea typeface="Cambria Math" panose="02040503050406030204" pitchFamily="18" charset="0"/>
                        </a:rPr>
                        <m:t>𝜑</m:t>
                      </m:r>
                      <m:r>
                        <a:rPr lang="en-GB"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𝜋</m:t>
                          </m:r>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0</m:t>
                              </m:r>
                            </m:sub>
                          </m:sSub>
                        </m:den>
                      </m:f>
                      <m:d>
                        <m:dPr>
                          <m:ctrlPr>
                            <a:rPr lang="en-US" i="1">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r>
                                <a:rPr lang="en-GB"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r>
                                <a:rPr lang="en-GB" b="0" i="1" smtClean="0">
                                  <a:latin typeface="Cambria Math" panose="02040503050406030204" pitchFamily="18" charset="0"/>
                                  <a:ea typeface="Cambria Math" panose="02040503050406030204" pitchFamily="18" charset="0"/>
                                </a:rPr>
                                <m:t>1</m:t>
                              </m:r>
                            </m:sub>
                          </m:sSub>
                        </m:e>
                      </m:d>
                    </m:oMath>
                  </m:oMathPara>
                </a14:m>
                <a:endParaRPr lang="en-US" dirty="0"/>
              </a:p>
            </p:txBody>
          </p:sp>
        </mc:Choice>
        <mc:Fallback>
          <p:sp>
            <p:nvSpPr>
              <p:cNvPr id="38" name="Rectangle 37"/>
              <p:cNvSpPr>
                <a:spLocks noRot="1" noChangeAspect="1" noMove="1" noResize="1" noEditPoints="1" noAdjustHandles="1" noChangeArrowheads="1" noChangeShapeType="1" noTextEdit="1"/>
              </p:cNvSpPr>
              <p:nvPr/>
            </p:nvSpPr>
            <p:spPr>
              <a:xfrm>
                <a:off x="2699792" y="5334969"/>
                <a:ext cx="2061590" cy="659796"/>
              </a:xfrm>
              <a:prstGeom prst="rect">
                <a:avLst/>
              </a:prstGeom>
              <a:blipFill rotWithShape="1">
                <a:blip r:embed="rId5"/>
                <a:stretch>
                  <a:fillRect l="-20" t="-51" r="7" b="55"/>
                </a:stretch>
              </a:blipFill>
            </p:spPr>
            <p:txBody>
              <a:bodyPr/>
              <a:lstStyle/>
              <a:p>
                <a:r>
                  <a:rPr lang="zh-CN" altLang="en-US">
                    <a:noFill/>
                  </a:rPr>
                  <a:t> </a:t>
                </a:r>
              </a:p>
            </p:txBody>
          </p:sp>
        </mc:Fallback>
      </mc:AlternateContent>
      <p:sp>
        <p:nvSpPr>
          <p:cNvPr id="29" name="TextBox 28"/>
          <p:cNvSpPr txBox="1"/>
          <p:nvPr/>
        </p:nvSpPr>
        <p:spPr>
          <a:xfrm flipH="1">
            <a:off x="801294" y="1172094"/>
            <a:ext cx="8955281" cy="369332"/>
          </a:xfrm>
          <a:prstGeom prst="rect">
            <a:avLst/>
          </a:prstGeom>
          <a:noFill/>
        </p:spPr>
        <p:txBody>
          <a:bodyPr wrap="square" rtlCol="0">
            <a:spAutoFit/>
          </a:bodyPr>
          <a:lstStyle/>
          <a:p>
            <a:r>
              <a:rPr lang="en-GB" dirty="0"/>
              <a:t>Light intensity at P, where two waves interfere: </a:t>
            </a:r>
            <a:endParaRPr lang="en-US" dirty="0"/>
          </a:p>
        </p:txBody>
      </p:sp>
      <mc:AlternateContent xmlns:mc="http://schemas.openxmlformats.org/markup-compatibility/2006">
        <mc:Choice xmlns:a14="http://schemas.microsoft.com/office/drawing/2010/main" Requires="a14">
          <p:sp>
            <p:nvSpPr>
              <p:cNvPr id="40" name="Rectangle 39"/>
              <p:cNvSpPr/>
              <p:nvPr/>
            </p:nvSpPr>
            <p:spPr>
              <a:xfrm>
                <a:off x="1017317" y="5994765"/>
                <a:ext cx="7731147" cy="923330"/>
              </a:xfrm>
              <a:prstGeom prst="rect">
                <a:avLst/>
              </a:prstGeom>
            </p:spPr>
            <p:txBody>
              <a:bodyPr wrap="square">
                <a:spAutoFit/>
              </a:bodyPr>
              <a:lstStyle/>
              <a:p>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GB"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GB" i="1">
                            <a:latin typeface="Cambria Math" panose="02040503050406030204" pitchFamily="18" charset="0"/>
                            <a:ea typeface="Cambria Math" panose="02040503050406030204" pitchFamily="18" charset="0"/>
                          </a:rPr>
                          <m:t>1</m:t>
                        </m:r>
                      </m:sub>
                    </m:sSub>
                  </m:oMath>
                </a14:m>
                <a:r>
                  <a:rPr lang="en-US" dirty="0"/>
                  <a:t>: optical path difference from a point (or the points) where the waves have the same phase to the point P. The two waves must have same frequency, so they must have the same wavelength in vacuum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0</m:t>
                        </m:r>
                      </m:sub>
                    </m:sSub>
                  </m:oMath>
                </a14:m>
                <a:r>
                  <a:rPr lang="en-US" dirty="0"/>
                  <a:t>.</a:t>
                </a:r>
                <a:endParaRPr lang="en-US" dirty="0"/>
              </a:p>
            </p:txBody>
          </p:sp>
        </mc:Choice>
        <mc:Fallback>
          <p:sp>
            <p:nvSpPr>
              <p:cNvPr id="40" name="Rectangle 39"/>
              <p:cNvSpPr>
                <a:spLocks noRot="1" noChangeAspect="1" noMove="1" noResize="1" noEditPoints="1" noAdjustHandles="1" noChangeArrowheads="1" noChangeShapeType="1" noTextEdit="1"/>
              </p:cNvSpPr>
              <p:nvPr/>
            </p:nvSpPr>
            <p:spPr>
              <a:xfrm>
                <a:off x="1017317" y="5994765"/>
                <a:ext cx="7731147" cy="923330"/>
              </a:xfrm>
              <a:prstGeom prst="rect">
                <a:avLst/>
              </a:prstGeom>
              <a:blipFill rotWithShape="1">
                <a:blip r:embed="rId6"/>
                <a:stretch>
                  <a:fillRect l="-1" t="-40" r="1" b="44"/>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7" grpId="0"/>
      <p:bldP spid="14" grpId="0"/>
      <p:bldP spid="38" grpId="0"/>
      <p:bldP spid="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lstStyle/>
          <a:p>
            <a:r>
              <a:rPr lang="en-GB" sz="3200" dirty="0"/>
              <a:t>Difference between young holes and young slits experiments</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a:off x="4427984" y="2974541"/>
            <a:ext cx="2691495" cy="1456357"/>
          </a:xfrm>
          <a:prstGeom prst="rect">
            <a:avLst/>
          </a:prstGeom>
        </p:spPr>
      </p:pic>
      <p:sp>
        <p:nvSpPr>
          <p:cNvPr id="6" name="TextBox 5"/>
          <p:cNvSpPr txBox="1"/>
          <p:nvPr/>
        </p:nvSpPr>
        <p:spPr>
          <a:xfrm>
            <a:off x="1259632" y="3501008"/>
            <a:ext cx="2782023" cy="646331"/>
          </a:xfrm>
          <a:prstGeom prst="rect">
            <a:avLst/>
          </a:prstGeom>
          <a:noFill/>
        </p:spPr>
        <p:txBody>
          <a:bodyPr wrap="square" rtlCol="0">
            <a:spAutoFit/>
          </a:bodyPr>
          <a:lstStyle/>
          <a:p>
            <a:r>
              <a:rPr lang="en-GB" dirty="0"/>
              <a:t>Interference pattern with two slits: </a:t>
            </a:r>
            <a:endParaRPr lang="en-US" dirty="0"/>
          </a:p>
        </p:txBody>
      </p:sp>
      <p:sp>
        <p:nvSpPr>
          <p:cNvPr id="7" name="TextBox 6"/>
          <p:cNvSpPr txBox="1"/>
          <p:nvPr/>
        </p:nvSpPr>
        <p:spPr>
          <a:xfrm>
            <a:off x="1259632" y="1675672"/>
            <a:ext cx="2782023" cy="646331"/>
          </a:xfrm>
          <a:prstGeom prst="rect">
            <a:avLst/>
          </a:prstGeom>
          <a:noFill/>
        </p:spPr>
        <p:txBody>
          <a:bodyPr wrap="square" rtlCol="0">
            <a:spAutoFit/>
          </a:bodyPr>
          <a:lstStyle/>
          <a:p>
            <a:r>
              <a:rPr lang="en-GB" dirty="0"/>
              <a:t>Interference pattern with two holes: </a:t>
            </a:r>
            <a:endParaRPr lang="en-US" dirty="0"/>
          </a:p>
        </p:txBody>
      </p:sp>
      <p:pic>
        <p:nvPicPr>
          <p:cNvPr id="8" name="Picture 7"/>
          <p:cNvPicPr>
            <a:picLocks noChangeAspect="1"/>
          </p:cNvPicPr>
          <p:nvPr/>
        </p:nvPicPr>
        <p:blipFill>
          <a:blip r:embed="rId2"/>
          <a:stretch>
            <a:fillRect/>
          </a:stretch>
        </p:blipFill>
        <p:spPr>
          <a:xfrm rot="5400000">
            <a:off x="4959634" y="883215"/>
            <a:ext cx="1628193" cy="2376264"/>
          </a:xfrm>
          <a:prstGeom prst="rect">
            <a:avLst/>
          </a:prstGeom>
        </p:spPr>
      </p:pic>
      <p:sp>
        <p:nvSpPr>
          <p:cNvPr id="10" name="TextBox 9"/>
          <p:cNvSpPr txBox="1"/>
          <p:nvPr/>
        </p:nvSpPr>
        <p:spPr>
          <a:xfrm>
            <a:off x="609704" y="5797332"/>
            <a:ext cx="7951788" cy="923330"/>
          </a:xfrm>
          <a:prstGeom prst="rect">
            <a:avLst/>
          </a:prstGeom>
          <a:noFill/>
        </p:spPr>
        <p:txBody>
          <a:bodyPr wrap="square" rtlCol="0">
            <a:spAutoFit/>
          </a:bodyPr>
          <a:lstStyle/>
          <a:p>
            <a:r>
              <a:rPr lang="en-GB" dirty="0"/>
              <a:t>To focus on the interferences between waves from two point sources, we have ignored the effect of the diffraction phenomenon ... There is also diffraction pattern corresponding to the holes (the pattern depends on the shape of the aperture).</a:t>
            </a:r>
            <a:endParaRPr lang="en-US" dirty="0"/>
          </a:p>
        </p:txBody>
      </p:sp>
      <p:sp>
        <p:nvSpPr>
          <p:cNvPr id="12" name="TextBox 11"/>
          <p:cNvSpPr txBox="1"/>
          <p:nvPr/>
        </p:nvSpPr>
        <p:spPr>
          <a:xfrm>
            <a:off x="2581414" y="5406291"/>
            <a:ext cx="3630161" cy="369332"/>
          </a:xfrm>
          <a:prstGeom prst="rect">
            <a:avLst/>
          </a:prstGeom>
          <a:noFill/>
        </p:spPr>
        <p:txBody>
          <a:bodyPr wrap="none" rtlCol="0">
            <a:spAutoFit/>
          </a:bodyPr>
          <a:lstStyle/>
          <a:p>
            <a:r>
              <a:rPr lang="en-GB" dirty="0"/>
              <a:t>This pattern is because of diffraction.</a:t>
            </a:r>
            <a:endParaRPr lang="en-US" dirty="0"/>
          </a:p>
        </p:txBody>
      </p:sp>
      <p:cxnSp>
        <p:nvCxnSpPr>
          <p:cNvPr id="14" name="Straight Arrow Connector 13"/>
          <p:cNvCxnSpPr/>
          <p:nvPr/>
        </p:nvCxnSpPr>
        <p:spPr>
          <a:xfrm flipH="1" flipV="1">
            <a:off x="5773730" y="4147339"/>
            <a:ext cx="437845" cy="1462564"/>
          </a:xfrm>
          <a:prstGeom prst="straightConnector1">
            <a:avLst/>
          </a:prstGeom>
          <a:ln>
            <a:solidFill>
              <a:srgbClr val="FF33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lstStyle/>
          <a:p>
            <a:r>
              <a:rPr lang="en-GB" sz="3200" dirty="0"/>
              <a:t>What about diffraction ?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3" name="Picture 2"/>
          <p:cNvPicPr>
            <a:picLocks noChangeAspect="1"/>
          </p:cNvPicPr>
          <p:nvPr/>
        </p:nvPicPr>
        <p:blipFill>
          <a:blip r:embed="rId1"/>
          <a:stretch>
            <a:fillRect/>
          </a:stretch>
        </p:blipFill>
        <p:spPr>
          <a:xfrm>
            <a:off x="3183290" y="1268760"/>
            <a:ext cx="5673608" cy="1896219"/>
          </a:xfrm>
          <a:prstGeom prst="rect">
            <a:avLst/>
          </a:prstGeom>
        </p:spPr>
      </p:pic>
      <p:cxnSp>
        <p:nvCxnSpPr>
          <p:cNvPr id="11" name="Straight Arrow Connector 10"/>
          <p:cNvCxnSpPr/>
          <p:nvPr/>
        </p:nvCxnSpPr>
        <p:spPr>
          <a:xfrm>
            <a:off x="2195736" y="2708920"/>
            <a:ext cx="86409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23528" y="2708920"/>
            <a:ext cx="2448272" cy="1200329"/>
          </a:xfrm>
          <a:prstGeom prst="rect">
            <a:avLst/>
          </a:prstGeom>
          <a:noFill/>
        </p:spPr>
        <p:txBody>
          <a:bodyPr wrap="square" rtlCol="0">
            <a:spAutoFit/>
          </a:bodyPr>
          <a:lstStyle/>
          <a:p>
            <a:r>
              <a:rPr lang="en-GB" dirty="0">
                <a:solidFill>
                  <a:srgbClr val="FF0000"/>
                </a:solidFill>
              </a:rPr>
              <a:t>Interference pattern for two slits (diffraction +interferences between waves from both slits)</a:t>
            </a:r>
            <a:endParaRPr lang="en-US" dirty="0">
              <a:solidFill>
                <a:srgbClr val="FF0000"/>
              </a:solidFill>
            </a:endParaRPr>
          </a:p>
        </p:txBody>
      </p:sp>
      <p:cxnSp>
        <p:nvCxnSpPr>
          <p:cNvPr id="14" name="Straight Arrow Connector 13"/>
          <p:cNvCxnSpPr/>
          <p:nvPr/>
        </p:nvCxnSpPr>
        <p:spPr>
          <a:xfrm>
            <a:off x="2267744" y="1916832"/>
            <a:ext cx="86409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1818" y="1268760"/>
            <a:ext cx="2448272" cy="923330"/>
          </a:xfrm>
          <a:prstGeom prst="rect">
            <a:avLst/>
          </a:prstGeom>
          <a:noFill/>
        </p:spPr>
        <p:txBody>
          <a:bodyPr wrap="square" rtlCol="0">
            <a:spAutoFit/>
          </a:bodyPr>
          <a:lstStyle/>
          <a:p>
            <a:r>
              <a:rPr lang="en-GB" dirty="0">
                <a:solidFill>
                  <a:srgbClr val="FF0000"/>
                </a:solidFill>
              </a:rPr>
              <a:t>If only one slit is illuminated (we observe the diffraction)</a:t>
            </a:r>
            <a:endParaRPr lang="en-US" dirty="0">
              <a:solidFill>
                <a:srgbClr val="FF0000"/>
              </a:solidFill>
            </a:endParaRPr>
          </a:p>
        </p:txBody>
      </p:sp>
      <mc:AlternateContent xmlns:mc="http://schemas.openxmlformats.org/markup-compatibility/2006">
        <mc:Choice xmlns:a14="http://schemas.microsoft.com/office/drawing/2010/main" Requires="a14">
          <p:sp>
            <p:nvSpPr>
              <p:cNvPr id="16" name="TextBox 15"/>
              <p:cNvSpPr txBox="1"/>
              <p:nvPr/>
            </p:nvSpPr>
            <p:spPr>
              <a:xfrm>
                <a:off x="467544" y="3813051"/>
                <a:ext cx="8254628" cy="3139321"/>
              </a:xfrm>
              <a:prstGeom prst="rect">
                <a:avLst/>
              </a:prstGeom>
              <a:noFill/>
            </p:spPr>
            <p:txBody>
              <a:bodyPr wrap="square" rtlCol="0">
                <a:spAutoFit/>
              </a:bodyPr>
              <a:lstStyle/>
              <a:p>
                <a:r>
                  <a:rPr lang="en-GB" b="1" dirty="0"/>
                  <a:t>In the Young experiment, there are interference because there is diffraction. </a:t>
                </a:r>
                <a:r>
                  <a:rPr lang="en-GB" dirty="0"/>
                  <a:t>In the Young’s holes experiment, we can consider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1</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2</m:t>
                        </m:r>
                      </m:sub>
                    </m:sSub>
                  </m:oMath>
                </a14:m>
                <a:r>
                  <a:rPr lang="en-US" dirty="0"/>
                  <a:t> are sources of spherical waves because of the diffraction.</a:t>
                </a:r>
                <a:endParaRPr lang="en-US" dirty="0"/>
              </a:p>
              <a:p>
                <a:endParaRPr lang="en-GB" dirty="0"/>
              </a:p>
              <a:p>
                <a:r>
                  <a:rPr lang="en-GB" dirty="0"/>
                  <a:t>And to describe a diffraction pattern from one aperture, we consider the interferences between waves coming from each points of this apertures, seen as sources of spherical waves. </a:t>
                </a:r>
                <a:endParaRPr lang="en-GB" dirty="0"/>
              </a:p>
              <a:p>
                <a:endParaRPr lang="en-GB" dirty="0"/>
              </a:p>
              <a:p>
                <a:r>
                  <a:rPr lang="en-GB" dirty="0"/>
                  <a:t>Not easy to understand, even for me ! </a:t>
                </a:r>
                <a:endParaRPr lang="en-GB" dirty="0"/>
              </a:p>
              <a:p>
                <a:endParaRPr lang="en-GB" dirty="0"/>
              </a:p>
              <a:p>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467544" y="3813051"/>
                <a:ext cx="8254628" cy="3139321"/>
              </a:xfrm>
              <a:prstGeom prst="rect">
                <a:avLst/>
              </a:prstGeom>
              <a:blipFill rotWithShape="1">
                <a:blip r:embed="rId2"/>
                <a:stretch>
                  <a:fillRect l="-2" t="-16" r="5" b="12"/>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xEl>
                                              <p:pRg st="2" end="2"/>
                                            </p:txEl>
                                          </p:spTgt>
                                        </p:tgtEl>
                                        <p:attrNameLst>
                                          <p:attrName>style.visibility</p:attrName>
                                        </p:attrNameLst>
                                      </p:cBhvr>
                                      <p:to>
                                        <p:strVal val="visible"/>
                                      </p:to>
                                    </p:set>
                                    <p:animEffect transition="in" filter="fade">
                                      <p:cBhvr>
                                        <p:cTn id="12" dur="500"/>
                                        <p:tgtEl>
                                          <p:spTgt spid="1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xEl>
                                              <p:pRg st="4" end="4"/>
                                            </p:txEl>
                                          </p:spTgt>
                                        </p:tgtEl>
                                        <p:attrNameLst>
                                          <p:attrName>style.visibility</p:attrName>
                                        </p:attrNameLst>
                                      </p:cBhvr>
                                      <p:to>
                                        <p:strVal val="visible"/>
                                      </p:to>
                                    </p:set>
                                    <p:animEffect transition="in" filter="fade">
                                      <p:cBhvr>
                                        <p:cTn id="17" dur="5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lstStyle/>
          <a:p>
            <a:r>
              <a:rPr lang="en-GB" sz="3200" dirty="0"/>
              <a:t>What about diffraction ?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10" name="Picture 9"/>
          <p:cNvPicPr>
            <a:picLocks noChangeAspect="1"/>
          </p:cNvPicPr>
          <p:nvPr/>
        </p:nvPicPr>
        <p:blipFill>
          <a:blip r:embed="rId1"/>
          <a:stretch>
            <a:fillRect/>
          </a:stretch>
        </p:blipFill>
        <p:spPr>
          <a:xfrm rot="5400000">
            <a:off x="2159058" y="1185007"/>
            <a:ext cx="4558540" cy="4493774"/>
          </a:xfrm>
          <a:prstGeom prst="rect">
            <a:avLst/>
          </a:prstGeom>
        </p:spPr>
      </p:pic>
      <p:sp>
        <p:nvSpPr>
          <p:cNvPr id="13" name="TextBox 12"/>
          <p:cNvSpPr txBox="1"/>
          <p:nvPr/>
        </p:nvSpPr>
        <p:spPr>
          <a:xfrm>
            <a:off x="2526632" y="5663106"/>
            <a:ext cx="3435556" cy="430887"/>
          </a:xfrm>
          <a:prstGeom prst="rect">
            <a:avLst/>
          </a:prstGeom>
          <a:noFill/>
        </p:spPr>
        <p:txBody>
          <a:bodyPr wrap="none" rtlCol="0">
            <a:spAutoFit/>
          </a:bodyPr>
          <a:lstStyle/>
          <a:p>
            <a:r>
              <a:rPr lang="en-US" sz="1100" dirty="0">
                <a:hlinkClick r:id="rId2"/>
              </a:rPr>
              <a:t>http://www.maxicours.com/se/fiche/1/7/410471.html/ts</a:t>
            </a:r>
            <a:endParaRPr lang="en-US" sz="1100" dirty="0"/>
          </a:p>
          <a:p>
            <a:endParaRPr lang="en-US" sz="1100" dirty="0"/>
          </a:p>
        </p:txBody>
      </p:sp>
      <p:sp>
        <p:nvSpPr>
          <p:cNvPr id="5" name="Rectangle 4"/>
          <p:cNvSpPr/>
          <p:nvPr/>
        </p:nvSpPr>
        <p:spPr>
          <a:xfrm>
            <a:off x="3851920" y="2852936"/>
            <a:ext cx="1296144" cy="129614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V="1">
            <a:off x="5148064" y="1772816"/>
            <a:ext cx="1584524" cy="10801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757223" y="1450461"/>
            <a:ext cx="2448272" cy="1200329"/>
          </a:xfrm>
          <a:prstGeom prst="rect">
            <a:avLst/>
          </a:prstGeom>
          <a:noFill/>
        </p:spPr>
        <p:txBody>
          <a:bodyPr wrap="square" rtlCol="0">
            <a:spAutoFit/>
          </a:bodyPr>
          <a:lstStyle/>
          <a:p>
            <a:r>
              <a:rPr lang="en-GB" dirty="0"/>
              <a:t>What have shown you previously, to show the interferences from two sources points. </a:t>
            </a:r>
            <a:endParaRPr lang="en-US" dirty="0"/>
          </a:p>
        </p:txBody>
      </p:sp>
      <p:sp>
        <p:nvSpPr>
          <p:cNvPr id="17" name="TextBox 16"/>
          <p:cNvSpPr txBox="1"/>
          <p:nvPr/>
        </p:nvSpPr>
        <p:spPr>
          <a:xfrm>
            <a:off x="829352" y="713461"/>
            <a:ext cx="8639192" cy="584775"/>
          </a:xfrm>
          <a:prstGeom prst="rect">
            <a:avLst/>
          </a:prstGeom>
          <a:noFill/>
        </p:spPr>
        <p:txBody>
          <a:bodyPr wrap="square" rtlCol="0">
            <a:spAutoFit/>
          </a:bodyPr>
          <a:lstStyle/>
          <a:p>
            <a:r>
              <a:rPr lang="en-GB" sz="1600" dirty="0"/>
              <a:t>Interference + diffraction pattern for two circular holes (</a:t>
            </a:r>
            <a:r>
              <a:rPr lang="en-GB" sz="1600" b="1" dirty="0"/>
              <a:t>take care a hole is never strictly a source point) </a:t>
            </a:r>
            <a:endParaRPr lang="en-US" sz="1600" b="1" dirty="0"/>
          </a:p>
        </p:txBody>
      </p:sp>
      <p:sp>
        <p:nvSpPr>
          <p:cNvPr id="18" name="Rectangle 17"/>
          <p:cNvSpPr/>
          <p:nvPr/>
        </p:nvSpPr>
        <p:spPr>
          <a:xfrm>
            <a:off x="576064" y="6036070"/>
            <a:ext cx="7308304" cy="646331"/>
          </a:xfrm>
          <a:prstGeom prst="rect">
            <a:avLst/>
          </a:prstGeom>
        </p:spPr>
        <p:txBody>
          <a:bodyPr wrap="square">
            <a:spAutoFit/>
          </a:bodyPr>
          <a:lstStyle/>
          <a:p>
            <a:r>
              <a:rPr lang="en-GB" dirty="0"/>
              <a:t>About a diffraction pattern by a circular hole and the diffraction by a slit, you will see details later)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Rectangle: Rounded Corners 15"/>
          <p:cNvSpPr/>
          <p:nvPr/>
        </p:nvSpPr>
        <p:spPr bwMode="auto">
          <a:xfrm>
            <a:off x="251520" y="4941168"/>
            <a:ext cx="8892480" cy="1070093"/>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5" name="Title 1"/>
          <p:cNvSpPr>
            <a:spLocks noGrp="1"/>
          </p:cNvSpPr>
          <p:nvPr>
            <p:ph type="title"/>
          </p:nvPr>
        </p:nvSpPr>
        <p:spPr>
          <a:xfrm>
            <a:off x="947868" y="93469"/>
            <a:ext cx="8229600" cy="1143000"/>
          </a:xfrm>
        </p:spPr>
        <p:txBody>
          <a:bodyPr/>
          <a:lstStyle/>
          <a:p>
            <a:r>
              <a:rPr lang="en-US" sz="2800" dirty="0"/>
              <a:t>Interference fringes white light instead of laser light</a:t>
            </a:r>
            <a:endParaRPr lang="en-US" sz="2800" dirty="0"/>
          </a:p>
        </p:txBody>
      </p:sp>
      <mc:AlternateContent xmlns:mc="http://schemas.openxmlformats.org/markup-compatibility/2006">
        <mc:Choice xmlns:a14="http://schemas.microsoft.com/office/drawing/2010/main" Requires="a14">
          <p:sp>
            <p:nvSpPr>
              <p:cNvPr id="6" name="TextBox 5"/>
              <p:cNvSpPr txBox="1"/>
              <p:nvPr/>
            </p:nvSpPr>
            <p:spPr>
              <a:xfrm>
                <a:off x="323528" y="1772816"/>
                <a:ext cx="4122667" cy="369332"/>
              </a:xfrm>
              <a:prstGeom prst="rect">
                <a:avLst/>
              </a:prstGeom>
              <a:noFill/>
            </p:spPr>
            <p:txBody>
              <a:bodyPr wrap="none" rtlCol="0">
                <a:spAutoFit/>
              </a:bodyPr>
              <a:lstStyle/>
              <a:p>
                <a:r>
                  <a:rPr lang="en-US" dirty="0"/>
                  <a:t>Interference fringes for white light (many </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323528" y="1772816"/>
                <a:ext cx="4122667" cy="369332"/>
              </a:xfrm>
              <a:prstGeom prst="rect">
                <a:avLst/>
              </a:prstGeom>
              <a:blipFill rotWithShape="1">
                <a:blip r:embed="rId1"/>
                <a:stretch>
                  <a:fillRect l="-8" t="-144" r="-2112" b="79"/>
                </a:stretch>
              </a:blipFill>
            </p:spPr>
            <p:txBody>
              <a:bodyPr/>
              <a:lstStyle/>
              <a:p>
                <a:r>
                  <a:rPr lang="zh-CN" altLang="en-US">
                    <a:noFill/>
                  </a:rPr>
                  <a:t> </a:t>
                </a:r>
              </a:p>
            </p:txBody>
          </p:sp>
        </mc:Fallback>
      </mc:AlternateContent>
      <p:cxnSp>
        <p:nvCxnSpPr>
          <p:cNvPr id="7" name="Straight Arrow Connector 6"/>
          <p:cNvCxnSpPr/>
          <p:nvPr/>
        </p:nvCxnSpPr>
        <p:spPr bwMode="auto">
          <a:xfrm>
            <a:off x="3851920" y="2142148"/>
            <a:ext cx="72008" cy="2787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8" name="TextBox 7"/>
              <p:cNvSpPr txBox="1"/>
              <p:nvPr/>
            </p:nvSpPr>
            <p:spPr>
              <a:xfrm>
                <a:off x="251520" y="5013176"/>
                <a:ext cx="8625136" cy="923330"/>
              </a:xfrm>
              <a:prstGeom prst="rect">
                <a:avLst/>
              </a:prstGeom>
              <a:noFill/>
            </p:spPr>
            <p:txBody>
              <a:bodyPr wrap="square" rtlCol="0">
                <a:spAutoFit/>
              </a:bodyPr>
              <a:lstStyle/>
              <a:p>
                <a:r>
                  <a:rPr lang="en-US" dirty="0"/>
                  <a:t>Interferences fringes can be observed also with white light (there was no laser at the time of Young !). </a:t>
                </a:r>
                <a:endParaRPr lang="en-US" dirty="0"/>
              </a:p>
              <a:p>
                <a:r>
                  <a:rPr lang="en-US" dirty="0"/>
                  <a:t>The waves from sources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oMath>
                </a14:m>
                <a:r>
                  <a:rPr lang="en-US" dirty="0"/>
                  <a:t> which have the same wavelength interfere together.</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251520" y="5013176"/>
                <a:ext cx="8625136" cy="923330"/>
              </a:xfrm>
              <a:prstGeom prst="rect">
                <a:avLst/>
              </a:prstGeom>
              <a:blipFill rotWithShape="1">
                <a:blip r:embed="rId2"/>
                <a:stretch>
                  <a:fillRect l="-1" t="-53" r="7" b="57"/>
                </a:stretch>
              </a:blipFill>
            </p:spPr>
            <p:txBody>
              <a:bodyPr/>
              <a:lstStyle/>
              <a:p>
                <a:r>
                  <a:rPr lang="zh-CN" altLang="en-US">
                    <a:noFill/>
                  </a:rPr>
                  <a:t> </a:t>
                </a:r>
              </a:p>
            </p:txBody>
          </p:sp>
        </mc:Fallback>
      </mc:AlternateContent>
      <p:pic>
        <p:nvPicPr>
          <p:cNvPr id="9" name="Picture 39" descr="双缝干涉条纹"/>
          <p:cNvPicPr>
            <a:picLocks noChangeAspect="1" noChangeArrowheads="1"/>
          </p:cNvPicPr>
          <p:nvPr/>
        </p:nvPicPr>
        <p:blipFill>
          <a:blip r:embed="rId3">
            <a:extLst>
              <a:ext uri="{28A0092B-C50C-407E-A947-70E740481C1C}">
                <a14:useLocalDpi xmlns:a14="http://schemas.microsoft.com/office/drawing/2010/main" val="0"/>
              </a:ext>
            </a:extLst>
          </a:blip>
          <a:srcRect t="22104" r="10951"/>
          <a:stretch>
            <a:fillRect/>
          </a:stretch>
        </p:blipFill>
        <p:spPr bwMode="auto">
          <a:xfrm>
            <a:off x="487982" y="2708920"/>
            <a:ext cx="8060185" cy="1131419"/>
          </a:xfrm>
          <a:prstGeom prst="rect">
            <a:avLst/>
          </a:prstGeom>
          <a:noFill/>
          <a:ln>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1"/>
          <p:cNvSpPr>
            <a:spLocks noGrp="1"/>
          </p:cNvSpPr>
          <p:nvPr>
            <p:ph type="title"/>
          </p:nvPr>
        </p:nvSpPr>
        <p:spPr>
          <a:xfrm>
            <a:off x="323528" y="-29209"/>
            <a:ext cx="8229600" cy="1143000"/>
          </a:xfrm>
        </p:spPr>
        <p:txBody>
          <a:bodyPr/>
          <a:lstStyle/>
          <a:p>
            <a:r>
              <a:rPr lang="en-US" dirty="0"/>
              <a:t>To conclude about Young experiment</a:t>
            </a:r>
            <a:endParaRPr lang="en-US" dirty="0"/>
          </a:p>
        </p:txBody>
      </p:sp>
      <p:sp>
        <p:nvSpPr>
          <p:cNvPr id="5" name="Content Placeholder 2"/>
          <p:cNvSpPr>
            <a:spLocks noGrp="1"/>
          </p:cNvSpPr>
          <p:nvPr>
            <p:ph idx="1"/>
          </p:nvPr>
        </p:nvSpPr>
        <p:spPr>
          <a:xfrm>
            <a:off x="346855" y="1896158"/>
            <a:ext cx="8229600" cy="4525963"/>
          </a:xfrm>
        </p:spPr>
        <p:txBody>
          <a:bodyPr/>
          <a:lstStyle/>
          <a:p>
            <a:r>
              <a:rPr lang="en-US" dirty="0"/>
              <a:t>Young’s experiment is very important in the history. It is the evidence than the light can’t be only particles ! It is also waves !</a:t>
            </a:r>
            <a:endParaRPr lang="en-US" dirty="0"/>
          </a:p>
          <a:p>
            <a:pPr marL="0" indent="0">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6" name="TextBox 5"/>
              <p:cNvSpPr txBox="1"/>
              <p:nvPr/>
            </p:nvSpPr>
            <p:spPr>
              <a:xfrm>
                <a:off x="3077436" y="3330200"/>
                <a:ext cx="3115918" cy="3354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𝑡𝑜𝑡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2</m:t>
                      </m:r>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2</m:t>
                              </m:r>
                            </m:sub>
                          </m:sSub>
                        </m:e>
                      </m:ra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Δ</m:t>
                          </m:r>
                          <m:r>
                            <a:rPr lang="el-GR"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m:t>
                          </m:r>
                        </m:e>
                      </m:func>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3077436" y="3330200"/>
                <a:ext cx="3115918" cy="335413"/>
              </a:xfrm>
              <a:prstGeom prst="rect">
                <a:avLst/>
              </a:prstGeom>
              <a:blipFill rotWithShape="1">
                <a:blip r:embed="rId1"/>
                <a:stretch>
                  <a:fillRect l="-7" t="-78" r="-1705" b="117"/>
                </a:stretch>
              </a:blipFill>
            </p:spPr>
            <p:txBody>
              <a:bodyPr/>
              <a:lstStyle/>
              <a:p>
                <a:r>
                  <a:rPr lang="zh-CN" altLang="en-US">
                    <a:noFill/>
                  </a:rPr>
                  <a:t> </a:t>
                </a:r>
              </a:p>
            </p:txBody>
          </p:sp>
        </mc:Fallback>
      </mc:AlternateContent>
      <p:sp>
        <p:nvSpPr>
          <p:cNvPr id="29" name="Title 1"/>
          <p:cNvSpPr>
            <a:spLocks noGrp="1"/>
          </p:cNvSpPr>
          <p:nvPr>
            <p:ph type="title"/>
          </p:nvPr>
        </p:nvSpPr>
        <p:spPr>
          <a:xfrm>
            <a:off x="564764" y="46514"/>
            <a:ext cx="8229600" cy="1143000"/>
          </a:xfrm>
        </p:spPr>
        <p:txBody>
          <a:bodyPr/>
          <a:lstStyle/>
          <a:p>
            <a:r>
              <a:rPr lang="en-US" sz="2000" dirty="0"/>
              <a:t>Mathematical description of Young’s holes experiment</a:t>
            </a:r>
            <a:endParaRPr lang="en-US" sz="2000" dirty="0"/>
          </a:p>
        </p:txBody>
      </p:sp>
      <mc:AlternateContent xmlns:mc="http://schemas.openxmlformats.org/markup-compatibility/2006">
        <mc:Choice xmlns:a14="http://schemas.microsoft.com/office/drawing/2010/main" Requires="a14">
          <p:sp>
            <p:nvSpPr>
              <p:cNvPr id="30" name="Rectangle 29"/>
              <p:cNvSpPr/>
              <p:nvPr/>
            </p:nvSpPr>
            <p:spPr>
              <a:xfrm>
                <a:off x="3066365" y="1692885"/>
                <a:ext cx="3457550" cy="44537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GB" i="1">
                                  <a:latin typeface="Cambria Math" panose="02040503050406030204" pitchFamily="18" charset="0"/>
                                </a:rPr>
                                <m:t>𝐸</m:t>
                              </m:r>
                            </m:e>
                          </m:acc>
                        </m:e>
                        <m:sub>
                          <m:r>
                            <a:rPr lang="en-US" i="1">
                              <a:latin typeface="Cambria Math" panose="02040503050406030204" pitchFamily="18" charset="0"/>
                            </a:rPr>
                            <m:t>1</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rPr>
                            <m:t>𝑡</m:t>
                          </m:r>
                        </m:e>
                      </m:d>
                      <m:r>
                        <a:rPr lang="en-GB" b="0" i="0"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𝑘</m:t>
                                  </m:r>
                                </m:e>
                              </m:acc>
                            </m:e>
                            <m:sub>
                              <m:r>
                                <a:rPr lang="en-GB" b="0" i="1" smtClean="0">
                                  <a:latin typeface="Cambria Math" panose="02040503050406030204" pitchFamily="18" charset="0"/>
                                </a:rPr>
                                <m:t>1</m:t>
                              </m:r>
                            </m:sub>
                          </m:sSub>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𝜑</m:t>
                              </m:r>
                            </m:e>
                            <m:sub>
                              <m:r>
                                <a:rPr lang="en-GB" b="0" i="1" smtClean="0">
                                  <a:latin typeface="Cambria Math" panose="02040503050406030204" pitchFamily="18" charset="0"/>
                                </a:rPr>
                                <m:t>1</m:t>
                              </m:r>
                            </m:sub>
                          </m:sSub>
                          <m:r>
                            <a:rPr lang="en-GB" b="0" i="1" smtClean="0">
                              <a:latin typeface="Cambria Math" panose="02040503050406030204" pitchFamily="18" charset="0"/>
                            </a:rPr>
                            <m:t>)</m:t>
                          </m:r>
                        </m:sup>
                      </m:sSup>
                    </m:oMath>
                  </m:oMathPara>
                </a14:m>
                <a:endParaRPr lang="en-US" dirty="0"/>
              </a:p>
            </p:txBody>
          </p:sp>
        </mc:Choice>
        <mc:Fallback>
          <p:sp>
            <p:nvSpPr>
              <p:cNvPr id="30" name="Rectangle 29"/>
              <p:cNvSpPr>
                <a:spLocks noRot="1" noChangeAspect="1" noMove="1" noResize="1" noEditPoints="1" noAdjustHandles="1" noChangeArrowheads="1" noChangeShapeType="1" noTextEdit="1"/>
              </p:cNvSpPr>
              <p:nvPr/>
            </p:nvSpPr>
            <p:spPr>
              <a:xfrm>
                <a:off x="3066365" y="1692885"/>
                <a:ext cx="3457550" cy="445378"/>
              </a:xfrm>
              <a:prstGeom prst="rect">
                <a:avLst/>
              </a:prstGeom>
              <a:blipFill rotWithShape="1">
                <a:blip r:embed="rId2"/>
                <a:stretch>
                  <a:fillRect l="-17" t="-137" r="16" b="4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Rectangle 30"/>
              <p:cNvSpPr/>
              <p:nvPr/>
            </p:nvSpPr>
            <p:spPr>
              <a:xfrm>
                <a:off x="3086243" y="2191534"/>
                <a:ext cx="3474284" cy="44537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GB" i="1">
                                  <a:latin typeface="Cambria Math" panose="02040503050406030204" pitchFamily="18" charset="0"/>
                                </a:rPr>
                                <m:t>𝐸</m:t>
                              </m:r>
                            </m:e>
                          </m:acc>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𝑟</m:t>
                              </m:r>
                            </m:e>
                          </m:acc>
                        </m:e>
                        <m:sub>
                          <m:r>
                            <a:rPr lang="en-GB" b="0" i="1" smtClean="0">
                              <a:latin typeface="Cambria Math" panose="02040503050406030204" pitchFamily="18" charset="0"/>
                            </a:rPr>
                            <m:t>2</m:t>
                          </m:r>
                        </m:sub>
                      </m:sSub>
                      <m:r>
                        <a:rPr lang="en-GB" i="1">
                          <a:latin typeface="Cambria Math" panose="02040503050406030204" pitchFamily="18" charset="0"/>
                        </a:rPr>
                        <m:t>,</m:t>
                      </m:r>
                      <m:r>
                        <a:rPr lang="en-GB" i="1">
                          <a:latin typeface="Cambria Math" panose="02040503050406030204" pitchFamily="18" charset="0"/>
                        </a:rPr>
                        <m:t>𝑡</m:t>
                      </m:r>
                      <m:r>
                        <a:rPr lang="en-GB" b="0" i="1" smtClean="0">
                          <a:latin typeface="Cambria Math" panose="02040503050406030204" pitchFamily="18" charset="0"/>
                        </a:rPr>
                        <m:t>)</m:t>
                      </m:r>
                      <m:r>
                        <a:rPr lang="en-GB" b="0" i="0"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ea typeface="Cambria Math" panose="02040503050406030204" pitchFamily="18" charset="0"/>
                            </a:rPr>
                            <m:t>𝜔</m:t>
                          </m:r>
                          <m:r>
                            <a:rPr lang="en-GB" i="1">
                              <a:latin typeface="Cambria Math" panose="02040503050406030204" pitchFamily="18" charset="0"/>
                              <a:ea typeface="Cambria Math" panose="02040503050406030204" pitchFamily="18" charset="0"/>
                            </a:rPr>
                            <m:t>𝑡</m:t>
                          </m:r>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𝑘</m:t>
                                  </m:r>
                                </m:e>
                              </m:acc>
                            </m:e>
                            <m:sub>
                              <m:r>
                                <a:rPr lang="en-GB" b="0" i="1" smtClean="0">
                                  <a:latin typeface="Cambria Math" panose="02040503050406030204" pitchFamily="18" charset="0"/>
                                </a:rPr>
                                <m:t>2</m:t>
                              </m:r>
                            </m:sub>
                          </m:sSub>
                          <m:sSub>
                            <m:sSubPr>
                              <m:ctrlPr>
                                <a:rPr lang="en-GB" i="1">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𝑟</m:t>
                                  </m:r>
                                </m:e>
                              </m:acc>
                            </m:e>
                            <m:sub>
                              <m:r>
                                <a:rPr lang="en-GB" b="0" i="1" smtClean="0">
                                  <a:latin typeface="Cambria Math" panose="02040503050406030204" pitchFamily="18" charset="0"/>
                                </a:rPr>
                                <m:t>2</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𝜑</m:t>
                              </m:r>
                            </m:e>
                            <m:sub>
                              <m:r>
                                <a:rPr lang="en-GB" b="0" i="1" smtClean="0">
                                  <a:latin typeface="Cambria Math" panose="02040503050406030204" pitchFamily="18" charset="0"/>
                                  <a:ea typeface="Cambria Math" panose="02040503050406030204" pitchFamily="18" charset="0"/>
                                </a:rPr>
                                <m:t>2</m:t>
                              </m:r>
                            </m:sub>
                          </m:sSub>
                          <m:r>
                            <a:rPr lang="en-GB" i="1">
                              <a:latin typeface="Cambria Math" panose="02040503050406030204" pitchFamily="18" charset="0"/>
                            </a:rPr>
                            <m:t>)</m:t>
                          </m:r>
                        </m:sup>
                      </m:sSup>
                    </m:oMath>
                  </m:oMathPara>
                </a14:m>
                <a:endParaRPr lang="en-US" dirty="0"/>
              </a:p>
            </p:txBody>
          </p:sp>
        </mc:Choice>
        <mc:Fallback>
          <p:sp>
            <p:nvSpPr>
              <p:cNvPr id="31" name="Rectangle 30"/>
              <p:cNvSpPr>
                <a:spLocks noRot="1" noChangeAspect="1" noMove="1" noResize="1" noEditPoints="1" noAdjustHandles="1" noChangeArrowheads="1" noChangeShapeType="1" noTextEdit="1"/>
              </p:cNvSpPr>
              <p:nvPr/>
            </p:nvSpPr>
            <p:spPr>
              <a:xfrm>
                <a:off x="3086243" y="2191534"/>
                <a:ext cx="3474284" cy="445378"/>
              </a:xfrm>
              <a:prstGeom prst="rect">
                <a:avLst/>
              </a:prstGeom>
              <a:blipFill rotWithShape="1">
                <a:blip r:embed="rId3"/>
                <a:stretch>
                  <a:fillRect l="-4" t="-33" r="10" b="88"/>
                </a:stretch>
              </a:blipFill>
            </p:spPr>
            <p:txBody>
              <a:bodyPr/>
              <a:lstStyle/>
              <a:p>
                <a:r>
                  <a:rPr lang="zh-CN" altLang="en-US">
                    <a:noFill/>
                  </a:rPr>
                  <a:t> </a:t>
                </a:r>
              </a:p>
            </p:txBody>
          </p:sp>
        </mc:Fallback>
      </mc:AlternateContent>
      <p:cxnSp>
        <p:nvCxnSpPr>
          <p:cNvPr id="32" name="Straight Connector 31"/>
          <p:cNvCxnSpPr/>
          <p:nvPr/>
        </p:nvCxnSpPr>
        <p:spPr bwMode="auto">
          <a:xfrm>
            <a:off x="775733" y="1224044"/>
            <a:ext cx="0" cy="57606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p:cNvCxnSpPr/>
          <p:nvPr/>
        </p:nvCxnSpPr>
        <p:spPr bwMode="auto">
          <a:xfrm>
            <a:off x="775733" y="1925128"/>
            <a:ext cx="0" cy="8110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p:cNvCxnSpPr/>
          <p:nvPr/>
        </p:nvCxnSpPr>
        <p:spPr bwMode="auto">
          <a:xfrm>
            <a:off x="775733" y="2838759"/>
            <a:ext cx="0" cy="4280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Freeform: Shape 8"/>
          <p:cNvSpPr/>
          <p:nvPr/>
        </p:nvSpPr>
        <p:spPr bwMode="auto">
          <a:xfrm>
            <a:off x="881893" y="1730014"/>
            <a:ext cx="76797" cy="298939"/>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36" name="Freeform: Shape 9"/>
          <p:cNvSpPr/>
          <p:nvPr/>
        </p:nvSpPr>
        <p:spPr bwMode="auto">
          <a:xfrm>
            <a:off x="1187781" y="1602008"/>
            <a:ext cx="76797" cy="594094"/>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37" name="Freeform: Shape 10"/>
          <p:cNvSpPr/>
          <p:nvPr/>
        </p:nvSpPr>
        <p:spPr bwMode="auto">
          <a:xfrm>
            <a:off x="1064199" y="1647027"/>
            <a:ext cx="56472" cy="458071"/>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38" name="Freeform: Shape 11"/>
          <p:cNvSpPr/>
          <p:nvPr/>
        </p:nvSpPr>
        <p:spPr bwMode="auto">
          <a:xfrm>
            <a:off x="1357901" y="1511004"/>
            <a:ext cx="76796" cy="811084"/>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39" name="Freeform: Shape 12"/>
          <p:cNvSpPr/>
          <p:nvPr/>
        </p:nvSpPr>
        <p:spPr bwMode="auto">
          <a:xfrm>
            <a:off x="1506413" y="1352723"/>
            <a:ext cx="135853" cy="1117343"/>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40" name="Freeform: Shape 13"/>
          <p:cNvSpPr/>
          <p:nvPr/>
        </p:nvSpPr>
        <p:spPr bwMode="auto">
          <a:xfrm>
            <a:off x="881893" y="2603904"/>
            <a:ext cx="76797" cy="298939"/>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41" name="Freeform: Shape 14"/>
          <p:cNvSpPr/>
          <p:nvPr/>
        </p:nvSpPr>
        <p:spPr bwMode="auto">
          <a:xfrm>
            <a:off x="1187781" y="2475898"/>
            <a:ext cx="76797" cy="594094"/>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42" name="Freeform: Shape 15"/>
          <p:cNvSpPr/>
          <p:nvPr/>
        </p:nvSpPr>
        <p:spPr bwMode="auto">
          <a:xfrm>
            <a:off x="1064199" y="2520917"/>
            <a:ext cx="56472" cy="458071"/>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43" name="Freeform: Shape 16"/>
          <p:cNvSpPr/>
          <p:nvPr/>
        </p:nvSpPr>
        <p:spPr bwMode="auto">
          <a:xfrm>
            <a:off x="1357901" y="2384894"/>
            <a:ext cx="76796" cy="811084"/>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44" name="Freeform: Shape 17"/>
          <p:cNvSpPr/>
          <p:nvPr/>
        </p:nvSpPr>
        <p:spPr bwMode="auto">
          <a:xfrm>
            <a:off x="1506413" y="2226613"/>
            <a:ext cx="135853" cy="1117343"/>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mc:Choice xmlns:a14="http://schemas.microsoft.com/office/drawing/2010/main" Requires="a14">
          <p:sp>
            <p:nvSpPr>
              <p:cNvPr id="45" name="TextBox 44"/>
              <p:cNvSpPr txBox="1"/>
              <p:nvPr/>
            </p:nvSpPr>
            <p:spPr>
              <a:xfrm>
                <a:off x="482979" y="1508527"/>
                <a:ext cx="27142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oMath>
                  </m:oMathPara>
                </a14:m>
                <a:endParaRPr lang="en-US" dirty="0"/>
              </a:p>
            </p:txBody>
          </p:sp>
        </mc:Choice>
        <mc:Fallback>
          <p:sp>
            <p:nvSpPr>
              <p:cNvPr id="45" name="TextBox 44"/>
              <p:cNvSpPr txBox="1">
                <a:spLocks noRot="1" noChangeAspect="1" noMove="1" noResize="1" noEditPoints="1" noAdjustHandles="1" noChangeArrowheads="1" noChangeShapeType="1" noTextEdit="1"/>
              </p:cNvSpPr>
              <p:nvPr/>
            </p:nvSpPr>
            <p:spPr>
              <a:xfrm>
                <a:off x="482979" y="1508527"/>
                <a:ext cx="271421" cy="276999"/>
              </a:xfrm>
              <a:prstGeom prst="rect">
                <a:avLst/>
              </a:prstGeom>
              <a:blipFill rotWithShape="1">
                <a:blip r:embed="rId4"/>
                <a:stretch>
                  <a:fillRect l="-140" t="-145" r="-14732" b="19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519117" y="2798197"/>
                <a:ext cx="2767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oMath>
                  </m:oMathPara>
                </a14:m>
                <a:endParaRPr lang="en-US" dirty="0"/>
              </a:p>
            </p:txBody>
          </p:sp>
        </mc:Choice>
        <mc:Fallback>
          <p:sp>
            <p:nvSpPr>
              <p:cNvPr id="46" name="TextBox 45"/>
              <p:cNvSpPr txBox="1">
                <a:spLocks noRot="1" noChangeAspect="1" noMove="1" noResize="1" noEditPoints="1" noAdjustHandles="1" noChangeArrowheads="1" noChangeShapeType="1" noTextEdit="1"/>
              </p:cNvSpPr>
              <p:nvPr/>
            </p:nvSpPr>
            <p:spPr>
              <a:xfrm>
                <a:off x="519117" y="2798197"/>
                <a:ext cx="276742" cy="276999"/>
              </a:xfrm>
              <a:prstGeom prst="rect">
                <a:avLst/>
              </a:prstGeom>
              <a:blipFill rotWithShape="1">
                <a:blip r:embed="rId5"/>
                <a:stretch>
                  <a:fillRect l="-116" t="-140" r="-13464" b="190"/>
                </a:stretch>
              </a:blipFill>
            </p:spPr>
            <p:txBody>
              <a:bodyPr/>
              <a:lstStyle/>
              <a:p>
                <a:r>
                  <a:rPr lang="zh-CN" altLang="en-US">
                    <a:noFill/>
                  </a:rPr>
                  <a:t> </a:t>
                </a:r>
              </a:p>
            </p:txBody>
          </p:sp>
        </mc:Fallback>
      </mc:AlternateContent>
      <p:cxnSp>
        <p:nvCxnSpPr>
          <p:cNvPr id="47" name="Straight Connector 46"/>
          <p:cNvCxnSpPr/>
          <p:nvPr/>
        </p:nvCxnSpPr>
        <p:spPr bwMode="auto">
          <a:xfrm>
            <a:off x="1764914" y="1098051"/>
            <a:ext cx="0" cy="259228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47"/>
          <p:cNvSpPr txBox="1"/>
          <p:nvPr/>
        </p:nvSpPr>
        <p:spPr>
          <a:xfrm>
            <a:off x="987137" y="3600835"/>
            <a:ext cx="777777" cy="369332"/>
          </a:xfrm>
          <a:prstGeom prst="rect">
            <a:avLst/>
          </a:prstGeom>
          <a:noFill/>
        </p:spPr>
        <p:txBody>
          <a:bodyPr wrap="none" rtlCol="0">
            <a:spAutoFit/>
          </a:bodyPr>
          <a:lstStyle/>
          <a:p>
            <a:r>
              <a:rPr lang="en-US" dirty="0"/>
              <a:t>Screen</a:t>
            </a:r>
            <a:endParaRPr lang="en-US" dirty="0"/>
          </a:p>
        </p:txBody>
      </p:sp>
      <p:cxnSp>
        <p:nvCxnSpPr>
          <p:cNvPr id="49" name="Straight Connector 48"/>
          <p:cNvCxnSpPr/>
          <p:nvPr/>
        </p:nvCxnSpPr>
        <p:spPr bwMode="auto">
          <a:xfrm>
            <a:off x="1692906" y="2165975"/>
            <a:ext cx="14401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TextBox 49"/>
          <p:cNvSpPr txBox="1"/>
          <p:nvPr/>
        </p:nvSpPr>
        <p:spPr>
          <a:xfrm>
            <a:off x="1764914" y="1801339"/>
            <a:ext cx="314510" cy="369332"/>
          </a:xfrm>
          <a:prstGeom prst="rect">
            <a:avLst/>
          </a:prstGeom>
          <a:noFill/>
        </p:spPr>
        <p:txBody>
          <a:bodyPr wrap="none" rtlCol="0">
            <a:spAutoFit/>
          </a:bodyPr>
          <a:lstStyle/>
          <a:p>
            <a:r>
              <a:rPr lang="en-US" dirty="0"/>
              <a:t>P</a:t>
            </a:r>
            <a:endParaRPr lang="en-US" dirty="0"/>
          </a:p>
        </p:txBody>
      </p:sp>
      <p:cxnSp>
        <p:nvCxnSpPr>
          <p:cNvPr id="51" name="Straight Arrow Connector 50"/>
          <p:cNvCxnSpPr/>
          <p:nvPr/>
        </p:nvCxnSpPr>
        <p:spPr bwMode="auto">
          <a:xfrm>
            <a:off x="775733" y="1876062"/>
            <a:ext cx="989181" cy="22903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52" name="TextBox 51"/>
              <p:cNvSpPr txBox="1"/>
              <p:nvPr/>
            </p:nvSpPr>
            <p:spPr>
              <a:xfrm>
                <a:off x="1224394" y="1692474"/>
                <a:ext cx="2433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e>
                        <m:sub>
                          <m:r>
                            <a:rPr lang="en-US" b="0" i="1" smtClean="0">
                              <a:latin typeface="Cambria Math" panose="02040503050406030204" pitchFamily="18" charset="0"/>
                            </a:rPr>
                            <m:t>1</m:t>
                          </m:r>
                        </m:sub>
                      </m:sSub>
                    </m:oMath>
                  </m:oMathPara>
                </a14:m>
                <a:endParaRPr lang="en-US" dirty="0"/>
              </a:p>
            </p:txBody>
          </p:sp>
        </mc:Choice>
        <mc:Fallback>
          <p:sp>
            <p:nvSpPr>
              <p:cNvPr id="52" name="TextBox 51"/>
              <p:cNvSpPr txBox="1">
                <a:spLocks noRot="1" noChangeAspect="1" noMove="1" noResize="1" noEditPoints="1" noAdjustHandles="1" noChangeArrowheads="1" noChangeShapeType="1" noTextEdit="1"/>
              </p:cNvSpPr>
              <p:nvPr/>
            </p:nvSpPr>
            <p:spPr>
              <a:xfrm>
                <a:off x="1224394" y="1692474"/>
                <a:ext cx="243335" cy="276999"/>
              </a:xfrm>
              <a:prstGeom prst="rect">
                <a:avLst/>
              </a:prstGeom>
              <a:blipFill rotWithShape="1">
                <a:blip r:embed="rId6"/>
                <a:stretch>
                  <a:fillRect l="-47" t="-72" r="-19732" b="122"/>
                </a:stretch>
              </a:blipFill>
            </p:spPr>
            <p:txBody>
              <a:bodyPr/>
              <a:lstStyle/>
              <a:p>
                <a:r>
                  <a:rPr lang="zh-CN" altLang="en-US">
                    <a:noFill/>
                  </a:rPr>
                  <a:t> </a:t>
                </a:r>
              </a:p>
            </p:txBody>
          </p:sp>
        </mc:Fallback>
      </mc:AlternateContent>
      <p:cxnSp>
        <p:nvCxnSpPr>
          <p:cNvPr id="53" name="Straight Arrow Connector 52"/>
          <p:cNvCxnSpPr/>
          <p:nvPr/>
        </p:nvCxnSpPr>
        <p:spPr bwMode="auto">
          <a:xfrm flipV="1">
            <a:off x="775733" y="2105098"/>
            <a:ext cx="989181" cy="66784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54" name="TextBox 53"/>
              <p:cNvSpPr txBox="1"/>
              <p:nvPr/>
            </p:nvSpPr>
            <p:spPr>
              <a:xfrm>
                <a:off x="1135107" y="2615835"/>
                <a:ext cx="2486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e>
                        <m:sub>
                          <m:r>
                            <a:rPr lang="en-US" b="0" i="1" smtClean="0">
                              <a:latin typeface="Cambria Math" panose="02040503050406030204" pitchFamily="18" charset="0"/>
                            </a:rPr>
                            <m:t>2</m:t>
                          </m:r>
                        </m:sub>
                      </m:sSub>
                    </m:oMath>
                  </m:oMathPara>
                </a14:m>
                <a:endParaRPr lang="en-US" dirty="0"/>
              </a:p>
            </p:txBody>
          </p:sp>
        </mc:Choice>
        <mc:Fallback>
          <p:sp>
            <p:nvSpPr>
              <p:cNvPr id="54" name="TextBox 53"/>
              <p:cNvSpPr txBox="1">
                <a:spLocks noRot="1" noChangeAspect="1" noMove="1" noResize="1" noEditPoints="1" noAdjustHandles="1" noChangeArrowheads="1" noChangeShapeType="1" noTextEdit="1"/>
              </p:cNvSpPr>
              <p:nvPr/>
            </p:nvSpPr>
            <p:spPr>
              <a:xfrm>
                <a:off x="1135107" y="2615835"/>
                <a:ext cx="248658" cy="276999"/>
              </a:xfrm>
              <a:prstGeom prst="rect">
                <a:avLst/>
              </a:prstGeom>
              <a:blipFill rotWithShape="1">
                <a:blip r:embed="rId7"/>
                <a:stretch>
                  <a:fillRect l="-146" t="-97" r="-18091" b="148"/>
                </a:stretch>
              </a:blipFill>
            </p:spPr>
            <p:txBody>
              <a:bodyPr/>
              <a:lstStyle/>
              <a:p>
                <a:r>
                  <a:rPr lang="zh-CN" altLang="en-US">
                    <a:noFill/>
                  </a:rPr>
                  <a:t> </a:t>
                </a:r>
              </a:p>
            </p:txBody>
          </p:sp>
        </mc:Fallback>
      </mc:AlternateContent>
      <p:sp>
        <p:nvSpPr>
          <p:cNvPr id="55" name="Freeform: Shape 8"/>
          <p:cNvSpPr/>
          <p:nvPr/>
        </p:nvSpPr>
        <p:spPr bwMode="auto">
          <a:xfrm>
            <a:off x="-36512" y="2207850"/>
            <a:ext cx="76797" cy="298939"/>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56" name="Freeform: Shape 9"/>
          <p:cNvSpPr/>
          <p:nvPr/>
        </p:nvSpPr>
        <p:spPr bwMode="auto">
          <a:xfrm>
            <a:off x="269376" y="2079844"/>
            <a:ext cx="76797" cy="594094"/>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57" name="Freeform: Shape 10"/>
          <p:cNvSpPr/>
          <p:nvPr/>
        </p:nvSpPr>
        <p:spPr bwMode="auto">
          <a:xfrm>
            <a:off x="145794" y="2124863"/>
            <a:ext cx="56472" cy="458071"/>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58" name="Freeform: Shape 11"/>
          <p:cNvSpPr/>
          <p:nvPr/>
        </p:nvSpPr>
        <p:spPr bwMode="auto">
          <a:xfrm>
            <a:off x="439496" y="1988840"/>
            <a:ext cx="76796" cy="811084"/>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63" name="Freeform: Shape 17"/>
          <p:cNvSpPr/>
          <p:nvPr/>
        </p:nvSpPr>
        <p:spPr bwMode="auto">
          <a:xfrm>
            <a:off x="529645" y="1785500"/>
            <a:ext cx="135853" cy="1117343"/>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64" name="TextBox 63"/>
          <p:cNvSpPr txBox="1"/>
          <p:nvPr/>
        </p:nvSpPr>
        <p:spPr>
          <a:xfrm flipH="1">
            <a:off x="2641287" y="1211095"/>
            <a:ext cx="5671079" cy="369332"/>
          </a:xfrm>
          <a:prstGeom prst="rect">
            <a:avLst/>
          </a:prstGeom>
          <a:noFill/>
        </p:spPr>
        <p:txBody>
          <a:bodyPr wrap="square" rtlCol="0">
            <a:spAutoFit/>
          </a:bodyPr>
          <a:lstStyle/>
          <a:p>
            <a:r>
              <a:rPr lang="en-US" dirty="0"/>
              <a:t>Complex electric field at P for both waves:</a:t>
            </a:r>
            <a:endParaRPr lang="en-US" dirty="0"/>
          </a:p>
        </p:txBody>
      </p:sp>
      <p:sp>
        <p:nvSpPr>
          <p:cNvPr id="65" name="TextBox 64"/>
          <p:cNvSpPr txBox="1"/>
          <p:nvPr/>
        </p:nvSpPr>
        <p:spPr>
          <a:xfrm>
            <a:off x="2915816" y="2933240"/>
            <a:ext cx="4772786" cy="369332"/>
          </a:xfrm>
          <a:prstGeom prst="rect">
            <a:avLst/>
          </a:prstGeom>
          <a:noFill/>
        </p:spPr>
        <p:txBody>
          <a:bodyPr wrap="square" rtlCol="0">
            <a:spAutoFit/>
          </a:bodyPr>
          <a:lstStyle/>
          <a:p>
            <a:r>
              <a:rPr lang="en-US" dirty="0"/>
              <a:t>Light intensity at P:</a:t>
            </a:r>
            <a:endParaRPr lang="en-US" dirty="0"/>
          </a:p>
        </p:txBody>
      </p:sp>
      <mc:AlternateContent xmlns:mc="http://schemas.openxmlformats.org/markup-compatibility/2006">
        <mc:Choice xmlns:a14="http://schemas.microsoft.com/office/drawing/2010/main" Requires="a14">
          <p:sp>
            <p:nvSpPr>
              <p:cNvPr id="67" name="TextBox 66"/>
              <p:cNvSpPr txBox="1"/>
              <p:nvPr/>
            </p:nvSpPr>
            <p:spPr>
              <a:xfrm>
                <a:off x="2311660" y="4252446"/>
                <a:ext cx="4697962"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r>
                        <a:rPr lang="el-GR"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𝑘</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𝑘𝑟</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2</m:t>
                              </m:r>
                            </m:sub>
                          </m:sSub>
                        </m:e>
                      </m:d>
                    </m:oMath>
                  </m:oMathPara>
                </a14:m>
                <a:endParaRPr lang="en-US" dirty="0"/>
              </a:p>
            </p:txBody>
          </p:sp>
        </mc:Choice>
        <mc:Fallback>
          <p:sp>
            <p:nvSpPr>
              <p:cNvPr id="67" name="TextBox 66"/>
              <p:cNvSpPr txBox="1">
                <a:spLocks noRot="1" noChangeAspect="1" noMove="1" noResize="1" noEditPoints="1" noAdjustHandles="1" noChangeArrowheads="1" noChangeShapeType="1" noTextEdit="1"/>
              </p:cNvSpPr>
              <p:nvPr/>
            </p:nvSpPr>
            <p:spPr>
              <a:xfrm>
                <a:off x="2311660" y="4252446"/>
                <a:ext cx="4697962" cy="369332"/>
              </a:xfrm>
              <a:prstGeom prst="rect">
                <a:avLst/>
              </a:prstGeom>
              <a:blipFill rotWithShape="1">
                <a:blip r:embed="rId8"/>
                <a:stretch>
                  <a:fillRect l="-6" t="-132" r="10" b="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8" name="TextBox 67"/>
              <p:cNvSpPr txBox="1"/>
              <p:nvPr/>
            </p:nvSpPr>
            <p:spPr>
              <a:xfrm>
                <a:off x="2771799" y="3910955"/>
                <a:ext cx="6022565" cy="369332"/>
              </a:xfrm>
              <a:prstGeom prst="rect">
                <a:avLst/>
              </a:prstGeom>
              <a:noFill/>
            </p:spPr>
            <p:txBody>
              <a:bodyPr wrap="square" rtlCol="0">
                <a:spAutoFit/>
              </a:bodyPr>
              <a:lstStyle/>
              <a:p>
                <a:r>
                  <a:rPr lang="en-US" dirty="0"/>
                  <a:t>where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𝜑</m:t>
                    </m:r>
                  </m:oMath>
                </a14:m>
                <a:r>
                  <a:rPr lang="en-US" dirty="0"/>
                  <a:t> is the phase difference between both waves at P: </a:t>
                </a:r>
                <a:endParaRPr lang="en-US" dirty="0"/>
              </a:p>
            </p:txBody>
          </p:sp>
        </mc:Choice>
        <mc:Fallback>
          <p:sp>
            <p:nvSpPr>
              <p:cNvPr id="68" name="TextBox 67"/>
              <p:cNvSpPr txBox="1">
                <a:spLocks noRot="1" noChangeAspect="1" noMove="1" noResize="1" noEditPoints="1" noAdjustHandles="1" noChangeArrowheads="1" noChangeShapeType="1" noTextEdit="1"/>
              </p:cNvSpPr>
              <p:nvPr/>
            </p:nvSpPr>
            <p:spPr>
              <a:xfrm>
                <a:off x="2771799" y="3910955"/>
                <a:ext cx="6022565" cy="369332"/>
              </a:xfrm>
              <a:prstGeom prst="rect">
                <a:avLst/>
              </a:prstGeom>
              <a:blipFill rotWithShape="1">
                <a:blip r:embed="rId9"/>
                <a:stretch>
                  <a:fillRect t="-169" r="4" b="1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 name="TextBox 68"/>
              <p:cNvSpPr txBox="1"/>
              <p:nvPr/>
            </p:nvSpPr>
            <p:spPr>
              <a:xfrm>
                <a:off x="2931437" y="5015549"/>
                <a:ext cx="1083630" cy="309315"/>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GB" i="1">
                                <a:latin typeface="Cambria Math" panose="02040503050406030204" pitchFamily="18" charset="0"/>
                              </a:rPr>
                              <m:t>𝐸</m:t>
                            </m:r>
                          </m:e>
                        </m:acc>
                      </m:e>
                      <m:sub>
                        <m:r>
                          <a:rPr lang="en-US" i="1">
                            <a:latin typeface="Cambria Math" panose="02040503050406030204" pitchFamily="18" charset="0"/>
                          </a:rPr>
                          <m:t>1</m:t>
                        </m:r>
                      </m:sub>
                    </m:sSub>
                  </m:oMath>
                </a14:m>
                <a:r>
                  <a:rPr lang="en-US" dirty="0"/>
                  <a:t> </a:t>
                </a:r>
                <a14:m>
                  <m:oMath xmlns:m="http://schemas.openxmlformats.org/officeDocument/2006/math">
                    <m:sSup>
                      <m:sSupPr>
                        <m:ctrlPr>
                          <a:rPr lang="en-US" i="1" smtClean="0">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GB" i="1">
                                    <a:latin typeface="Cambria Math" panose="02040503050406030204" pitchFamily="18" charset="0"/>
                                  </a:rPr>
                                  <m:t>𝐸</m:t>
                                </m:r>
                              </m:e>
                            </m:acc>
                          </m:e>
                          <m:sub>
                            <m:r>
                              <a:rPr lang="en-US" i="1">
                                <a:latin typeface="Cambria Math" panose="02040503050406030204" pitchFamily="18" charset="0"/>
                              </a:rPr>
                              <m:t>1</m:t>
                            </m:r>
                          </m:sub>
                        </m:sSub>
                      </m:e>
                      <m:sup>
                        <m:r>
                          <a:rPr lang="en-US" b="0" i="1" smtClean="0">
                            <a:latin typeface="Cambria Math" panose="02040503050406030204" pitchFamily="18" charset="0"/>
                          </a:rPr>
                          <m:t>∗</m:t>
                        </m:r>
                      </m:sup>
                    </m:sSup>
                  </m:oMath>
                </a14:m>
                <a:endParaRPr lang="en-US" dirty="0"/>
              </a:p>
            </p:txBody>
          </p:sp>
        </mc:Choice>
        <mc:Fallback>
          <p:sp>
            <p:nvSpPr>
              <p:cNvPr id="69" name="TextBox 68"/>
              <p:cNvSpPr txBox="1">
                <a:spLocks noRot="1" noChangeAspect="1" noMove="1" noResize="1" noEditPoints="1" noAdjustHandles="1" noChangeArrowheads="1" noChangeShapeType="1" noTextEdit="1"/>
              </p:cNvSpPr>
              <p:nvPr/>
            </p:nvSpPr>
            <p:spPr>
              <a:xfrm>
                <a:off x="2931437" y="5015549"/>
                <a:ext cx="1083630" cy="309315"/>
              </a:xfrm>
              <a:prstGeom prst="rect">
                <a:avLst/>
              </a:prstGeom>
              <a:blipFill rotWithShape="1">
                <a:blip r:embed="rId10"/>
                <a:stretch>
                  <a:fillRect l="-26" t="-103" r="-9028" b="-41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1" name="TextBox 70"/>
              <p:cNvSpPr txBox="1"/>
              <p:nvPr/>
            </p:nvSpPr>
            <p:spPr>
              <a:xfrm flipH="1">
                <a:off x="4131428" y="5020563"/>
                <a:ext cx="5012572" cy="369332"/>
              </a:xfrm>
              <a:prstGeom prst="rect">
                <a:avLst/>
              </a:prstGeom>
              <a:noFill/>
            </p:spPr>
            <p:txBody>
              <a:bodyPr wrap="square" rtlCol="0">
                <a:spAutoFit/>
              </a:bodyPr>
              <a:lstStyle/>
              <a:p>
                <a:r>
                  <a:rPr lang="en-US" dirty="0"/>
                  <a:t>is the intensity at P if there was no point source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oMath>
                </a14:m>
                <a:endParaRPr lang="en-US" dirty="0"/>
              </a:p>
            </p:txBody>
          </p:sp>
        </mc:Choice>
        <mc:Fallback>
          <p:sp>
            <p:nvSpPr>
              <p:cNvPr id="71" name="TextBox 70"/>
              <p:cNvSpPr txBox="1">
                <a:spLocks noRot="1" noChangeAspect="1" noMove="1" noResize="1" noEditPoints="1" noAdjustHandles="1" noChangeArrowheads="1" noChangeShapeType="1" noTextEdit="1"/>
              </p:cNvSpPr>
              <p:nvPr/>
            </p:nvSpPr>
            <p:spPr>
              <a:xfrm flipH="1">
                <a:off x="4131428" y="5020563"/>
                <a:ext cx="5012572" cy="369332"/>
              </a:xfrm>
              <a:prstGeom prst="rect">
                <a:avLst/>
              </a:prstGeom>
              <a:blipFill rotWithShape="1">
                <a:blip r:embed="rId11"/>
                <a:stretch>
                  <a:fillRect l="-2" t="-69" b="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2" name="TextBox 71"/>
              <p:cNvSpPr txBox="1"/>
              <p:nvPr/>
            </p:nvSpPr>
            <p:spPr>
              <a:xfrm>
                <a:off x="2959023" y="5646942"/>
                <a:ext cx="1099596" cy="309315"/>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𝐼</m:t>
                        </m:r>
                      </m:e>
                      <m:sub>
                        <m:r>
                          <a:rPr lang="en-US" b="0" i="1" smtClean="0">
                            <a:latin typeface="Cambria Math" panose="02040503050406030204" pitchFamily="18" charset="0"/>
                          </a:rPr>
                          <m:t>2</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GB" i="1">
                                <a:latin typeface="Cambria Math" panose="02040503050406030204" pitchFamily="18" charset="0"/>
                              </a:rPr>
                              <m:t>𝐸</m:t>
                            </m:r>
                          </m:e>
                        </m:acc>
                      </m:e>
                      <m:sub>
                        <m:r>
                          <a:rPr lang="en-US" b="0" i="1" smtClean="0">
                            <a:latin typeface="Cambria Math" panose="02040503050406030204" pitchFamily="18" charset="0"/>
                          </a:rPr>
                          <m:t>2</m:t>
                        </m:r>
                      </m:sub>
                    </m:sSub>
                  </m:oMath>
                </a14:m>
                <a:r>
                  <a:rPr lang="en-US" dirty="0"/>
                  <a:t> </a:t>
                </a:r>
                <a14:m>
                  <m:oMath xmlns:m="http://schemas.openxmlformats.org/officeDocument/2006/math">
                    <m:sSup>
                      <m:sSupPr>
                        <m:ctrlPr>
                          <a:rPr lang="en-US" i="1" smtClean="0">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GB" i="1">
                                    <a:latin typeface="Cambria Math" panose="02040503050406030204" pitchFamily="18" charset="0"/>
                                  </a:rPr>
                                  <m:t>𝐸</m:t>
                                </m:r>
                              </m:e>
                            </m:acc>
                          </m:e>
                          <m:sub>
                            <m:r>
                              <a:rPr lang="en-US" b="0" i="1" smtClean="0">
                                <a:latin typeface="Cambria Math" panose="02040503050406030204" pitchFamily="18" charset="0"/>
                              </a:rPr>
                              <m:t>2</m:t>
                            </m:r>
                          </m:sub>
                        </m:sSub>
                      </m:e>
                      <m:sup>
                        <m:r>
                          <a:rPr lang="en-US" b="0" i="1" smtClean="0">
                            <a:latin typeface="Cambria Math" panose="02040503050406030204" pitchFamily="18" charset="0"/>
                          </a:rPr>
                          <m:t>∗</m:t>
                        </m:r>
                      </m:sup>
                    </m:sSup>
                  </m:oMath>
                </a14:m>
                <a:endParaRPr lang="en-US" dirty="0"/>
              </a:p>
            </p:txBody>
          </p:sp>
        </mc:Choice>
        <mc:Fallback>
          <p:sp>
            <p:nvSpPr>
              <p:cNvPr id="72" name="TextBox 71"/>
              <p:cNvSpPr txBox="1">
                <a:spLocks noRot="1" noChangeAspect="1" noMove="1" noResize="1" noEditPoints="1" noAdjustHandles="1" noChangeArrowheads="1" noChangeShapeType="1" noTextEdit="1"/>
              </p:cNvSpPr>
              <p:nvPr/>
            </p:nvSpPr>
            <p:spPr>
              <a:xfrm>
                <a:off x="2959023" y="5646942"/>
                <a:ext cx="1099596" cy="309315"/>
              </a:xfrm>
              <a:prstGeom prst="rect">
                <a:avLst/>
              </a:prstGeom>
              <a:blipFill rotWithShape="1">
                <a:blip r:embed="rId12"/>
                <a:stretch>
                  <a:fillRect l="-51" t="-169" r="-7419" b="-412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3" name="TextBox 72"/>
              <p:cNvSpPr txBox="1"/>
              <p:nvPr/>
            </p:nvSpPr>
            <p:spPr>
              <a:xfrm flipH="1">
                <a:off x="4159014" y="5651956"/>
                <a:ext cx="4877482" cy="369332"/>
              </a:xfrm>
              <a:prstGeom prst="rect">
                <a:avLst/>
              </a:prstGeom>
              <a:noFill/>
            </p:spPr>
            <p:txBody>
              <a:bodyPr wrap="square" rtlCol="0">
                <a:spAutoFit/>
              </a:bodyPr>
              <a:lstStyle/>
              <a:p>
                <a:r>
                  <a:rPr lang="en-US" dirty="0"/>
                  <a:t>is the intensity at P if there was no point source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oMath>
                </a14:m>
                <a:endParaRPr lang="en-US" dirty="0"/>
              </a:p>
            </p:txBody>
          </p:sp>
        </mc:Choice>
        <mc:Fallback>
          <p:sp>
            <p:nvSpPr>
              <p:cNvPr id="73" name="TextBox 72"/>
              <p:cNvSpPr txBox="1">
                <a:spLocks noRot="1" noChangeAspect="1" noMove="1" noResize="1" noEditPoints="1" noAdjustHandles="1" noChangeArrowheads="1" noChangeShapeType="1" noTextEdit="1"/>
              </p:cNvSpPr>
              <p:nvPr/>
            </p:nvSpPr>
            <p:spPr>
              <a:xfrm flipH="1">
                <a:off x="4159014" y="5651956"/>
                <a:ext cx="4877482" cy="369332"/>
              </a:xfrm>
              <a:prstGeom prst="rect">
                <a:avLst/>
              </a:prstGeom>
              <a:blipFill rotWithShape="1">
                <a:blip r:embed="rId13"/>
                <a:stretch>
                  <a:fillRect l="-8" t="-123" r="9" b="59"/>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500"/>
                                        <p:tgtEl>
                                          <p:spTgt spid="6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fade">
                                      <p:cBhvr>
                                        <p:cTn id="15" dur="500"/>
                                        <p:tgtEl>
                                          <p:spTgt spid="6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8"/>
                                        </p:tgtEl>
                                        <p:attrNameLst>
                                          <p:attrName>style.visibility</p:attrName>
                                        </p:attrNameLst>
                                      </p:cBhvr>
                                      <p:to>
                                        <p:strVal val="visible"/>
                                      </p:to>
                                    </p:set>
                                    <p:animEffect transition="in" filter="fade">
                                      <p:cBhvr>
                                        <p:cTn id="18" dur="500"/>
                                        <p:tgtEl>
                                          <p:spTgt spid="6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fade">
                                      <p:cBhvr>
                                        <p:cTn id="23" dur="500"/>
                                        <p:tgtEl>
                                          <p:spTgt spid="6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fade">
                                      <p:cBhvr>
                                        <p:cTn id="26" dur="500"/>
                                        <p:tgtEl>
                                          <p:spTgt spid="7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1"/>
                                        </p:tgtEl>
                                        <p:attrNameLst>
                                          <p:attrName>style.visibility</p:attrName>
                                        </p:attrNameLst>
                                      </p:cBhvr>
                                      <p:to>
                                        <p:strVal val="visible"/>
                                      </p:to>
                                    </p:set>
                                    <p:animEffect transition="in" filter="fade">
                                      <p:cBhvr>
                                        <p:cTn id="29" dur="500"/>
                                        <p:tgtEl>
                                          <p:spTgt spid="7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fade">
                                      <p:cBhvr>
                                        <p:cTn id="3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5" grpId="0"/>
      <p:bldP spid="67" grpId="0"/>
      <p:bldP spid="68" grpId="0"/>
      <p:bldP spid="69" grpId="0"/>
      <p:bldP spid="71" grpId="0"/>
      <p:bldP spid="72" grpId="0"/>
      <p:bldP spid="7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2776"/>
            <a:ext cx="8229600" cy="1143000"/>
          </a:xfrm>
        </p:spPr>
        <p:txBody>
          <a:bodyPr/>
          <a:lstStyle/>
          <a:p>
            <a:r>
              <a:rPr lang="en-US" dirty="0"/>
              <a:t>End of the lesson 1.   </a:t>
            </a:r>
            <a:br>
              <a:rPr lang="en-US" dirty="0"/>
            </a:b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539552" y="1196752"/>
            <a:ext cx="8326636" cy="2304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9552" y="1484784"/>
            <a:ext cx="8229600" cy="1143000"/>
          </a:xfrm>
        </p:spPr>
        <p:txBody>
          <a:bodyPr/>
          <a:lstStyle/>
          <a:p>
            <a:r>
              <a:rPr lang="en-GB" dirty="0"/>
              <a:t>Wave Optics lesson 2: Interferometric experiments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3435108" y="4005064"/>
            <a:ext cx="2438488" cy="369332"/>
          </a:xfrm>
          <a:prstGeom prst="rect">
            <a:avLst/>
          </a:prstGeom>
          <a:noFill/>
        </p:spPr>
        <p:txBody>
          <a:bodyPr wrap="none" rtlCol="0">
            <a:spAutoFit/>
          </a:bodyPr>
          <a:lstStyle/>
          <a:p>
            <a:r>
              <a:rPr lang="en-GB" dirty="0"/>
              <a:t>Teacher: </a:t>
            </a:r>
            <a:r>
              <a:rPr lang="en-GB" dirty="0" err="1"/>
              <a:t>Dr.</a:t>
            </a:r>
            <a:r>
              <a:rPr lang="en-GB" dirty="0"/>
              <a:t> Paul Briard</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3347864" y="-171400"/>
            <a:ext cx="2526654" cy="830997"/>
          </a:xfrm>
          <a:prstGeom prst="rect">
            <a:avLst/>
          </a:prstGeom>
          <a:noFill/>
        </p:spPr>
        <p:txBody>
          <a:bodyPr wrap="none" rtlCol="0">
            <a:spAutoFit/>
          </a:bodyPr>
          <a:lstStyle/>
          <a:p>
            <a:r>
              <a:rPr lang="en-GB" sz="4800" dirty="0"/>
              <a:t>Contents </a:t>
            </a:r>
            <a:endParaRPr lang="en-US" sz="4800" dirty="0"/>
          </a:p>
        </p:txBody>
      </p:sp>
      <p:sp>
        <p:nvSpPr>
          <p:cNvPr id="6" name="TextBox 5"/>
          <p:cNvSpPr txBox="1"/>
          <p:nvPr/>
        </p:nvSpPr>
        <p:spPr>
          <a:xfrm>
            <a:off x="755576" y="1340768"/>
            <a:ext cx="7561685" cy="3170099"/>
          </a:xfrm>
          <a:prstGeom prst="rect">
            <a:avLst/>
          </a:prstGeom>
          <a:noFill/>
        </p:spPr>
        <p:txBody>
          <a:bodyPr wrap="none" rtlCol="0">
            <a:spAutoFit/>
          </a:bodyPr>
          <a:lstStyle/>
          <a:p>
            <a:pPr marL="742950" indent="-742950">
              <a:buFont typeface="+mj-lt"/>
              <a:buAutoNum type="arabicPeriod"/>
            </a:pPr>
            <a:r>
              <a:rPr lang="en-GB" sz="4000" dirty="0"/>
              <a:t>Optical path and half-wave loss </a:t>
            </a:r>
            <a:endParaRPr lang="en-GB" sz="4000" dirty="0"/>
          </a:p>
          <a:p>
            <a:pPr marL="742950" indent="-742950">
              <a:buFont typeface="+mj-lt"/>
              <a:buAutoNum type="arabicPeriod"/>
            </a:pPr>
            <a:r>
              <a:rPr lang="en-GB" sz="4000" dirty="0"/>
              <a:t>Thin film interferences</a:t>
            </a:r>
            <a:endParaRPr lang="en-GB" sz="4000" dirty="0"/>
          </a:p>
          <a:p>
            <a:pPr marL="742950" indent="-742950">
              <a:buFont typeface="+mj-lt"/>
              <a:buAutoNum type="arabicPeriod"/>
            </a:pPr>
            <a:r>
              <a:rPr lang="en-GB" sz="4000" dirty="0"/>
              <a:t>Michelson interferometer</a:t>
            </a:r>
            <a:endParaRPr lang="en-GB" sz="4000" dirty="0"/>
          </a:p>
          <a:p>
            <a:pPr marL="742950" indent="-742950">
              <a:buFont typeface="+mj-lt"/>
              <a:buAutoNum type="arabicPeriod"/>
            </a:pPr>
            <a:r>
              <a:rPr lang="en-GB" sz="4000" dirty="0"/>
              <a:t>Newton’s rings   </a:t>
            </a:r>
            <a:endParaRPr lang="en-GB" sz="4000" dirty="0"/>
          </a:p>
          <a:p>
            <a:pPr marL="742950" indent="-742950">
              <a:buFont typeface="+mj-lt"/>
              <a:buAutoNum type="arabicPeriod"/>
            </a:pPr>
            <a:r>
              <a:rPr lang="en-GB" sz="4000" dirty="0"/>
              <a:t>Lloyd’s mirror experiment</a:t>
            </a:r>
            <a:endParaRPr lang="en-US" sz="4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36912"/>
            <a:ext cx="8229600" cy="1143000"/>
          </a:xfrm>
        </p:spPr>
        <p:txBody>
          <a:bodyPr/>
          <a:lstStyle/>
          <a:p>
            <a:r>
              <a:rPr lang="en-GB" dirty="0"/>
              <a:t>1. Optical path and half-wave loss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385606" y="5589240"/>
            <a:ext cx="1122498" cy="8544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1"/>
          <p:cNvSpPr>
            <a:spLocks noGrp="1"/>
          </p:cNvSpPr>
          <p:nvPr>
            <p:ph type="title"/>
          </p:nvPr>
        </p:nvSpPr>
        <p:spPr>
          <a:xfrm>
            <a:off x="737884" y="-119671"/>
            <a:ext cx="8229600" cy="1143000"/>
          </a:xfrm>
        </p:spPr>
        <p:txBody>
          <a:bodyPr/>
          <a:lstStyle/>
          <a:p>
            <a:r>
              <a:rPr lang="en-US" sz="4000" dirty="0"/>
              <a:t>The optical path length in air</a:t>
            </a:r>
            <a:endParaRPr lang="en-US" sz="4000" dirty="0"/>
          </a:p>
        </p:txBody>
      </p:sp>
      <p:sp>
        <p:nvSpPr>
          <p:cNvPr id="5" name="Freeform: Shape 5"/>
          <p:cNvSpPr/>
          <p:nvPr/>
        </p:nvSpPr>
        <p:spPr bwMode="auto">
          <a:xfrm>
            <a:off x="732692" y="917205"/>
            <a:ext cx="3376246" cy="1082634"/>
          </a:xfrm>
          <a:custGeom>
            <a:avLst/>
            <a:gdLst>
              <a:gd name="connsiteX0" fmla="*/ 0 w 3376246"/>
              <a:gd name="connsiteY0" fmla="*/ 1082634 h 1082634"/>
              <a:gd name="connsiteX1" fmla="*/ 1307123 w 3376246"/>
              <a:gd name="connsiteY1" fmla="*/ 39280 h 1082634"/>
              <a:gd name="connsiteX2" fmla="*/ 3376246 w 3376246"/>
              <a:gd name="connsiteY2" fmla="*/ 320634 h 1082634"/>
            </a:gdLst>
            <a:ahLst/>
            <a:cxnLst>
              <a:cxn ang="0">
                <a:pos x="connsiteX0" y="connsiteY0"/>
              </a:cxn>
              <a:cxn ang="0">
                <a:pos x="connsiteX1" y="connsiteY1"/>
              </a:cxn>
              <a:cxn ang="0">
                <a:pos x="connsiteX2" y="connsiteY2"/>
              </a:cxn>
            </a:cxnLst>
            <a:rect l="l" t="t" r="r" b="b"/>
            <a:pathLst>
              <a:path w="3376246" h="1082634">
                <a:moveTo>
                  <a:pt x="0" y="1082634"/>
                </a:moveTo>
                <a:cubicBezTo>
                  <a:pt x="372207" y="624457"/>
                  <a:pt x="744415" y="166280"/>
                  <a:pt x="1307123" y="39280"/>
                </a:cubicBezTo>
                <a:cubicBezTo>
                  <a:pt x="1869831" y="-87720"/>
                  <a:pt x="2623038" y="116457"/>
                  <a:pt x="3376246" y="320634"/>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6" name="Straight Connector 5"/>
          <p:cNvCxnSpPr/>
          <p:nvPr/>
        </p:nvCxnSpPr>
        <p:spPr bwMode="auto">
          <a:xfrm>
            <a:off x="732692" y="1847475"/>
            <a:ext cx="0" cy="36004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a:off x="611560" y="1999839"/>
            <a:ext cx="36004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p:cNvCxnSpPr/>
          <p:nvPr/>
        </p:nvCxnSpPr>
        <p:spPr bwMode="auto">
          <a:xfrm>
            <a:off x="4117068" y="1119047"/>
            <a:ext cx="0" cy="36004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a:off x="3995936" y="1271411"/>
            <a:ext cx="36004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10" name="TextBox 9"/>
              <p:cNvSpPr txBox="1"/>
              <p:nvPr/>
            </p:nvSpPr>
            <p:spPr>
              <a:xfrm>
                <a:off x="457200" y="2074532"/>
                <a:ext cx="2058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457200" y="2074532"/>
                <a:ext cx="205826" cy="276999"/>
              </a:xfrm>
              <a:prstGeom prst="rect">
                <a:avLst/>
              </a:prstGeom>
              <a:blipFill rotWithShape="1">
                <a:blip r:embed="rId1"/>
                <a:stretch>
                  <a:fillRect t="-225" r="-16001" b="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4247869" y="1458522"/>
                <a:ext cx="21621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4247869" y="1458522"/>
                <a:ext cx="216213" cy="276999"/>
              </a:xfrm>
              <a:prstGeom prst="rect">
                <a:avLst/>
              </a:prstGeom>
              <a:blipFill rotWithShape="1">
                <a:blip r:embed="rId2"/>
                <a:stretch>
                  <a:fillRect l="-164" t="-203" r="-13789" b="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7016998" y="2207515"/>
                <a:ext cx="1205715" cy="8331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rPr>
                        <m:t>=</m:t>
                      </m:r>
                      <m:nary>
                        <m:naryPr>
                          <m:limLoc m:val="undOvr"/>
                          <m:ctrlPr>
                            <a:rPr lang="en-US" i="1">
                              <a:latin typeface="Cambria Math" panose="02040503050406030204" pitchFamily="18" charset="0"/>
                            </a:rPr>
                          </m:ctrlPr>
                        </m:naryPr>
                        <m:sub>
                          <m:r>
                            <m:rPr>
                              <m:brk m:alnAt="24"/>
                            </m:rPr>
                            <a:rPr lang="en-US" b="0" i="1" smtClean="0">
                              <a:latin typeface="Cambria Math" panose="02040503050406030204" pitchFamily="18" charset="0"/>
                            </a:rPr>
                            <m:t>𝐴</m:t>
                          </m:r>
                        </m:sub>
                        <m:sup>
                          <m:r>
                            <a:rPr lang="en-US" b="0" i="1" smtClean="0">
                              <a:latin typeface="Cambria Math" panose="02040503050406030204" pitchFamily="18" charset="0"/>
                            </a:rPr>
                            <m:t>𝐵</m:t>
                          </m:r>
                        </m:sup>
                        <m:e>
                          <m:r>
                            <a:rPr lang="en-US" b="0" i="1" smtClean="0">
                              <a:latin typeface="Cambria Math" panose="02040503050406030204" pitchFamily="18" charset="0"/>
                            </a:rPr>
                            <m:t>𝑛</m:t>
                          </m:r>
                        </m:e>
                      </m:nary>
                      <m:r>
                        <a:rPr lang="en-US" b="0" i="1" smtClean="0">
                          <a:latin typeface="Cambria Math" panose="02040503050406030204" pitchFamily="18" charset="0"/>
                        </a:rPr>
                        <m:t>.</m:t>
                      </m:r>
                      <m:r>
                        <a:rPr lang="en-US" b="0" i="1" smtClean="0">
                          <a:latin typeface="Cambria Math" panose="02040503050406030204" pitchFamily="18" charset="0"/>
                        </a:rPr>
                        <m:t>𝑑𝑙</m:t>
                      </m:r>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7016998" y="2207515"/>
                <a:ext cx="1205715" cy="833177"/>
              </a:xfrm>
              <a:prstGeom prst="rect">
                <a:avLst/>
              </a:prstGeom>
              <a:blipFill rotWithShape="1">
                <a:blip r:embed="rId3"/>
                <a:stretch>
                  <a:fillRect l="-21" t="-31" r="-993" b="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187275" y="2388697"/>
                <a:ext cx="6875272" cy="584775"/>
              </a:xfrm>
              <a:prstGeom prst="rect">
                <a:avLst/>
              </a:prstGeom>
              <a:noFill/>
            </p:spPr>
            <p:txBody>
              <a:bodyPr wrap="square" rtlCol="0">
                <a:spAutoFit/>
              </a:bodyPr>
              <a:lstStyle/>
              <a:p>
                <a:r>
                  <a:rPr lang="en-US" sz="1600" dirty="0"/>
                  <a:t>The optical path length of light propagated from A to B in a medium of refractive index </a:t>
                </a:r>
                <a14:m>
                  <m:oMath xmlns:m="http://schemas.openxmlformats.org/officeDocument/2006/math">
                    <m:r>
                      <a:rPr lang="en-US" sz="1600" i="1">
                        <a:latin typeface="Cambria Math" panose="02040503050406030204" pitchFamily="18" charset="0"/>
                      </a:rPr>
                      <m:t>𝑛</m:t>
                    </m:r>
                  </m:oMath>
                </a14:m>
                <a:r>
                  <a:rPr lang="en-US" sz="1600" dirty="0"/>
                  <a:t> is: </a:t>
                </a:r>
                <a:endParaRPr lang="en-US" sz="1600" dirty="0"/>
              </a:p>
            </p:txBody>
          </p:sp>
        </mc:Choice>
        <mc:Fallback>
          <p:sp>
            <p:nvSpPr>
              <p:cNvPr id="13" name="TextBox 12"/>
              <p:cNvSpPr txBox="1">
                <a:spLocks noRot="1" noChangeAspect="1" noMove="1" noResize="1" noEditPoints="1" noAdjustHandles="1" noChangeArrowheads="1" noChangeShapeType="1" noTextEdit="1"/>
              </p:cNvSpPr>
              <p:nvPr/>
            </p:nvSpPr>
            <p:spPr>
              <a:xfrm>
                <a:off x="187275" y="2388697"/>
                <a:ext cx="6875272" cy="584775"/>
              </a:xfrm>
              <a:prstGeom prst="rect">
                <a:avLst/>
              </a:prstGeom>
              <a:blipFill rotWithShape="1">
                <a:blip r:embed="rId4"/>
                <a:stretch>
                  <a:fillRect l="-9" t="-79" r="1" b="69"/>
                </a:stretch>
              </a:blipFill>
            </p:spPr>
            <p:txBody>
              <a:bodyPr/>
              <a:lstStyle/>
              <a:p>
                <a:r>
                  <a:rPr lang="zh-CN" altLang="en-US">
                    <a:noFill/>
                  </a:rPr>
                  <a:t> </a:t>
                </a:r>
              </a:p>
            </p:txBody>
          </p:sp>
        </mc:Fallback>
      </mc:AlternateContent>
      <p:cxnSp>
        <p:nvCxnSpPr>
          <p:cNvPr id="14" name="Straight Connector 13"/>
          <p:cNvCxnSpPr>
            <a:endCxn id="5" idx="1"/>
          </p:cNvCxnSpPr>
          <p:nvPr/>
        </p:nvCxnSpPr>
        <p:spPr bwMode="auto">
          <a:xfrm>
            <a:off x="1763688" y="917205"/>
            <a:ext cx="276127" cy="392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a:stCxn id="5" idx="1"/>
          </p:cNvCxnSpPr>
          <p:nvPr/>
        </p:nvCxnSpPr>
        <p:spPr bwMode="auto">
          <a:xfrm flipH="1">
            <a:off x="1835696" y="956485"/>
            <a:ext cx="204119" cy="24291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107504" y="3140968"/>
            <a:ext cx="7570406" cy="369332"/>
          </a:xfrm>
          <a:prstGeom prst="rect">
            <a:avLst/>
          </a:prstGeom>
          <a:noFill/>
        </p:spPr>
        <p:txBody>
          <a:bodyPr wrap="none" rtlCol="0">
            <a:spAutoFit/>
          </a:bodyPr>
          <a:lstStyle/>
          <a:p>
            <a:r>
              <a:rPr lang="en-US" dirty="0"/>
              <a:t>In a medium of </a:t>
            </a:r>
            <a:r>
              <a:rPr lang="en-US" b="1" dirty="0"/>
              <a:t>uniform</a:t>
            </a:r>
            <a:r>
              <a:rPr lang="en-US" dirty="0"/>
              <a:t> refractive index, the light propagates in straight line and: </a:t>
            </a:r>
            <a:endParaRPr lang="en-US" dirty="0"/>
          </a:p>
        </p:txBody>
      </p:sp>
      <mc:AlternateContent xmlns:mc="http://schemas.openxmlformats.org/markup-compatibility/2006">
        <mc:Choice xmlns:a14="http://schemas.microsoft.com/office/drawing/2010/main" Requires="a14">
          <p:sp>
            <p:nvSpPr>
              <p:cNvPr id="17" name="TextBox 16"/>
              <p:cNvSpPr txBox="1"/>
              <p:nvPr/>
            </p:nvSpPr>
            <p:spPr>
              <a:xfrm>
                <a:off x="6451844" y="3729765"/>
                <a:ext cx="1770869" cy="8331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𝛿</m:t>
                      </m:r>
                      <m:r>
                        <a:rPr lang="en-US" i="1">
                          <a:latin typeface="Cambria Math" panose="02040503050406030204" pitchFamily="18" charset="0"/>
                          <a:ea typeface="Cambria Math" panose="02040503050406030204" pitchFamily="18" charset="0"/>
                        </a:rPr>
                        <m:t> =</m:t>
                      </m:r>
                      <m:nary>
                        <m:naryPr>
                          <m:limLoc m:val="undOvr"/>
                          <m:ctrlPr>
                            <a:rPr lang="en-US" i="1">
                              <a:latin typeface="Cambria Math" panose="02040503050406030204" pitchFamily="18" charset="0"/>
                            </a:rPr>
                          </m:ctrlPr>
                        </m:naryPr>
                        <m:sub>
                          <m:r>
                            <m:rPr>
                              <m:brk m:alnAt="24"/>
                            </m:rPr>
                            <a:rPr lang="en-US" i="1">
                              <a:latin typeface="Cambria Math" panose="02040503050406030204" pitchFamily="18" charset="0"/>
                            </a:rPr>
                            <m:t>𝐴</m:t>
                          </m:r>
                        </m:sub>
                        <m:sup>
                          <m:r>
                            <a:rPr lang="en-US" i="1">
                              <a:latin typeface="Cambria Math" panose="02040503050406030204" pitchFamily="18" charset="0"/>
                            </a:rPr>
                            <m:t>𝐵</m:t>
                          </m:r>
                        </m:sup>
                        <m:e>
                          <m:r>
                            <a:rPr lang="en-US" i="1">
                              <a:latin typeface="Cambria Math" panose="02040503050406030204" pitchFamily="18" charset="0"/>
                            </a:rPr>
                            <m:t>𝑛</m:t>
                          </m:r>
                        </m:e>
                      </m:nary>
                      <m:r>
                        <a:rPr lang="en-US" i="1">
                          <a:latin typeface="Cambria Math" panose="02040503050406030204" pitchFamily="18" charset="0"/>
                        </a:rPr>
                        <m:t>.</m:t>
                      </m:r>
                      <m:r>
                        <a:rPr lang="en-US" i="1">
                          <a:latin typeface="Cambria Math" panose="02040503050406030204" pitchFamily="18" charset="0"/>
                        </a:rPr>
                        <m:t>𝑑𝑙</m:t>
                      </m:r>
                      <m:r>
                        <a:rPr lang="en-US" b="0" i="1" smtClean="0">
                          <a:latin typeface="Cambria Math" panose="02040503050406030204" pitchFamily="18" charset="0"/>
                        </a:rPr>
                        <m:t>=</m:t>
                      </m:r>
                      <m:r>
                        <a:rPr lang="en-US" b="0" i="1" smtClean="0">
                          <a:latin typeface="Cambria Math" panose="02040503050406030204" pitchFamily="18" charset="0"/>
                        </a:rPr>
                        <m:t>𝑛𝑙</m:t>
                      </m:r>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6451844" y="3729765"/>
                <a:ext cx="1770869" cy="833177"/>
              </a:xfrm>
              <a:prstGeom prst="rect">
                <a:avLst/>
              </a:prstGeom>
              <a:blipFill rotWithShape="1">
                <a:blip r:embed="rId5"/>
                <a:stretch>
                  <a:fillRect l="-14" t="-49" r="-281" b="56"/>
                </a:stretch>
              </a:blipFill>
            </p:spPr>
            <p:txBody>
              <a:bodyPr/>
              <a:lstStyle/>
              <a:p>
                <a:r>
                  <a:rPr lang="zh-CN" altLang="en-US">
                    <a:noFill/>
                  </a:rPr>
                  <a:t> </a:t>
                </a:r>
              </a:p>
            </p:txBody>
          </p:sp>
        </mc:Fallback>
      </mc:AlternateContent>
      <p:cxnSp>
        <p:nvCxnSpPr>
          <p:cNvPr id="18" name="Straight Connector 17"/>
          <p:cNvCxnSpPr/>
          <p:nvPr/>
        </p:nvCxnSpPr>
        <p:spPr bwMode="auto">
          <a:xfrm>
            <a:off x="971600" y="1567009"/>
            <a:ext cx="144016" cy="13379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a:off x="1104133" y="1412187"/>
            <a:ext cx="144016" cy="13379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p:cNvCxnSpPr/>
          <p:nvPr/>
        </p:nvCxnSpPr>
        <p:spPr bwMode="auto">
          <a:xfrm flipV="1">
            <a:off x="1176141" y="1567515"/>
            <a:ext cx="155499" cy="213567"/>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21" name="TextBox 20"/>
              <p:cNvSpPr txBox="1"/>
              <p:nvPr/>
            </p:nvSpPr>
            <p:spPr>
              <a:xfrm>
                <a:off x="1267957" y="1656893"/>
                <a:ext cx="27020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𝑑𝑙</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1267957" y="1656893"/>
                <a:ext cx="270202" cy="276999"/>
              </a:xfrm>
              <a:prstGeom prst="rect">
                <a:avLst/>
              </a:prstGeom>
              <a:blipFill rotWithShape="1">
                <a:blip r:embed="rId6"/>
                <a:stretch>
                  <a:fillRect l="-184" t="-64" r="-11211" b="114"/>
                </a:stretch>
              </a:blipFill>
            </p:spPr>
            <p:txBody>
              <a:bodyPr/>
              <a:lstStyle/>
              <a:p>
                <a:r>
                  <a:rPr lang="zh-CN" altLang="en-US">
                    <a:noFill/>
                  </a:rPr>
                  <a:t> </a:t>
                </a:r>
              </a:p>
            </p:txBody>
          </p:sp>
        </mc:Fallback>
      </mc:AlternateContent>
      <p:cxnSp>
        <p:nvCxnSpPr>
          <p:cNvPr id="22" name="Straight Connector 21"/>
          <p:cNvCxnSpPr/>
          <p:nvPr/>
        </p:nvCxnSpPr>
        <p:spPr bwMode="auto">
          <a:xfrm>
            <a:off x="870429" y="4874782"/>
            <a:ext cx="0" cy="36004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749297" y="5027146"/>
            <a:ext cx="36004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4254805" y="4146354"/>
            <a:ext cx="0" cy="36004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p:cNvCxnSpPr/>
          <p:nvPr/>
        </p:nvCxnSpPr>
        <p:spPr bwMode="auto">
          <a:xfrm>
            <a:off x="4133673" y="4298718"/>
            <a:ext cx="36004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26" name="TextBox 25"/>
              <p:cNvSpPr txBox="1"/>
              <p:nvPr/>
            </p:nvSpPr>
            <p:spPr>
              <a:xfrm>
                <a:off x="594937" y="5101839"/>
                <a:ext cx="2058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594937" y="5101839"/>
                <a:ext cx="205826" cy="276999"/>
              </a:xfrm>
              <a:prstGeom prst="rect">
                <a:avLst/>
              </a:prstGeom>
              <a:blipFill rotWithShape="1">
                <a:blip r:embed="rId1"/>
                <a:stretch>
                  <a:fillRect l="-280" t="-90" r="-15721" b="1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4385606" y="4485829"/>
                <a:ext cx="21621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4385606" y="4485829"/>
                <a:ext cx="216213" cy="276999"/>
              </a:xfrm>
              <a:prstGeom prst="rect">
                <a:avLst/>
              </a:prstGeom>
              <a:blipFill rotWithShape="1">
                <a:blip r:embed="rId2"/>
                <a:stretch>
                  <a:fillRect l="-137" t="-68" r="-13816" b="118"/>
                </a:stretch>
              </a:blipFill>
            </p:spPr>
            <p:txBody>
              <a:bodyPr/>
              <a:lstStyle/>
              <a:p>
                <a:r>
                  <a:rPr lang="zh-CN" altLang="en-US">
                    <a:noFill/>
                  </a:rPr>
                  <a:t> </a:t>
                </a:r>
              </a:p>
            </p:txBody>
          </p:sp>
        </mc:Fallback>
      </mc:AlternateContent>
      <p:cxnSp>
        <p:nvCxnSpPr>
          <p:cNvPr id="28" name="Straight Connector 27"/>
          <p:cNvCxnSpPr/>
          <p:nvPr/>
        </p:nvCxnSpPr>
        <p:spPr bwMode="auto">
          <a:xfrm>
            <a:off x="2124552" y="4644920"/>
            <a:ext cx="276127" cy="392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p:cNvCxnSpPr/>
          <p:nvPr/>
        </p:nvCxnSpPr>
        <p:spPr bwMode="auto">
          <a:xfrm flipH="1">
            <a:off x="2196560" y="4684200"/>
            <a:ext cx="204119" cy="24291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p:cNvCxnSpPr/>
          <p:nvPr/>
        </p:nvCxnSpPr>
        <p:spPr bwMode="auto">
          <a:xfrm flipV="1">
            <a:off x="1244723" y="4624328"/>
            <a:ext cx="278333" cy="81144"/>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31" name="TextBox 30"/>
              <p:cNvSpPr txBox="1"/>
              <p:nvPr/>
            </p:nvSpPr>
            <p:spPr>
              <a:xfrm>
                <a:off x="1487799" y="5013642"/>
                <a:ext cx="27020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𝑑𝑙</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1487799" y="5013642"/>
                <a:ext cx="270202" cy="276999"/>
              </a:xfrm>
              <a:prstGeom prst="rect">
                <a:avLst/>
              </a:prstGeom>
              <a:blipFill rotWithShape="1">
                <a:blip r:embed="rId6"/>
                <a:stretch>
                  <a:fillRect l="-233" t="-114" r="-11162" b="165"/>
                </a:stretch>
              </a:blipFill>
            </p:spPr>
            <p:txBody>
              <a:bodyPr/>
              <a:lstStyle/>
              <a:p>
                <a:r>
                  <a:rPr lang="zh-CN" altLang="en-US">
                    <a:noFill/>
                  </a:rPr>
                  <a:t> </a:t>
                </a:r>
              </a:p>
            </p:txBody>
          </p:sp>
        </mc:Fallback>
      </mc:AlternateContent>
      <p:cxnSp>
        <p:nvCxnSpPr>
          <p:cNvPr id="32" name="Straight Connector 31"/>
          <p:cNvCxnSpPr/>
          <p:nvPr/>
        </p:nvCxnSpPr>
        <p:spPr bwMode="auto">
          <a:xfrm flipV="1">
            <a:off x="870429" y="4298718"/>
            <a:ext cx="3376246" cy="72842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p:cNvCxnSpPr/>
          <p:nvPr/>
        </p:nvCxnSpPr>
        <p:spPr bwMode="auto">
          <a:xfrm>
            <a:off x="1331640" y="4823256"/>
            <a:ext cx="71418" cy="1903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p:cNvCxnSpPr/>
          <p:nvPr/>
        </p:nvCxnSpPr>
        <p:spPr bwMode="auto">
          <a:xfrm>
            <a:off x="1548938" y="4779589"/>
            <a:ext cx="71418" cy="1903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35" name="TextBox 34"/>
              <p:cNvSpPr txBox="1"/>
              <p:nvPr/>
            </p:nvSpPr>
            <p:spPr>
              <a:xfrm>
                <a:off x="2262615" y="1055899"/>
                <a:ext cx="13715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m:t>
                      </m:r>
                    </m:oMath>
                  </m:oMathPara>
                </a14:m>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2262615" y="1055899"/>
                <a:ext cx="137153" cy="276999"/>
              </a:xfrm>
              <a:prstGeom prst="rect">
                <a:avLst/>
              </a:prstGeom>
              <a:blipFill rotWithShape="1">
                <a:blip r:embed="rId7"/>
                <a:stretch>
                  <a:fillRect l="-80" t="-191" r="-22148"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TextBox 35"/>
              <p:cNvSpPr txBox="1"/>
              <p:nvPr/>
            </p:nvSpPr>
            <p:spPr>
              <a:xfrm>
                <a:off x="2576937" y="4298717"/>
                <a:ext cx="128893"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m:t>
                      </m:r>
                    </m:oMath>
                  </m:oMathPara>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2576937" y="4298717"/>
                <a:ext cx="128893" cy="276999"/>
              </a:xfrm>
              <a:prstGeom prst="rect">
                <a:avLst/>
              </a:prstGeom>
              <a:blipFill rotWithShape="1">
                <a:blip r:embed="rId8"/>
                <a:stretch>
                  <a:fillRect l="-83" t="-145" r="74" b="19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TextBox 36"/>
              <p:cNvSpPr txBox="1"/>
              <p:nvPr/>
            </p:nvSpPr>
            <p:spPr>
              <a:xfrm>
                <a:off x="2283869" y="5505327"/>
                <a:ext cx="1453411" cy="369332"/>
              </a:xfrm>
              <a:prstGeom prst="rect">
                <a:avLst/>
              </a:prstGeom>
              <a:noFill/>
            </p:spPr>
            <p:txBody>
              <a:bodyPr wrap="none" rtlCol="0">
                <a:spAutoFit/>
              </a:bodyPr>
              <a:lstStyle/>
              <a:p>
                <a:r>
                  <a:rPr lang="en-US" dirty="0"/>
                  <a:t>In air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a:t>
                </a:r>
                <a:endParaRPr lang="en-US" dirty="0"/>
              </a:p>
            </p:txBody>
          </p:sp>
        </mc:Choice>
        <mc:Fallback>
          <p:sp>
            <p:nvSpPr>
              <p:cNvPr id="37" name="TextBox 36"/>
              <p:cNvSpPr txBox="1">
                <a:spLocks noRot="1" noChangeAspect="1" noMove="1" noResize="1" noEditPoints="1" noAdjustHandles="1" noChangeArrowheads="1" noChangeShapeType="1" noTextEdit="1"/>
              </p:cNvSpPr>
              <p:nvPr/>
            </p:nvSpPr>
            <p:spPr>
              <a:xfrm>
                <a:off x="2283869" y="5505327"/>
                <a:ext cx="1453411" cy="369332"/>
              </a:xfrm>
              <a:prstGeom prst="rect">
                <a:avLst/>
              </a:prstGeom>
              <a:blipFill rotWithShape="1">
                <a:blip r:embed="rId9"/>
                <a:stretch>
                  <a:fillRect l="-28" t="-139" r="21" b="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4507068" y="5851430"/>
                <a:ext cx="5677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𝑙</m:t>
                      </m:r>
                    </m:oMath>
                  </m:oMathPara>
                </a14:m>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4507068" y="5851430"/>
                <a:ext cx="567784" cy="276999"/>
              </a:xfrm>
              <a:prstGeom prst="rect">
                <a:avLst/>
              </a:prstGeom>
              <a:blipFill rotWithShape="1">
                <a:blip r:embed="rId10"/>
                <a:stretch>
                  <a:fillRect l="-83" t="-195" r="-4262" b="16"/>
                </a:stretch>
              </a:blipFill>
            </p:spPr>
            <p:txBody>
              <a:bodyPr/>
              <a:lstStyle/>
              <a:p>
                <a:r>
                  <a:rPr lang="zh-CN" altLang="en-US">
                    <a:noFill/>
                  </a:rPr>
                  <a:t> </a:t>
                </a:r>
              </a:p>
            </p:txBody>
          </p:sp>
        </mc:Fallback>
      </mc:AlternateContent>
      <p:sp>
        <p:nvSpPr>
          <p:cNvPr id="39" name="Arrow: Right 54"/>
          <p:cNvSpPr/>
          <p:nvPr/>
        </p:nvSpPr>
        <p:spPr bwMode="auto">
          <a:xfrm>
            <a:off x="3835387" y="5851430"/>
            <a:ext cx="520586" cy="276995"/>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40" name="TextBox 39"/>
          <p:cNvSpPr txBox="1"/>
          <p:nvPr/>
        </p:nvSpPr>
        <p:spPr>
          <a:xfrm>
            <a:off x="5724128" y="5589240"/>
            <a:ext cx="2383986" cy="369332"/>
          </a:xfrm>
          <a:prstGeom prst="rect">
            <a:avLst/>
          </a:prstGeom>
          <a:noFill/>
        </p:spPr>
        <p:txBody>
          <a:bodyPr wrap="none" rtlCol="0">
            <a:spAutoFit/>
          </a:bodyPr>
          <a:lstStyle/>
          <a:p>
            <a:r>
              <a:rPr lang="en-GB" dirty="0">
                <a:solidFill>
                  <a:srgbClr val="FF0000"/>
                </a:solidFill>
              </a:rPr>
              <a:t>Important to remember </a:t>
            </a: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10" presetClass="entr" presetSubtype="0" fill="hold"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par>
                                <p:cTn id="51" presetID="10"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par>
                                <p:cTn id="54" presetID="10" presetClass="entr" presetSubtype="0" fill="hold"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par>
                                <p:cTn id="57" presetID="10" presetClass="entr" presetSubtype="0" fill="hold"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500"/>
                                        <p:tgtEl>
                                          <p:spTgt spid="3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fade">
                                      <p:cBhvr>
                                        <p:cTn id="62" dur="500"/>
                                        <p:tgtEl>
                                          <p:spTgt spid="3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500"/>
                                        <p:tgtEl>
                                          <p:spTgt spid="3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fade">
                                      <p:cBhvr>
                                        <p:cTn id="70" dur="500"/>
                                        <p:tgtEl>
                                          <p:spTgt spid="39"/>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fade">
                                      <p:cBhvr>
                                        <p:cTn id="75" dur="500"/>
                                        <p:tgtEl>
                                          <p:spTgt spid="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fade">
                                      <p:cBhvr>
                                        <p:cTn id="78" dur="500"/>
                                        <p:tgtEl>
                                          <p:spTgt spid="38"/>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fade">
                                      <p:cBhvr>
                                        <p:cTn id="8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13" grpId="0"/>
      <p:bldP spid="16" grpId="0"/>
      <p:bldP spid="17" grpId="0"/>
      <p:bldP spid="26" grpId="0"/>
      <p:bldP spid="27" grpId="0"/>
      <p:bldP spid="31" grpId="0"/>
      <p:bldP spid="36" grpId="0"/>
      <p:bldP spid="37" grpId="0"/>
      <p:bldP spid="38" grpId="0"/>
      <p:bldP spid="39" grpId="0" animBg="1"/>
      <p:bldP spid="4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 Box 14"/>
          <p:cNvSpPr txBox="1">
            <a:spLocks noChangeArrowheads="1"/>
          </p:cNvSpPr>
          <p:nvPr/>
        </p:nvSpPr>
        <p:spPr bwMode="auto">
          <a:xfrm>
            <a:off x="2620963" y="5064125"/>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dirty="0">
                <a:latin typeface="Times New Roman" panose="02020603050405020304" pitchFamily="18" charset="0"/>
              </a:rPr>
              <a:t>光程 </a:t>
            </a:r>
            <a:endParaRPr kumimoji="1" lang="zh-CN" altLang="en-US" dirty="0">
              <a:latin typeface="Times New Roman" panose="02020603050405020304" pitchFamily="18" charset="0"/>
            </a:endParaRPr>
          </a:p>
        </p:txBody>
      </p:sp>
      <p:sp>
        <p:nvSpPr>
          <p:cNvPr id="5" name="Line 16"/>
          <p:cNvSpPr>
            <a:spLocks noChangeShapeType="1"/>
          </p:cNvSpPr>
          <p:nvPr/>
        </p:nvSpPr>
        <p:spPr bwMode="auto">
          <a:xfrm>
            <a:off x="6879696" y="4758283"/>
            <a:ext cx="0" cy="254000"/>
          </a:xfrm>
          <a:prstGeom prst="line">
            <a:avLst/>
          </a:prstGeom>
          <a:noFill/>
          <a:ln w="12700">
            <a:solidFill>
              <a:srgbClr val="66FF33"/>
            </a:solidFill>
            <a:round/>
            <a:headEnd type="non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 name="Line 17"/>
          <p:cNvSpPr>
            <a:spLocks noChangeShapeType="1"/>
          </p:cNvSpPr>
          <p:nvPr/>
        </p:nvSpPr>
        <p:spPr bwMode="auto">
          <a:xfrm>
            <a:off x="7606771" y="4758283"/>
            <a:ext cx="0" cy="254000"/>
          </a:xfrm>
          <a:prstGeom prst="line">
            <a:avLst/>
          </a:prstGeom>
          <a:noFill/>
          <a:ln w="12700">
            <a:solidFill>
              <a:srgbClr val="66FF33"/>
            </a:solidFill>
            <a:round/>
            <a:headEnd type="non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 name="Rectangle 18"/>
          <p:cNvSpPr>
            <a:spLocks noChangeArrowheads="1"/>
          </p:cNvSpPr>
          <p:nvPr/>
        </p:nvSpPr>
        <p:spPr bwMode="auto">
          <a:xfrm>
            <a:off x="4914371" y="4088358"/>
            <a:ext cx="635000" cy="685800"/>
          </a:xfrm>
          <a:prstGeom prst="rect">
            <a:avLst/>
          </a:prstGeom>
          <a:solidFill>
            <a:srgbClr val="FFFF00"/>
          </a:solidFill>
          <a:ln w="25400">
            <a:solidFill>
              <a:srgbClr val="FF99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Rectangle 19"/>
          <p:cNvSpPr>
            <a:spLocks noChangeArrowheads="1"/>
          </p:cNvSpPr>
          <p:nvPr/>
        </p:nvSpPr>
        <p:spPr bwMode="auto">
          <a:xfrm>
            <a:off x="5509684" y="4088358"/>
            <a:ext cx="533400" cy="685800"/>
          </a:xfrm>
          <a:prstGeom prst="rect">
            <a:avLst/>
          </a:prstGeom>
          <a:solidFill>
            <a:srgbClr val="00FFFF"/>
          </a:solidFill>
          <a:ln w="25400">
            <a:solidFill>
              <a:srgbClr val="0000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Rectangle 20"/>
          <p:cNvSpPr>
            <a:spLocks noChangeArrowheads="1"/>
          </p:cNvSpPr>
          <p:nvPr/>
        </p:nvSpPr>
        <p:spPr bwMode="auto">
          <a:xfrm>
            <a:off x="6882871" y="4088358"/>
            <a:ext cx="723900" cy="685800"/>
          </a:xfrm>
          <a:prstGeom prst="rect">
            <a:avLst/>
          </a:prstGeom>
          <a:solidFill>
            <a:srgbClr val="FFCCFF"/>
          </a:solidFill>
          <a:ln w="25400">
            <a:solidFill>
              <a:srgbClr val="FF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Line 21"/>
          <p:cNvSpPr>
            <a:spLocks noChangeShapeType="1"/>
          </p:cNvSpPr>
          <p:nvPr/>
        </p:nvSpPr>
        <p:spPr bwMode="auto">
          <a:xfrm>
            <a:off x="4609571" y="4429670"/>
            <a:ext cx="3390900" cy="1588"/>
          </a:xfrm>
          <a:prstGeom prst="line">
            <a:avLst/>
          </a:prstGeom>
          <a:noFill/>
          <a:ln w="38100">
            <a:solidFill>
              <a:srgbClr val="FFCC99"/>
            </a:solidFill>
            <a:round/>
            <a:headEnd type="non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Rectangle 22"/>
          <p:cNvSpPr>
            <a:spLocks noChangeArrowheads="1"/>
          </p:cNvSpPr>
          <p:nvPr/>
        </p:nvSpPr>
        <p:spPr bwMode="auto">
          <a:xfrm>
            <a:off x="6330421" y="3964533"/>
            <a:ext cx="6223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eaLnBrk="1" hangingPunct="1"/>
            <a:r>
              <a:rPr kumimoji="1" lang="en-US" altLang="zh-CN">
                <a:solidFill>
                  <a:srgbClr val="66FF33"/>
                </a:solidFill>
                <a:latin typeface="Times New Roman" panose="02020603050405020304" pitchFamily="18" charset="0"/>
              </a:rPr>
              <a:t>……</a:t>
            </a:r>
            <a:endParaRPr kumimoji="1" lang="en-US" altLang="zh-CN" b="0">
              <a:solidFill>
                <a:srgbClr val="66FF33"/>
              </a:solidFill>
              <a:latin typeface="Times New Roman" panose="02020603050405020304" pitchFamily="18" charset="0"/>
            </a:endParaRPr>
          </a:p>
        </p:txBody>
      </p:sp>
      <p:sp>
        <p:nvSpPr>
          <p:cNvPr id="12" name="Line 23"/>
          <p:cNvSpPr>
            <a:spLocks noChangeShapeType="1"/>
          </p:cNvSpPr>
          <p:nvPr/>
        </p:nvSpPr>
        <p:spPr bwMode="auto">
          <a:xfrm>
            <a:off x="4901671" y="4758283"/>
            <a:ext cx="0" cy="255587"/>
          </a:xfrm>
          <a:prstGeom prst="line">
            <a:avLst/>
          </a:prstGeom>
          <a:noFill/>
          <a:ln w="12700">
            <a:solidFill>
              <a:srgbClr val="66FF33"/>
            </a:solidFill>
            <a:round/>
            <a:headEnd type="non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 name="Line 24"/>
          <p:cNvSpPr>
            <a:spLocks noChangeShapeType="1"/>
          </p:cNvSpPr>
          <p:nvPr/>
        </p:nvSpPr>
        <p:spPr bwMode="auto">
          <a:xfrm>
            <a:off x="5549371" y="4770983"/>
            <a:ext cx="0" cy="255587"/>
          </a:xfrm>
          <a:prstGeom prst="line">
            <a:avLst/>
          </a:prstGeom>
          <a:noFill/>
          <a:ln w="12700">
            <a:solidFill>
              <a:srgbClr val="66FF33"/>
            </a:solidFill>
            <a:round/>
            <a:headEnd type="non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Line 25"/>
          <p:cNvSpPr>
            <a:spLocks noChangeShapeType="1"/>
          </p:cNvSpPr>
          <p:nvPr/>
        </p:nvSpPr>
        <p:spPr bwMode="auto">
          <a:xfrm>
            <a:off x="6031971" y="4770983"/>
            <a:ext cx="0" cy="255587"/>
          </a:xfrm>
          <a:prstGeom prst="line">
            <a:avLst/>
          </a:prstGeom>
          <a:noFill/>
          <a:ln w="12700">
            <a:solidFill>
              <a:srgbClr val="66FF33"/>
            </a:solidFill>
            <a:round/>
            <a:headEnd type="non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 name="Line 26"/>
          <p:cNvSpPr>
            <a:spLocks noChangeShapeType="1"/>
          </p:cNvSpPr>
          <p:nvPr/>
        </p:nvSpPr>
        <p:spPr bwMode="auto">
          <a:xfrm>
            <a:off x="4904846" y="4936083"/>
            <a:ext cx="635000" cy="1587"/>
          </a:xfrm>
          <a:prstGeom prst="line">
            <a:avLst/>
          </a:prstGeom>
          <a:noFill/>
          <a:ln w="9525">
            <a:solidFill>
              <a:srgbClr val="66FF33"/>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 name="Line 27"/>
          <p:cNvSpPr>
            <a:spLocks noChangeShapeType="1"/>
          </p:cNvSpPr>
          <p:nvPr/>
        </p:nvSpPr>
        <p:spPr bwMode="auto">
          <a:xfrm>
            <a:off x="5543021" y="4936083"/>
            <a:ext cx="493713" cy="0"/>
          </a:xfrm>
          <a:prstGeom prst="line">
            <a:avLst/>
          </a:prstGeom>
          <a:noFill/>
          <a:ln w="9525">
            <a:solidFill>
              <a:srgbClr val="66FF33"/>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 name="Line 28"/>
          <p:cNvSpPr>
            <a:spLocks noChangeShapeType="1"/>
          </p:cNvSpPr>
          <p:nvPr/>
        </p:nvSpPr>
        <p:spPr bwMode="auto">
          <a:xfrm>
            <a:off x="6879696" y="4936083"/>
            <a:ext cx="727075" cy="0"/>
          </a:xfrm>
          <a:prstGeom prst="line">
            <a:avLst/>
          </a:prstGeom>
          <a:noFill/>
          <a:ln w="9525">
            <a:solidFill>
              <a:srgbClr val="66FF33"/>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 name="Rectangle 29"/>
          <p:cNvSpPr>
            <a:spLocks noChangeArrowheads="1"/>
          </p:cNvSpPr>
          <p:nvPr/>
        </p:nvSpPr>
        <p:spPr bwMode="auto">
          <a:xfrm>
            <a:off x="4561946" y="4023270"/>
            <a:ext cx="3556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eaLnBrk="1" hangingPunct="1"/>
            <a:r>
              <a:rPr kumimoji="1" lang="en-US" altLang="zh-CN" i="1" dirty="0">
                <a:solidFill>
                  <a:srgbClr val="FF0000"/>
                </a:solidFill>
                <a:latin typeface="Times New Roman" panose="02020603050405020304" pitchFamily="18" charset="0"/>
                <a:sym typeface="Symbol" panose="05050102010706020507" pitchFamily="18" charset="2"/>
              </a:rPr>
              <a:t></a:t>
            </a:r>
            <a:endParaRPr kumimoji="1" lang="en-US" altLang="zh-CN" b="0" i="1" dirty="0">
              <a:solidFill>
                <a:srgbClr val="FF0000"/>
              </a:solidFill>
              <a:latin typeface="Times New Roman" panose="02020603050405020304" pitchFamily="18" charset="0"/>
            </a:endParaRPr>
          </a:p>
        </p:txBody>
      </p:sp>
      <p:sp>
        <p:nvSpPr>
          <p:cNvPr id="19" name="Line 30"/>
          <p:cNvSpPr>
            <a:spLocks noChangeShapeType="1"/>
          </p:cNvSpPr>
          <p:nvPr/>
        </p:nvSpPr>
        <p:spPr bwMode="auto">
          <a:xfrm>
            <a:off x="6028796" y="4770983"/>
            <a:ext cx="866775" cy="0"/>
          </a:xfrm>
          <a:prstGeom prst="line">
            <a:avLst/>
          </a:prstGeom>
          <a:noFill/>
          <a:ln w="12700">
            <a:solidFill>
              <a:srgbClr val="66FF33"/>
            </a:solidFill>
            <a:prstDash val="sysDot"/>
            <a:round/>
          </a:ln>
          <a:extLst>
            <a:ext uri="{909E8E84-426E-40DD-AFC4-6F175D3DCCD1}">
              <a14:hiddenFill xmlns:a14="http://schemas.microsoft.com/office/drawing/2010/main">
                <a:noFill/>
              </a14:hiddenFill>
            </a:ext>
          </a:extLst>
        </p:spPr>
        <p:txBody>
          <a:bodyPr/>
          <a:lstStyle/>
          <a:p>
            <a:endParaRPr lang="en-US"/>
          </a:p>
        </p:txBody>
      </p:sp>
      <p:sp>
        <p:nvSpPr>
          <p:cNvPr id="20" name="Line 31"/>
          <p:cNvSpPr>
            <a:spLocks noChangeShapeType="1"/>
          </p:cNvSpPr>
          <p:nvPr/>
        </p:nvSpPr>
        <p:spPr bwMode="auto">
          <a:xfrm>
            <a:off x="6028796" y="4085183"/>
            <a:ext cx="866775" cy="0"/>
          </a:xfrm>
          <a:prstGeom prst="line">
            <a:avLst/>
          </a:prstGeom>
          <a:noFill/>
          <a:ln w="12700">
            <a:solidFill>
              <a:srgbClr val="66FF33"/>
            </a:solidFill>
            <a:prstDash val="sysDot"/>
            <a:round/>
          </a:ln>
          <a:extLst>
            <a:ext uri="{909E8E84-426E-40DD-AFC4-6F175D3DCCD1}">
              <a14:hiddenFill xmlns:a14="http://schemas.microsoft.com/office/drawing/2010/main">
                <a:noFill/>
              </a14:hiddenFill>
            </a:ext>
          </a:extLst>
        </p:spPr>
        <p:txBody>
          <a:bodyPr/>
          <a:lstStyle/>
          <a:p>
            <a:endParaRPr lang="en-US"/>
          </a:p>
        </p:txBody>
      </p:sp>
      <p:graphicFrame>
        <p:nvGraphicFramePr>
          <p:cNvPr id="21" name="Object 32"/>
          <p:cNvGraphicFramePr/>
          <p:nvPr/>
        </p:nvGraphicFramePr>
        <p:xfrm>
          <a:off x="5087409" y="4339183"/>
          <a:ext cx="280987" cy="417512"/>
        </p:xfrm>
        <a:graphic>
          <a:graphicData uri="http://schemas.openxmlformats.org/presentationml/2006/ole">
            <mc:AlternateContent xmlns:mc="http://schemas.openxmlformats.org/markup-compatibility/2006">
              <mc:Choice xmlns:v="urn:schemas-microsoft-com:vml" Requires="v">
                <p:oleObj spid="_x0000_s1026" name="公式" r:id="rId1" imgW="226695" imgH="352425" progId="Equation.3">
                  <p:embed/>
                </p:oleObj>
              </mc:Choice>
              <mc:Fallback>
                <p:oleObj name="公式" r:id="rId1" imgW="226695" imgH="352425" progId="Equation.3">
                  <p:embed/>
                  <p:pic>
                    <p:nvPicPr>
                      <p:cNvPr id="0" name="Object 3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7409" y="4339183"/>
                        <a:ext cx="280987"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33"/>
          <p:cNvGraphicFramePr/>
          <p:nvPr/>
        </p:nvGraphicFramePr>
        <p:xfrm>
          <a:off x="5604934" y="4339183"/>
          <a:ext cx="315912" cy="417512"/>
        </p:xfrm>
        <a:graphic>
          <a:graphicData uri="http://schemas.openxmlformats.org/presentationml/2006/ole">
            <mc:AlternateContent xmlns:mc="http://schemas.openxmlformats.org/markup-compatibility/2006">
              <mc:Choice xmlns:v="urn:schemas-microsoft-com:vml" Requires="v">
                <p:oleObj spid="_x0000_s1027" name="公式" r:id="rId3" imgW="260350" imgH="352425" progId="Equation.3">
                  <p:embed/>
                </p:oleObj>
              </mc:Choice>
              <mc:Fallback>
                <p:oleObj name="公式" r:id="rId3" imgW="260350" imgH="352425" progId="Equation.3">
                  <p:embed/>
                  <p:pic>
                    <p:nvPicPr>
                      <p:cNvPr id="0" name="Object 3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4934" y="4339183"/>
                        <a:ext cx="315912"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34"/>
          <p:cNvGraphicFramePr/>
          <p:nvPr/>
        </p:nvGraphicFramePr>
        <p:xfrm>
          <a:off x="7103534" y="4353470"/>
          <a:ext cx="280987" cy="431800"/>
        </p:xfrm>
        <a:graphic>
          <a:graphicData uri="http://schemas.openxmlformats.org/presentationml/2006/ole">
            <mc:AlternateContent xmlns:mc="http://schemas.openxmlformats.org/markup-compatibility/2006">
              <mc:Choice xmlns:v="urn:schemas-microsoft-com:vml" Requires="v">
                <p:oleObj spid="_x0000_s1028" name="公式" r:id="rId5" imgW="226695" imgH="360680" progId="Equation.3">
                  <p:embed/>
                </p:oleObj>
              </mc:Choice>
              <mc:Fallback>
                <p:oleObj name="公式" r:id="rId5" imgW="226695" imgH="360680" progId="Equation.3">
                  <p:embed/>
                  <p:pic>
                    <p:nvPicPr>
                      <p:cNvPr id="0" name="Object 3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3534" y="4353470"/>
                        <a:ext cx="2809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Object 35"/>
          <p:cNvGraphicFramePr/>
          <p:nvPr/>
        </p:nvGraphicFramePr>
        <p:xfrm>
          <a:off x="5079471" y="4861470"/>
          <a:ext cx="215900" cy="417513"/>
        </p:xfrm>
        <a:graphic>
          <a:graphicData uri="http://schemas.openxmlformats.org/presentationml/2006/ole">
            <mc:AlternateContent xmlns:mc="http://schemas.openxmlformats.org/markup-compatibility/2006">
              <mc:Choice xmlns:v="urn:schemas-microsoft-com:vml" Requires="v">
                <p:oleObj spid="_x0000_s1029" name="公式" r:id="rId7" imgW="175895" imgH="352425" progId="Equation.3">
                  <p:embed/>
                </p:oleObj>
              </mc:Choice>
              <mc:Fallback>
                <p:oleObj name="公式" r:id="rId7" imgW="175895" imgH="352425" progId="Equation.3">
                  <p:embed/>
                  <p:pic>
                    <p:nvPicPr>
                      <p:cNvPr id="0" name="Object 3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9471" y="4861470"/>
                        <a:ext cx="2159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Object 36"/>
          <p:cNvGraphicFramePr/>
          <p:nvPr/>
        </p:nvGraphicFramePr>
        <p:xfrm>
          <a:off x="5689071" y="4877345"/>
          <a:ext cx="255588" cy="417513"/>
        </p:xfrm>
        <a:graphic>
          <a:graphicData uri="http://schemas.openxmlformats.org/presentationml/2006/ole">
            <mc:AlternateContent xmlns:mc="http://schemas.openxmlformats.org/markup-compatibility/2006">
              <mc:Choice xmlns:v="urn:schemas-microsoft-com:vml" Requires="v">
                <p:oleObj spid="_x0000_s1030" name="公式" r:id="rId9" imgW="209550" imgH="352425" progId="Equation.3">
                  <p:embed/>
                </p:oleObj>
              </mc:Choice>
              <mc:Fallback>
                <p:oleObj name="公式" r:id="rId9" imgW="209550" imgH="352425" progId="Equation.3">
                  <p:embed/>
                  <p:pic>
                    <p:nvPicPr>
                      <p:cNvPr id="0" name="Object 3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89071" y="4877345"/>
                        <a:ext cx="255588"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graphicFrame>
        <p:nvGraphicFramePr>
          <p:cNvPr id="26" name="Object 37"/>
          <p:cNvGraphicFramePr/>
          <p:nvPr/>
        </p:nvGraphicFramePr>
        <p:xfrm>
          <a:off x="7130521" y="4869408"/>
          <a:ext cx="204788" cy="431800"/>
        </p:xfrm>
        <a:graphic>
          <a:graphicData uri="http://schemas.openxmlformats.org/presentationml/2006/ole">
            <mc:AlternateContent xmlns:mc="http://schemas.openxmlformats.org/markup-compatibility/2006">
              <mc:Choice xmlns:v="urn:schemas-microsoft-com:vml" Requires="v">
                <p:oleObj spid="_x0000_s1031" name="公式" r:id="rId11" imgW="159385" imgH="360680" progId="Equation.3">
                  <p:embed/>
                </p:oleObj>
              </mc:Choice>
              <mc:Fallback>
                <p:oleObj name="公式" r:id="rId11" imgW="159385" imgH="360680" progId="Equation.3">
                  <p:embed/>
                  <p:pic>
                    <p:nvPicPr>
                      <p:cNvPr id="0" name="Object 3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30521" y="4869408"/>
                        <a:ext cx="2047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mc:Choice xmlns:a14="http://schemas.microsoft.com/office/drawing/2010/main" Requires="a14">
          <p:sp>
            <p:nvSpPr>
              <p:cNvPr id="27" name="TextBox 26"/>
              <p:cNvSpPr txBox="1"/>
              <p:nvPr/>
            </p:nvSpPr>
            <p:spPr>
              <a:xfrm>
                <a:off x="946985" y="4342176"/>
                <a:ext cx="2199000" cy="10455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𝛿</m:t>
                          </m:r>
                        </m:e>
                        <m:sub>
                          <m:r>
                            <a:rPr lang="en-US" sz="2800" i="1">
                              <a:latin typeface="Cambria Math" panose="02040503050406030204" pitchFamily="18" charset="0"/>
                            </a:rPr>
                            <m:t>𝐴𝐵</m:t>
                          </m:r>
                        </m:sub>
                      </m:sSub>
                      <m:r>
                        <a:rPr lang="en-US" sz="2800" b="0" i="1" smtClean="0">
                          <a:latin typeface="Cambria Math" panose="02040503050406030204" pitchFamily="18" charset="0"/>
                        </a:rPr>
                        <m:t>=</m:t>
                      </m:r>
                      <m:nary>
                        <m:naryPr>
                          <m:chr m:val="∑"/>
                          <m:supHide m:val="on"/>
                          <m:ctrlPr>
                            <a:rPr lang="en-US" sz="2800" i="1" smtClean="0">
                              <a:latin typeface="Cambria Math" panose="02040503050406030204" pitchFamily="18" charset="0"/>
                            </a:rPr>
                          </m:ctrlPr>
                        </m:naryPr>
                        <m:sub>
                          <m:r>
                            <m:rPr>
                              <m:brk m:alnAt="7"/>
                            </m:rPr>
                            <a:rPr lang="en-US" sz="2800" b="0" i="1" smtClean="0">
                              <a:latin typeface="Cambria Math" panose="02040503050406030204" pitchFamily="18" charset="0"/>
                            </a:rPr>
                            <m:t>𝑖</m:t>
                          </m:r>
                        </m:sub>
                        <m:sup/>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𝑖</m:t>
                              </m:r>
                            </m:sub>
                          </m:sSub>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𝑖</m:t>
                              </m:r>
                            </m:sub>
                          </m:sSub>
                        </m:e>
                      </m:nary>
                    </m:oMath>
                  </m:oMathPara>
                </a14:m>
                <a:endParaRPr lang="en-US" sz="2800" dirty="0"/>
              </a:p>
            </p:txBody>
          </p:sp>
        </mc:Choice>
        <mc:Fallback>
          <p:sp>
            <p:nvSpPr>
              <p:cNvPr id="27" name="TextBox 26"/>
              <p:cNvSpPr txBox="1">
                <a:spLocks noRot="1" noChangeAspect="1" noMove="1" noResize="1" noEditPoints="1" noAdjustHandles="1" noChangeArrowheads="1" noChangeShapeType="1" noTextEdit="1"/>
              </p:cNvSpPr>
              <p:nvPr/>
            </p:nvSpPr>
            <p:spPr>
              <a:xfrm>
                <a:off x="946985" y="4342176"/>
                <a:ext cx="2199000" cy="1045543"/>
              </a:xfrm>
              <a:prstGeom prst="rect">
                <a:avLst/>
              </a:prstGeom>
              <a:blipFill rotWithShape="1">
                <a:blip r:embed="rId13"/>
                <a:stretch>
                  <a:fillRect l="-9" t="-4" r="-2648" b="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476448" y="944316"/>
                <a:ext cx="7025449" cy="369332"/>
              </a:xfrm>
              <a:prstGeom prst="rect">
                <a:avLst/>
              </a:prstGeom>
              <a:noFill/>
            </p:spPr>
            <p:txBody>
              <a:bodyPr wrap="none" rtlCol="0">
                <a:spAutoFit/>
              </a:bodyPr>
              <a:lstStyle/>
              <a:p>
                <a:r>
                  <a:rPr lang="en-US" dirty="0"/>
                  <a:t>In one medium of uniform refractive index, optical path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𝐴𝐵</m:t>
                        </m:r>
                      </m:sub>
                    </m:sSub>
                  </m:oMath>
                </a14:m>
                <a:r>
                  <a:rPr lang="en-US" dirty="0"/>
                  <a:t> from A to B: </a:t>
                </a:r>
                <a:endParaRPr lang="en-US" dirty="0"/>
              </a:p>
            </p:txBody>
          </p:sp>
        </mc:Choice>
        <mc:Fallback>
          <p:sp>
            <p:nvSpPr>
              <p:cNvPr id="28" name="TextBox 27"/>
              <p:cNvSpPr txBox="1">
                <a:spLocks noRot="1" noChangeAspect="1" noMove="1" noResize="1" noEditPoints="1" noAdjustHandles="1" noChangeArrowheads="1" noChangeShapeType="1" noTextEdit="1"/>
              </p:cNvSpPr>
              <p:nvPr/>
            </p:nvSpPr>
            <p:spPr>
              <a:xfrm>
                <a:off x="476448" y="944316"/>
                <a:ext cx="7025449" cy="369332"/>
              </a:xfrm>
              <a:prstGeom prst="rect">
                <a:avLst/>
              </a:prstGeom>
              <a:blipFill rotWithShape="1">
                <a:blip r:embed="rId14"/>
                <a:stretch>
                  <a:fillRect l="-3" t="-19" b="127"/>
                </a:stretch>
              </a:blipFill>
            </p:spPr>
            <p:txBody>
              <a:bodyPr/>
              <a:lstStyle/>
              <a:p>
                <a:r>
                  <a:rPr lang="zh-CN" altLang="en-US">
                    <a:noFill/>
                  </a:rPr>
                  <a:t> </a:t>
                </a:r>
              </a:p>
            </p:txBody>
          </p:sp>
        </mc:Fallback>
      </mc:AlternateContent>
      <p:cxnSp>
        <p:nvCxnSpPr>
          <p:cNvPr id="29" name="Straight Arrow Connector 28"/>
          <p:cNvCxnSpPr/>
          <p:nvPr/>
        </p:nvCxnSpPr>
        <p:spPr bwMode="auto">
          <a:xfrm>
            <a:off x="5297970" y="2043483"/>
            <a:ext cx="1944216"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Rectangle 29"/>
          <p:cNvSpPr/>
          <p:nvPr/>
        </p:nvSpPr>
        <p:spPr bwMode="auto">
          <a:xfrm>
            <a:off x="5730018" y="1746159"/>
            <a:ext cx="533896" cy="648066"/>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mc:Choice xmlns:a14="http://schemas.microsoft.com/office/drawing/2010/main" Requires="a14">
          <p:sp>
            <p:nvSpPr>
              <p:cNvPr id="31" name="TextBox 30"/>
              <p:cNvSpPr txBox="1"/>
              <p:nvPr/>
            </p:nvSpPr>
            <p:spPr>
              <a:xfrm>
                <a:off x="5918979" y="1955887"/>
                <a:ext cx="19473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5918979" y="1955887"/>
                <a:ext cx="194733" cy="276999"/>
              </a:xfrm>
              <a:prstGeom prst="rect">
                <a:avLst/>
              </a:prstGeom>
              <a:blipFill rotWithShape="1">
                <a:blip r:embed="rId15"/>
                <a:stretch>
                  <a:fillRect l="-74" t="-31" r="-16013" b="82"/>
                </a:stretch>
              </a:blipFill>
            </p:spPr>
            <p:txBody>
              <a:bodyPr/>
              <a:lstStyle/>
              <a:p>
                <a:r>
                  <a:rPr lang="zh-CN" altLang="en-US">
                    <a:noFill/>
                  </a:rPr>
                  <a:t> </a:t>
                </a:r>
              </a:p>
            </p:txBody>
          </p:sp>
        </mc:Fallback>
      </mc:AlternateContent>
      <p:cxnSp>
        <p:nvCxnSpPr>
          <p:cNvPr id="32" name="Straight Arrow Connector 31"/>
          <p:cNvCxnSpPr/>
          <p:nvPr/>
        </p:nvCxnSpPr>
        <p:spPr bwMode="auto">
          <a:xfrm>
            <a:off x="5730018" y="2466239"/>
            <a:ext cx="533896" cy="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33" name="TextBox 32"/>
              <p:cNvSpPr txBox="1"/>
              <p:nvPr/>
            </p:nvSpPr>
            <p:spPr>
              <a:xfrm>
                <a:off x="5911077" y="2470296"/>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5911077" y="2470296"/>
                <a:ext cx="171777" cy="276999"/>
              </a:xfrm>
              <a:prstGeom prst="rect">
                <a:avLst/>
              </a:prstGeom>
              <a:blipFill rotWithShape="1">
                <a:blip r:embed="rId16"/>
                <a:stretch>
                  <a:fillRect l="-289" t="-53" r="-18004" b="103"/>
                </a:stretch>
              </a:blipFill>
            </p:spPr>
            <p:txBody>
              <a:bodyPr/>
              <a:lstStyle/>
              <a:p>
                <a:r>
                  <a:rPr lang="zh-CN" altLang="en-US">
                    <a:noFill/>
                  </a:rPr>
                  <a:t> </a:t>
                </a:r>
              </a:p>
            </p:txBody>
          </p:sp>
        </mc:Fallback>
      </mc:AlternateContent>
      <p:cxnSp>
        <p:nvCxnSpPr>
          <p:cNvPr id="34" name="Straight Connector 33"/>
          <p:cNvCxnSpPr>
            <a:endCxn id="30" idx="1"/>
          </p:cNvCxnSpPr>
          <p:nvPr/>
        </p:nvCxnSpPr>
        <p:spPr bwMode="auto">
          <a:xfrm>
            <a:off x="5730018" y="1458127"/>
            <a:ext cx="0" cy="612065"/>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p:nvPr/>
        </p:nvCxnSpPr>
        <p:spPr bwMode="auto">
          <a:xfrm>
            <a:off x="6276614" y="1435934"/>
            <a:ext cx="0" cy="620449"/>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35"/>
          <p:cNvSpPr txBox="1"/>
          <p:nvPr/>
        </p:nvSpPr>
        <p:spPr>
          <a:xfrm>
            <a:off x="5456433" y="1702888"/>
            <a:ext cx="341760" cy="369332"/>
          </a:xfrm>
          <a:prstGeom prst="rect">
            <a:avLst/>
          </a:prstGeom>
          <a:noFill/>
        </p:spPr>
        <p:txBody>
          <a:bodyPr wrap="none" rtlCol="0">
            <a:spAutoFit/>
          </a:bodyPr>
          <a:lstStyle/>
          <a:p>
            <a:r>
              <a:rPr lang="en-US" dirty="0"/>
              <a:t>A</a:t>
            </a:r>
            <a:endParaRPr lang="en-US" dirty="0"/>
          </a:p>
        </p:txBody>
      </p:sp>
      <p:sp>
        <p:nvSpPr>
          <p:cNvPr id="37" name="TextBox 36"/>
          <p:cNvSpPr txBox="1"/>
          <p:nvPr/>
        </p:nvSpPr>
        <p:spPr>
          <a:xfrm>
            <a:off x="6227102" y="1732004"/>
            <a:ext cx="327334" cy="369332"/>
          </a:xfrm>
          <a:prstGeom prst="rect">
            <a:avLst/>
          </a:prstGeom>
          <a:noFill/>
        </p:spPr>
        <p:txBody>
          <a:bodyPr wrap="none" rtlCol="0">
            <a:spAutoFit/>
          </a:bodyPr>
          <a:lstStyle/>
          <a:p>
            <a:r>
              <a:rPr lang="en-US" dirty="0"/>
              <a:t>B</a:t>
            </a:r>
            <a:endParaRPr lang="en-US" dirty="0"/>
          </a:p>
        </p:txBody>
      </p:sp>
      <mc:AlternateContent xmlns:mc="http://schemas.openxmlformats.org/markup-compatibility/2006">
        <mc:Choice xmlns:a14="http://schemas.microsoft.com/office/drawing/2010/main" Requires="a14">
          <p:sp>
            <p:nvSpPr>
              <p:cNvPr id="38" name="TextBox 37"/>
              <p:cNvSpPr txBox="1"/>
              <p:nvPr/>
            </p:nvSpPr>
            <p:spPr>
              <a:xfrm>
                <a:off x="1475656" y="2134448"/>
                <a:ext cx="887359" cy="276999"/>
              </a:xfrm>
              <a:prstGeom prst="rect">
                <a:avLst/>
              </a:prstGeom>
              <a:noFill/>
            </p:spPr>
            <p:txBody>
              <a:bodyPr wrap="none" lIns="0" tIns="0" rIns="0" bIns="0" rtlCol="0">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𝐴𝐵</m:t>
                        </m:r>
                      </m:sub>
                    </m:sSub>
                  </m:oMath>
                </a14:m>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𝑛𝑟</m:t>
                    </m:r>
                  </m:oMath>
                </a14:m>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1475656" y="2134448"/>
                <a:ext cx="887359" cy="276999"/>
              </a:xfrm>
              <a:prstGeom prst="rect">
                <a:avLst/>
              </a:prstGeom>
              <a:blipFill rotWithShape="1">
                <a:blip r:embed="rId17"/>
                <a:stretch>
                  <a:fillRect l="-62" t="-77" r="-6778" b="127"/>
                </a:stretch>
              </a:blipFill>
            </p:spPr>
            <p:txBody>
              <a:bodyPr/>
              <a:lstStyle/>
              <a:p>
                <a:r>
                  <a:rPr lang="zh-CN" altLang="en-US">
                    <a:noFill/>
                  </a:rPr>
                  <a:t> </a:t>
                </a:r>
              </a:p>
            </p:txBody>
          </p:sp>
        </mc:Fallback>
      </mc:AlternateContent>
      <p:sp>
        <p:nvSpPr>
          <p:cNvPr id="39" name="TextBox 38"/>
          <p:cNvSpPr txBox="1"/>
          <p:nvPr/>
        </p:nvSpPr>
        <p:spPr>
          <a:xfrm>
            <a:off x="149142" y="4149153"/>
            <a:ext cx="4110805" cy="369332"/>
          </a:xfrm>
          <a:prstGeom prst="rect">
            <a:avLst/>
          </a:prstGeom>
          <a:noFill/>
        </p:spPr>
        <p:txBody>
          <a:bodyPr wrap="none" rtlCol="0">
            <a:spAutoFit/>
          </a:bodyPr>
          <a:lstStyle/>
          <a:p>
            <a:r>
              <a:rPr lang="en-US" dirty="0"/>
              <a:t>In various media, optical path from A to B: </a:t>
            </a:r>
            <a:endParaRPr lang="en-US" dirty="0"/>
          </a:p>
        </p:txBody>
      </p:sp>
      <mc:AlternateContent xmlns:mc="http://schemas.openxmlformats.org/markup-compatibility/2006">
        <mc:Choice xmlns:a14="http://schemas.microsoft.com/office/drawing/2010/main" Requires="a14">
          <p:sp>
            <p:nvSpPr>
              <p:cNvPr id="40" name="TextBox 39"/>
              <p:cNvSpPr txBox="1"/>
              <p:nvPr/>
            </p:nvSpPr>
            <p:spPr>
              <a:xfrm>
                <a:off x="614566" y="3109072"/>
                <a:ext cx="2382767" cy="56746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𝐵</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𝐴</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𝑟</m:t>
                          </m:r>
                        </m:num>
                        <m:den>
                          <m:r>
                            <a:rPr lang="en-US" b="0" i="1" smtClean="0">
                              <a:latin typeface="Cambria Math" panose="02040503050406030204" pitchFamily="18" charset="0"/>
                              <a:ea typeface="Cambria Math" panose="02040503050406030204" pitchFamily="18" charset="0"/>
                            </a:rPr>
                            <m:t>𝜆</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𝑛𝑟</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0</m:t>
                              </m:r>
                            </m:sub>
                          </m:sSub>
                        </m:den>
                      </m:f>
                    </m:oMath>
                  </m:oMathPara>
                </a14:m>
                <a:endParaRPr lang="en-US" dirty="0"/>
              </a:p>
            </p:txBody>
          </p:sp>
        </mc:Choice>
        <mc:Fallback>
          <p:sp>
            <p:nvSpPr>
              <p:cNvPr id="40" name="TextBox 39"/>
              <p:cNvSpPr txBox="1">
                <a:spLocks noRot="1" noChangeAspect="1" noMove="1" noResize="1" noEditPoints="1" noAdjustHandles="1" noChangeArrowheads="1" noChangeShapeType="1" noTextEdit="1"/>
              </p:cNvSpPr>
              <p:nvPr/>
            </p:nvSpPr>
            <p:spPr>
              <a:xfrm>
                <a:off x="614566" y="3109072"/>
                <a:ext cx="2382767" cy="567463"/>
              </a:xfrm>
              <a:prstGeom prst="rect">
                <a:avLst/>
              </a:prstGeom>
              <a:blipFill rotWithShape="1">
                <a:blip r:embed="rId18"/>
                <a:stretch>
                  <a:fillRect l="-22" t="-20" r="-661" b="9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TextBox 40"/>
              <p:cNvSpPr txBox="1"/>
              <p:nvPr/>
            </p:nvSpPr>
            <p:spPr>
              <a:xfrm>
                <a:off x="1060223" y="5470859"/>
                <a:ext cx="2209516" cy="6722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𝐵</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0</m:t>
                              </m:r>
                            </m:sub>
                          </m:sSub>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e>
                      </m:nary>
                    </m:oMath>
                  </m:oMathPara>
                </a14:m>
                <a:endParaRPr lang="en-US" dirty="0"/>
              </a:p>
            </p:txBody>
          </p:sp>
        </mc:Choice>
        <mc:Fallback>
          <p:sp>
            <p:nvSpPr>
              <p:cNvPr id="41" name="TextBox 40"/>
              <p:cNvSpPr txBox="1">
                <a:spLocks noRot="1" noChangeAspect="1" noMove="1" noResize="1" noEditPoints="1" noAdjustHandles="1" noChangeArrowheads="1" noChangeShapeType="1" noTextEdit="1"/>
              </p:cNvSpPr>
              <p:nvPr/>
            </p:nvSpPr>
            <p:spPr>
              <a:xfrm>
                <a:off x="1060223" y="5470859"/>
                <a:ext cx="2209516" cy="672235"/>
              </a:xfrm>
              <a:prstGeom prst="rect">
                <a:avLst/>
              </a:prstGeom>
              <a:blipFill rotWithShape="1">
                <a:blip r:embed="rId19"/>
                <a:stretch>
                  <a:fillRect l="-18" t="-50" r="-1115" b="15"/>
                </a:stretch>
              </a:blipFill>
            </p:spPr>
            <p:txBody>
              <a:bodyPr/>
              <a:lstStyle/>
              <a:p>
                <a:r>
                  <a:rPr lang="zh-CN" altLang="en-US">
                    <a:noFill/>
                  </a:rPr>
                  <a:t> </a:t>
                </a:r>
              </a:p>
            </p:txBody>
          </p:sp>
        </mc:Fallback>
      </mc:AlternateContent>
      <p:sp>
        <p:nvSpPr>
          <p:cNvPr id="42" name="TextBox 41"/>
          <p:cNvSpPr txBox="1"/>
          <p:nvPr/>
        </p:nvSpPr>
        <p:spPr>
          <a:xfrm>
            <a:off x="4660718" y="3708453"/>
            <a:ext cx="341760" cy="369332"/>
          </a:xfrm>
          <a:prstGeom prst="rect">
            <a:avLst/>
          </a:prstGeom>
          <a:noFill/>
        </p:spPr>
        <p:txBody>
          <a:bodyPr wrap="none" rtlCol="0">
            <a:spAutoFit/>
          </a:bodyPr>
          <a:lstStyle/>
          <a:p>
            <a:r>
              <a:rPr lang="en-US" dirty="0"/>
              <a:t>A</a:t>
            </a:r>
            <a:endParaRPr lang="en-US" dirty="0"/>
          </a:p>
        </p:txBody>
      </p:sp>
      <p:sp>
        <p:nvSpPr>
          <p:cNvPr id="43" name="TextBox 42"/>
          <p:cNvSpPr txBox="1"/>
          <p:nvPr/>
        </p:nvSpPr>
        <p:spPr>
          <a:xfrm>
            <a:off x="7581437" y="3719026"/>
            <a:ext cx="327334" cy="369332"/>
          </a:xfrm>
          <a:prstGeom prst="rect">
            <a:avLst/>
          </a:prstGeom>
          <a:noFill/>
        </p:spPr>
        <p:txBody>
          <a:bodyPr wrap="none" rtlCol="0">
            <a:spAutoFit/>
          </a:bodyPr>
          <a:lstStyle/>
          <a:p>
            <a:r>
              <a:rPr lang="en-US" dirty="0"/>
              <a:t>B</a:t>
            </a:r>
            <a:endParaRPr lang="en-US" dirty="0"/>
          </a:p>
        </p:txBody>
      </p:sp>
      <p:cxnSp>
        <p:nvCxnSpPr>
          <p:cNvPr id="44" name="Straight Connector 43"/>
          <p:cNvCxnSpPr/>
          <p:nvPr/>
        </p:nvCxnSpPr>
        <p:spPr bwMode="auto">
          <a:xfrm>
            <a:off x="4914335" y="3771752"/>
            <a:ext cx="0" cy="612065"/>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p:nvPr/>
        </p:nvCxnSpPr>
        <p:spPr bwMode="auto">
          <a:xfrm>
            <a:off x="7606771" y="3681094"/>
            <a:ext cx="0" cy="620449"/>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Arrow Connector 45"/>
          <p:cNvCxnSpPr/>
          <p:nvPr/>
        </p:nvCxnSpPr>
        <p:spPr bwMode="auto">
          <a:xfrm flipH="1">
            <a:off x="2997333" y="3573016"/>
            <a:ext cx="43204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46"/>
          <p:cNvSpPr txBox="1"/>
          <p:nvPr/>
        </p:nvSpPr>
        <p:spPr>
          <a:xfrm>
            <a:off x="3421899" y="3355514"/>
            <a:ext cx="2202462" cy="369332"/>
          </a:xfrm>
          <a:prstGeom prst="rect">
            <a:avLst/>
          </a:prstGeom>
          <a:noFill/>
        </p:spPr>
        <p:txBody>
          <a:bodyPr wrap="none" rtlCol="0">
            <a:spAutoFit/>
          </a:bodyPr>
          <a:lstStyle/>
          <a:p>
            <a:r>
              <a:rPr lang="en-US" dirty="0"/>
              <a:t>Wavelength in vacuum</a:t>
            </a:r>
            <a:endParaRPr lang="en-US" dirty="0"/>
          </a:p>
        </p:txBody>
      </p:sp>
      <p:cxnSp>
        <p:nvCxnSpPr>
          <p:cNvPr id="48" name="Straight Arrow Connector 47"/>
          <p:cNvCxnSpPr/>
          <p:nvPr/>
        </p:nvCxnSpPr>
        <p:spPr bwMode="auto">
          <a:xfrm flipH="1">
            <a:off x="2183002" y="1988840"/>
            <a:ext cx="416419" cy="16254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48"/>
          <p:cNvSpPr txBox="1"/>
          <p:nvPr/>
        </p:nvSpPr>
        <p:spPr>
          <a:xfrm>
            <a:off x="2645059" y="1763663"/>
            <a:ext cx="1623778" cy="369332"/>
          </a:xfrm>
          <a:prstGeom prst="rect">
            <a:avLst/>
          </a:prstGeom>
          <a:noFill/>
        </p:spPr>
        <p:txBody>
          <a:bodyPr wrap="none" rtlCol="0">
            <a:spAutoFit/>
          </a:bodyPr>
          <a:lstStyle/>
          <a:p>
            <a:r>
              <a:rPr lang="en-US" dirty="0"/>
              <a:t>Refractive index</a:t>
            </a:r>
            <a:endParaRPr lang="en-US" dirty="0"/>
          </a:p>
        </p:txBody>
      </p:sp>
      <p:cxnSp>
        <p:nvCxnSpPr>
          <p:cNvPr id="50" name="Straight Arrow Connector 49"/>
          <p:cNvCxnSpPr/>
          <p:nvPr/>
        </p:nvCxnSpPr>
        <p:spPr bwMode="auto">
          <a:xfrm flipH="1" flipV="1">
            <a:off x="2326398" y="2378778"/>
            <a:ext cx="321924" cy="1385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TextBox 50"/>
          <p:cNvSpPr txBox="1"/>
          <p:nvPr/>
        </p:nvSpPr>
        <p:spPr>
          <a:xfrm>
            <a:off x="2654212" y="2378778"/>
            <a:ext cx="1392304" cy="369332"/>
          </a:xfrm>
          <a:prstGeom prst="rect">
            <a:avLst/>
          </a:prstGeom>
          <a:noFill/>
        </p:spPr>
        <p:txBody>
          <a:bodyPr wrap="none" rtlCol="0">
            <a:spAutoFit/>
          </a:bodyPr>
          <a:lstStyle/>
          <a:p>
            <a:r>
              <a:rPr lang="en-US" dirty="0"/>
              <a:t>path travelled</a:t>
            </a:r>
            <a:endParaRPr lang="en-US" dirty="0"/>
          </a:p>
        </p:txBody>
      </p:sp>
      <p:cxnSp>
        <p:nvCxnSpPr>
          <p:cNvPr id="52" name="Straight Arrow Connector 51"/>
          <p:cNvCxnSpPr/>
          <p:nvPr/>
        </p:nvCxnSpPr>
        <p:spPr bwMode="auto">
          <a:xfrm flipV="1">
            <a:off x="614566" y="3617967"/>
            <a:ext cx="90153" cy="3465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TextBox 52"/>
          <p:cNvSpPr txBox="1"/>
          <p:nvPr/>
        </p:nvSpPr>
        <p:spPr>
          <a:xfrm flipH="1">
            <a:off x="145932" y="3900517"/>
            <a:ext cx="1900371" cy="369332"/>
          </a:xfrm>
          <a:prstGeom prst="rect">
            <a:avLst/>
          </a:prstGeom>
          <a:noFill/>
        </p:spPr>
        <p:txBody>
          <a:bodyPr wrap="square" rtlCol="0">
            <a:spAutoFit/>
          </a:bodyPr>
          <a:lstStyle/>
          <a:p>
            <a:r>
              <a:rPr lang="en-US" dirty="0"/>
              <a:t>Phase at B</a:t>
            </a:r>
            <a:endParaRPr lang="en-US" dirty="0"/>
          </a:p>
        </p:txBody>
      </p:sp>
      <p:cxnSp>
        <p:nvCxnSpPr>
          <p:cNvPr id="54" name="Straight Arrow Connector 53"/>
          <p:cNvCxnSpPr/>
          <p:nvPr/>
        </p:nvCxnSpPr>
        <p:spPr bwMode="auto">
          <a:xfrm flipH="1" flipV="1">
            <a:off x="1342934" y="3604662"/>
            <a:ext cx="194294" cy="35442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TextBox 54"/>
          <p:cNvSpPr txBox="1"/>
          <p:nvPr/>
        </p:nvSpPr>
        <p:spPr>
          <a:xfrm flipH="1">
            <a:off x="1356746" y="3889704"/>
            <a:ext cx="1900371" cy="369332"/>
          </a:xfrm>
          <a:prstGeom prst="rect">
            <a:avLst/>
          </a:prstGeom>
          <a:noFill/>
        </p:spPr>
        <p:txBody>
          <a:bodyPr wrap="square" rtlCol="0">
            <a:spAutoFit/>
          </a:bodyPr>
          <a:lstStyle/>
          <a:p>
            <a:r>
              <a:rPr lang="en-US" dirty="0"/>
              <a:t>Phase at A</a:t>
            </a:r>
            <a:endParaRPr lang="en-US" dirty="0"/>
          </a:p>
        </p:txBody>
      </p:sp>
      <p:sp>
        <p:nvSpPr>
          <p:cNvPr id="56" name="Title 1"/>
          <p:cNvSpPr>
            <a:spLocks noGrp="1"/>
          </p:cNvSpPr>
          <p:nvPr>
            <p:ph type="title"/>
          </p:nvPr>
        </p:nvSpPr>
        <p:spPr>
          <a:xfrm>
            <a:off x="799535" y="-169077"/>
            <a:ext cx="8229600" cy="1143000"/>
          </a:xfrm>
        </p:spPr>
        <p:txBody>
          <a:bodyPr/>
          <a:lstStyle/>
          <a:p>
            <a:r>
              <a:rPr lang="en-US" dirty="0"/>
              <a:t>Optical path in various media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27" grpId="0"/>
      <p:bldP spid="39"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Oval 4"/>
          <p:cNvSpPr/>
          <p:nvPr/>
        </p:nvSpPr>
        <p:spPr bwMode="auto">
          <a:xfrm>
            <a:off x="6553200" y="3941657"/>
            <a:ext cx="683096" cy="567463"/>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6" name="Rectangle: Rounded Corners 19"/>
          <p:cNvSpPr/>
          <p:nvPr/>
        </p:nvSpPr>
        <p:spPr bwMode="auto">
          <a:xfrm>
            <a:off x="1043608" y="6139428"/>
            <a:ext cx="6390420" cy="517349"/>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7" name="Line 4"/>
          <p:cNvSpPr>
            <a:spLocks noChangeShapeType="1"/>
          </p:cNvSpPr>
          <p:nvPr/>
        </p:nvSpPr>
        <p:spPr bwMode="auto">
          <a:xfrm>
            <a:off x="2870373" y="2462213"/>
            <a:ext cx="2441575" cy="809625"/>
          </a:xfrm>
          <a:prstGeom prst="line">
            <a:avLst/>
          </a:prstGeom>
          <a:noFill/>
          <a:ln w="38100">
            <a:solidFill>
              <a:srgbClr val="00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5"/>
          <p:cNvSpPr>
            <a:spLocks noChangeShapeType="1"/>
          </p:cNvSpPr>
          <p:nvPr/>
        </p:nvSpPr>
        <p:spPr bwMode="auto">
          <a:xfrm>
            <a:off x="2876723" y="3238500"/>
            <a:ext cx="2414588" cy="47625"/>
          </a:xfrm>
          <a:prstGeom prst="line">
            <a:avLst/>
          </a:prstGeom>
          <a:noFill/>
          <a:ln w="38100">
            <a:solidFill>
              <a:srgbClr val="00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Rectangle 6"/>
          <p:cNvSpPr>
            <a:spLocks noChangeArrowheads="1"/>
          </p:cNvSpPr>
          <p:nvPr/>
        </p:nvSpPr>
        <p:spPr bwMode="auto">
          <a:xfrm>
            <a:off x="3483148" y="3016250"/>
            <a:ext cx="944563" cy="388938"/>
          </a:xfrm>
          <a:prstGeom prst="rect">
            <a:avLst/>
          </a:prstGeom>
          <a:solidFill>
            <a:srgbClr val="FFCC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0" name="Object 10"/>
          <p:cNvGraphicFramePr/>
          <p:nvPr/>
        </p:nvGraphicFramePr>
        <p:xfrm>
          <a:off x="3887961" y="3117850"/>
          <a:ext cx="215900" cy="227013"/>
        </p:xfrm>
        <a:graphic>
          <a:graphicData uri="http://schemas.openxmlformats.org/presentationml/2006/ole">
            <mc:AlternateContent xmlns:mc="http://schemas.openxmlformats.org/markup-compatibility/2006">
              <mc:Choice xmlns:v="urn:schemas-microsoft-com:vml" Requires="v">
                <p:oleObj spid="_x0000_s2050" name="公式" r:id="rId1" imgW="175895" imgH="184785" progId="Equation.3">
                  <p:embed/>
                </p:oleObj>
              </mc:Choice>
              <mc:Fallback>
                <p:oleObj name="公式" r:id="rId1" imgW="175895" imgH="184785" progId="Equation.3">
                  <p:embed/>
                  <p:pic>
                    <p:nvPicPr>
                      <p:cNvPr id="0" name="Object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7961" y="3117850"/>
                        <a:ext cx="2159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Line 15"/>
          <p:cNvSpPr>
            <a:spLocks noChangeShapeType="1"/>
          </p:cNvSpPr>
          <p:nvPr/>
        </p:nvSpPr>
        <p:spPr bwMode="auto">
          <a:xfrm>
            <a:off x="3483148" y="3405188"/>
            <a:ext cx="0" cy="276225"/>
          </a:xfrm>
          <a:prstGeom prst="line">
            <a:avLst/>
          </a:prstGeom>
          <a:noFill/>
          <a:ln w="952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6"/>
          <p:cNvSpPr>
            <a:spLocks noChangeShapeType="1"/>
          </p:cNvSpPr>
          <p:nvPr/>
        </p:nvSpPr>
        <p:spPr bwMode="auto">
          <a:xfrm>
            <a:off x="4427711" y="3405188"/>
            <a:ext cx="0" cy="276225"/>
          </a:xfrm>
          <a:prstGeom prst="line">
            <a:avLst/>
          </a:prstGeom>
          <a:noFill/>
          <a:ln w="952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7"/>
          <p:cNvSpPr>
            <a:spLocks noChangeShapeType="1"/>
          </p:cNvSpPr>
          <p:nvPr/>
        </p:nvSpPr>
        <p:spPr bwMode="auto">
          <a:xfrm>
            <a:off x="4074246" y="3668098"/>
            <a:ext cx="336550" cy="0"/>
          </a:xfrm>
          <a:prstGeom prst="line">
            <a:avLst/>
          </a:prstGeom>
          <a:noFill/>
          <a:ln w="9525">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8"/>
          <p:cNvSpPr>
            <a:spLocks noChangeShapeType="1"/>
          </p:cNvSpPr>
          <p:nvPr/>
        </p:nvSpPr>
        <p:spPr bwMode="auto">
          <a:xfrm>
            <a:off x="3483148" y="3638412"/>
            <a:ext cx="338138" cy="0"/>
          </a:xfrm>
          <a:prstGeom prst="line">
            <a:avLst/>
          </a:prstGeom>
          <a:noFill/>
          <a:ln w="9525">
            <a:solidFill>
              <a:schemeClr val="accent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TextBox 14"/>
          <p:cNvSpPr txBox="1"/>
          <p:nvPr/>
        </p:nvSpPr>
        <p:spPr>
          <a:xfrm>
            <a:off x="856274" y="603779"/>
            <a:ext cx="6772495" cy="584775"/>
          </a:xfrm>
          <a:prstGeom prst="rect">
            <a:avLst/>
          </a:prstGeom>
          <a:noFill/>
        </p:spPr>
        <p:txBody>
          <a:bodyPr wrap="none" rtlCol="0">
            <a:spAutoFit/>
          </a:bodyPr>
          <a:lstStyle/>
          <a:p>
            <a:r>
              <a:rPr lang="en-US" sz="3200" dirty="0"/>
              <a:t>Optic path difference between two waves</a:t>
            </a:r>
            <a:endParaRPr lang="en-US" sz="3200" dirty="0"/>
          </a:p>
        </p:txBody>
      </p:sp>
      <p:sp>
        <p:nvSpPr>
          <p:cNvPr id="16" name="TextBox 15"/>
          <p:cNvSpPr txBox="1"/>
          <p:nvPr/>
        </p:nvSpPr>
        <p:spPr>
          <a:xfrm>
            <a:off x="457200" y="1556792"/>
            <a:ext cx="7315657" cy="369332"/>
          </a:xfrm>
          <a:prstGeom prst="rect">
            <a:avLst/>
          </a:prstGeom>
          <a:noFill/>
        </p:spPr>
        <p:txBody>
          <a:bodyPr wrap="none" rtlCol="0">
            <a:spAutoFit/>
          </a:bodyPr>
          <a:lstStyle/>
          <a:p>
            <a:r>
              <a:rPr lang="en-US" dirty="0"/>
              <a:t>For instance, n’ is the refractive index of air, and n the refractive index of glass. </a:t>
            </a:r>
            <a:endParaRPr lang="en-US" dirty="0"/>
          </a:p>
        </p:txBody>
      </p:sp>
      <mc:AlternateContent xmlns:mc="http://schemas.openxmlformats.org/markup-compatibility/2006">
        <mc:Choice xmlns:a14="http://schemas.microsoft.com/office/drawing/2010/main" Requires="a14">
          <p:sp>
            <p:nvSpPr>
              <p:cNvPr id="17" name="TextBox 16"/>
              <p:cNvSpPr txBox="1"/>
              <p:nvPr/>
            </p:nvSpPr>
            <p:spPr>
              <a:xfrm>
                <a:off x="2581489" y="2255887"/>
                <a:ext cx="27142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2581489" y="2255887"/>
                <a:ext cx="271421" cy="276999"/>
              </a:xfrm>
              <a:prstGeom prst="rect">
                <a:avLst/>
              </a:prstGeom>
              <a:blipFill rotWithShape="1">
                <a:blip r:embed="rId3"/>
                <a:stretch>
                  <a:fillRect l="-79" t="-132" r="-14793" b="1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2530390" y="3096439"/>
                <a:ext cx="2767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2530390" y="3096439"/>
                <a:ext cx="276742" cy="276999"/>
              </a:xfrm>
              <a:prstGeom prst="rect">
                <a:avLst/>
              </a:prstGeom>
              <a:blipFill rotWithShape="1">
                <a:blip r:embed="rId4"/>
                <a:stretch>
                  <a:fillRect l="-199" t="-65" r="-13382" b="1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3821286" y="2471206"/>
                <a:ext cx="24333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3821286" y="2471206"/>
                <a:ext cx="243336" cy="276999"/>
              </a:xfrm>
              <a:prstGeom prst="rect">
                <a:avLst/>
              </a:prstGeom>
              <a:blipFill rotWithShape="1">
                <a:blip r:embed="rId5"/>
                <a:stretch>
                  <a:fillRect l="-202" t="-152" r="-19577" b="20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3017930" y="2903826"/>
                <a:ext cx="2486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3017930" y="2903826"/>
                <a:ext cx="248658" cy="276999"/>
              </a:xfrm>
              <a:prstGeom prst="rect">
                <a:avLst/>
              </a:prstGeom>
              <a:blipFill rotWithShape="1">
                <a:blip r:embed="rId6"/>
                <a:stretch>
                  <a:fillRect l="-165" t="-219" r="-18072" b="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3874666" y="3446781"/>
                <a:ext cx="19806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3874666" y="3446781"/>
                <a:ext cx="198067" cy="276999"/>
              </a:xfrm>
              <a:prstGeom prst="rect">
                <a:avLst/>
              </a:prstGeom>
              <a:blipFill rotWithShape="1">
                <a:blip r:embed="rId7"/>
                <a:stretch>
                  <a:fillRect l="-268" r="-15147" b="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4563251" y="2394386"/>
                <a:ext cx="250068"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4563251" y="2394386"/>
                <a:ext cx="250068" cy="276999"/>
              </a:xfrm>
              <a:prstGeom prst="rect">
                <a:avLst/>
              </a:prstGeom>
              <a:blipFill rotWithShape="1">
                <a:blip r:embed="rId8"/>
                <a:stretch>
                  <a:fillRect l="-56" t="-157" r="8" b="20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5318298" y="3145265"/>
                <a:ext cx="2060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5318298" y="3145265"/>
                <a:ext cx="206017" cy="276999"/>
              </a:xfrm>
              <a:prstGeom prst="rect">
                <a:avLst/>
              </a:prstGeom>
              <a:blipFill rotWithShape="1">
                <a:blip r:embed="rId9"/>
                <a:stretch>
                  <a:fillRect l="-84" t="-40" r="-14885" b="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4094624" y="4044425"/>
                <a:ext cx="3643498" cy="311880"/>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𝑃</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𝑃</m:t>
                        </m:r>
                      </m:sub>
                    </m:sSub>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e>
                    </m:d>
                  </m:oMath>
                </a14:m>
                <a:r>
                  <a:rPr lang="en-US"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𝑛𝑑</m:t>
                    </m:r>
                    <m:r>
                      <a:rPr lang="en-US" b="0" i="1" dirty="0" smtClean="0">
                        <a:latin typeface="Cambria Math" panose="02040503050406030204" pitchFamily="18" charset="0"/>
                      </a:rPr>
                      <m:t>−</m:t>
                    </m:r>
                    <m:r>
                      <a:rPr lang="en-US" b="0" i="1" dirty="0" smtClean="0">
                        <a:latin typeface="Cambria Math" panose="02040503050406030204" pitchFamily="18" charset="0"/>
                      </a:rPr>
                      <m:t>𝑛</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𝑟</m:t>
                        </m:r>
                      </m:e>
                      <m:sub>
                        <m:r>
                          <a:rPr lang="en-US" b="0" i="1" dirty="0" smtClean="0">
                            <a:latin typeface="Cambria Math" panose="02040503050406030204" pitchFamily="18" charset="0"/>
                          </a:rPr>
                          <m:t>1</m:t>
                        </m:r>
                      </m:sub>
                    </m:sSub>
                  </m:oMath>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4094624" y="4044425"/>
                <a:ext cx="3643498" cy="311880"/>
              </a:xfrm>
              <a:prstGeom prst="rect">
                <a:avLst/>
              </a:prstGeom>
              <a:blipFill rotWithShape="1">
                <a:blip r:embed="rId10"/>
                <a:stretch>
                  <a:fillRect l="-4" t="-35" r="-1080" b="6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5261386" y="4573419"/>
                <a:ext cx="3396571" cy="56746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r>
                        <a:rPr lang="el-GR"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0</m:t>
                              </m:r>
                            </m:sub>
                          </m:sSub>
                        </m:den>
                      </m:f>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𝑃</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𝑃</m:t>
                              </m:r>
                            </m:sub>
                          </m:sSub>
                        </m:e>
                      </m:d>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5261386" y="4573419"/>
                <a:ext cx="3396571" cy="567463"/>
              </a:xfrm>
              <a:prstGeom prst="rect">
                <a:avLst/>
              </a:prstGeom>
              <a:blipFill rotWithShape="1">
                <a:blip r:embed="rId11"/>
                <a:stretch>
                  <a:fillRect l="-12" t="-26" r="11" b="9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5777" y="4666248"/>
                <a:ext cx="4577777" cy="646331"/>
              </a:xfrm>
              <a:prstGeom prst="rect">
                <a:avLst/>
              </a:prstGeom>
              <a:noFill/>
            </p:spPr>
            <p:txBody>
              <a:bodyPr wrap="square" rtlCol="0">
                <a:spAutoFit/>
              </a:bodyPr>
              <a:lstStyle/>
              <a:p>
                <a:r>
                  <a:rPr lang="en-US" dirty="0"/>
                  <a:t>Phase difference at P between the waves from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oMath>
                </a14:m>
                <a:r>
                  <a:rPr lang="en-US" dirty="0"/>
                  <a:t>:  </a:t>
                </a:r>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5777" y="4666248"/>
                <a:ext cx="4577777" cy="646331"/>
              </a:xfrm>
              <a:prstGeom prst="rect">
                <a:avLst/>
              </a:prstGeom>
              <a:blipFill rotWithShape="1">
                <a:blip r:embed="rId12"/>
                <a:stretch>
                  <a:fillRect l="1" t="-41" b="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673171" y="4272631"/>
                <a:ext cx="2203552" cy="300788"/>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𝑃</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e>
                    </m:d>
                  </m:oMath>
                </a14:m>
                <a:r>
                  <a:rPr lang="en-US"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𝑛𝑑</m:t>
                    </m:r>
                  </m:oMath>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673171" y="4272631"/>
                <a:ext cx="2203552" cy="300788"/>
              </a:xfrm>
              <a:prstGeom prst="rect">
                <a:avLst/>
              </a:prstGeom>
              <a:blipFill rotWithShape="1">
                <a:blip r:embed="rId13"/>
                <a:stretch>
                  <a:fillRect l="-3" t="-117" r="-2903" b="-16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664735" y="3821871"/>
                <a:ext cx="1195327" cy="30078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𝑃</m:t>
                          </m:r>
                        </m:sub>
                      </m:sSub>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rPr>
                        <m:t>𝑛</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𝑟</m:t>
                          </m:r>
                        </m:e>
                        <m:sub>
                          <m:r>
                            <a:rPr lang="en-US" b="0" i="1" dirty="0" smtClean="0">
                              <a:latin typeface="Cambria Math" panose="02040503050406030204" pitchFamily="18" charset="0"/>
                            </a:rPr>
                            <m:t>1</m:t>
                          </m:r>
                        </m:sub>
                      </m:sSub>
                    </m:oMath>
                  </m:oMathPara>
                </a14:m>
                <a:endParaRPr lang="en-US" dirty="0"/>
              </a:p>
            </p:txBody>
          </p:sp>
        </mc:Choice>
        <mc:Fallback>
          <p:sp>
            <p:nvSpPr>
              <p:cNvPr id="28" name="TextBox 27"/>
              <p:cNvSpPr txBox="1">
                <a:spLocks noRot="1" noChangeAspect="1" noMove="1" noResize="1" noEditPoints="1" noAdjustHandles="1" noChangeArrowheads="1" noChangeShapeType="1" noTextEdit="1"/>
              </p:cNvSpPr>
              <p:nvPr/>
            </p:nvSpPr>
            <p:spPr>
              <a:xfrm>
                <a:off x="664735" y="3821871"/>
                <a:ext cx="1195327" cy="300788"/>
              </a:xfrm>
              <a:prstGeom prst="rect">
                <a:avLst/>
              </a:prstGeom>
              <a:blipFill rotWithShape="1">
                <a:blip r:embed="rId14"/>
                <a:stretch>
                  <a:fillRect l="-44" t="-147" r="-4078" b="79"/>
                </a:stretch>
              </a:blipFill>
            </p:spPr>
            <p:txBody>
              <a:bodyPr/>
              <a:lstStyle/>
              <a:p>
                <a:r>
                  <a:rPr lang="zh-CN" altLang="en-US">
                    <a:noFill/>
                  </a:rPr>
                  <a:t> </a:t>
                </a:r>
              </a:p>
            </p:txBody>
          </p:sp>
        </mc:Fallback>
      </mc:AlternateContent>
      <p:sp>
        <p:nvSpPr>
          <p:cNvPr id="29" name="Arrow: Right 14"/>
          <p:cNvSpPr/>
          <p:nvPr/>
        </p:nvSpPr>
        <p:spPr bwMode="auto">
          <a:xfrm>
            <a:off x="3204115" y="3952245"/>
            <a:ext cx="448102" cy="321241"/>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30" name="TextBox 29"/>
          <p:cNvSpPr txBox="1"/>
          <p:nvPr/>
        </p:nvSpPr>
        <p:spPr>
          <a:xfrm>
            <a:off x="3789274" y="3717653"/>
            <a:ext cx="4026423" cy="369332"/>
          </a:xfrm>
          <a:prstGeom prst="rect">
            <a:avLst/>
          </a:prstGeom>
          <a:noFill/>
        </p:spPr>
        <p:txBody>
          <a:bodyPr wrap="none" rtlCol="0">
            <a:spAutoFit/>
          </a:bodyPr>
          <a:lstStyle/>
          <a:p>
            <a:r>
              <a:rPr lang="en-US" dirty="0"/>
              <a:t>Optical path difference between the waves:</a:t>
            </a:r>
            <a:endParaRPr lang="en-US" dirty="0"/>
          </a:p>
        </p:txBody>
      </p:sp>
      <p:sp>
        <p:nvSpPr>
          <p:cNvPr id="31" name="Arrow: Right 16"/>
          <p:cNvSpPr/>
          <p:nvPr/>
        </p:nvSpPr>
        <p:spPr bwMode="auto">
          <a:xfrm>
            <a:off x="4644008" y="4762856"/>
            <a:ext cx="432048" cy="31188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32" name="Arrow: Right 17"/>
          <p:cNvSpPr/>
          <p:nvPr/>
        </p:nvSpPr>
        <p:spPr bwMode="auto">
          <a:xfrm>
            <a:off x="510916" y="6268822"/>
            <a:ext cx="370384" cy="243939"/>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mc:Choice xmlns:a14="http://schemas.microsoft.com/office/drawing/2010/main" Requires="a14">
          <p:sp>
            <p:nvSpPr>
              <p:cNvPr id="33" name="TextBox 32"/>
              <p:cNvSpPr txBox="1"/>
              <p:nvPr/>
            </p:nvSpPr>
            <p:spPr>
              <a:xfrm>
                <a:off x="1043608" y="6098371"/>
                <a:ext cx="6336704" cy="646331"/>
              </a:xfrm>
              <a:prstGeom prst="rect">
                <a:avLst/>
              </a:prstGeom>
              <a:noFill/>
            </p:spPr>
            <p:txBody>
              <a:bodyPr wrap="square" rtlCol="0">
                <a:spAutoFit/>
              </a:bodyPr>
              <a:lstStyle/>
              <a:p>
                <a:r>
                  <a:rPr lang="en-US" dirty="0"/>
                  <a:t>The Young’s experiment can permit to measure the refractive index </a:t>
                </a:r>
                <a14:m>
                  <m:oMath xmlns:m="http://schemas.openxmlformats.org/officeDocument/2006/math">
                    <m:r>
                      <a:rPr lang="en-US" b="0" i="1" smtClean="0">
                        <a:latin typeface="Cambria Math" panose="02040503050406030204" pitchFamily="18" charset="0"/>
                      </a:rPr>
                      <m:t>𝑛</m:t>
                    </m:r>
                  </m:oMath>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1043608" y="6098371"/>
                <a:ext cx="6336704" cy="646331"/>
              </a:xfrm>
              <a:prstGeom prst="rect">
                <a:avLst/>
              </a:prstGeom>
              <a:blipFill rotWithShape="1">
                <a:blip r:embed="rId15"/>
                <a:stretch>
                  <a:fillRect l="-5" t="-72" r="5" b="57"/>
                </a:stretch>
              </a:blipFill>
            </p:spPr>
            <p:txBody>
              <a:bodyPr/>
              <a:lstStyle/>
              <a:p>
                <a:r>
                  <a:rPr lang="zh-CN" altLang="en-US">
                    <a:noFill/>
                  </a:rPr>
                  <a:t> </a:t>
                </a:r>
              </a:p>
            </p:txBody>
          </p:sp>
        </mc:Fallback>
      </mc:AlternateContent>
      <p:cxnSp>
        <p:nvCxnSpPr>
          <p:cNvPr id="34" name="Straight Arrow Connector 33"/>
          <p:cNvCxnSpPr/>
          <p:nvPr/>
        </p:nvCxnSpPr>
        <p:spPr bwMode="auto">
          <a:xfrm flipV="1">
            <a:off x="5580112" y="5074736"/>
            <a:ext cx="432048" cy="44249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Arrow Connector 34"/>
          <p:cNvCxnSpPr/>
          <p:nvPr/>
        </p:nvCxnSpPr>
        <p:spPr bwMode="auto">
          <a:xfrm flipV="1">
            <a:off x="5969282" y="5168848"/>
            <a:ext cx="583918" cy="75373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36" name="TextBox 35"/>
              <p:cNvSpPr txBox="1"/>
              <p:nvPr/>
            </p:nvSpPr>
            <p:spPr>
              <a:xfrm>
                <a:off x="4517712" y="5411509"/>
                <a:ext cx="1558888"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rPr>
                          <m:t>2</m:t>
                        </m:r>
                      </m:sub>
                    </m:sSub>
                  </m:oMath>
                </a14:m>
                <a:r>
                  <a:rPr lang="en-US" dirty="0"/>
                  <a:t>:phase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1</m:t>
                        </m:r>
                      </m:sub>
                    </m:sSub>
                  </m:oMath>
                </a14:m>
                <a:r>
                  <a:rPr lang="en-US" dirty="0"/>
                  <a:t> </a:t>
                </a:r>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4517712" y="5411509"/>
                <a:ext cx="1558888" cy="369332"/>
              </a:xfrm>
              <a:prstGeom prst="rect">
                <a:avLst/>
              </a:prstGeom>
              <a:blipFill rotWithShape="1">
                <a:blip r:embed="rId16"/>
                <a:stretch>
                  <a:fillRect l="-21" t="-11" r="-3729" b="1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TextBox 36"/>
              <p:cNvSpPr txBox="1"/>
              <p:nvPr/>
            </p:nvSpPr>
            <p:spPr>
              <a:xfrm>
                <a:off x="4465870" y="5685369"/>
                <a:ext cx="1610184"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 </m:t>
                    </m:r>
                  </m:oMath>
                </a14:m>
                <a:r>
                  <a:rPr lang="en-US" dirty="0"/>
                  <a:t>:phase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2</m:t>
                        </m:r>
                      </m:sub>
                    </m:sSub>
                  </m:oMath>
                </a14:m>
                <a:r>
                  <a:rPr lang="en-US" dirty="0"/>
                  <a:t> </a:t>
                </a:r>
                <a:endParaRPr lang="en-US" dirty="0"/>
              </a:p>
            </p:txBody>
          </p:sp>
        </mc:Choice>
        <mc:Fallback>
          <p:sp>
            <p:nvSpPr>
              <p:cNvPr id="37" name="TextBox 36"/>
              <p:cNvSpPr txBox="1">
                <a:spLocks noRot="1" noChangeAspect="1" noMove="1" noResize="1" noEditPoints="1" noAdjustHandles="1" noChangeArrowheads="1" noChangeShapeType="1" noTextEdit="1"/>
              </p:cNvSpPr>
              <p:nvPr/>
            </p:nvSpPr>
            <p:spPr>
              <a:xfrm>
                <a:off x="4465870" y="5685369"/>
                <a:ext cx="1610184" cy="369332"/>
              </a:xfrm>
              <a:prstGeom prst="rect">
                <a:avLst/>
              </a:prstGeom>
              <a:blipFill rotWithShape="1">
                <a:blip r:embed="rId17"/>
                <a:stretch>
                  <a:fillRect l="-34" t="-58" r="-3526" b="165"/>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par>
                          <p:cTn id="36" fill="hold">
                            <p:stCondLst>
                              <p:cond delay="1500"/>
                            </p:stCondLst>
                            <p:childTnLst>
                              <p:par>
                                <p:cTn id="37" presetID="22" presetClass="entr" presetSubtype="8"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500"/>
                                        <p:tgtEl>
                                          <p:spTgt spid="2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fade">
                                      <p:cBhvr>
                                        <p:cTn id="70" dur="500"/>
                                        <p:tgtEl>
                                          <p:spTgt spid="3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fade">
                                      <p:cBhvr>
                                        <p:cTn id="83" dur="500"/>
                                        <p:tgtEl>
                                          <p:spTgt spid="36"/>
                                        </p:tgtEl>
                                      </p:cBhvr>
                                    </p:animEffect>
                                  </p:childTnLst>
                                </p:cTn>
                              </p:par>
                              <p:par>
                                <p:cTn id="84" presetID="10" presetClass="entr" presetSubtype="0" fill="hold" nodeType="with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fade">
                                      <p:cBhvr>
                                        <p:cTn id="86" dur="500"/>
                                        <p:tgtEl>
                                          <p:spTgt spid="3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7"/>
                                        </p:tgtEl>
                                        <p:attrNameLst>
                                          <p:attrName>style.visibility</p:attrName>
                                        </p:attrNameLst>
                                      </p:cBhvr>
                                      <p:to>
                                        <p:strVal val="visible"/>
                                      </p:to>
                                    </p:set>
                                    <p:animEffect transition="in" filter="fade">
                                      <p:cBhvr>
                                        <p:cTn id="89" dur="500"/>
                                        <p:tgtEl>
                                          <p:spTgt spid="37"/>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fade">
                                      <p:cBhvr>
                                        <p:cTn id="94" dur="500"/>
                                        <p:tgtEl>
                                          <p:spTgt spid="3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
                                        </p:tgtEl>
                                        <p:attrNameLst>
                                          <p:attrName>style.visibility</p:attrName>
                                        </p:attrNameLst>
                                      </p:cBhvr>
                                      <p:to>
                                        <p:strVal val="visible"/>
                                      </p:to>
                                    </p:set>
                                    <p:animEffect transition="in" filter="fade">
                                      <p:cBhvr>
                                        <p:cTn id="97" dur="500"/>
                                        <p:tgtEl>
                                          <p:spTgt spid="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fade">
                                      <p:cBhvr>
                                        <p:cTn id="100" dur="500"/>
                                        <p:tgtEl>
                                          <p:spTgt spid="3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5"/>
                                        </p:tgtEl>
                                        <p:attrNameLst>
                                          <p:attrName>style.visibility</p:attrName>
                                        </p:attrNameLst>
                                      </p:cBhvr>
                                      <p:to>
                                        <p:strVal val="visible"/>
                                      </p:to>
                                    </p:set>
                                    <p:animEffect transition="in" filter="fade">
                                      <p:cBhvr>
                                        <p:cTn id="10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24" grpId="0"/>
      <p:bldP spid="25" grpId="0"/>
      <p:bldP spid="26" grpId="0"/>
      <p:bldP spid="27" grpId="0"/>
      <p:bldP spid="28" grpId="0"/>
      <p:bldP spid="29" grpId="0" animBg="1"/>
      <p:bldP spid="30" grpId="0"/>
      <p:bldP spid="31" grpId="0" animBg="1"/>
      <p:bldP spid="32" grpId="0" animBg="1"/>
      <p:bldP spid="33" grpId="0"/>
      <p:bldP spid="36" grpId="0"/>
      <p:bldP spid="3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8" name="Title 1"/>
          <p:cNvSpPr>
            <a:spLocks noGrp="1"/>
          </p:cNvSpPr>
          <p:nvPr>
            <p:ph type="title"/>
          </p:nvPr>
        </p:nvSpPr>
        <p:spPr>
          <a:xfrm>
            <a:off x="185827" y="107401"/>
            <a:ext cx="8229600" cy="1143000"/>
          </a:xfrm>
        </p:spPr>
        <p:txBody>
          <a:bodyPr/>
          <a:lstStyle/>
          <a:p>
            <a:r>
              <a:rPr lang="en-US" sz="3200" dirty="0"/>
              <a:t>Half-wave loss due to the reflection</a:t>
            </a:r>
            <a:endParaRPr lang="en-US" sz="3200" dirty="0"/>
          </a:p>
        </p:txBody>
      </p:sp>
      <p:sp>
        <p:nvSpPr>
          <p:cNvPr id="2" name="Rectangle 1"/>
          <p:cNvSpPr/>
          <p:nvPr/>
        </p:nvSpPr>
        <p:spPr>
          <a:xfrm>
            <a:off x="318166" y="962330"/>
            <a:ext cx="8110612" cy="1200329"/>
          </a:xfrm>
          <a:prstGeom prst="rect">
            <a:avLst/>
          </a:prstGeom>
        </p:spPr>
        <p:txBody>
          <a:bodyPr wrap="square">
            <a:spAutoFit/>
          </a:bodyPr>
          <a:lstStyle/>
          <a:p>
            <a:r>
              <a:rPr lang="en-GB" sz="2400" dirty="0"/>
              <a:t>As a mechanical wave can be reflected, light waves can be reflected. They are reflected by the separation between two media (thus, not only by mirrors).</a:t>
            </a:r>
            <a:endParaRPr lang="en-US" sz="2400" dirty="0"/>
          </a:p>
        </p:txBody>
      </p:sp>
      <p:cxnSp>
        <p:nvCxnSpPr>
          <p:cNvPr id="19" name="Straight Connector 18"/>
          <p:cNvCxnSpPr/>
          <p:nvPr/>
        </p:nvCxnSpPr>
        <p:spPr>
          <a:xfrm>
            <a:off x="4788024" y="2636912"/>
            <a:ext cx="0" cy="25922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2963401" y="5271579"/>
                <a:ext cx="5160398" cy="923330"/>
              </a:xfrm>
              <a:prstGeom prst="rect">
                <a:avLst/>
              </a:prstGeom>
              <a:noFill/>
            </p:spPr>
            <p:txBody>
              <a:bodyPr wrap="square" rtlCol="0">
                <a:spAutoFit/>
              </a:bodyPr>
              <a:lstStyle/>
              <a:p>
                <a:r>
                  <a:rPr lang="en-GB" dirty="0"/>
                  <a:t>Surface between two media (for instance, air and water) of refractive index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1</m:t>
                        </m:r>
                      </m:sub>
                    </m:sSub>
                  </m:oMath>
                </a14:m>
                <a:r>
                  <a:rPr lang="en-GB" dirty="0"/>
                  <a:t> and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2</m:t>
                        </m:r>
                      </m:sub>
                    </m:sSub>
                  </m:oMath>
                </a14:m>
                <a:r>
                  <a:rPr lang="en-GB" dirty="0"/>
                  <a:t>  </a:t>
                </a:r>
                <a:endParaRPr lang="en-GB" dirty="0"/>
              </a:p>
              <a:p>
                <a:endParaRPr lang="en-GB" dirty="0"/>
              </a:p>
            </p:txBody>
          </p:sp>
        </mc:Choice>
        <mc:Fallback>
          <p:sp>
            <p:nvSpPr>
              <p:cNvPr id="20" name="TextBox 19"/>
              <p:cNvSpPr txBox="1">
                <a:spLocks noRot="1" noChangeAspect="1" noMove="1" noResize="1" noEditPoints="1" noAdjustHandles="1" noChangeArrowheads="1" noChangeShapeType="1" noTextEdit="1"/>
              </p:cNvSpPr>
              <p:nvPr/>
            </p:nvSpPr>
            <p:spPr>
              <a:xfrm>
                <a:off x="2963401" y="5271579"/>
                <a:ext cx="5160398" cy="923330"/>
              </a:xfrm>
              <a:prstGeom prst="rect">
                <a:avLst/>
              </a:prstGeom>
              <a:blipFill rotWithShape="1">
                <a:blip r:embed="rId1"/>
                <a:stretch>
                  <a:fillRect l="-10" t="-48" r="5" b="52"/>
                </a:stretch>
              </a:blipFill>
            </p:spPr>
            <p:txBody>
              <a:bodyPr/>
              <a:lstStyle/>
              <a:p>
                <a:r>
                  <a:rPr lang="zh-CN" altLang="en-US">
                    <a:noFill/>
                  </a:rPr>
                  <a:t> </a:t>
                </a:r>
              </a:p>
            </p:txBody>
          </p:sp>
        </mc:Fallback>
      </mc:AlternateContent>
      <p:sp>
        <p:nvSpPr>
          <p:cNvPr id="21" name="Right Arrow 20"/>
          <p:cNvSpPr/>
          <p:nvPr/>
        </p:nvSpPr>
        <p:spPr>
          <a:xfrm>
            <a:off x="3257600" y="3284984"/>
            <a:ext cx="792088"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23300" y="5988098"/>
            <a:ext cx="7056784" cy="830997"/>
          </a:xfrm>
          <a:prstGeom prst="rect">
            <a:avLst/>
          </a:prstGeom>
        </p:spPr>
        <p:txBody>
          <a:bodyPr wrap="square">
            <a:spAutoFit/>
          </a:bodyPr>
          <a:lstStyle/>
          <a:p>
            <a:r>
              <a:rPr lang="en-GB" sz="2400" dirty="0"/>
              <a:t>Is there a phase shift between the incident wave and the reflected wave due to the reflection ? </a:t>
            </a:r>
            <a:endParaRPr lang="en-GB" sz="2400" dirty="0"/>
          </a:p>
        </p:txBody>
      </p:sp>
      <p:sp>
        <p:nvSpPr>
          <p:cNvPr id="23" name="TextBox 22"/>
          <p:cNvSpPr txBox="1"/>
          <p:nvPr/>
        </p:nvSpPr>
        <p:spPr>
          <a:xfrm>
            <a:off x="2771800" y="3861048"/>
            <a:ext cx="1479892" cy="369332"/>
          </a:xfrm>
          <a:prstGeom prst="rect">
            <a:avLst/>
          </a:prstGeom>
          <a:noFill/>
        </p:spPr>
        <p:txBody>
          <a:bodyPr wrap="none" rtlCol="0">
            <a:spAutoFit/>
          </a:bodyPr>
          <a:lstStyle/>
          <a:p>
            <a:r>
              <a:rPr lang="en-GB" dirty="0"/>
              <a:t>Incident light </a:t>
            </a:r>
            <a:endParaRPr lang="en-US" dirty="0"/>
          </a:p>
        </p:txBody>
      </p:sp>
      <mc:AlternateContent xmlns:mc="http://schemas.openxmlformats.org/markup-compatibility/2006">
        <mc:Choice xmlns:a14="http://schemas.microsoft.com/office/drawing/2010/main" Requires="a14">
          <p:sp>
            <p:nvSpPr>
              <p:cNvPr id="24" name="TextBox 23"/>
              <p:cNvSpPr txBox="1"/>
              <p:nvPr/>
            </p:nvSpPr>
            <p:spPr>
              <a:xfrm>
                <a:off x="4373472" y="4498982"/>
                <a:ext cx="29277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1</m:t>
                          </m:r>
                        </m:sub>
                      </m:sSub>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4373472" y="4498982"/>
                <a:ext cx="292772" cy="276999"/>
              </a:xfrm>
              <a:prstGeom prst="rect">
                <a:avLst/>
              </a:prstGeom>
              <a:blipFill rotWithShape="1">
                <a:blip r:embed="rId2"/>
                <a:stretch>
                  <a:fillRect l="-78" t="-3" r="-11839" b="5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4932040" y="4509120"/>
                <a:ext cx="2980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2</m:t>
                          </m:r>
                        </m:sub>
                      </m:sSub>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4932040" y="4509120"/>
                <a:ext cx="298094" cy="276999"/>
              </a:xfrm>
              <a:prstGeom prst="rect">
                <a:avLst/>
              </a:prstGeom>
              <a:blipFill rotWithShape="1">
                <a:blip r:embed="rId3"/>
                <a:stretch>
                  <a:fillRect l="-211" t="-224" r="-10559" b="45"/>
                </a:stretch>
              </a:blipFill>
            </p:spPr>
            <p:txBody>
              <a:bodyPr/>
              <a:lstStyle/>
              <a:p>
                <a:r>
                  <a:rPr lang="zh-CN" altLang="en-US">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5" name="Straight Connector 4"/>
          <p:cNvCxnSpPr/>
          <p:nvPr/>
        </p:nvCxnSpPr>
        <p:spPr bwMode="auto">
          <a:xfrm>
            <a:off x="3851920" y="1484784"/>
            <a:ext cx="72008" cy="288032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6" name="TextBox 5"/>
              <p:cNvSpPr txBox="1"/>
              <p:nvPr/>
            </p:nvSpPr>
            <p:spPr>
              <a:xfrm>
                <a:off x="3410735" y="1456313"/>
                <a:ext cx="29277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3410735" y="1456313"/>
                <a:ext cx="292772" cy="276999"/>
              </a:xfrm>
              <a:prstGeom prst="rect">
                <a:avLst/>
              </a:prstGeom>
              <a:blipFill rotWithShape="1">
                <a:blip r:embed="rId1"/>
                <a:stretch>
                  <a:fillRect l="-51" t="-93" r="-11865" b="1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3949484" y="1481029"/>
                <a:ext cx="29809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3949484" y="1481029"/>
                <a:ext cx="298095" cy="276999"/>
              </a:xfrm>
              <a:prstGeom prst="rect">
                <a:avLst/>
              </a:prstGeom>
              <a:blipFill rotWithShape="1">
                <a:blip r:embed="rId2"/>
                <a:stretch>
                  <a:fillRect l="-141" t="-75" r="-10629" b="126"/>
                </a:stretch>
              </a:blipFill>
            </p:spPr>
            <p:txBody>
              <a:bodyPr/>
              <a:lstStyle/>
              <a:p>
                <a:r>
                  <a:rPr lang="zh-CN" altLang="en-US">
                    <a:noFill/>
                  </a:rPr>
                  <a:t> </a:t>
                </a:r>
              </a:p>
            </p:txBody>
          </p:sp>
        </mc:Fallback>
      </mc:AlternateContent>
      <p:cxnSp>
        <p:nvCxnSpPr>
          <p:cNvPr id="8" name="Straight Arrow Connector 7"/>
          <p:cNvCxnSpPr/>
          <p:nvPr/>
        </p:nvCxnSpPr>
        <p:spPr bwMode="auto">
          <a:xfrm>
            <a:off x="2663582" y="2564904"/>
            <a:ext cx="989790" cy="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a:off x="4067944" y="2636912"/>
            <a:ext cx="1172816" cy="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flipH="1">
            <a:off x="2585993" y="2814117"/>
            <a:ext cx="1144969" cy="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1859866" y="1975625"/>
            <a:ext cx="1572418" cy="400110"/>
          </a:xfrm>
          <a:prstGeom prst="rect">
            <a:avLst/>
          </a:prstGeom>
          <a:noFill/>
        </p:spPr>
        <p:txBody>
          <a:bodyPr wrap="none" rtlCol="0">
            <a:spAutoFit/>
          </a:bodyPr>
          <a:lstStyle/>
          <a:p>
            <a:r>
              <a:rPr lang="en-US" sz="2000" dirty="0"/>
              <a:t>Incident wave</a:t>
            </a:r>
            <a:endParaRPr lang="en-US" sz="2000" dirty="0"/>
          </a:p>
        </p:txBody>
      </p:sp>
      <p:sp>
        <p:nvSpPr>
          <p:cNvPr id="12" name="TextBox 11"/>
          <p:cNvSpPr txBox="1"/>
          <p:nvPr/>
        </p:nvSpPr>
        <p:spPr>
          <a:xfrm>
            <a:off x="1886506" y="3003287"/>
            <a:ext cx="1522596" cy="369332"/>
          </a:xfrm>
          <a:prstGeom prst="rect">
            <a:avLst/>
          </a:prstGeom>
          <a:noFill/>
        </p:spPr>
        <p:txBody>
          <a:bodyPr wrap="none" rtlCol="0">
            <a:spAutoFit/>
          </a:bodyPr>
          <a:lstStyle/>
          <a:p>
            <a:r>
              <a:rPr lang="en-US" dirty="0"/>
              <a:t>Reflected wave</a:t>
            </a:r>
            <a:endParaRPr lang="en-US" dirty="0"/>
          </a:p>
        </p:txBody>
      </p:sp>
      <p:sp>
        <p:nvSpPr>
          <p:cNvPr id="13" name="TextBox 12"/>
          <p:cNvSpPr txBox="1"/>
          <p:nvPr/>
        </p:nvSpPr>
        <p:spPr>
          <a:xfrm>
            <a:off x="4050917" y="2808338"/>
            <a:ext cx="1941172" cy="400110"/>
          </a:xfrm>
          <a:prstGeom prst="rect">
            <a:avLst/>
          </a:prstGeom>
          <a:noFill/>
        </p:spPr>
        <p:txBody>
          <a:bodyPr wrap="none" rtlCol="0">
            <a:spAutoFit/>
          </a:bodyPr>
          <a:lstStyle/>
          <a:p>
            <a:r>
              <a:rPr lang="en-US" sz="2000" dirty="0"/>
              <a:t>Transmitted wave</a:t>
            </a:r>
            <a:endParaRPr lang="en-US" sz="2000" dirty="0"/>
          </a:p>
        </p:txBody>
      </p:sp>
      <mc:AlternateContent xmlns:mc="http://schemas.openxmlformats.org/markup-compatibility/2006">
        <mc:Choice xmlns:a14="http://schemas.microsoft.com/office/drawing/2010/main" Requires="a14">
          <p:sp>
            <p:nvSpPr>
              <p:cNvPr id="14" name="TextBox 13"/>
              <p:cNvSpPr txBox="1"/>
              <p:nvPr/>
            </p:nvSpPr>
            <p:spPr>
              <a:xfrm>
                <a:off x="425722" y="5156427"/>
                <a:ext cx="3612592" cy="369332"/>
              </a:xfrm>
              <a:prstGeom prst="rect">
                <a:avLst/>
              </a:prstGeom>
              <a:noFill/>
            </p:spPr>
            <p:txBody>
              <a:bodyPr wrap="none" rtlCol="0">
                <a:spAutoFit/>
              </a:bodyPr>
              <a:lstStyle/>
              <a:p>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oMath>
                </a14:m>
                <a:r>
                  <a:rPr lang="en-US" dirty="0"/>
                  <a:t> there is no half-wave loss. </a:t>
                </a:r>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425722" y="5156427"/>
                <a:ext cx="3612592" cy="369332"/>
              </a:xfrm>
              <a:prstGeom prst="rect">
                <a:avLst/>
              </a:prstGeom>
              <a:blipFill rotWithShape="1">
                <a:blip r:embed="rId3"/>
                <a:stretch>
                  <a:fillRect l="-8" t="-61" r="-2398" b="1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425722" y="5576878"/>
                <a:ext cx="8282139" cy="497829"/>
              </a:xfrm>
              <a:prstGeom prst="rect">
                <a:avLst/>
              </a:prstGeom>
              <a:noFill/>
            </p:spPr>
            <p:txBody>
              <a:bodyPr wrap="none" rtlCol="0">
                <a:spAutoFit/>
              </a:bodyPr>
              <a:lstStyle/>
              <a:p>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oMath>
                </a14:m>
                <a:r>
                  <a:rPr lang="en-US" dirty="0"/>
                  <a:t> there is half-wave loss, i.e. extra path of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𝜆</m:t>
                        </m:r>
                      </m:num>
                      <m:den>
                        <m:r>
                          <a:rPr lang="en-US" b="0" i="1" smtClean="0">
                            <a:latin typeface="Cambria Math" panose="02040503050406030204" pitchFamily="18" charset="0"/>
                          </a:rPr>
                          <m:t>2</m:t>
                        </m:r>
                      </m:den>
                    </m:f>
                  </m:oMath>
                </a14:m>
                <a:r>
                  <a:rPr lang="en-US" dirty="0"/>
                  <a:t> for the reflected wave to consider. </a:t>
                </a:r>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425722" y="5576878"/>
                <a:ext cx="8282139" cy="497829"/>
              </a:xfrm>
              <a:prstGeom prst="rect">
                <a:avLst/>
              </a:prstGeom>
              <a:blipFill rotWithShape="1">
                <a:blip r:embed="rId4"/>
                <a:stretch>
                  <a:fillRect l="-3" t="-62" r="1" b="6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2411760" y="4204708"/>
                <a:ext cx="4855377" cy="646331"/>
              </a:xfrm>
              <a:prstGeom prst="rect">
                <a:avLst/>
              </a:prstGeom>
              <a:noFill/>
            </p:spPr>
            <p:txBody>
              <a:bodyPr wrap="square" rtlCol="0">
                <a:spAutoFit/>
              </a:bodyPr>
              <a:lstStyle/>
              <a:p>
                <a:r>
                  <a:rPr lang="en-US" dirty="0"/>
                  <a:t>Interface between a medium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oMath>
                </a14:m>
                <a:r>
                  <a:rPr lang="en-US" dirty="0"/>
                  <a:t> and a medium refractive index of refractive index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oMath>
                </a14:m>
                <a:r>
                  <a:rPr lang="en-US" dirty="0"/>
                  <a:t> </a:t>
                </a:r>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2411760" y="4204708"/>
                <a:ext cx="4855377" cy="646331"/>
              </a:xfrm>
              <a:prstGeom prst="rect">
                <a:avLst/>
              </a:prstGeom>
              <a:blipFill rotWithShape="1">
                <a:blip r:embed="rId5"/>
                <a:stretch>
                  <a:fillRect l="-1" t="-58" r="4" b="42"/>
                </a:stretch>
              </a:blipFill>
            </p:spPr>
            <p:txBody>
              <a:bodyPr/>
              <a:lstStyle/>
              <a:p>
                <a:r>
                  <a:rPr lang="zh-CN" altLang="en-US">
                    <a:noFill/>
                  </a:rPr>
                  <a:t> </a:t>
                </a:r>
              </a:p>
            </p:txBody>
          </p:sp>
        </mc:Fallback>
      </mc:AlternateContent>
      <p:sp>
        <p:nvSpPr>
          <p:cNvPr id="17" name="TextBox 16"/>
          <p:cNvSpPr txBox="1"/>
          <p:nvPr/>
        </p:nvSpPr>
        <p:spPr>
          <a:xfrm>
            <a:off x="560830" y="6301478"/>
            <a:ext cx="7014228" cy="369332"/>
          </a:xfrm>
          <a:prstGeom prst="rect">
            <a:avLst/>
          </a:prstGeom>
          <a:noFill/>
        </p:spPr>
        <p:txBody>
          <a:bodyPr wrap="none" rtlCol="0">
            <a:spAutoFit/>
          </a:bodyPr>
          <a:lstStyle/>
          <a:p>
            <a:r>
              <a:rPr lang="en-US" dirty="0"/>
              <a:t>There is no half-wave loss for the transmitted wave (for any refractive index)</a:t>
            </a:r>
            <a:endParaRPr lang="en-US" dirty="0"/>
          </a:p>
        </p:txBody>
      </p:sp>
      <p:sp>
        <p:nvSpPr>
          <p:cNvPr id="18" name="Title 1"/>
          <p:cNvSpPr>
            <a:spLocks noGrp="1"/>
          </p:cNvSpPr>
          <p:nvPr>
            <p:ph type="title"/>
          </p:nvPr>
        </p:nvSpPr>
        <p:spPr>
          <a:xfrm>
            <a:off x="132779" y="116632"/>
            <a:ext cx="8229600" cy="1143000"/>
          </a:xfrm>
        </p:spPr>
        <p:txBody>
          <a:bodyPr/>
          <a:lstStyle/>
          <a:p>
            <a:r>
              <a:rPr lang="en-US" sz="3200" dirty="0"/>
              <a:t>Half-wave loss due to the reflection</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2" grpId="0"/>
      <p:bldP spid="13" grpId="0"/>
      <p:bldP spid="15"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6" name="Straight Connector 5"/>
          <p:cNvCxnSpPr/>
          <p:nvPr/>
        </p:nvCxnSpPr>
        <p:spPr>
          <a:xfrm>
            <a:off x="4499992" y="1700808"/>
            <a:ext cx="0" cy="23042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564160" y="2420888"/>
            <a:ext cx="1872208" cy="0"/>
          </a:xfrm>
          <a:prstGeom prst="straightConnector1">
            <a:avLst/>
          </a:prstGeom>
          <a:ln>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2606730" y="2548999"/>
            <a:ext cx="1584176" cy="15905"/>
          </a:xfrm>
          <a:prstGeom prst="straightConnector1">
            <a:avLst/>
          </a:prstGeom>
          <a:ln>
            <a:solidFill>
              <a:srgbClr val="FF33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564160" y="2132856"/>
            <a:ext cx="0" cy="8640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p:cNvSpPr txBox="1"/>
              <p:nvPr/>
            </p:nvSpPr>
            <p:spPr>
              <a:xfrm>
                <a:off x="4114800" y="2926080"/>
                <a:ext cx="29277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1</m:t>
                          </m:r>
                        </m:sub>
                      </m:sSub>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4114800" y="2926080"/>
                <a:ext cx="292772" cy="276999"/>
              </a:xfrm>
              <a:prstGeom prst="rect">
                <a:avLst/>
              </a:prstGeom>
              <a:blipFill rotWithShape="1">
                <a:blip r:embed="rId1"/>
                <a:stretch>
                  <a:fillRect r="-11916" b="5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4567260" y="2924944"/>
                <a:ext cx="2980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2</m:t>
                          </m:r>
                        </m:sub>
                      </m:sSub>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4567260" y="2924944"/>
                <a:ext cx="298094" cy="276999"/>
              </a:xfrm>
              <a:prstGeom prst="rect">
                <a:avLst/>
              </a:prstGeom>
              <a:blipFill rotWithShape="1">
                <a:blip r:embed="rId2"/>
                <a:stretch>
                  <a:fillRect l="-114" t="-48" r="-10656" b="9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2358142" y="1877685"/>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2358142" y="1877685"/>
                <a:ext cx="206018" cy="276999"/>
              </a:xfrm>
              <a:prstGeom prst="rect">
                <a:avLst/>
              </a:prstGeom>
              <a:blipFill rotWithShape="1">
                <a:blip r:embed="rId3"/>
                <a:stretch>
                  <a:fillRect l="-188" t="-226" r="-14780" b="47"/>
                </a:stretch>
              </a:blipFill>
            </p:spPr>
            <p:txBody>
              <a:bodyPr/>
              <a:lstStyle/>
              <a:p>
                <a:r>
                  <a:rPr lang="zh-CN" altLang="en-US">
                    <a:noFill/>
                  </a:rPr>
                  <a:t> </a:t>
                </a:r>
              </a:p>
            </p:txBody>
          </p:sp>
        </mc:Fallback>
      </mc:AlternateContent>
      <p:sp>
        <p:nvSpPr>
          <p:cNvPr id="20" name="TextBox 19"/>
          <p:cNvSpPr txBox="1"/>
          <p:nvPr/>
        </p:nvSpPr>
        <p:spPr>
          <a:xfrm>
            <a:off x="5397687" y="2500926"/>
            <a:ext cx="2634119" cy="369332"/>
          </a:xfrm>
          <a:prstGeom prst="rect">
            <a:avLst/>
          </a:prstGeom>
          <a:noFill/>
        </p:spPr>
        <p:txBody>
          <a:bodyPr wrap="none" rtlCol="0">
            <a:spAutoFit/>
          </a:bodyPr>
          <a:lstStyle/>
          <a:p>
            <a:r>
              <a:rPr lang="en-GB" dirty="0"/>
              <a:t>A plane wave is reflected. </a:t>
            </a:r>
            <a:endParaRPr lang="en-US" dirty="0"/>
          </a:p>
        </p:txBody>
      </p:sp>
      <p:cxnSp>
        <p:nvCxnSpPr>
          <p:cNvPr id="22" name="Straight Arrow Connector 21"/>
          <p:cNvCxnSpPr/>
          <p:nvPr/>
        </p:nvCxnSpPr>
        <p:spPr>
          <a:xfrm>
            <a:off x="2535364" y="1700808"/>
            <a:ext cx="187220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3372434" y="1772014"/>
                <a:ext cx="19806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3372434" y="1772014"/>
                <a:ext cx="198068" cy="276999"/>
              </a:xfrm>
              <a:prstGeom prst="rect">
                <a:avLst/>
              </a:prstGeom>
              <a:blipFill rotWithShape="1">
                <a:blip r:embed="rId4"/>
                <a:stretch>
                  <a:fillRect l="-295" t="-131" r="-15120" b="182"/>
                </a:stretch>
              </a:blipFill>
            </p:spPr>
            <p:txBody>
              <a:bodyPr/>
              <a:lstStyle/>
              <a:p>
                <a:r>
                  <a:rPr lang="zh-CN" altLang="en-US">
                    <a:noFill/>
                  </a:rPr>
                  <a:t> </a:t>
                </a:r>
              </a:p>
            </p:txBody>
          </p:sp>
        </mc:Fallback>
      </mc:AlternateContent>
      <p:sp>
        <p:nvSpPr>
          <p:cNvPr id="24" name="TextBox 23"/>
          <p:cNvSpPr txBox="1"/>
          <p:nvPr/>
        </p:nvSpPr>
        <p:spPr>
          <a:xfrm flipH="1">
            <a:off x="1073859" y="4078812"/>
            <a:ext cx="7582990" cy="646331"/>
          </a:xfrm>
          <a:prstGeom prst="rect">
            <a:avLst/>
          </a:prstGeom>
          <a:noFill/>
        </p:spPr>
        <p:txBody>
          <a:bodyPr wrap="square" rtlCol="0">
            <a:spAutoFit/>
          </a:bodyPr>
          <a:lstStyle/>
          <a:p>
            <a:r>
              <a:rPr lang="en-GB" dirty="0"/>
              <a:t>If we don’t consider half-wave loss, the path difference between incident and reflected wave is, at P:  </a:t>
            </a:r>
            <a:endParaRPr lang="en-US" dirty="0"/>
          </a:p>
        </p:txBody>
      </p:sp>
      <mc:AlternateContent xmlns:mc="http://schemas.openxmlformats.org/markup-compatibility/2006">
        <mc:Choice xmlns:a14="http://schemas.microsoft.com/office/drawing/2010/main" Requires="a14">
          <p:sp>
            <p:nvSpPr>
              <p:cNvPr id="25" name="TextBox 24"/>
              <p:cNvSpPr txBox="1"/>
              <p:nvPr/>
            </p:nvSpPr>
            <p:spPr>
              <a:xfrm>
                <a:off x="3699555" y="4829839"/>
                <a:ext cx="1100814"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𝑙</m:t>
                      </m:r>
                      <m:r>
                        <a:rPr lang="en-GB" sz="2800" b="0" i="1" smtClean="0">
                          <a:latin typeface="Cambria Math" panose="02040503050406030204" pitchFamily="18" charset="0"/>
                        </a:rPr>
                        <m:t>=</m:t>
                      </m:r>
                      <m:r>
                        <a:rPr lang="en-GB" sz="2800" b="0" i="1" smtClean="0">
                          <a:latin typeface="Cambria Math" panose="02040503050406030204" pitchFamily="18" charset="0"/>
                        </a:rPr>
                        <m:t>2</m:t>
                      </m:r>
                      <m:r>
                        <a:rPr lang="en-GB" sz="2800" b="0" i="1" smtClean="0">
                          <a:latin typeface="Cambria Math" panose="02040503050406030204" pitchFamily="18" charset="0"/>
                        </a:rPr>
                        <m:t>𝑑</m:t>
                      </m:r>
                    </m:oMath>
                  </m:oMathPara>
                </a14:m>
                <a:endParaRPr lang="en-US" sz="2800" dirty="0"/>
              </a:p>
            </p:txBody>
          </p:sp>
        </mc:Choice>
        <mc:Fallback>
          <p:sp>
            <p:nvSpPr>
              <p:cNvPr id="25" name="TextBox 24"/>
              <p:cNvSpPr txBox="1">
                <a:spLocks noRot="1" noChangeAspect="1" noMove="1" noResize="1" noEditPoints="1" noAdjustHandles="1" noChangeArrowheads="1" noChangeShapeType="1" noTextEdit="1"/>
              </p:cNvSpPr>
              <p:nvPr/>
            </p:nvSpPr>
            <p:spPr>
              <a:xfrm>
                <a:off x="3699555" y="4829839"/>
                <a:ext cx="1100814" cy="430887"/>
              </a:xfrm>
              <a:prstGeom prst="rect">
                <a:avLst/>
              </a:prstGeom>
              <a:blipFill rotWithShape="1">
                <a:blip r:embed="rId5"/>
                <a:stretch>
                  <a:fillRect l="-4" t="-7" r="-3424" b="90"/>
                </a:stretch>
              </a:blipFill>
            </p:spPr>
            <p:txBody>
              <a:bodyPr/>
              <a:lstStyle/>
              <a:p>
                <a:r>
                  <a:rPr lang="zh-CN" altLang="en-US">
                    <a:noFill/>
                  </a:rPr>
                  <a:t> </a:t>
                </a:r>
              </a:p>
            </p:txBody>
          </p:sp>
        </mc:Fallback>
      </mc:AlternateContent>
      <p:sp>
        <p:nvSpPr>
          <p:cNvPr id="26" name="TextBox 25"/>
          <p:cNvSpPr txBox="1"/>
          <p:nvPr/>
        </p:nvSpPr>
        <p:spPr>
          <a:xfrm>
            <a:off x="1057226" y="5339821"/>
            <a:ext cx="7200800" cy="646331"/>
          </a:xfrm>
          <a:prstGeom prst="rect">
            <a:avLst/>
          </a:prstGeom>
          <a:noFill/>
        </p:spPr>
        <p:txBody>
          <a:bodyPr wrap="square" rtlCol="0">
            <a:spAutoFit/>
          </a:bodyPr>
          <a:lstStyle/>
          <a:p>
            <a:r>
              <a:rPr lang="en-GB" dirty="0"/>
              <a:t>If there is an half-wave loss due to the reflection and we consider it, the path difference between both waves is, at P : </a:t>
            </a:r>
            <a:endParaRPr lang="en-US" dirty="0"/>
          </a:p>
        </p:txBody>
      </p:sp>
      <mc:AlternateContent xmlns:mc="http://schemas.openxmlformats.org/markup-compatibility/2006">
        <mc:Choice xmlns:a14="http://schemas.microsoft.com/office/drawing/2010/main" Requires="a14">
          <p:sp>
            <p:nvSpPr>
              <p:cNvPr id="27" name="TextBox 26"/>
              <p:cNvSpPr txBox="1"/>
              <p:nvPr/>
            </p:nvSpPr>
            <p:spPr>
              <a:xfrm>
                <a:off x="3754281" y="6047575"/>
                <a:ext cx="1237775" cy="58246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𝑙</m:t>
                      </m:r>
                      <m:r>
                        <a:rPr lang="en-GB" sz="2000" b="0" i="1" smtClean="0">
                          <a:latin typeface="Cambria Math" panose="02040503050406030204" pitchFamily="18" charset="0"/>
                        </a:rPr>
                        <m:t>=</m:t>
                      </m:r>
                      <m:r>
                        <a:rPr lang="en-GB" sz="2000" b="0" i="1" smtClean="0">
                          <a:latin typeface="Cambria Math" panose="02040503050406030204" pitchFamily="18" charset="0"/>
                        </a:rPr>
                        <m:t>2</m:t>
                      </m:r>
                      <m:r>
                        <a:rPr lang="en-GB" sz="2000" b="0" i="1" smtClean="0">
                          <a:latin typeface="Cambria Math" panose="02040503050406030204" pitchFamily="18" charset="0"/>
                        </a:rPr>
                        <m:t>𝑑</m:t>
                      </m:r>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ea typeface="Cambria Math" panose="02040503050406030204" pitchFamily="18" charset="0"/>
                            </a:rPr>
                            <m:t>𝜆</m:t>
                          </m:r>
                        </m:num>
                        <m:den>
                          <m:r>
                            <a:rPr lang="en-GB" sz="2000" b="0" i="1" smtClean="0">
                              <a:latin typeface="Cambria Math" panose="02040503050406030204" pitchFamily="18" charset="0"/>
                            </a:rPr>
                            <m:t>2</m:t>
                          </m:r>
                        </m:den>
                      </m:f>
                    </m:oMath>
                  </m:oMathPara>
                </a14:m>
                <a:endParaRPr lang="en-US" sz="2000" dirty="0"/>
              </a:p>
            </p:txBody>
          </p:sp>
        </mc:Choice>
        <mc:Fallback>
          <p:sp>
            <p:nvSpPr>
              <p:cNvPr id="27" name="TextBox 26"/>
              <p:cNvSpPr txBox="1">
                <a:spLocks noRot="1" noChangeAspect="1" noMove="1" noResize="1" noEditPoints="1" noAdjustHandles="1" noChangeArrowheads="1" noChangeShapeType="1" noTextEdit="1"/>
              </p:cNvSpPr>
              <p:nvPr/>
            </p:nvSpPr>
            <p:spPr>
              <a:xfrm>
                <a:off x="3754281" y="6047575"/>
                <a:ext cx="1237775" cy="582467"/>
              </a:xfrm>
              <a:prstGeom prst="rect">
                <a:avLst/>
              </a:prstGeom>
              <a:blipFill rotWithShape="1">
                <a:blip r:embed="rId6"/>
                <a:stretch>
                  <a:fillRect l="-13" t="-81" r="-1872" b="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flipH="1">
                <a:off x="5428642" y="5933697"/>
                <a:ext cx="2834601" cy="923330"/>
              </a:xfrm>
              <a:prstGeom prst="rect">
                <a:avLst/>
              </a:prstGeom>
              <a:noFill/>
            </p:spPr>
            <p:txBody>
              <a:bodyPr wrap="square" rtlCol="0">
                <a:spAutoFit/>
              </a:bodyPr>
              <a:lstStyle/>
              <a:p>
                <a:r>
                  <a:rPr lang="en-GB" dirty="0"/>
                  <a:t>where </a:t>
                </a:r>
                <a14:m>
                  <m:oMath xmlns:m="http://schemas.openxmlformats.org/officeDocument/2006/math">
                    <m:r>
                      <a:rPr lang="en-GB" i="1" smtClean="0">
                        <a:latin typeface="Cambria Math" panose="02040503050406030204" pitchFamily="18" charset="0"/>
                        <a:ea typeface="Cambria Math" panose="02040503050406030204" pitchFamily="18" charset="0"/>
                      </a:rPr>
                      <m:t>𝜆</m:t>
                    </m:r>
                  </m:oMath>
                </a14:m>
                <a:r>
                  <a:rPr lang="en-US" dirty="0"/>
                  <a:t> is the wavelength in the medium of refractive index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1</m:t>
                        </m:r>
                      </m:sub>
                    </m:sSub>
                  </m:oMath>
                </a14:m>
                <a:endParaRPr lang="en-US" dirty="0"/>
              </a:p>
            </p:txBody>
          </p:sp>
        </mc:Choice>
        <mc:Fallback>
          <p:sp>
            <p:nvSpPr>
              <p:cNvPr id="28" name="TextBox 27"/>
              <p:cNvSpPr txBox="1">
                <a:spLocks noRot="1" noChangeAspect="1" noMove="1" noResize="1" noEditPoints="1" noAdjustHandles="1" noChangeArrowheads="1" noChangeShapeType="1" noTextEdit="1"/>
              </p:cNvSpPr>
              <p:nvPr/>
            </p:nvSpPr>
            <p:spPr>
              <a:xfrm flipH="1">
                <a:off x="5428642" y="5933697"/>
                <a:ext cx="2834601" cy="923330"/>
              </a:xfrm>
              <a:prstGeom prst="rect">
                <a:avLst/>
              </a:prstGeom>
              <a:blipFill rotWithShape="1">
                <a:blip r:embed="rId7"/>
                <a:stretch>
                  <a:fillRect l="-1" t="-28" r="22" b="32"/>
                </a:stretch>
              </a:blipFill>
            </p:spPr>
            <p:txBody>
              <a:bodyPr/>
              <a:lstStyle/>
              <a:p>
                <a:r>
                  <a:rPr lang="zh-CN" altLang="en-US">
                    <a:noFill/>
                  </a:rPr>
                  <a:t> </a:t>
                </a:r>
              </a:p>
            </p:txBody>
          </p:sp>
        </mc:Fallback>
      </mc:AlternateContent>
      <p:sp>
        <p:nvSpPr>
          <p:cNvPr id="21" name="Title 1"/>
          <p:cNvSpPr>
            <a:spLocks noGrp="1"/>
          </p:cNvSpPr>
          <p:nvPr>
            <p:ph type="title"/>
          </p:nvPr>
        </p:nvSpPr>
        <p:spPr>
          <a:xfrm>
            <a:off x="132779" y="116632"/>
            <a:ext cx="8229600" cy="1143000"/>
          </a:xfrm>
        </p:spPr>
        <p:txBody>
          <a:bodyPr/>
          <a:lstStyle/>
          <a:p>
            <a:r>
              <a:rPr lang="en-US" sz="3200" dirty="0"/>
              <a:t>Half-wave loss due to the reflection</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nvSpPr>
        <p:spPr>
          <a:xfrm>
            <a:off x="477894" y="4797152"/>
            <a:ext cx="8666106" cy="6270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p:cNvSpPr/>
          <p:nvPr/>
        </p:nvSpPr>
        <p:spPr>
          <a:xfrm>
            <a:off x="2843808" y="3523692"/>
            <a:ext cx="2357314" cy="762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3059832" y="1484784"/>
                <a:ext cx="238405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𝑡𝑜𝑡</m:t>
                          </m:r>
                        </m:sub>
                      </m:sSub>
                      <m:r>
                        <a:rPr lang="en-US" b="0" i="1" smtClean="0">
                          <a:latin typeface="Cambria Math" panose="02040503050406030204" pitchFamily="18" charset="0"/>
                        </a:rPr>
                        <m:t>=</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0</m:t>
                          </m:r>
                        </m:sub>
                      </m:sSub>
                      <m:d>
                        <m:dPr>
                          <m:begChr m:val="["/>
                          <m:endChr m:val="]"/>
                          <m:ctrlPr>
                            <a:rPr lang="en-US" b="0" i="1" smtClean="0">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d>
                                <m:dPr>
                                  <m:ctrlPr>
                                    <a:rPr lang="en-US" i="1">
                                      <a:latin typeface="Cambria Math" panose="02040503050406030204" pitchFamily="18" charset="0"/>
                                    </a:rPr>
                                  </m:ctrlPr>
                                </m:dPr>
                                <m:e>
                                  <m:r>
                                    <m:rPr>
                                      <m:sty m:val="p"/>
                                    </m:rPr>
                                    <a:rPr lang="el-GR" i="1">
                                      <a:latin typeface="Cambria Math" panose="02040503050406030204" pitchFamily="18" charset="0"/>
                                      <a:ea typeface="Cambria Math" panose="02040503050406030204" pitchFamily="18" charset="0"/>
                                    </a:rPr>
                                    <m:t>Δ</m:t>
                                  </m:r>
                                  <m:r>
                                    <a:rPr lang="el-GR" i="1">
                                      <a:latin typeface="Cambria Math" panose="02040503050406030204" pitchFamily="18" charset="0"/>
                                      <a:ea typeface="Cambria Math" panose="02040503050406030204" pitchFamily="18" charset="0"/>
                                    </a:rPr>
                                    <m:t>𝜑</m:t>
                                  </m:r>
                                </m:e>
                              </m:d>
                            </m:e>
                          </m:func>
                        </m:e>
                      </m:d>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3059832" y="1484784"/>
                <a:ext cx="2384051" cy="276999"/>
              </a:xfrm>
              <a:prstGeom prst="rect">
                <a:avLst/>
              </a:prstGeom>
              <a:blipFill rotWithShape="1">
                <a:blip r:embed="rId1"/>
                <a:stretch>
                  <a:fillRect l="-17" t="-56" r="-1410" b="10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1346467" y="826124"/>
                <a:ext cx="7792326" cy="381515"/>
              </a:xfrm>
              <a:prstGeom prst="rect">
                <a:avLst/>
              </a:prstGeom>
              <a:noFill/>
            </p:spPr>
            <p:txBody>
              <a:bodyPr wrap="none" rtlCol="0">
                <a:spAutoFit/>
              </a:bodyPr>
              <a:lstStyle/>
              <a:p>
                <a:r>
                  <a:rPr lang="en-US" dirty="0"/>
                  <a:t>	If both waves at P have same amplitude,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dirty="0"/>
                  <a:t>, then </a:t>
                </a:r>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1346467" y="826124"/>
                <a:ext cx="7792326" cy="381515"/>
              </a:xfrm>
              <a:prstGeom prst="rect">
                <a:avLst/>
              </a:prstGeom>
              <a:blipFill rotWithShape="1">
                <a:blip r:embed="rId2"/>
                <a:stretch>
                  <a:fillRect l="-3" t="-164" r="7" b="13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Rectangle 13"/>
              <p:cNvSpPr/>
              <p:nvPr/>
            </p:nvSpPr>
            <p:spPr>
              <a:xfrm>
                <a:off x="477894" y="4932826"/>
                <a:ext cx="8791574" cy="646331"/>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𝑛</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1</m:t>
                        </m:r>
                      </m:sub>
                    </m:sSub>
                  </m:oMath>
                </a14:m>
                <a:r>
                  <a:rPr lang="en-US" dirty="0"/>
                  <a:t> is </a:t>
                </a:r>
                <a:r>
                  <a:rPr lang="en-US" b="1" dirty="0"/>
                  <a:t>the optical path difference </a:t>
                </a:r>
                <a:r>
                  <a:rPr lang="en-US" dirty="0"/>
                  <a:t>between the two waves which come from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oMath>
                </a14:m>
                <a:endParaRPr lang="en-US" dirty="0"/>
              </a:p>
              <a:p>
                <a:r>
                  <a:rPr lang="en-US" dirty="0"/>
                  <a:t> </a:t>
                </a:r>
                <a:endParaRPr lang="en-US" dirty="0"/>
              </a:p>
            </p:txBody>
          </p:sp>
        </mc:Choice>
        <mc:Fallback>
          <p:sp>
            <p:nvSpPr>
              <p:cNvPr id="14" name="Rectangle 13"/>
              <p:cNvSpPr>
                <a:spLocks noRot="1" noChangeAspect="1" noMove="1" noResize="1" noEditPoints="1" noAdjustHandles="1" noChangeArrowheads="1" noChangeShapeType="1" noTextEdit="1"/>
              </p:cNvSpPr>
              <p:nvPr/>
            </p:nvSpPr>
            <p:spPr>
              <a:xfrm>
                <a:off x="477894" y="4932826"/>
                <a:ext cx="8791574" cy="646331"/>
              </a:xfrm>
              <a:prstGeom prst="rect">
                <a:avLst/>
              </a:prstGeom>
              <a:blipFill rotWithShape="1">
                <a:blip r:embed="rId3"/>
                <a:stretch>
                  <a:fillRect l="-4" t="-23" r="4" b="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2117356" y="2782669"/>
                <a:ext cx="6144751" cy="646331"/>
              </a:xfrm>
              <a:prstGeom prst="rect">
                <a:avLst/>
              </a:prstGeom>
              <a:noFill/>
            </p:spPr>
            <p:txBody>
              <a:bodyPr wrap="square" rtlCol="0">
                <a:spAutoFit/>
              </a:bodyPr>
              <a:lstStyle/>
              <a:p>
                <a:r>
                  <a:rPr lang="en-US" dirty="0"/>
                  <a:t>And if we </a:t>
                </a:r>
                <a:r>
                  <a:rPr lang="en-US" dirty="0" err="1"/>
                  <a:t>considere</a:t>
                </a:r>
                <a:r>
                  <a:rPr lang="en-US" dirty="0"/>
                  <a:t> the incident wave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2</m:t>
                        </m:r>
                      </m:sub>
                    </m:sSub>
                    <m:r>
                      <a:rPr lang="en-US" i="1">
                        <a:latin typeface="Cambria Math" panose="02040503050406030204" pitchFamily="18" charset="0"/>
                      </a:rPr>
                      <m:t> </m:t>
                    </m:r>
                  </m:oMath>
                </a14:m>
                <a:r>
                  <a:rPr lang="en-US" dirty="0"/>
                  <a:t> have same phase, i.e.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rPr>
                          <m:t>2</m:t>
                        </m:r>
                      </m:sub>
                    </m:sSub>
                  </m:oMath>
                </a14:m>
                <a:r>
                  <a:rPr lang="en-US" dirty="0"/>
                  <a:t>:</a:t>
                </a:r>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2117356" y="2782669"/>
                <a:ext cx="6144751" cy="646331"/>
              </a:xfrm>
              <a:prstGeom prst="rect">
                <a:avLst/>
              </a:prstGeom>
              <a:blipFill rotWithShape="1">
                <a:blip r:embed="rId4"/>
                <a:stretch>
                  <a:fillRect l="-4" t="-15" r="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Rectangle 27"/>
              <p:cNvSpPr/>
              <p:nvPr/>
            </p:nvSpPr>
            <p:spPr>
              <a:xfrm>
                <a:off x="2915816" y="3523692"/>
                <a:ext cx="2285306" cy="6580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r>
                        <a:rPr lang="el-GR"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𝜋</m:t>
                          </m:r>
                        </m:num>
                        <m:den>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0</m:t>
                              </m:r>
                            </m:sub>
                          </m:sSub>
                        </m:den>
                      </m:f>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1</m:t>
                              </m:r>
                            </m:sub>
                          </m:sSub>
                        </m:e>
                      </m:d>
                    </m:oMath>
                  </m:oMathPara>
                </a14:m>
                <a:endParaRPr lang="en-US" dirty="0"/>
              </a:p>
            </p:txBody>
          </p:sp>
        </mc:Choice>
        <mc:Fallback>
          <p:sp>
            <p:nvSpPr>
              <p:cNvPr id="28" name="Rectangle 27"/>
              <p:cNvSpPr>
                <a:spLocks noRot="1" noChangeAspect="1" noMove="1" noResize="1" noEditPoints="1" noAdjustHandles="1" noChangeArrowheads="1" noChangeShapeType="1" noTextEdit="1"/>
              </p:cNvSpPr>
              <p:nvPr/>
            </p:nvSpPr>
            <p:spPr>
              <a:xfrm>
                <a:off x="2915816" y="3523692"/>
                <a:ext cx="2285306" cy="658065"/>
              </a:xfrm>
              <a:prstGeom prst="rect">
                <a:avLst/>
              </a:prstGeom>
              <a:blipFill rotWithShape="1">
                <a:blip r:embed="rId5"/>
                <a:stretch>
                  <a:fillRect l="-23" t="-12" r="21" b="43"/>
                </a:stretch>
              </a:blipFill>
            </p:spPr>
            <p:txBody>
              <a:bodyPr/>
              <a:lstStyle/>
              <a:p>
                <a:r>
                  <a:rPr lang="zh-CN" altLang="en-US">
                    <a:noFill/>
                  </a:rPr>
                  <a:t> </a:t>
                </a:r>
              </a:p>
            </p:txBody>
          </p:sp>
        </mc:Fallback>
      </mc:AlternateContent>
      <p:sp>
        <p:nvSpPr>
          <p:cNvPr id="29" name="Title 1"/>
          <p:cNvSpPr>
            <a:spLocks noGrp="1"/>
          </p:cNvSpPr>
          <p:nvPr>
            <p:ph type="title"/>
          </p:nvPr>
        </p:nvSpPr>
        <p:spPr>
          <a:xfrm>
            <a:off x="564764" y="46514"/>
            <a:ext cx="8229600" cy="1143000"/>
          </a:xfrm>
        </p:spPr>
        <p:txBody>
          <a:bodyPr/>
          <a:lstStyle/>
          <a:p>
            <a:r>
              <a:rPr lang="en-US" sz="2000" dirty="0"/>
              <a:t>Mathematical description of Young’s holes experiment</a:t>
            </a:r>
            <a:endParaRPr lang="en-US" sz="2000" dirty="0"/>
          </a:p>
        </p:txBody>
      </p:sp>
      <p:cxnSp>
        <p:nvCxnSpPr>
          <p:cNvPr id="32" name="Straight Connector 31"/>
          <p:cNvCxnSpPr/>
          <p:nvPr/>
        </p:nvCxnSpPr>
        <p:spPr bwMode="auto">
          <a:xfrm>
            <a:off x="775733" y="1224044"/>
            <a:ext cx="0" cy="57606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p:cNvCxnSpPr/>
          <p:nvPr/>
        </p:nvCxnSpPr>
        <p:spPr bwMode="auto">
          <a:xfrm>
            <a:off x="775733" y="1925128"/>
            <a:ext cx="0" cy="8110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p:cNvCxnSpPr/>
          <p:nvPr/>
        </p:nvCxnSpPr>
        <p:spPr bwMode="auto">
          <a:xfrm>
            <a:off x="775733" y="2838759"/>
            <a:ext cx="0" cy="4280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Freeform: Shape 8"/>
          <p:cNvSpPr/>
          <p:nvPr/>
        </p:nvSpPr>
        <p:spPr bwMode="auto">
          <a:xfrm>
            <a:off x="881893" y="1730014"/>
            <a:ext cx="76797" cy="298939"/>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36" name="Freeform: Shape 9"/>
          <p:cNvSpPr/>
          <p:nvPr/>
        </p:nvSpPr>
        <p:spPr bwMode="auto">
          <a:xfrm>
            <a:off x="1187781" y="1602008"/>
            <a:ext cx="76797" cy="594094"/>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37" name="Freeform: Shape 10"/>
          <p:cNvSpPr/>
          <p:nvPr/>
        </p:nvSpPr>
        <p:spPr bwMode="auto">
          <a:xfrm>
            <a:off x="1064199" y="1647027"/>
            <a:ext cx="56472" cy="458071"/>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38" name="Freeform: Shape 11"/>
          <p:cNvSpPr/>
          <p:nvPr/>
        </p:nvSpPr>
        <p:spPr bwMode="auto">
          <a:xfrm>
            <a:off x="1357901" y="1511004"/>
            <a:ext cx="76796" cy="811084"/>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39" name="Freeform: Shape 12"/>
          <p:cNvSpPr/>
          <p:nvPr/>
        </p:nvSpPr>
        <p:spPr bwMode="auto">
          <a:xfrm>
            <a:off x="1506413" y="1352723"/>
            <a:ext cx="135853" cy="1117343"/>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40" name="Freeform: Shape 13"/>
          <p:cNvSpPr/>
          <p:nvPr/>
        </p:nvSpPr>
        <p:spPr bwMode="auto">
          <a:xfrm>
            <a:off x="881893" y="2603904"/>
            <a:ext cx="76797" cy="298939"/>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41" name="Freeform: Shape 14"/>
          <p:cNvSpPr/>
          <p:nvPr/>
        </p:nvSpPr>
        <p:spPr bwMode="auto">
          <a:xfrm>
            <a:off x="1187781" y="2475898"/>
            <a:ext cx="76797" cy="594094"/>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42" name="Freeform: Shape 15"/>
          <p:cNvSpPr/>
          <p:nvPr/>
        </p:nvSpPr>
        <p:spPr bwMode="auto">
          <a:xfrm>
            <a:off x="1064199" y="2520917"/>
            <a:ext cx="56472" cy="458071"/>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43" name="Freeform: Shape 16"/>
          <p:cNvSpPr/>
          <p:nvPr/>
        </p:nvSpPr>
        <p:spPr bwMode="auto">
          <a:xfrm>
            <a:off x="1357901" y="2384894"/>
            <a:ext cx="76796" cy="811084"/>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44" name="Freeform: Shape 17"/>
          <p:cNvSpPr/>
          <p:nvPr/>
        </p:nvSpPr>
        <p:spPr bwMode="auto">
          <a:xfrm>
            <a:off x="1506413" y="2226613"/>
            <a:ext cx="135853" cy="1117343"/>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mc:Choice xmlns:a14="http://schemas.microsoft.com/office/drawing/2010/main" Requires="a14">
          <p:sp>
            <p:nvSpPr>
              <p:cNvPr id="45" name="TextBox 44"/>
              <p:cNvSpPr txBox="1"/>
              <p:nvPr/>
            </p:nvSpPr>
            <p:spPr>
              <a:xfrm>
                <a:off x="482979" y="1508527"/>
                <a:ext cx="27142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oMath>
                  </m:oMathPara>
                </a14:m>
                <a:endParaRPr lang="en-US" dirty="0"/>
              </a:p>
            </p:txBody>
          </p:sp>
        </mc:Choice>
        <mc:Fallback>
          <p:sp>
            <p:nvSpPr>
              <p:cNvPr id="45" name="TextBox 44"/>
              <p:cNvSpPr txBox="1">
                <a:spLocks noRot="1" noChangeAspect="1" noMove="1" noResize="1" noEditPoints="1" noAdjustHandles="1" noChangeArrowheads="1" noChangeShapeType="1" noTextEdit="1"/>
              </p:cNvSpPr>
              <p:nvPr/>
            </p:nvSpPr>
            <p:spPr>
              <a:xfrm>
                <a:off x="482979" y="1508527"/>
                <a:ext cx="271421" cy="276999"/>
              </a:xfrm>
              <a:prstGeom prst="rect">
                <a:avLst/>
              </a:prstGeom>
              <a:blipFill rotWithShape="1">
                <a:blip r:embed="rId6"/>
                <a:stretch>
                  <a:fillRect l="-140" t="-145" r="-14732" b="19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519117" y="2798197"/>
                <a:ext cx="2767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oMath>
                  </m:oMathPara>
                </a14:m>
                <a:endParaRPr lang="en-US" dirty="0"/>
              </a:p>
            </p:txBody>
          </p:sp>
        </mc:Choice>
        <mc:Fallback>
          <p:sp>
            <p:nvSpPr>
              <p:cNvPr id="46" name="TextBox 45"/>
              <p:cNvSpPr txBox="1">
                <a:spLocks noRot="1" noChangeAspect="1" noMove="1" noResize="1" noEditPoints="1" noAdjustHandles="1" noChangeArrowheads="1" noChangeShapeType="1" noTextEdit="1"/>
              </p:cNvSpPr>
              <p:nvPr/>
            </p:nvSpPr>
            <p:spPr>
              <a:xfrm>
                <a:off x="519117" y="2798197"/>
                <a:ext cx="276742" cy="276999"/>
              </a:xfrm>
              <a:prstGeom prst="rect">
                <a:avLst/>
              </a:prstGeom>
              <a:blipFill rotWithShape="1">
                <a:blip r:embed="rId7"/>
                <a:stretch>
                  <a:fillRect l="-116" t="-140" r="-13464" b="190"/>
                </a:stretch>
              </a:blipFill>
            </p:spPr>
            <p:txBody>
              <a:bodyPr/>
              <a:lstStyle/>
              <a:p>
                <a:r>
                  <a:rPr lang="zh-CN" altLang="en-US">
                    <a:noFill/>
                  </a:rPr>
                  <a:t> </a:t>
                </a:r>
              </a:p>
            </p:txBody>
          </p:sp>
        </mc:Fallback>
      </mc:AlternateContent>
      <p:cxnSp>
        <p:nvCxnSpPr>
          <p:cNvPr id="47" name="Straight Connector 46"/>
          <p:cNvCxnSpPr/>
          <p:nvPr/>
        </p:nvCxnSpPr>
        <p:spPr bwMode="auto">
          <a:xfrm>
            <a:off x="1764914" y="1098051"/>
            <a:ext cx="0" cy="259228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47"/>
          <p:cNvSpPr txBox="1"/>
          <p:nvPr/>
        </p:nvSpPr>
        <p:spPr>
          <a:xfrm>
            <a:off x="987137" y="3600835"/>
            <a:ext cx="777777" cy="369332"/>
          </a:xfrm>
          <a:prstGeom prst="rect">
            <a:avLst/>
          </a:prstGeom>
          <a:noFill/>
        </p:spPr>
        <p:txBody>
          <a:bodyPr wrap="none" rtlCol="0">
            <a:spAutoFit/>
          </a:bodyPr>
          <a:lstStyle/>
          <a:p>
            <a:r>
              <a:rPr lang="en-US" dirty="0"/>
              <a:t>Screen</a:t>
            </a:r>
            <a:endParaRPr lang="en-US" dirty="0"/>
          </a:p>
        </p:txBody>
      </p:sp>
      <p:cxnSp>
        <p:nvCxnSpPr>
          <p:cNvPr id="49" name="Straight Connector 48"/>
          <p:cNvCxnSpPr/>
          <p:nvPr/>
        </p:nvCxnSpPr>
        <p:spPr bwMode="auto">
          <a:xfrm>
            <a:off x="1692906" y="2105098"/>
            <a:ext cx="14401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TextBox 49"/>
          <p:cNvSpPr txBox="1"/>
          <p:nvPr/>
        </p:nvSpPr>
        <p:spPr>
          <a:xfrm>
            <a:off x="1764914" y="1740462"/>
            <a:ext cx="314510" cy="369332"/>
          </a:xfrm>
          <a:prstGeom prst="rect">
            <a:avLst/>
          </a:prstGeom>
          <a:noFill/>
        </p:spPr>
        <p:txBody>
          <a:bodyPr wrap="none" rtlCol="0">
            <a:spAutoFit/>
          </a:bodyPr>
          <a:lstStyle/>
          <a:p>
            <a:r>
              <a:rPr lang="en-US" dirty="0"/>
              <a:t>P</a:t>
            </a:r>
            <a:endParaRPr lang="en-US" dirty="0"/>
          </a:p>
        </p:txBody>
      </p:sp>
      <p:cxnSp>
        <p:nvCxnSpPr>
          <p:cNvPr id="51" name="Straight Arrow Connector 50"/>
          <p:cNvCxnSpPr/>
          <p:nvPr/>
        </p:nvCxnSpPr>
        <p:spPr bwMode="auto">
          <a:xfrm>
            <a:off x="775733" y="1876062"/>
            <a:ext cx="989181" cy="22903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52" name="TextBox 51"/>
              <p:cNvSpPr txBox="1"/>
              <p:nvPr/>
            </p:nvSpPr>
            <p:spPr>
              <a:xfrm>
                <a:off x="1224394" y="1692474"/>
                <a:ext cx="2433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e>
                        <m:sub>
                          <m:r>
                            <a:rPr lang="en-US" b="0" i="1" smtClean="0">
                              <a:latin typeface="Cambria Math" panose="02040503050406030204" pitchFamily="18" charset="0"/>
                            </a:rPr>
                            <m:t>1</m:t>
                          </m:r>
                        </m:sub>
                      </m:sSub>
                    </m:oMath>
                  </m:oMathPara>
                </a14:m>
                <a:endParaRPr lang="en-US" dirty="0"/>
              </a:p>
            </p:txBody>
          </p:sp>
        </mc:Choice>
        <mc:Fallback>
          <p:sp>
            <p:nvSpPr>
              <p:cNvPr id="52" name="TextBox 51"/>
              <p:cNvSpPr txBox="1">
                <a:spLocks noRot="1" noChangeAspect="1" noMove="1" noResize="1" noEditPoints="1" noAdjustHandles="1" noChangeArrowheads="1" noChangeShapeType="1" noTextEdit="1"/>
              </p:cNvSpPr>
              <p:nvPr/>
            </p:nvSpPr>
            <p:spPr>
              <a:xfrm>
                <a:off x="1224394" y="1692474"/>
                <a:ext cx="243335" cy="276999"/>
              </a:xfrm>
              <a:prstGeom prst="rect">
                <a:avLst/>
              </a:prstGeom>
              <a:blipFill rotWithShape="1">
                <a:blip r:embed="rId8"/>
                <a:stretch>
                  <a:fillRect l="-47" t="-72" r="-19732" b="122"/>
                </a:stretch>
              </a:blipFill>
            </p:spPr>
            <p:txBody>
              <a:bodyPr/>
              <a:lstStyle/>
              <a:p>
                <a:r>
                  <a:rPr lang="zh-CN" altLang="en-US">
                    <a:noFill/>
                  </a:rPr>
                  <a:t> </a:t>
                </a:r>
              </a:p>
            </p:txBody>
          </p:sp>
        </mc:Fallback>
      </mc:AlternateContent>
      <p:cxnSp>
        <p:nvCxnSpPr>
          <p:cNvPr id="53" name="Straight Arrow Connector 52"/>
          <p:cNvCxnSpPr/>
          <p:nvPr/>
        </p:nvCxnSpPr>
        <p:spPr bwMode="auto">
          <a:xfrm flipV="1">
            <a:off x="775733" y="2105098"/>
            <a:ext cx="989181" cy="66784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54" name="TextBox 53"/>
              <p:cNvSpPr txBox="1"/>
              <p:nvPr/>
            </p:nvSpPr>
            <p:spPr>
              <a:xfrm>
                <a:off x="1135107" y="2615835"/>
                <a:ext cx="2486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e>
                        <m:sub>
                          <m:r>
                            <a:rPr lang="en-US" b="0" i="1" smtClean="0">
                              <a:latin typeface="Cambria Math" panose="02040503050406030204" pitchFamily="18" charset="0"/>
                            </a:rPr>
                            <m:t>2</m:t>
                          </m:r>
                        </m:sub>
                      </m:sSub>
                    </m:oMath>
                  </m:oMathPara>
                </a14:m>
                <a:endParaRPr lang="en-US" dirty="0"/>
              </a:p>
            </p:txBody>
          </p:sp>
        </mc:Choice>
        <mc:Fallback>
          <p:sp>
            <p:nvSpPr>
              <p:cNvPr id="54" name="TextBox 53"/>
              <p:cNvSpPr txBox="1">
                <a:spLocks noRot="1" noChangeAspect="1" noMove="1" noResize="1" noEditPoints="1" noAdjustHandles="1" noChangeArrowheads="1" noChangeShapeType="1" noTextEdit="1"/>
              </p:cNvSpPr>
              <p:nvPr/>
            </p:nvSpPr>
            <p:spPr>
              <a:xfrm>
                <a:off x="1135107" y="2615835"/>
                <a:ext cx="248658" cy="276999"/>
              </a:xfrm>
              <a:prstGeom prst="rect">
                <a:avLst/>
              </a:prstGeom>
              <a:blipFill rotWithShape="1">
                <a:blip r:embed="rId9"/>
                <a:stretch>
                  <a:fillRect l="-146" t="-97" r="-18091" b="148"/>
                </a:stretch>
              </a:blipFill>
            </p:spPr>
            <p:txBody>
              <a:bodyPr/>
              <a:lstStyle/>
              <a:p>
                <a:r>
                  <a:rPr lang="zh-CN" altLang="en-US">
                    <a:noFill/>
                  </a:rPr>
                  <a:t> </a:t>
                </a:r>
              </a:p>
            </p:txBody>
          </p:sp>
        </mc:Fallback>
      </mc:AlternateContent>
      <p:sp>
        <p:nvSpPr>
          <p:cNvPr id="55" name="Freeform: Shape 8"/>
          <p:cNvSpPr/>
          <p:nvPr/>
        </p:nvSpPr>
        <p:spPr bwMode="auto">
          <a:xfrm>
            <a:off x="-36512" y="2207850"/>
            <a:ext cx="76797" cy="298939"/>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56" name="Freeform: Shape 9"/>
          <p:cNvSpPr/>
          <p:nvPr/>
        </p:nvSpPr>
        <p:spPr bwMode="auto">
          <a:xfrm>
            <a:off x="269376" y="2079844"/>
            <a:ext cx="76797" cy="594094"/>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57" name="Freeform: Shape 10"/>
          <p:cNvSpPr/>
          <p:nvPr/>
        </p:nvSpPr>
        <p:spPr bwMode="auto">
          <a:xfrm>
            <a:off x="145794" y="2124863"/>
            <a:ext cx="56472" cy="458071"/>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58" name="Freeform: Shape 11"/>
          <p:cNvSpPr/>
          <p:nvPr/>
        </p:nvSpPr>
        <p:spPr bwMode="auto">
          <a:xfrm>
            <a:off x="439496" y="1988840"/>
            <a:ext cx="76796" cy="811084"/>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63" name="Freeform: Shape 17"/>
          <p:cNvSpPr/>
          <p:nvPr/>
        </p:nvSpPr>
        <p:spPr bwMode="auto">
          <a:xfrm>
            <a:off x="529645" y="1785500"/>
            <a:ext cx="135853" cy="1117343"/>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mc:Choice xmlns:a14="http://schemas.microsoft.com/office/drawing/2010/main" Requires="a14">
          <p:sp>
            <p:nvSpPr>
              <p:cNvPr id="8" name="TextBox 7"/>
              <p:cNvSpPr txBox="1"/>
              <p:nvPr/>
            </p:nvSpPr>
            <p:spPr>
              <a:xfrm flipH="1">
                <a:off x="2105284" y="2077874"/>
                <a:ext cx="6892921" cy="670696"/>
              </a:xfrm>
              <a:prstGeom prst="rect">
                <a:avLst/>
              </a:prstGeom>
              <a:noFill/>
            </p:spPr>
            <p:txBody>
              <a:bodyPr wrap="square" rtlCol="0">
                <a:spAutoFit/>
              </a:bodyPr>
              <a:lstStyle/>
              <a:p>
                <a:r>
                  <a:rPr lang="en-US" dirty="0"/>
                  <a:t>(If the screen is quite far from the point sources compared to the distance between the point sources, we can consider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2</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e>
                    </m:d>
                  </m:oMath>
                </a14:m>
                <a:r>
                  <a:rPr lang="en-US" dirty="0"/>
                  <a:t> )</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flipH="1">
                <a:off x="2105284" y="2077874"/>
                <a:ext cx="6892921" cy="670696"/>
              </a:xfrm>
              <a:prstGeom prst="rect">
                <a:avLst/>
              </a:prstGeom>
              <a:blipFill rotWithShape="1">
                <a:blip r:embed="rId10"/>
                <a:stretch>
                  <a:fillRect l="-4" t="-23" r="4" b="43"/>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14" grpId="0"/>
      <p:bldP spid="15" grpId="0"/>
      <p:bldP spid="2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6" name="Straight Connector 5"/>
          <p:cNvCxnSpPr/>
          <p:nvPr/>
        </p:nvCxnSpPr>
        <p:spPr>
          <a:xfrm>
            <a:off x="4427984" y="1268760"/>
            <a:ext cx="65250" cy="18848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564160" y="2060848"/>
            <a:ext cx="1872208" cy="0"/>
          </a:xfrm>
          <a:prstGeom prst="straightConnector1">
            <a:avLst/>
          </a:prstGeom>
          <a:ln>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2606730" y="2188959"/>
            <a:ext cx="1584176" cy="15905"/>
          </a:xfrm>
          <a:prstGeom prst="straightConnector1">
            <a:avLst/>
          </a:prstGeom>
          <a:ln>
            <a:solidFill>
              <a:srgbClr val="FF33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564160" y="1772816"/>
            <a:ext cx="0" cy="8640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p:cNvSpPr txBox="1"/>
              <p:nvPr/>
            </p:nvSpPr>
            <p:spPr>
              <a:xfrm>
                <a:off x="4114800" y="2566040"/>
                <a:ext cx="29277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1</m:t>
                          </m:r>
                        </m:sub>
                      </m:sSub>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4114800" y="2566040"/>
                <a:ext cx="292772" cy="276999"/>
              </a:xfrm>
              <a:prstGeom prst="rect">
                <a:avLst/>
              </a:prstGeom>
              <a:blipFill rotWithShape="1">
                <a:blip r:embed="rId1"/>
                <a:stretch>
                  <a:fillRect t="-2" r="-11916" b="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4567260" y="2564904"/>
                <a:ext cx="2980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2</m:t>
                          </m:r>
                        </m:sub>
                      </m:sSub>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4567260" y="2564904"/>
                <a:ext cx="298094" cy="276999"/>
              </a:xfrm>
              <a:prstGeom prst="rect">
                <a:avLst/>
              </a:prstGeom>
              <a:blipFill rotWithShape="1">
                <a:blip r:embed="rId2"/>
                <a:stretch>
                  <a:fillRect l="-114" t="-50" r="-10656" b="1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2358142" y="1517645"/>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2358142" y="1517645"/>
                <a:ext cx="206018" cy="276999"/>
              </a:xfrm>
              <a:prstGeom prst="rect">
                <a:avLst/>
              </a:prstGeom>
              <a:blipFill rotWithShape="1">
                <a:blip r:embed="rId3"/>
                <a:stretch>
                  <a:fillRect l="-188" t="-227" r="-14780" b="48"/>
                </a:stretch>
              </a:blipFill>
            </p:spPr>
            <p:txBody>
              <a:bodyPr/>
              <a:lstStyle/>
              <a:p>
                <a:r>
                  <a:rPr lang="zh-CN" altLang="en-US">
                    <a:noFill/>
                  </a:rPr>
                  <a:t> </a:t>
                </a:r>
              </a:p>
            </p:txBody>
          </p:sp>
        </mc:Fallback>
      </mc:AlternateContent>
      <p:sp>
        <p:nvSpPr>
          <p:cNvPr id="20" name="TextBox 19"/>
          <p:cNvSpPr txBox="1"/>
          <p:nvPr/>
        </p:nvSpPr>
        <p:spPr>
          <a:xfrm>
            <a:off x="5397687" y="2140886"/>
            <a:ext cx="2076274" cy="369332"/>
          </a:xfrm>
          <a:prstGeom prst="rect">
            <a:avLst/>
          </a:prstGeom>
          <a:noFill/>
        </p:spPr>
        <p:txBody>
          <a:bodyPr wrap="none" rtlCol="0">
            <a:spAutoFit/>
          </a:bodyPr>
          <a:lstStyle/>
          <a:p>
            <a:r>
              <a:rPr lang="en-GB" dirty="0"/>
              <a:t>A wave is reflected. </a:t>
            </a:r>
            <a:endParaRPr lang="en-US" dirty="0"/>
          </a:p>
        </p:txBody>
      </p:sp>
      <p:cxnSp>
        <p:nvCxnSpPr>
          <p:cNvPr id="22" name="Straight Arrow Connector 21"/>
          <p:cNvCxnSpPr/>
          <p:nvPr/>
        </p:nvCxnSpPr>
        <p:spPr>
          <a:xfrm>
            <a:off x="2535364" y="1340768"/>
            <a:ext cx="187220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3372434" y="1411974"/>
                <a:ext cx="19806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3372434" y="1411974"/>
                <a:ext cx="198068" cy="276999"/>
              </a:xfrm>
              <a:prstGeom prst="rect">
                <a:avLst/>
              </a:prstGeom>
              <a:blipFill rotWithShape="1">
                <a:blip r:embed="rId4"/>
                <a:stretch>
                  <a:fillRect l="-295" t="-133" r="-15120" b="183"/>
                </a:stretch>
              </a:blipFill>
            </p:spPr>
            <p:txBody>
              <a:bodyPr/>
              <a:lstStyle/>
              <a:p>
                <a:r>
                  <a:rPr lang="zh-CN" altLang="en-US">
                    <a:noFill/>
                  </a:rPr>
                  <a:t> </a:t>
                </a:r>
              </a:p>
            </p:txBody>
          </p:sp>
        </mc:Fallback>
      </mc:AlternateContent>
      <p:sp>
        <p:nvSpPr>
          <p:cNvPr id="24" name="TextBox 23"/>
          <p:cNvSpPr txBox="1"/>
          <p:nvPr/>
        </p:nvSpPr>
        <p:spPr>
          <a:xfrm flipH="1">
            <a:off x="841014" y="3225610"/>
            <a:ext cx="7582990" cy="646331"/>
          </a:xfrm>
          <a:prstGeom prst="rect">
            <a:avLst/>
          </a:prstGeom>
          <a:noFill/>
        </p:spPr>
        <p:txBody>
          <a:bodyPr wrap="square" rtlCol="0">
            <a:spAutoFit/>
          </a:bodyPr>
          <a:lstStyle/>
          <a:p>
            <a:r>
              <a:rPr lang="en-GB" dirty="0"/>
              <a:t>If we don’t consider half-wave loss, the </a:t>
            </a:r>
            <a:r>
              <a:rPr lang="en-GB" b="1" dirty="0"/>
              <a:t>optical path </a:t>
            </a:r>
            <a:r>
              <a:rPr lang="en-GB" dirty="0"/>
              <a:t>difference between incident and reflected wave is:  </a:t>
            </a:r>
            <a:endParaRPr lang="en-US" dirty="0"/>
          </a:p>
        </p:txBody>
      </p:sp>
      <mc:AlternateContent xmlns:mc="http://schemas.openxmlformats.org/markup-compatibility/2006">
        <mc:Choice xmlns:a14="http://schemas.microsoft.com/office/drawing/2010/main" Requires="a14">
          <p:sp>
            <p:nvSpPr>
              <p:cNvPr id="25" name="TextBox 24"/>
              <p:cNvSpPr txBox="1"/>
              <p:nvPr/>
            </p:nvSpPr>
            <p:spPr>
              <a:xfrm>
                <a:off x="3564228" y="3913889"/>
                <a:ext cx="2602251"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ea typeface="Cambria Math" panose="02040503050406030204" pitchFamily="18" charset="0"/>
                        </a:rPr>
                        <m:t>𝛿</m:t>
                      </m:r>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𝑛</m:t>
                          </m:r>
                        </m:e>
                        <m:sub>
                          <m:r>
                            <a:rPr lang="en-GB" sz="2800" b="0" i="1" smtClean="0">
                              <a:latin typeface="Cambria Math" panose="02040503050406030204" pitchFamily="18" charset="0"/>
                            </a:rPr>
                            <m:t>1</m:t>
                          </m:r>
                        </m:sub>
                      </m:sSub>
                      <m:r>
                        <a:rPr lang="en-GB" sz="2800" b="0" i="1" smtClean="0">
                          <a:latin typeface="Cambria Math" panose="02040503050406030204" pitchFamily="18" charset="0"/>
                        </a:rPr>
                        <m:t>𝑙</m:t>
                      </m:r>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𝑛</m:t>
                          </m:r>
                        </m:e>
                        <m:sub>
                          <m:r>
                            <a:rPr lang="en-GB" sz="2800" b="0" i="1" smtClean="0">
                              <a:latin typeface="Cambria Math" panose="02040503050406030204" pitchFamily="18" charset="0"/>
                            </a:rPr>
                            <m:t>1</m:t>
                          </m:r>
                        </m:sub>
                      </m:sSub>
                      <m:r>
                        <a:rPr lang="en-GB" sz="2800" b="0" i="1" smtClean="0">
                          <a:latin typeface="Cambria Math" panose="02040503050406030204" pitchFamily="18" charset="0"/>
                        </a:rPr>
                        <m:t>2</m:t>
                      </m:r>
                      <m:r>
                        <a:rPr lang="en-GB" sz="2800" b="0" i="1" smtClean="0">
                          <a:latin typeface="Cambria Math" panose="02040503050406030204" pitchFamily="18" charset="0"/>
                        </a:rPr>
                        <m:t>𝑑</m:t>
                      </m:r>
                    </m:oMath>
                  </m:oMathPara>
                </a14:m>
                <a:endParaRPr lang="en-US" sz="2800" dirty="0"/>
              </a:p>
            </p:txBody>
          </p:sp>
        </mc:Choice>
        <mc:Fallback>
          <p:sp>
            <p:nvSpPr>
              <p:cNvPr id="25" name="TextBox 24"/>
              <p:cNvSpPr txBox="1">
                <a:spLocks noRot="1" noChangeAspect="1" noMove="1" noResize="1" noEditPoints="1" noAdjustHandles="1" noChangeArrowheads="1" noChangeShapeType="1" noTextEdit="1"/>
              </p:cNvSpPr>
              <p:nvPr/>
            </p:nvSpPr>
            <p:spPr>
              <a:xfrm>
                <a:off x="3564228" y="3913889"/>
                <a:ext cx="2602251" cy="430887"/>
              </a:xfrm>
              <a:prstGeom prst="rect">
                <a:avLst/>
              </a:prstGeom>
              <a:blipFill rotWithShape="1">
                <a:blip r:embed="rId5"/>
                <a:stretch>
                  <a:fillRect l="-23" t="-89" r="24" b="25"/>
                </a:stretch>
              </a:blipFill>
            </p:spPr>
            <p:txBody>
              <a:bodyPr/>
              <a:lstStyle/>
              <a:p>
                <a:r>
                  <a:rPr lang="zh-CN" altLang="en-US">
                    <a:noFill/>
                  </a:rPr>
                  <a:t> </a:t>
                </a:r>
              </a:p>
            </p:txBody>
          </p:sp>
        </mc:Fallback>
      </mc:AlternateContent>
      <p:sp>
        <p:nvSpPr>
          <p:cNvPr id="26" name="TextBox 25"/>
          <p:cNvSpPr txBox="1"/>
          <p:nvPr/>
        </p:nvSpPr>
        <p:spPr>
          <a:xfrm>
            <a:off x="868666" y="4361191"/>
            <a:ext cx="7200800" cy="646331"/>
          </a:xfrm>
          <a:prstGeom prst="rect">
            <a:avLst/>
          </a:prstGeom>
          <a:noFill/>
        </p:spPr>
        <p:txBody>
          <a:bodyPr wrap="square" rtlCol="0">
            <a:spAutoFit/>
          </a:bodyPr>
          <a:lstStyle/>
          <a:p>
            <a:r>
              <a:rPr lang="en-GB" dirty="0"/>
              <a:t>If there is an half-wave loss due to the reflection and we consider it, the </a:t>
            </a:r>
            <a:r>
              <a:rPr lang="en-GB" b="1" dirty="0"/>
              <a:t>optical path</a:t>
            </a:r>
            <a:r>
              <a:rPr lang="en-GB" dirty="0"/>
              <a:t> difference between both waves is: </a:t>
            </a:r>
            <a:endParaRPr lang="en-US" dirty="0"/>
          </a:p>
        </p:txBody>
      </p:sp>
      <mc:AlternateContent xmlns:mc="http://schemas.openxmlformats.org/markup-compatibility/2006">
        <mc:Choice xmlns:a14="http://schemas.microsoft.com/office/drawing/2010/main" Requires="a14">
          <p:sp>
            <p:nvSpPr>
              <p:cNvPr id="27" name="TextBox 26"/>
              <p:cNvSpPr txBox="1"/>
              <p:nvPr/>
            </p:nvSpPr>
            <p:spPr>
              <a:xfrm>
                <a:off x="940808" y="5130584"/>
                <a:ext cx="3770199" cy="9993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GB" sz="2000" b="0" i="1" smtClean="0">
                              <a:latin typeface="Cambria Math" panose="02040503050406030204" pitchFamily="18" charset="0"/>
                              <a:ea typeface="Cambria Math" panose="02040503050406030204" pitchFamily="18" charset="0"/>
                            </a:rPr>
                          </m:ctrlPr>
                        </m:sSupPr>
                        <m:e>
                          <m:r>
                            <a:rPr lang="en-GB" sz="2000" b="0" i="1" smtClean="0">
                              <a:latin typeface="Cambria Math" panose="02040503050406030204" pitchFamily="18" charset="0"/>
                              <a:ea typeface="Cambria Math" panose="02040503050406030204" pitchFamily="18" charset="0"/>
                            </a:rPr>
                            <m:t>𝛿</m:t>
                          </m:r>
                        </m:e>
                        <m:sup>
                          <m:r>
                            <a:rPr lang="en-GB" sz="2000" b="0" i="1" smtClean="0">
                              <a:latin typeface="Cambria Math" panose="02040503050406030204" pitchFamily="18" charset="0"/>
                              <a:ea typeface="Cambria Math" panose="02040503050406030204" pitchFamily="18" charset="0"/>
                            </a:rPr>
                            <m:t>′</m:t>
                          </m:r>
                        </m:sup>
                      </m:sSup>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𝑛</m:t>
                          </m:r>
                        </m:e>
                        <m:sub>
                          <m:r>
                            <a:rPr lang="en-GB" sz="2000" b="0" i="1" smtClean="0">
                              <a:latin typeface="Cambria Math" panose="02040503050406030204" pitchFamily="18" charset="0"/>
                            </a:rPr>
                            <m:t>1</m:t>
                          </m:r>
                        </m:sub>
                      </m:sSub>
                      <m:d>
                        <m:dPr>
                          <m:ctrlPr>
                            <a:rPr lang="en-GB" sz="2000" b="0" i="1" smtClean="0">
                              <a:latin typeface="Cambria Math" panose="02040503050406030204" pitchFamily="18" charset="0"/>
                            </a:rPr>
                          </m:ctrlPr>
                        </m:dPr>
                        <m:e>
                          <m:r>
                            <a:rPr lang="en-GB" sz="2000" b="0" i="1" smtClean="0">
                              <a:latin typeface="Cambria Math" panose="02040503050406030204" pitchFamily="18" charset="0"/>
                            </a:rPr>
                            <m:t>2</m:t>
                          </m:r>
                          <m:r>
                            <a:rPr lang="en-GB" sz="2000" b="0" i="1" smtClean="0">
                              <a:latin typeface="Cambria Math" panose="02040503050406030204" pitchFamily="18" charset="0"/>
                            </a:rPr>
                            <m:t>𝑑</m:t>
                          </m:r>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ea typeface="Cambria Math" panose="02040503050406030204" pitchFamily="18" charset="0"/>
                                </a:rPr>
                                <m:t>𝜆</m:t>
                              </m:r>
                            </m:num>
                            <m:den>
                              <m:r>
                                <a:rPr lang="en-GB" sz="2000" b="0" i="1" smtClean="0">
                                  <a:latin typeface="Cambria Math" panose="02040503050406030204" pitchFamily="18" charset="0"/>
                                </a:rPr>
                                <m:t>2</m:t>
                              </m:r>
                            </m:den>
                          </m:f>
                        </m:e>
                      </m:d>
                      <m:r>
                        <a:rPr lang="en-GB" sz="2000" b="0" i="1" smtClean="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1</m:t>
                          </m:r>
                        </m:sub>
                      </m:sSub>
                      <m:r>
                        <a:rPr lang="en-GB" sz="2000" i="1">
                          <a:latin typeface="Cambria Math" panose="02040503050406030204" pitchFamily="18" charset="0"/>
                        </a:rPr>
                        <m:t>2</m:t>
                      </m:r>
                      <m:r>
                        <a:rPr lang="en-GB" sz="2000" i="1">
                          <a:latin typeface="Cambria Math" panose="02040503050406030204" pitchFamily="18" charset="0"/>
                        </a:rPr>
                        <m:t>𝑑</m:t>
                      </m:r>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𝜆</m:t>
                              </m:r>
                            </m:e>
                            <m:sub>
                              <m:r>
                                <a:rPr lang="en-GB" sz="2000" b="0" i="1" smtClean="0">
                                  <a:latin typeface="Cambria Math" panose="02040503050406030204" pitchFamily="18" charset="0"/>
                                </a:rPr>
                                <m:t>0</m:t>
                              </m:r>
                            </m:sub>
                          </m:sSub>
                        </m:num>
                        <m:den>
                          <m:r>
                            <a:rPr lang="en-GB" sz="2000" b="0" i="1" smtClean="0">
                              <a:latin typeface="Cambria Math" panose="02040503050406030204" pitchFamily="18" charset="0"/>
                            </a:rPr>
                            <m:t>2</m:t>
                          </m:r>
                        </m:den>
                      </m:f>
                    </m:oMath>
                  </m:oMathPara>
                </a14:m>
                <a:endParaRPr lang="en-US" sz="2000" dirty="0"/>
              </a:p>
              <a:p>
                <a:endParaRPr lang="en-US" sz="2000" dirty="0"/>
              </a:p>
            </p:txBody>
          </p:sp>
        </mc:Choice>
        <mc:Fallback>
          <p:sp>
            <p:nvSpPr>
              <p:cNvPr id="27" name="TextBox 26"/>
              <p:cNvSpPr txBox="1">
                <a:spLocks noRot="1" noChangeAspect="1" noMove="1" noResize="1" noEditPoints="1" noAdjustHandles="1" noChangeArrowheads="1" noChangeShapeType="1" noTextEdit="1"/>
              </p:cNvSpPr>
              <p:nvPr/>
            </p:nvSpPr>
            <p:spPr>
              <a:xfrm>
                <a:off x="940808" y="5130584"/>
                <a:ext cx="3770199" cy="999313"/>
              </a:xfrm>
              <a:prstGeom prst="rect">
                <a:avLst/>
              </a:prstGeom>
              <a:blipFill rotWithShape="1">
                <a:blip r:embed="rId6"/>
                <a:stretch>
                  <a:fillRect l="-10" t="-42" r="15" b="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flipH="1">
                <a:off x="5589403" y="5157192"/>
                <a:ext cx="2834601" cy="646331"/>
              </a:xfrm>
              <a:prstGeom prst="rect">
                <a:avLst/>
              </a:prstGeom>
              <a:noFill/>
            </p:spPr>
            <p:txBody>
              <a:bodyPr wrap="square" rtlCol="0">
                <a:spAutoFit/>
              </a:bodyPr>
              <a:lstStyle/>
              <a:p>
                <a:r>
                  <a:rPr lang="en-GB" dirty="0"/>
                  <a:t>where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0</m:t>
                        </m:r>
                      </m:sub>
                    </m:sSub>
                  </m:oMath>
                </a14:m>
                <a:r>
                  <a:rPr lang="en-US" dirty="0"/>
                  <a:t> is the </a:t>
                </a:r>
                <a:r>
                  <a:rPr lang="en-US" b="1" dirty="0"/>
                  <a:t>wavelength in vacuum</a:t>
                </a:r>
                <a:r>
                  <a:rPr lang="en-US" dirty="0"/>
                  <a:t> of the wave</a:t>
                </a:r>
                <a:endParaRPr lang="en-US" dirty="0"/>
              </a:p>
            </p:txBody>
          </p:sp>
        </mc:Choice>
        <mc:Fallback>
          <p:sp>
            <p:nvSpPr>
              <p:cNvPr id="28" name="TextBox 27"/>
              <p:cNvSpPr txBox="1">
                <a:spLocks noRot="1" noChangeAspect="1" noMove="1" noResize="1" noEditPoints="1" noAdjustHandles="1" noChangeArrowheads="1" noChangeShapeType="1" noTextEdit="1"/>
              </p:cNvSpPr>
              <p:nvPr/>
            </p:nvSpPr>
            <p:spPr>
              <a:xfrm flipH="1">
                <a:off x="5589403" y="5157192"/>
                <a:ext cx="2834601" cy="646331"/>
              </a:xfrm>
              <a:prstGeom prst="rect">
                <a:avLst/>
              </a:prstGeom>
              <a:blipFill rotWithShape="1">
                <a:blip r:embed="rId7"/>
                <a:stretch>
                  <a:fillRect l="-5" t="-55" r="3" b="40"/>
                </a:stretch>
              </a:blipFill>
            </p:spPr>
            <p:txBody>
              <a:bodyPr/>
              <a:lstStyle/>
              <a:p>
                <a:r>
                  <a:rPr lang="zh-CN" altLang="en-US">
                    <a:noFill/>
                  </a:rPr>
                  <a:t> </a:t>
                </a:r>
              </a:p>
            </p:txBody>
          </p:sp>
        </mc:Fallback>
      </mc:AlternateContent>
      <p:sp>
        <p:nvSpPr>
          <p:cNvPr id="3" name="TextBox 2"/>
          <p:cNvSpPr txBox="1"/>
          <p:nvPr/>
        </p:nvSpPr>
        <p:spPr>
          <a:xfrm>
            <a:off x="682979" y="5866683"/>
            <a:ext cx="8136904" cy="923330"/>
          </a:xfrm>
          <a:prstGeom prst="rect">
            <a:avLst/>
          </a:prstGeom>
          <a:noFill/>
        </p:spPr>
        <p:txBody>
          <a:bodyPr wrap="square" rtlCol="0">
            <a:spAutoFit/>
          </a:bodyPr>
          <a:lstStyle/>
          <a:p>
            <a:r>
              <a:rPr lang="en-GB" dirty="0"/>
              <a:t>It is strange that the </a:t>
            </a:r>
            <a:r>
              <a:rPr lang="en-GB" b="1" dirty="0"/>
              <a:t>extra-optical path due to the reflection </a:t>
            </a:r>
            <a:r>
              <a:rPr lang="en-GB" dirty="0"/>
              <a:t>is the half of a wavelength in vacuum for a reflection in a medium which is not vacuum, but there is no mistake, here.</a:t>
            </a:r>
            <a:endParaRPr lang="en-US" dirty="0"/>
          </a:p>
        </p:txBody>
      </p:sp>
      <p:sp>
        <p:nvSpPr>
          <p:cNvPr id="29" name="Title 1"/>
          <p:cNvSpPr>
            <a:spLocks noGrp="1"/>
          </p:cNvSpPr>
          <p:nvPr>
            <p:ph type="title"/>
          </p:nvPr>
        </p:nvSpPr>
        <p:spPr>
          <a:xfrm>
            <a:off x="517709" y="88386"/>
            <a:ext cx="8229600" cy="1143000"/>
          </a:xfrm>
        </p:spPr>
        <p:txBody>
          <a:bodyPr/>
          <a:lstStyle/>
          <a:p>
            <a:r>
              <a:rPr lang="en-US" sz="3200" dirty="0"/>
              <a:t>Half-wave loss due to the reflection</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27" name="TextBox 26"/>
              <p:cNvSpPr txBox="1"/>
              <p:nvPr/>
            </p:nvSpPr>
            <p:spPr>
              <a:xfrm>
                <a:off x="1187624" y="1713478"/>
                <a:ext cx="3770199" cy="9993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GB" sz="2000" b="0" i="1" smtClean="0">
                              <a:latin typeface="Cambria Math" panose="02040503050406030204" pitchFamily="18" charset="0"/>
                              <a:ea typeface="Cambria Math" panose="02040503050406030204" pitchFamily="18" charset="0"/>
                            </a:rPr>
                          </m:ctrlPr>
                        </m:sSupPr>
                        <m:e>
                          <m:r>
                            <a:rPr lang="en-GB" sz="2000" b="0" i="1" smtClean="0">
                              <a:latin typeface="Cambria Math" panose="02040503050406030204" pitchFamily="18" charset="0"/>
                              <a:ea typeface="Cambria Math" panose="02040503050406030204" pitchFamily="18" charset="0"/>
                            </a:rPr>
                            <m:t>𝛿</m:t>
                          </m:r>
                        </m:e>
                        <m:sup>
                          <m:r>
                            <a:rPr lang="en-GB" sz="2000" b="0" i="1" smtClean="0">
                              <a:latin typeface="Cambria Math" panose="02040503050406030204" pitchFamily="18" charset="0"/>
                              <a:ea typeface="Cambria Math" panose="02040503050406030204" pitchFamily="18" charset="0"/>
                            </a:rPr>
                            <m:t>′</m:t>
                          </m:r>
                        </m:sup>
                      </m:sSup>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𝑛</m:t>
                          </m:r>
                        </m:e>
                        <m:sub>
                          <m:r>
                            <a:rPr lang="en-GB" sz="2000" b="0" i="1" smtClean="0">
                              <a:latin typeface="Cambria Math" panose="02040503050406030204" pitchFamily="18" charset="0"/>
                            </a:rPr>
                            <m:t>1</m:t>
                          </m:r>
                        </m:sub>
                      </m:sSub>
                      <m:d>
                        <m:dPr>
                          <m:ctrlPr>
                            <a:rPr lang="en-GB" sz="2000" b="0" i="1" smtClean="0">
                              <a:latin typeface="Cambria Math" panose="02040503050406030204" pitchFamily="18" charset="0"/>
                            </a:rPr>
                          </m:ctrlPr>
                        </m:dPr>
                        <m:e>
                          <m:r>
                            <a:rPr lang="en-GB" sz="2000" b="0" i="1" smtClean="0">
                              <a:latin typeface="Cambria Math" panose="02040503050406030204" pitchFamily="18" charset="0"/>
                            </a:rPr>
                            <m:t>2</m:t>
                          </m:r>
                          <m:r>
                            <a:rPr lang="en-GB" sz="2000" b="0" i="1" smtClean="0">
                              <a:latin typeface="Cambria Math" panose="02040503050406030204" pitchFamily="18" charset="0"/>
                            </a:rPr>
                            <m:t>𝑑</m:t>
                          </m:r>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ea typeface="Cambria Math" panose="02040503050406030204" pitchFamily="18" charset="0"/>
                                </a:rPr>
                                <m:t>𝜆</m:t>
                              </m:r>
                            </m:num>
                            <m:den>
                              <m:r>
                                <a:rPr lang="en-GB" sz="2000" b="0" i="1" smtClean="0">
                                  <a:latin typeface="Cambria Math" panose="02040503050406030204" pitchFamily="18" charset="0"/>
                                </a:rPr>
                                <m:t>2</m:t>
                              </m:r>
                            </m:den>
                          </m:f>
                        </m:e>
                      </m:d>
                      <m:r>
                        <a:rPr lang="en-GB" sz="2000" b="0" i="1" smtClean="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𝑛</m:t>
                          </m:r>
                        </m:e>
                        <m:sub>
                          <m:r>
                            <a:rPr lang="en-GB" sz="2000" i="1">
                              <a:latin typeface="Cambria Math" panose="02040503050406030204" pitchFamily="18" charset="0"/>
                            </a:rPr>
                            <m:t>1</m:t>
                          </m:r>
                        </m:sub>
                      </m:sSub>
                      <m:r>
                        <a:rPr lang="en-GB" sz="2000" i="1">
                          <a:latin typeface="Cambria Math" panose="02040503050406030204" pitchFamily="18" charset="0"/>
                        </a:rPr>
                        <m:t>2</m:t>
                      </m:r>
                      <m:r>
                        <a:rPr lang="en-GB" sz="2000" i="1">
                          <a:latin typeface="Cambria Math" panose="02040503050406030204" pitchFamily="18" charset="0"/>
                        </a:rPr>
                        <m:t>𝑑</m:t>
                      </m:r>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𝜆</m:t>
                              </m:r>
                            </m:e>
                            <m:sub>
                              <m:r>
                                <a:rPr lang="en-GB" sz="2000" b="0" i="1" smtClean="0">
                                  <a:latin typeface="Cambria Math" panose="02040503050406030204" pitchFamily="18" charset="0"/>
                                </a:rPr>
                                <m:t>0</m:t>
                              </m:r>
                            </m:sub>
                          </m:sSub>
                        </m:num>
                        <m:den>
                          <m:r>
                            <a:rPr lang="en-GB" sz="2000" b="0" i="1" smtClean="0">
                              <a:latin typeface="Cambria Math" panose="02040503050406030204" pitchFamily="18" charset="0"/>
                            </a:rPr>
                            <m:t>2</m:t>
                          </m:r>
                        </m:den>
                      </m:f>
                    </m:oMath>
                  </m:oMathPara>
                </a14:m>
                <a:endParaRPr lang="en-US" sz="2000" dirty="0"/>
              </a:p>
              <a:p>
                <a:endParaRPr lang="en-US" sz="2000" dirty="0"/>
              </a:p>
            </p:txBody>
          </p:sp>
        </mc:Choice>
        <mc:Fallback>
          <p:sp>
            <p:nvSpPr>
              <p:cNvPr id="27" name="TextBox 26"/>
              <p:cNvSpPr txBox="1">
                <a:spLocks noRot="1" noChangeAspect="1" noMove="1" noResize="1" noEditPoints="1" noAdjustHandles="1" noChangeArrowheads="1" noChangeShapeType="1" noTextEdit="1"/>
              </p:cNvSpPr>
              <p:nvPr/>
            </p:nvSpPr>
            <p:spPr>
              <a:xfrm>
                <a:off x="1187624" y="1713478"/>
                <a:ext cx="3770199" cy="999313"/>
              </a:xfrm>
              <a:prstGeom prst="rect">
                <a:avLst/>
              </a:prstGeom>
              <a:blipFill rotWithShape="1">
                <a:blip r:embed="rId1"/>
                <a:stretch>
                  <a:fillRect l="-5" t="-25" r="10" b="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flipH="1">
                <a:off x="5724128" y="1693552"/>
                <a:ext cx="2834601" cy="646331"/>
              </a:xfrm>
              <a:prstGeom prst="rect">
                <a:avLst/>
              </a:prstGeom>
              <a:noFill/>
            </p:spPr>
            <p:txBody>
              <a:bodyPr wrap="square" rtlCol="0">
                <a:spAutoFit/>
              </a:bodyPr>
              <a:lstStyle/>
              <a:p>
                <a:r>
                  <a:rPr lang="en-GB" dirty="0"/>
                  <a:t>where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0</m:t>
                        </m:r>
                      </m:sub>
                    </m:sSub>
                  </m:oMath>
                </a14:m>
                <a:r>
                  <a:rPr lang="en-US" dirty="0"/>
                  <a:t> is the </a:t>
                </a:r>
                <a:r>
                  <a:rPr lang="en-US" b="1" dirty="0"/>
                  <a:t>wavelength in the vacuum</a:t>
                </a:r>
                <a:r>
                  <a:rPr lang="en-US" dirty="0"/>
                  <a:t> of the wave</a:t>
                </a:r>
                <a:endParaRPr lang="en-US" dirty="0"/>
              </a:p>
            </p:txBody>
          </p:sp>
        </mc:Choice>
        <mc:Fallback>
          <p:sp>
            <p:nvSpPr>
              <p:cNvPr id="28" name="TextBox 27"/>
              <p:cNvSpPr txBox="1">
                <a:spLocks noRot="1" noChangeAspect="1" noMove="1" noResize="1" noEditPoints="1" noAdjustHandles="1" noChangeArrowheads="1" noChangeShapeType="1" noTextEdit="1"/>
              </p:cNvSpPr>
              <p:nvPr/>
            </p:nvSpPr>
            <p:spPr>
              <a:xfrm flipH="1">
                <a:off x="5724128" y="1693552"/>
                <a:ext cx="2834601" cy="646331"/>
              </a:xfrm>
              <a:prstGeom prst="rect">
                <a:avLst/>
              </a:prstGeom>
              <a:blipFill rotWithShape="1">
                <a:blip r:embed="rId2"/>
                <a:stretch>
                  <a:fillRect l="-8" t="-1" r="7" b="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flipH="1">
                <a:off x="1089326" y="2807217"/>
                <a:ext cx="6218977" cy="1605824"/>
              </a:xfrm>
              <a:prstGeom prst="rect">
                <a:avLst/>
              </a:prstGeom>
              <a:noFill/>
            </p:spPr>
            <p:txBody>
              <a:bodyPr wrap="square" rtlCol="0">
                <a:spAutoFit/>
              </a:bodyPr>
              <a:lstStyle/>
              <a:p>
                <a:r>
                  <a:rPr lang="en-GB" dirty="0"/>
                  <a:t>If your result is  “</a:t>
                </a:r>
                <a14:m>
                  <m:oMath xmlns:m="http://schemas.openxmlformats.org/officeDocument/2006/math">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𝛿</m:t>
                        </m:r>
                      </m:e>
                      <m:sup>
                        <m:r>
                          <a:rPr lang="en-GB" i="1">
                            <a:latin typeface="Cambria Math" panose="02040503050406030204" pitchFamily="18" charset="0"/>
                            <a:ea typeface="Cambria Math" panose="02040503050406030204" pitchFamily="18" charset="0"/>
                          </a:rPr>
                          <m:t>′</m:t>
                        </m:r>
                      </m:sup>
                    </m:sSup>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𝑛</m:t>
                        </m:r>
                      </m:e>
                      <m:sub>
                        <m:r>
                          <a:rPr lang="en-GB" i="1">
                            <a:latin typeface="Cambria Math" panose="02040503050406030204" pitchFamily="18" charset="0"/>
                          </a:rPr>
                          <m:t>1</m:t>
                        </m:r>
                      </m:sub>
                    </m:sSub>
                    <m:r>
                      <a:rPr lang="en-GB" i="1">
                        <a:latin typeface="Cambria Math" panose="02040503050406030204" pitchFamily="18" charset="0"/>
                      </a:rPr>
                      <m:t>2</m:t>
                    </m:r>
                    <m:r>
                      <a:rPr lang="en-GB" i="1">
                        <a:latin typeface="Cambria Math" panose="02040503050406030204" pitchFamily="18" charset="0"/>
                      </a:rPr>
                      <m:t>𝑑</m:t>
                    </m:r>
                    <m:r>
                      <a:rPr lang="en-GB" i="1">
                        <a:latin typeface="Cambria Math" panose="02040503050406030204" pitchFamily="18" charset="0"/>
                      </a:rPr>
                      <m:t>+</m:t>
                    </m:r>
                    <m:f>
                      <m:fPr>
                        <m:ctrlPr>
                          <a:rPr lang="en-GB" i="1">
                            <a:latin typeface="Cambria Math" panose="02040503050406030204" pitchFamily="18" charset="0"/>
                          </a:rPr>
                        </m:ctrlPr>
                      </m:fPr>
                      <m:num>
                        <m:r>
                          <a:rPr lang="en-GB" i="1" smtClean="0">
                            <a:latin typeface="Cambria Math" panose="02040503050406030204" pitchFamily="18" charset="0"/>
                            <a:ea typeface="Cambria Math" panose="02040503050406030204" pitchFamily="18" charset="0"/>
                          </a:rPr>
                          <m:t>𝜆</m:t>
                        </m:r>
                      </m:num>
                      <m:den>
                        <m:r>
                          <a:rPr lang="en-GB" i="1">
                            <a:latin typeface="Cambria Math" panose="02040503050406030204" pitchFamily="18" charset="0"/>
                          </a:rPr>
                          <m:t>2</m:t>
                        </m:r>
                      </m:den>
                    </m:f>
                  </m:oMath>
                </a14:m>
                <a:r>
                  <a:rPr lang="en-GB" dirty="0"/>
                  <a:t>” you are right only if you say “</a:t>
                </a:r>
                <a14:m>
                  <m:oMath xmlns:m="http://schemas.openxmlformats.org/officeDocument/2006/math">
                    <m:r>
                      <a:rPr lang="en-GB" i="1" smtClean="0">
                        <a:latin typeface="Cambria Math" panose="02040503050406030204" pitchFamily="18" charset="0"/>
                        <a:ea typeface="Cambria Math" panose="02040503050406030204" pitchFamily="18" charset="0"/>
                      </a:rPr>
                      <m:t>𝜆</m:t>
                    </m:r>
                  </m:oMath>
                </a14:m>
                <a:r>
                  <a:rPr lang="en-GB" dirty="0"/>
                  <a:t> is the wavelength in vacuum”. </a:t>
                </a:r>
                <a:endParaRPr lang="en-GB" dirty="0"/>
              </a:p>
              <a:p>
                <a:endParaRPr lang="en-GB" dirty="0"/>
              </a:p>
              <a:p>
                <a:r>
                  <a:rPr lang="en-GB" dirty="0"/>
                  <a:t>But please to keep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0</m:t>
                        </m:r>
                      </m:sub>
                    </m:sSub>
                  </m:oMath>
                </a14:m>
                <a:r>
                  <a:rPr lang="en-US" dirty="0"/>
                  <a:t> for the wavelength in vacuum and </a:t>
                </a:r>
                <a14:m>
                  <m:oMath xmlns:m="http://schemas.openxmlformats.org/officeDocument/2006/math">
                    <m:r>
                      <a:rPr lang="en-GB" i="1">
                        <a:latin typeface="Cambria Math" panose="02040503050406030204" pitchFamily="18" charset="0"/>
                        <a:ea typeface="Cambria Math" panose="02040503050406030204" pitchFamily="18" charset="0"/>
                      </a:rPr>
                      <m:t>𝜆</m:t>
                    </m:r>
                  </m:oMath>
                </a14:m>
                <a:r>
                  <a:rPr lang="en-US" dirty="0"/>
                  <a:t> for the wavelength in the medium of propagation to avoid confusion. </a:t>
                </a:r>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flipH="1">
                <a:off x="1089326" y="2807217"/>
                <a:ext cx="6218977" cy="1605824"/>
              </a:xfrm>
              <a:prstGeom prst="rect">
                <a:avLst/>
              </a:prstGeom>
              <a:blipFill rotWithShape="1">
                <a:blip r:embed="rId3"/>
                <a:stretch>
                  <a:fillRect l="-5" t="-32" r="1" b="27"/>
                </a:stretch>
              </a:blipFill>
            </p:spPr>
            <p:txBody>
              <a:bodyPr/>
              <a:lstStyle/>
              <a:p>
                <a:r>
                  <a:rPr lang="zh-CN" altLang="en-US">
                    <a:noFill/>
                  </a:rPr>
                  <a:t> </a:t>
                </a:r>
              </a:p>
            </p:txBody>
          </p:sp>
        </mc:Fallback>
      </mc:AlternateContent>
      <p:sp>
        <p:nvSpPr>
          <p:cNvPr id="13" name="Isosceles Triangle 12"/>
          <p:cNvSpPr/>
          <p:nvPr/>
        </p:nvSpPr>
        <p:spPr>
          <a:xfrm>
            <a:off x="946773" y="4941168"/>
            <a:ext cx="744907" cy="1008112"/>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115127" y="5122058"/>
            <a:ext cx="338554" cy="646331"/>
          </a:xfrm>
          <a:prstGeom prst="rect">
            <a:avLst/>
          </a:prstGeom>
          <a:noFill/>
        </p:spPr>
        <p:txBody>
          <a:bodyPr wrap="none" rtlCol="0">
            <a:spAutoFit/>
          </a:bodyPr>
          <a:lstStyle/>
          <a:p>
            <a:r>
              <a:rPr lang="en-GB" sz="3600" dirty="0">
                <a:solidFill>
                  <a:srgbClr val="FF0000"/>
                </a:solidFill>
              </a:rPr>
              <a:t>!</a:t>
            </a:r>
            <a:endParaRPr lang="en-US" sz="3600" dirty="0">
              <a:solidFill>
                <a:srgbClr val="FF0000"/>
              </a:solidFill>
            </a:endParaRPr>
          </a:p>
        </p:txBody>
      </p:sp>
      <p:sp>
        <p:nvSpPr>
          <p:cNvPr id="15" name="TextBox 14"/>
          <p:cNvSpPr txBox="1"/>
          <p:nvPr/>
        </p:nvSpPr>
        <p:spPr>
          <a:xfrm>
            <a:off x="2195736" y="5122058"/>
            <a:ext cx="5256584" cy="646331"/>
          </a:xfrm>
          <a:prstGeom prst="rect">
            <a:avLst/>
          </a:prstGeom>
          <a:noFill/>
        </p:spPr>
        <p:txBody>
          <a:bodyPr wrap="square" rtlCol="0">
            <a:spAutoFit/>
          </a:bodyPr>
          <a:lstStyle/>
          <a:p>
            <a:r>
              <a:rPr lang="en-GB" dirty="0"/>
              <a:t>It is easy to confuse wavelength in vacuum and wavelength in medium so take care !  </a:t>
            </a:r>
            <a:endParaRPr lang="en-US" dirty="0"/>
          </a:p>
        </p:txBody>
      </p:sp>
      <p:sp>
        <p:nvSpPr>
          <p:cNvPr id="12" name="Title 1"/>
          <p:cNvSpPr>
            <a:spLocks noGrp="1"/>
          </p:cNvSpPr>
          <p:nvPr>
            <p:ph type="title"/>
          </p:nvPr>
        </p:nvSpPr>
        <p:spPr>
          <a:xfrm>
            <a:off x="517709" y="88386"/>
            <a:ext cx="8229600" cy="1143000"/>
          </a:xfrm>
        </p:spPr>
        <p:txBody>
          <a:bodyPr/>
          <a:lstStyle/>
          <a:p>
            <a:r>
              <a:rPr lang="en-US" sz="3200" dirty="0"/>
              <a:t>Half-wave loss due to the reflection</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fade">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08920"/>
            <a:ext cx="8229600" cy="1143000"/>
          </a:xfrm>
        </p:spPr>
        <p:txBody>
          <a:bodyPr/>
          <a:lstStyle/>
          <a:p>
            <a:r>
              <a:rPr lang="en-US" dirty="0"/>
              <a:t>End of the lecture 3</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67875"/>
            <a:ext cx="8229600" cy="1143000"/>
          </a:xfrm>
        </p:spPr>
        <p:txBody>
          <a:bodyPr/>
          <a:lstStyle/>
          <a:p>
            <a:r>
              <a:rPr lang="en-GB" dirty="0"/>
              <a:t>The optical path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6" name="Straight Connector 5"/>
          <p:cNvCxnSpPr/>
          <p:nvPr/>
        </p:nvCxnSpPr>
        <p:spPr>
          <a:xfrm>
            <a:off x="1979712" y="1916832"/>
            <a:ext cx="27716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p:cNvSpPr txBox="1"/>
              <p:nvPr/>
            </p:nvSpPr>
            <p:spPr>
              <a:xfrm>
                <a:off x="1724297" y="1639834"/>
                <a:ext cx="273873"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m:t>
                      </m:r>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1724297" y="1639834"/>
                <a:ext cx="273873" cy="276999"/>
              </a:xfrm>
              <a:prstGeom prst="rect">
                <a:avLst/>
              </a:prstGeom>
              <a:blipFill rotWithShape="1">
                <a:blip r:embed="rId1"/>
                <a:stretch>
                  <a:fillRect l="-99" t="-95" r="168" b="1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4898696" y="1710793"/>
                <a:ext cx="21621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𝐵</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4898696" y="1710793"/>
                <a:ext cx="216213" cy="276999"/>
              </a:xfrm>
              <a:prstGeom prst="rect">
                <a:avLst/>
              </a:prstGeom>
              <a:blipFill rotWithShape="1">
                <a:blip r:embed="rId2"/>
                <a:stretch>
                  <a:fillRect l="-142" t="-37" r="-13811" b="87"/>
                </a:stretch>
              </a:blipFill>
            </p:spPr>
            <p:txBody>
              <a:bodyPr/>
              <a:lstStyle/>
              <a:p>
                <a:r>
                  <a:rPr lang="zh-CN" altLang="en-US">
                    <a:noFill/>
                  </a:rPr>
                  <a:t> </a:t>
                </a:r>
              </a:p>
            </p:txBody>
          </p:sp>
        </mc:Fallback>
      </mc:AlternateContent>
      <p:sp>
        <p:nvSpPr>
          <p:cNvPr id="9" name="Down Arrow 8"/>
          <p:cNvSpPr/>
          <p:nvPr/>
        </p:nvSpPr>
        <p:spPr>
          <a:xfrm rot="16200000">
            <a:off x="3250675" y="1653983"/>
            <a:ext cx="188863" cy="57054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 name="TextBox 9"/>
              <p:cNvSpPr txBox="1"/>
              <p:nvPr/>
            </p:nvSpPr>
            <p:spPr>
              <a:xfrm>
                <a:off x="2838984" y="2581541"/>
                <a:ext cx="80381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r>
                        <a:rPr lang="en-GB" b="0" i="1" smtClean="0">
                          <a:latin typeface="Cambria Math" panose="02040503050406030204" pitchFamily="18" charset="0"/>
                        </a:rPr>
                        <m:t>=</m:t>
                      </m:r>
                      <m:r>
                        <a:rPr lang="en-GB" b="0" i="1" smtClean="0">
                          <a:latin typeface="Cambria Math" panose="02040503050406030204" pitchFamily="18" charset="0"/>
                        </a:rPr>
                        <m:t>𝐴𝐵</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2838984" y="2581541"/>
                <a:ext cx="803810" cy="276999"/>
              </a:xfrm>
              <a:prstGeom prst="rect">
                <a:avLst/>
              </a:prstGeom>
              <a:blipFill rotWithShape="1">
                <a:blip r:embed="rId3"/>
                <a:stretch>
                  <a:fillRect l="-66" t="-96" r="-2869" b="1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2838984" y="1412776"/>
                <a:ext cx="1399229"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GB" i="1" dirty="0" smtClean="0">
                          <a:solidFill>
                            <a:srgbClr val="FF0000"/>
                          </a:solidFill>
                          <a:latin typeface="Cambria Math" panose="02040503050406030204" pitchFamily="18" charset="0"/>
                        </a:rPr>
                        <m:t>𝐿𝑖𝑔ℎ𝑡</m:t>
                      </m:r>
                      <m:r>
                        <a:rPr lang="en-GB" i="1" dirty="0" smtClean="0">
                          <a:solidFill>
                            <a:srgbClr val="FF0000"/>
                          </a:solidFill>
                          <a:latin typeface="Cambria Math" panose="02040503050406030204" pitchFamily="18" charset="0"/>
                        </a:rPr>
                        <m:t> </m:t>
                      </m:r>
                      <m:r>
                        <a:rPr lang="en-GB" i="1" dirty="0" smtClean="0">
                          <a:solidFill>
                            <a:srgbClr val="FF0000"/>
                          </a:solidFill>
                          <a:latin typeface="Cambria Math" panose="02040503050406030204" pitchFamily="18" charset="0"/>
                        </a:rPr>
                        <m:t>𝑤𝑎𝑣𝑒</m:t>
                      </m:r>
                    </m:oMath>
                  </m:oMathPara>
                </a14:m>
                <a:endParaRPr lang="en-US" dirty="0">
                  <a:solidFill>
                    <a:srgbClr val="FF0000"/>
                  </a:solidFill>
                </a:endParaRPr>
              </a:p>
            </p:txBody>
          </p:sp>
        </mc:Choice>
        <mc:Fallback>
          <p:sp>
            <p:nvSpPr>
              <p:cNvPr id="11" name="TextBox 10"/>
              <p:cNvSpPr txBox="1">
                <a:spLocks noRot="1" noChangeAspect="1" noMove="1" noResize="1" noEditPoints="1" noAdjustHandles="1" noChangeArrowheads="1" noChangeShapeType="1" noTextEdit="1"/>
              </p:cNvSpPr>
              <p:nvPr/>
            </p:nvSpPr>
            <p:spPr>
              <a:xfrm>
                <a:off x="2838984" y="1412776"/>
                <a:ext cx="1399229" cy="369332"/>
              </a:xfrm>
              <a:prstGeom prst="rect">
                <a:avLst/>
              </a:prstGeom>
              <a:blipFill rotWithShape="1">
                <a:blip r:embed="rId4"/>
                <a:stretch>
                  <a:fillRect l="-38" t="-145" r="16" b="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663557" y="3078496"/>
                <a:ext cx="7220811" cy="646331"/>
              </a:xfrm>
              <a:prstGeom prst="rect">
                <a:avLst/>
              </a:prstGeom>
              <a:noFill/>
            </p:spPr>
            <p:txBody>
              <a:bodyPr wrap="square" rtlCol="0">
                <a:spAutoFit/>
              </a:bodyPr>
              <a:lstStyle/>
              <a:p>
                <a:r>
                  <a:rPr lang="en-GB" dirty="0"/>
                  <a:t>In a medium of </a:t>
                </a:r>
                <a:r>
                  <a:rPr lang="en-GB" b="1" dirty="0"/>
                  <a:t>uniform</a:t>
                </a:r>
                <a:r>
                  <a:rPr lang="en-GB" dirty="0"/>
                  <a:t> refractive index </a:t>
                </a:r>
                <a14:m>
                  <m:oMath xmlns:m="http://schemas.openxmlformats.org/officeDocument/2006/math">
                    <m:r>
                      <a:rPr lang="en-GB" b="0" i="1" smtClean="0">
                        <a:latin typeface="Cambria Math" panose="02040503050406030204" pitchFamily="18" charset="0"/>
                      </a:rPr>
                      <m:t>𝑛</m:t>
                    </m:r>
                  </m:oMath>
                </a14:m>
                <a:r>
                  <a:rPr lang="en-GB" dirty="0"/>
                  <a:t>, the light travels as straight line, and the optical path from A to B is described by:   </a:t>
                </a:r>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663557" y="3078496"/>
                <a:ext cx="7220811" cy="646331"/>
              </a:xfrm>
              <a:prstGeom prst="rect">
                <a:avLst/>
              </a:prstGeom>
              <a:blipFill rotWithShape="1">
                <a:blip r:embed="rId5"/>
                <a:stretch>
                  <a:fillRect l="-9" t="-2" r="3" b="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2983073" y="3790879"/>
                <a:ext cx="1359924"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𝛿</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𝑛𝑑</m:t>
                      </m:r>
                    </m:oMath>
                  </m:oMathPara>
                </a14:m>
                <a:endParaRPr lang="en-US" sz="3200" dirty="0"/>
              </a:p>
            </p:txBody>
          </p:sp>
        </mc:Choice>
        <mc:Fallback>
          <p:sp>
            <p:nvSpPr>
              <p:cNvPr id="13" name="TextBox 12"/>
              <p:cNvSpPr txBox="1">
                <a:spLocks noRot="1" noChangeAspect="1" noMove="1" noResize="1" noEditPoints="1" noAdjustHandles="1" noChangeArrowheads="1" noChangeShapeType="1" noTextEdit="1"/>
              </p:cNvSpPr>
              <p:nvPr/>
            </p:nvSpPr>
            <p:spPr>
              <a:xfrm>
                <a:off x="2983073" y="3790879"/>
                <a:ext cx="1359924" cy="492443"/>
              </a:xfrm>
              <a:prstGeom prst="rect">
                <a:avLst/>
              </a:prstGeom>
              <a:blipFill rotWithShape="1">
                <a:blip r:embed="rId6"/>
                <a:stretch>
                  <a:fillRect l="-35" t="-115" r="-3018" b="50"/>
                </a:stretch>
              </a:blipFill>
            </p:spPr>
            <p:txBody>
              <a:bodyPr/>
              <a:lstStyle/>
              <a:p>
                <a:r>
                  <a:rPr lang="zh-CN"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67875"/>
            <a:ext cx="8229600" cy="1143000"/>
          </a:xfrm>
        </p:spPr>
        <p:txBody>
          <a:bodyPr/>
          <a:lstStyle/>
          <a:p>
            <a:r>
              <a:rPr lang="en-GB" dirty="0"/>
              <a:t>The optical path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7" name="TextBox 6"/>
              <p:cNvSpPr txBox="1"/>
              <p:nvPr/>
            </p:nvSpPr>
            <p:spPr>
              <a:xfrm>
                <a:off x="1717865" y="1902474"/>
                <a:ext cx="273873"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m:t>
                      </m:r>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1717865" y="1902474"/>
                <a:ext cx="273873" cy="276999"/>
              </a:xfrm>
              <a:prstGeom prst="rect">
                <a:avLst/>
              </a:prstGeom>
              <a:blipFill rotWithShape="1">
                <a:blip r:embed="rId1"/>
                <a:stretch>
                  <a:fillRect l="-69" t="-5" r="138" b="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4900902" y="1572293"/>
                <a:ext cx="21621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𝐵</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4900902" y="1572293"/>
                <a:ext cx="216213" cy="276999"/>
              </a:xfrm>
              <a:prstGeom prst="rect">
                <a:avLst/>
              </a:prstGeom>
              <a:blipFill rotWithShape="1">
                <a:blip r:embed="rId2"/>
                <a:stretch>
                  <a:fillRect l="-281" t="-12" r="-13672" b="6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1260600" y="1037185"/>
                <a:ext cx="1399229"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GB" i="1" dirty="0" smtClean="0">
                          <a:solidFill>
                            <a:srgbClr val="FF0000"/>
                          </a:solidFill>
                          <a:latin typeface="Cambria Math" panose="02040503050406030204" pitchFamily="18" charset="0"/>
                        </a:rPr>
                        <m:t>𝐿𝑖𝑔ℎ𝑡</m:t>
                      </m:r>
                      <m:r>
                        <a:rPr lang="en-GB" i="1" dirty="0" smtClean="0">
                          <a:solidFill>
                            <a:srgbClr val="FF0000"/>
                          </a:solidFill>
                          <a:latin typeface="Cambria Math" panose="02040503050406030204" pitchFamily="18" charset="0"/>
                        </a:rPr>
                        <m:t> </m:t>
                      </m:r>
                      <m:r>
                        <a:rPr lang="en-GB" i="1" dirty="0" smtClean="0">
                          <a:solidFill>
                            <a:srgbClr val="FF0000"/>
                          </a:solidFill>
                          <a:latin typeface="Cambria Math" panose="02040503050406030204" pitchFamily="18" charset="0"/>
                        </a:rPr>
                        <m:t>𝑤𝑎𝑣𝑒</m:t>
                      </m:r>
                    </m:oMath>
                  </m:oMathPara>
                </a14:m>
                <a:endParaRPr lang="en-US" dirty="0">
                  <a:solidFill>
                    <a:srgbClr val="FF0000"/>
                  </a:solidFill>
                </a:endParaRPr>
              </a:p>
            </p:txBody>
          </p:sp>
        </mc:Choice>
        <mc:Fallback>
          <p:sp>
            <p:nvSpPr>
              <p:cNvPr id="11" name="TextBox 10"/>
              <p:cNvSpPr txBox="1">
                <a:spLocks noRot="1" noChangeAspect="1" noMove="1" noResize="1" noEditPoints="1" noAdjustHandles="1" noChangeArrowheads="1" noChangeShapeType="1" noTextEdit="1"/>
              </p:cNvSpPr>
              <p:nvPr/>
            </p:nvSpPr>
            <p:spPr>
              <a:xfrm>
                <a:off x="1260600" y="1037185"/>
                <a:ext cx="1399229" cy="369332"/>
              </a:xfrm>
              <a:prstGeom prst="rect">
                <a:avLst/>
              </a:prstGeom>
              <a:blipFill rotWithShape="1">
                <a:blip r:embed="rId3"/>
                <a:stretch>
                  <a:fillRect l="-9" t="-62" r="32" b="17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892609" y="2643672"/>
                <a:ext cx="7220811" cy="646331"/>
              </a:xfrm>
              <a:prstGeom prst="rect">
                <a:avLst/>
              </a:prstGeom>
              <a:noFill/>
            </p:spPr>
            <p:txBody>
              <a:bodyPr wrap="square" rtlCol="0">
                <a:spAutoFit/>
              </a:bodyPr>
              <a:lstStyle/>
              <a:p>
                <a:r>
                  <a:rPr lang="en-GB" dirty="0"/>
                  <a:t>In a medium of </a:t>
                </a:r>
                <a14:m>
                  <m:oMath xmlns:m="http://schemas.openxmlformats.org/officeDocument/2006/math">
                    <m:r>
                      <a:rPr lang="en-GB" b="1" i="1" dirty="0" smtClean="0">
                        <a:latin typeface="Cambria Math" panose="02040503050406030204" pitchFamily="18" charset="0"/>
                      </a:rPr>
                      <m:t>𝒏𝒐𝒏</m:t>
                    </m:r>
                    <m:r>
                      <a:rPr lang="en-GB" b="1" i="1" dirty="0" smtClean="0">
                        <a:latin typeface="Cambria Math" panose="02040503050406030204" pitchFamily="18" charset="0"/>
                      </a:rPr>
                      <m:t>−</m:t>
                    </m:r>
                  </m:oMath>
                </a14:m>
                <a:r>
                  <a:rPr lang="en-GB" b="1" dirty="0"/>
                  <a:t>uniform</a:t>
                </a:r>
                <a:r>
                  <a:rPr lang="en-GB" dirty="0"/>
                  <a:t> refractive index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 </m:t>
                    </m:r>
                  </m:oMath>
                </a14:m>
                <a:r>
                  <a:rPr lang="en-GB" dirty="0"/>
                  <a:t>the light </a:t>
                </a:r>
                <a:r>
                  <a:rPr lang="en-GB" b="1" dirty="0"/>
                  <a:t>don’t travels </a:t>
                </a:r>
                <a:r>
                  <a:rPr lang="en-GB" dirty="0"/>
                  <a:t>as straight line, and the optical path from A to B is described by:   </a:t>
                </a:r>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892609" y="2643672"/>
                <a:ext cx="7220811" cy="646331"/>
              </a:xfrm>
              <a:prstGeom prst="rect">
                <a:avLst/>
              </a:prstGeom>
              <a:blipFill rotWithShape="1">
                <a:blip r:embed="rId4"/>
                <a:stretch>
                  <a:fillRect l="-6" t="-26" b="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3156846" y="3321291"/>
                <a:ext cx="1916102" cy="148130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𝛿</m:t>
                      </m:r>
                      <m:r>
                        <a:rPr lang="en-GB" sz="3200" b="0" i="1" smtClean="0">
                          <a:latin typeface="Cambria Math" panose="02040503050406030204" pitchFamily="18" charset="0"/>
                          <a:ea typeface="Cambria Math" panose="02040503050406030204" pitchFamily="18" charset="0"/>
                        </a:rPr>
                        <m:t>=</m:t>
                      </m:r>
                      <m:nary>
                        <m:naryPr>
                          <m:limLoc m:val="undOvr"/>
                          <m:ctrlPr>
                            <a:rPr lang="en-GB" sz="3200" b="0" i="1" smtClean="0">
                              <a:latin typeface="Cambria Math" panose="02040503050406030204" pitchFamily="18" charset="0"/>
                              <a:ea typeface="Cambria Math" panose="02040503050406030204" pitchFamily="18" charset="0"/>
                            </a:rPr>
                          </m:ctrlPr>
                        </m:naryPr>
                        <m:sub>
                          <m:r>
                            <m:rPr>
                              <m:brk m:alnAt="24"/>
                            </m:rPr>
                            <a:rPr lang="en-GB" sz="3200" b="0" i="1" smtClean="0">
                              <a:latin typeface="Cambria Math" panose="02040503050406030204" pitchFamily="18" charset="0"/>
                              <a:ea typeface="Cambria Math" panose="02040503050406030204" pitchFamily="18" charset="0"/>
                            </a:rPr>
                            <m:t>𝐴</m:t>
                          </m:r>
                        </m:sub>
                        <m:sup>
                          <m:r>
                            <a:rPr lang="en-GB" sz="3200" b="0" i="1" smtClean="0">
                              <a:latin typeface="Cambria Math" panose="02040503050406030204" pitchFamily="18" charset="0"/>
                              <a:ea typeface="Cambria Math" panose="02040503050406030204" pitchFamily="18" charset="0"/>
                            </a:rPr>
                            <m:t>𝐵</m:t>
                          </m:r>
                        </m:sup>
                        <m:e>
                          <m:r>
                            <a:rPr lang="en-GB" sz="3200" b="0" i="1" smtClean="0">
                              <a:latin typeface="Cambria Math" panose="02040503050406030204" pitchFamily="18" charset="0"/>
                              <a:ea typeface="Cambria Math" panose="02040503050406030204" pitchFamily="18" charset="0"/>
                            </a:rPr>
                            <m:t>𝑛𝑑𝑙</m:t>
                          </m:r>
                        </m:e>
                      </m:nary>
                    </m:oMath>
                  </m:oMathPara>
                </a14:m>
                <a:endParaRPr lang="en-US" sz="3200" dirty="0"/>
              </a:p>
            </p:txBody>
          </p:sp>
        </mc:Choice>
        <mc:Fallback>
          <p:sp>
            <p:nvSpPr>
              <p:cNvPr id="13" name="TextBox 12"/>
              <p:cNvSpPr txBox="1">
                <a:spLocks noRot="1" noChangeAspect="1" noMove="1" noResize="1" noEditPoints="1" noAdjustHandles="1" noChangeArrowheads="1" noChangeShapeType="1" noTextEdit="1"/>
              </p:cNvSpPr>
              <p:nvPr/>
            </p:nvSpPr>
            <p:spPr>
              <a:xfrm>
                <a:off x="3156846" y="3321291"/>
                <a:ext cx="1916102" cy="1481303"/>
              </a:xfrm>
              <a:prstGeom prst="rect">
                <a:avLst/>
              </a:prstGeom>
              <a:blipFill rotWithShape="1">
                <a:blip r:embed="rId5"/>
                <a:stretch>
                  <a:fillRect l="-14" t="-16" r="-1296" b="6"/>
                </a:stretch>
              </a:blipFill>
            </p:spPr>
            <p:txBody>
              <a:bodyPr/>
              <a:lstStyle/>
              <a:p>
                <a:r>
                  <a:rPr lang="zh-CN" altLang="en-US">
                    <a:noFill/>
                  </a:rPr>
                  <a:t> </a:t>
                </a:r>
              </a:p>
            </p:txBody>
          </p:sp>
        </mc:Fallback>
      </mc:AlternateContent>
      <p:sp>
        <p:nvSpPr>
          <p:cNvPr id="3" name="Freeform 2"/>
          <p:cNvSpPr/>
          <p:nvPr/>
        </p:nvSpPr>
        <p:spPr>
          <a:xfrm>
            <a:off x="1959429" y="1236819"/>
            <a:ext cx="2834640" cy="774861"/>
          </a:xfrm>
          <a:custGeom>
            <a:avLst/>
            <a:gdLst>
              <a:gd name="connsiteX0" fmla="*/ 0 w 2834640"/>
              <a:gd name="connsiteY0" fmla="*/ 774861 h 774861"/>
              <a:gd name="connsiteX1" fmla="*/ 1097280 w 2834640"/>
              <a:gd name="connsiteY1" fmla="*/ 4152 h 774861"/>
              <a:gd name="connsiteX2" fmla="*/ 2834640 w 2834640"/>
              <a:gd name="connsiteY2" fmla="*/ 448290 h 774861"/>
              <a:gd name="connsiteX3" fmla="*/ 2834640 w 2834640"/>
              <a:gd name="connsiteY3" fmla="*/ 448290 h 774861"/>
            </a:gdLst>
            <a:ahLst/>
            <a:cxnLst>
              <a:cxn ang="0">
                <a:pos x="connsiteX0" y="connsiteY0"/>
              </a:cxn>
              <a:cxn ang="0">
                <a:pos x="connsiteX1" y="connsiteY1"/>
              </a:cxn>
              <a:cxn ang="0">
                <a:pos x="connsiteX2" y="connsiteY2"/>
              </a:cxn>
              <a:cxn ang="0">
                <a:pos x="connsiteX3" y="connsiteY3"/>
              </a:cxn>
            </a:cxnLst>
            <a:rect l="l" t="t" r="r" b="b"/>
            <a:pathLst>
              <a:path w="2834640" h="774861">
                <a:moveTo>
                  <a:pt x="0" y="774861"/>
                </a:moveTo>
                <a:cubicBezTo>
                  <a:pt x="312420" y="416720"/>
                  <a:pt x="624840" y="58580"/>
                  <a:pt x="1097280" y="4152"/>
                </a:cubicBezTo>
                <a:cubicBezTo>
                  <a:pt x="1569720" y="-50276"/>
                  <a:pt x="2834640" y="448290"/>
                  <a:pt x="2834640" y="448290"/>
                </a:cubicBezTo>
                <a:lnTo>
                  <a:pt x="2834640" y="44829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rot="16956182">
            <a:off x="3617169" y="860773"/>
            <a:ext cx="240034" cy="91932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rot="14392701">
            <a:off x="2300808" y="1190944"/>
            <a:ext cx="256037" cy="754694"/>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a:off x="4211961" y="1268192"/>
            <a:ext cx="131036" cy="442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440964" y="1330215"/>
            <a:ext cx="131036" cy="442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4367914" y="1011069"/>
                <a:ext cx="27020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𝑑𝑙</m:t>
                      </m:r>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4367914" y="1011069"/>
                <a:ext cx="270202" cy="276999"/>
              </a:xfrm>
              <a:prstGeom prst="rect">
                <a:avLst/>
              </a:prstGeom>
              <a:blipFill rotWithShape="1">
                <a:blip r:embed="rId6"/>
                <a:stretch>
                  <a:fillRect l="-142" t="-54" r="-11252" b="104"/>
                </a:stretch>
              </a:blipFill>
            </p:spPr>
            <p:txBody>
              <a:bodyPr/>
              <a:lstStyle/>
              <a:p>
                <a:r>
                  <a:rPr lang="zh-CN" altLang="en-US">
                    <a:noFill/>
                  </a:rPr>
                  <a:t> </a:t>
                </a:r>
              </a:p>
            </p:txBody>
          </p:sp>
        </mc:Fallback>
      </mc:AlternateContent>
      <p:sp>
        <p:nvSpPr>
          <p:cNvPr id="18" name="TextBox 17"/>
          <p:cNvSpPr txBox="1"/>
          <p:nvPr/>
        </p:nvSpPr>
        <p:spPr>
          <a:xfrm>
            <a:off x="925982" y="5889544"/>
            <a:ext cx="7650812" cy="369332"/>
          </a:xfrm>
          <a:prstGeom prst="rect">
            <a:avLst/>
          </a:prstGeom>
          <a:noFill/>
        </p:spPr>
        <p:txBody>
          <a:bodyPr wrap="none" rtlCol="0">
            <a:spAutoFit/>
          </a:bodyPr>
          <a:lstStyle/>
          <a:p>
            <a:r>
              <a:rPr lang="en-GB" dirty="0"/>
              <a:t>You will see later the how the variation of refractive index curve the light path.   </a:t>
            </a:r>
            <a:endParaRPr lang="en-US" dirty="0"/>
          </a:p>
        </p:txBody>
      </p:sp>
      <mc:AlternateContent xmlns:mc="http://schemas.openxmlformats.org/markup-compatibility/2006">
        <mc:Choice xmlns:a14="http://schemas.microsoft.com/office/drawing/2010/main" Requires="a14">
          <p:sp>
            <p:nvSpPr>
              <p:cNvPr id="19" name="Rectangle 18"/>
              <p:cNvSpPr/>
              <p:nvPr/>
            </p:nvSpPr>
            <p:spPr>
              <a:xfrm>
                <a:off x="984864" y="5093919"/>
                <a:ext cx="4651530" cy="369332"/>
              </a:xfrm>
              <a:prstGeom prst="rect">
                <a:avLst/>
              </a:prstGeom>
            </p:spPr>
            <p:txBody>
              <a:bodyPr wrap="none">
                <a:spAutoFit/>
              </a:bodyPr>
              <a:lstStyle/>
              <a:p>
                <a14:m>
                  <m:oMath xmlns:m="http://schemas.openxmlformats.org/officeDocument/2006/math">
                    <m:r>
                      <a:rPr lang="en-GB" i="1" smtClean="0">
                        <a:latin typeface="Cambria Math" panose="02040503050406030204" pitchFamily="18" charset="0"/>
                        <a:ea typeface="Cambria Math" panose="02040503050406030204" pitchFamily="18" charset="0"/>
                      </a:rPr>
                      <m:t>𝑑𝑙</m:t>
                    </m:r>
                    <m:r>
                      <a:rPr lang="en-GB" b="0" i="1" smtClean="0">
                        <a:latin typeface="Cambria Math" panose="02040503050406030204" pitchFamily="18" charset="0"/>
                        <a:ea typeface="Cambria Math" panose="02040503050406030204" pitchFamily="18" charset="0"/>
                      </a:rPr>
                      <m:t>: </m:t>
                    </m:r>
                  </m:oMath>
                </a14:m>
                <a:r>
                  <a:rPr lang="en-US" dirty="0"/>
                  <a:t>an infinitesimal displacement along the path </a:t>
                </a:r>
                <a:endParaRPr lang="en-US" dirty="0"/>
              </a:p>
            </p:txBody>
          </p:sp>
        </mc:Choice>
        <mc:Fallback>
          <p:sp>
            <p:nvSpPr>
              <p:cNvPr id="19" name="Rectangle 18"/>
              <p:cNvSpPr>
                <a:spLocks noRot="1" noChangeAspect="1" noMove="1" noResize="1" noEditPoints="1" noAdjustHandles="1" noChangeArrowheads="1" noChangeShapeType="1" noTextEdit="1"/>
              </p:cNvSpPr>
              <p:nvPr/>
            </p:nvSpPr>
            <p:spPr>
              <a:xfrm>
                <a:off x="984864" y="5093919"/>
                <a:ext cx="4651530" cy="369332"/>
              </a:xfrm>
              <a:prstGeom prst="rect">
                <a:avLst/>
              </a:prstGeom>
              <a:blipFill rotWithShape="1">
                <a:blip r:embed="rId7"/>
                <a:stretch>
                  <a:fillRect l="-13" t="-158" r="-352" b="94"/>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67875"/>
            <a:ext cx="8229600" cy="1143000"/>
          </a:xfrm>
        </p:spPr>
        <p:txBody>
          <a:bodyPr/>
          <a:lstStyle/>
          <a:p>
            <a:r>
              <a:rPr lang="en-GB" dirty="0"/>
              <a:t>The optical path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755118" y="991566"/>
                <a:ext cx="7992540" cy="1938992"/>
              </a:xfrm>
              <a:prstGeom prst="rect">
                <a:avLst/>
              </a:prstGeom>
              <a:noFill/>
            </p:spPr>
            <p:txBody>
              <a:bodyPr wrap="square" rtlCol="0">
                <a:spAutoFit/>
              </a:bodyPr>
              <a:lstStyle/>
              <a:p>
                <a:r>
                  <a:rPr lang="en-GB" sz="2400" dirty="0"/>
                  <a:t>Optical path is a useful concept to describe the phase difference between two waves, from a point or the points (</a:t>
                </a:r>
                <a14:m>
                  <m:oMath xmlns:m="http://schemas.openxmlformats.org/officeDocument/2006/math">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𝑆</m:t>
                        </m:r>
                      </m:e>
                      <m:sub>
                        <m:r>
                          <a:rPr lang="en-GB" sz="2400" b="0" i="1" smtClean="0">
                            <a:latin typeface="Cambria Math" panose="02040503050406030204" pitchFamily="18" charset="0"/>
                          </a:rPr>
                          <m:t>1</m:t>
                        </m:r>
                      </m:sub>
                    </m:sSub>
                  </m:oMath>
                </a14:m>
                <a:r>
                  <a:rPr lang="en-GB" sz="2400" dirty="0"/>
                  <a:t> and </a:t>
                </a:r>
                <a14:m>
                  <m:oMath xmlns:m="http://schemas.openxmlformats.org/officeDocument/2006/math">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𝑆</m:t>
                        </m:r>
                      </m:e>
                      <m:sub>
                        <m:r>
                          <a:rPr lang="en-GB" sz="2400" b="0" i="1" smtClean="0">
                            <a:latin typeface="Cambria Math" panose="02040503050406030204" pitchFamily="18" charset="0"/>
                          </a:rPr>
                          <m:t>2</m:t>
                        </m:r>
                      </m:sub>
                    </m:sSub>
                  </m:oMath>
                </a14:m>
                <a:r>
                  <a:rPr lang="en-GB" sz="2400" dirty="0"/>
                  <a:t> in our previous example) where the waves have same phase to a point where we want to describe the light intensity (the point P in our example).</a:t>
                </a:r>
                <a:endParaRPr lang="en-US" sz="2400" dirty="0"/>
              </a:p>
            </p:txBody>
          </p:sp>
        </mc:Choice>
        <mc:Fallback>
          <p:sp>
            <p:nvSpPr>
              <p:cNvPr id="5" name="TextBox 4"/>
              <p:cNvSpPr txBox="1">
                <a:spLocks noRot="1" noChangeAspect="1" noMove="1" noResize="1" noEditPoints="1" noAdjustHandles="1" noChangeArrowheads="1" noChangeShapeType="1" noTextEdit="1"/>
              </p:cNvSpPr>
              <p:nvPr/>
            </p:nvSpPr>
            <p:spPr>
              <a:xfrm>
                <a:off x="755118" y="991566"/>
                <a:ext cx="7992540" cy="1938992"/>
              </a:xfrm>
              <a:prstGeom prst="rect">
                <a:avLst/>
              </a:prstGeom>
              <a:blipFill rotWithShape="1">
                <a:blip r:embed="rId1"/>
                <a:stretch>
                  <a:fillRect l="-1" t="-17" r="7" b="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Rectangle 20"/>
              <p:cNvSpPr/>
              <p:nvPr/>
            </p:nvSpPr>
            <p:spPr>
              <a:xfrm>
                <a:off x="2483768" y="3933056"/>
                <a:ext cx="3207673" cy="97494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Δ</m:t>
                      </m:r>
                      <m:r>
                        <a:rPr lang="el-GR" sz="2800" i="1" smtClean="0">
                          <a:latin typeface="Cambria Math" panose="02040503050406030204" pitchFamily="18" charset="0"/>
                          <a:ea typeface="Cambria Math" panose="02040503050406030204" pitchFamily="18" charset="0"/>
                        </a:rPr>
                        <m:t>𝜑</m:t>
                      </m:r>
                      <m:r>
                        <a:rPr lang="en-US" sz="2800" i="1">
                          <a:latin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2</m:t>
                          </m:r>
                          <m:r>
                            <a:rPr lang="en-US" sz="2800" i="1">
                              <a:latin typeface="Cambria Math" panose="02040503050406030204" pitchFamily="18" charset="0"/>
                              <a:ea typeface="Cambria Math" panose="02040503050406030204" pitchFamily="18" charset="0"/>
                            </a:rPr>
                            <m:t>𝜋</m:t>
                          </m:r>
                        </m:num>
                        <m:den>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𝜆</m:t>
                              </m:r>
                            </m:e>
                            <m:sub>
                              <m:r>
                                <a:rPr lang="en-US" sz="2800" i="1">
                                  <a:latin typeface="Cambria Math" panose="02040503050406030204" pitchFamily="18" charset="0"/>
                                  <a:ea typeface="Cambria Math" panose="02040503050406030204" pitchFamily="18" charset="0"/>
                                </a:rPr>
                                <m:t>0</m:t>
                              </m:r>
                            </m:sub>
                          </m:sSub>
                        </m:den>
                      </m:f>
                      <m:d>
                        <m:dPr>
                          <m:ctrlPr>
                            <a:rPr lang="en-US" sz="2800" i="1" smtClean="0">
                              <a:latin typeface="Cambria Math" panose="02040503050406030204" pitchFamily="18" charset="0"/>
                              <a:ea typeface="Cambria Math" panose="02040503050406030204" pitchFamily="18" charset="0"/>
                            </a:rPr>
                          </m:ctrlPr>
                        </m:dPr>
                        <m:e>
                          <m:sSub>
                            <m:sSubPr>
                              <m:ctrlPr>
                                <a:rPr lang="en-US" sz="2800" i="1" smtClean="0">
                                  <a:latin typeface="Cambria Math" panose="02040503050406030204" pitchFamily="18" charset="0"/>
                                  <a:ea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𝛿</m:t>
                              </m:r>
                            </m:e>
                            <m:sub>
                              <m:r>
                                <a:rPr lang="en-GB" sz="2800" b="0" i="1" smtClean="0">
                                  <a:latin typeface="Cambria Math" panose="02040503050406030204" pitchFamily="18" charset="0"/>
                                  <a:ea typeface="Cambria Math" panose="02040503050406030204" pitchFamily="18" charset="0"/>
                                </a:rPr>
                                <m:t>2</m:t>
                              </m:r>
                            </m:sub>
                          </m:sSub>
                          <m:r>
                            <a:rPr lang="en-GB" sz="2800" b="0" i="1" smtClean="0">
                              <a:latin typeface="Cambria Math" panose="02040503050406030204" pitchFamily="18" charset="0"/>
                              <a:ea typeface="Cambria Math" panose="02040503050406030204" pitchFamily="18" charset="0"/>
                            </a:rPr>
                            <m:t>−</m:t>
                          </m:r>
                          <m:sSub>
                            <m:sSubPr>
                              <m:ctrlPr>
                                <a:rPr lang="en-GB" sz="2800" b="0" i="1" smtClean="0">
                                  <a:latin typeface="Cambria Math" panose="02040503050406030204" pitchFamily="18" charset="0"/>
                                  <a:ea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𝛿</m:t>
                              </m:r>
                            </m:e>
                            <m:sub>
                              <m:r>
                                <a:rPr lang="en-GB" sz="2800" b="0" i="1" smtClean="0">
                                  <a:latin typeface="Cambria Math" panose="02040503050406030204" pitchFamily="18" charset="0"/>
                                  <a:ea typeface="Cambria Math" panose="02040503050406030204" pitchFamily="18" charset="0"/>
                                </a:rPr>
                                <m:t>1</m:t>
                              </m:r>
                            </m:sub>
                          </m:sSub>
                        </m:e>
                      </m:d>
                    </m:oMath>
                  </m:oMathPara>
                </a14:m>
                <a:endParaRPr lang="en-US" sz="2800" dirty="0"/>
              </a:p>
            </p:txBody>
          </p:sp>
        </mc:Choice>
        <mc:Fallback>
          <p:sp>
            <p:nvSpPr>
              <p:cNvPr id="21" name="Rectangle 20"/>
              <p:cNvSpPr>
                <a:spLocks noRot="1" noChangeAspect="1" noMove="1" noResize="1" noEditPoints="1" noAdjustHandles="1" noChangeArrowheads="1" noChangeShapeType="1" noTextEdit="1"/>
              </p:cNvSpPr>
              <p:nvPr/>
            </p:nvSpPr>
            <p:spPr>
              <a:xfrm>
                <a:off x="2483768" y="3933056"/>
                <a:ext cx="3207673" cy="974947"/>
              </a:xfrm>
              <a:prstGeom prst="rect">
                <a:avLst/>
              </a:prstGeom>
              <a:blipFill rotWithShape="1">
                <a:blip r:embed="rId2"/>
                <a:stretch>
                  <a:fillRect l="-9" t="-51" r="18" b="9"/>
                </a:stretch>
              </a:blipFill>
            </p:spPr>
            <p:txBody>
              <a:bodyPr/>
              <a:lstStyle/>
              <a:p>
                <a:r>
                  <a:rPr lang="zh-CN" altLang="en-US">
                    <a:noFill/>
                  </a:rPr>
                  <a:t> </a:t>
                </a:r>
              </a:p>
            </p:txBody>
          </p:sp>
        </mc:Fallback>
      </mc:AlternateContent>
      <p:cxnSp>
        <p:nvCxnSpPr>
          <p:cNvPr id="23" name="Straight Arrow Connector 22"/>
          <p:cNvCxnSpPr/>
          <p:nvPr/>
        </p:nvCxnSpPr>
        <p:spPr>
          <a:xfrm flipV="1">
            <a:off x="4355976" y="4725144"/>
            <a:ext cx="0" cy="936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99592" y="3140968"/>
            <a:ext cx="4322658" cy="369332"/>
          </a:xfrm>
          <a:prstGeom prst="rect">
            <a:avLst/>
          </a:prstGeom>
          <a:noFill/>
        </p:spPr>
        <p:txBody>
          <a:bodyPr wrap="none" rtlCol="0">
            <a:spAutoFit/>
          </a:bodyPr>
          <a:lstStyle/>
          <a:p>
            <a:r>
              <a:rPr lang="en-GB" dirty="0"/>
              <a:t>The phase difference between both waves is:</a:t>
            </a:r>
            <a:endParaRPr lang="en-US" dirty="0"/>
          </a:p>
        </p:txBody>
      </p:sp>
      <mc:AlternateContent xmlns:mc="http://schemas.openxmlformats.org/markup-compatibility/2006">
        <mc:Choice xmlns:a14="http://schemas.microsoft.com/office/drawing/2010/main" Requires="a14">
          <p:sp>
            <p:nvSpPr>
              <p:cNvPr id="25" name="TextBox 24"/>
              <p:cNvSpPr txBox="1"/>
              <p:nvPr/>
            </p:nvSpPr>
            <p:spPr>
              <a:xfrm flipH="1">
                <a:off x="1907704" y="5725835"/>
                <a:ext cx="3168352" cy="369332"/>
              </a:xfrm>
              <a:prstGeom prst="rect">
                <a:avLst/>
              </a:prstGeom>
              <a:noFill/>
            </p:spPr>
            <p:txBody>
              <a:bodyPr wrap="square" rtlCol="0">
                <a:spAutoFit/>
              </a:bodyPr>
              <a:lstStyle/>
              <a:p>
                <a:r>
                  <a:rPr lang="en-GB" dirty="0"/>
                  <a:t>Optical path from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2</m:t>
                        </m:r>
                      </m:sub>
                    </m:sSub>
                  </m:oMath>
                </a14:m>
                <a:r>
                  <a:rPr lang="en-GB" dirty="0"/>
                  <a:t> to P </a:t>
                </a:r>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flipH="1">
                <a:off x="1907704" y="5725835"/>
                <a:ext cx="3168352" cy="369332"/>
              </a:xfrm>
              <a:prstGeom prst="rect">
                <a:avLst/>
              </a:prstGeom>
              <a:blipFill rotWithShape="1">
                <a:blip r:embed="rId3"/>
                <a:stretch>
                  <a:fillRect l="-5" t="-11" r="16" b="1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flipH="1">
                <a:off x="5148412" y="5541169"/>
                <a:ext cx="3168352" cy="369332"/>
              </a:xfrm>
              <a:prstGeom prst="rect">
                <a:avLst/>
              </a:prstGeom>
              <a:noFill/>
            </p:spPr>
            <p:txBody>
              <a:bodyPr wrap="square" rtlCol="0">
                <a:spAutoFit/>
              </a:bodyPr>
              <a:lstStyle/>
              <a:p>
                <a:r>
                  <a:rPr lang="en-GB" dirty="0"/>
                  <a:t>Optical path from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1</m:t>
                        </m:r>
                      </m:sub>
                    </m:sSub>
                  </m:oMath>
                </a14:m>
                <a:r>
                  <a:rPr lang="en-GB" dirty="0"/>
                  <a:t> to P </a:t>
                </a:r>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flipH="1">
                <a:off x="5148412" y="5541169"/>
                <a:ext cx="3168352" cy="369332"/>
              </a:xfrm>
              <a:prstGeom prst="rect">
                <a:avLst/>
              </a:prstGeom>
              <a:blipFill rotWithShape="1">
                <a:blip r:embed="rId4"/>
                <a:stretch>
                  <a:fillRect l="-15" t="-43" r="5" b="151"/>
                </a:stretch>
              </a:blipFill>
            </p:spPr>
            <p:txBody>
              <a:bodyPr/>
              <a:lstStyle/>
              <a:p>
                <a:r>
                  <a:rPr lang="zh-CN" altLang="en-US">
                    <a:noFill/>
                  </a:rPr>
                  <a:t> </a:t>
                </a:r>
              </a:p>
            </p:txBody>
          </p:sp>
        </mc:Fallback>
      </mc:AlternateContent>
      <p:cxnSp>
        <p:nvCxnSpPr>
          <p:cNvPr id="27" name="Straight Arrow Connector 26"/>
          <p:cNvCxnSpPr/>
          <p:nvPr/>
        </p:nvCxnSpPr>
        <p:spPr>
          <a:xfrm flipH="1" flipV="1">
            <a:off x="5148064" y="4725144"/>
            <a:ext cx="792088" cy="816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Rectangle: Rounded Corners 15"/>
          <p:cNvSpPr/>
          <p:nvPr/>
        </p:nvSpPr>
        <p:spPr bwMode="auto">
          <a:xfrm>
            <a:off x="2843808" y="4344807"/>
            <a:ext cx="6192688" cy="596361"/>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5" name="Title 1"/>
          <p:cNvSpPr>
            <a:spLocks noGrp="1"/>
          </p:cNvSpPr>
          <p:nvPr>
            <p:ph type="title"/>
          </p:nvPr>
        </p:nvSpPr>
        <p:spPr>
          <a:xfrm>
            <a:off x="636588" y="212775"/>
            <a:ext cx="8229600" cy="1143000"/>
          </a:xfrm>
        </p:spPr>
        <p:txBody>
          <a:bodyPr/>
          <a:lstStyle/>
          <a:p>
            <a:r>
              <a:rPr lang="en-US" sz="2000" dirty="0"/>
              <a:t>Mathematical description of Young’s holes experiment</a:t>
            </a:r>
            <a:endParaRPr lang="en-US" sz="2000" dirty="0"/>
          </a:p>
        </p:txBody>
      </p:sp>
      <p:cxnSp>
        <p:nvCxnSpPr>
          <p:cNvPr id="6" name="Straight Connector 5"/>
          <p:cNvCxnSpPr/>
          <p:nvPr/>
        </p:nvCxnSpPr>
        <p:spPr bwMode="auto">
          <a:xfrm>
            <a:off x="899563" y="3293956"/>
            <a:ext cx="0" cy="57606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a:off x="899563" y="3934348"/>
            <a:ext cx="0" cy="72157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p:cNvCxnSpPr/>
          <p:nvPr/>
        </p:nvCxnSpPr>
        <p:spPr bwMode="auto">
          <a:xfrm>
            <a:off x="897095" y="4725195"/>
            <a:ext cx="0" cy="4280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9" name="TextBox 8"/>
              <p:cNvSpPr txBox="1"/>
              <p:nvPr/>
            </p:nvSpPr>
            <p:spPr>
              <a:xfrm>
                <a:off x="603342" y="3553848"/>
                <a:ext cx="27142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603342" y="3553848"/>
                <a:ext cx="271421" cy="276999"/>
              </a:xfrm>
              <a:prstGeom prst="rect">
                <a:avLst/>
              </a:prstGeom>
              <a:blipFill rotWithShape="1">
                <a:blip r:embed="rId1"/>
                <a:stretch>
                  <a:fillRect l="-34" t="-140" r="-14837" b="1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622821" y="4738348"/>
                <a:ext cx="2767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622821" y="4738348"/>
                <a:ext cx="276742" cy="276999"/>
              </a:xfrm>
              <a:prstGeom prst="rect">
                <a:avLst/>
              </a:prstGeom>
              <a:blipFill rotWithShape="1">
                <a:blip r:embed="rId2"/>
                <a:stretch>
                  <a:fillRect l="-188" t="-221" r="-13392" b="42"/>
                </a:stretch>
              </a:blipFill>
            </p:spPr>
            <p:txBody>
              <a:bodyPr/>
              <a:lstStyle/>
              <a:p>
                <a:r>
                  <a:rPr lang="zh-CN" altLang="en-US">
                    <a:noFill/>
                  </a:rPr>
                  <a:t> </a:t>
                </a:r>
              </a:p>
            </p:txBody>
          </p:sp>
        </mc:Fallback>
      </mc:AlternateContent>
      <p:cxnSp>
        <p:nvCxnSpPr>
          <p:cNvPr id="11" name="Straight Connector 10"/>
          <p:cNvCxnSpPr/>
          <p:nvPr/>
        </p:nvCxnSpPr>
        <p:spPr bwMode="auto">
          <a:xfrm>
            <a:off x="1763659" y="3194497"/>
            <a:ext cx="0" cy="197193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1691651" y="3622984"/>
            <a:ext cx="14401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1794367" y="3423841"/>
            <a:ext cx="314510" cy="369332"/>
          </a:xfrm>
          <a:prstGeom prst="rect">
            <a:avLst/>
          </a:prstGeom>
          <a:noFill/>
        </p:spPr>
        <p:txBody>
          <a:bodyPr wrap="none" rtlCol="0">
            <a:spAutoFit/>
          </a:bodyPr>
          <a:lstStyle/>
          <a:p>
            <a:r>
              <a:rPr lang="en-US" dirty="0"/>
              <a:t>P</a:t>
            </a:r>
            <a:endParaRPr lang="en-US" dirty="0"/>
          </a:p>
        </p:txBody>
      </p:sp>
      <p:cxnSp>
        <p:nvCxnSpPr>
          <p:cNvPr id="14" name="Straight Arrow Connector 13"/>
          <p:cNvCxnSpPr/>
          <p:nvPr/>
        </p:nvCxnSpPr>
        <p:spPr bwMode="auto">
          <a:xfrm>
            <a:off x="894507" y="4295137"/>
            <a:ext cx="1539477"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15" name="TextBox 14"/>
              <p:cNvSpPr txBox="1"/>
              <p:nvPr/>
            </p:nvSpPr>
            <p:spPr>
              <a:xfrm>
                <a:off x="2433984" y="4180465"/>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2433984" y="4180465"/>
                <a:ext cx="173894" cy="276999"/>
              </a:xfrm>
              <a:prstGeom prst="rect">
                <a:avLst/>
              </a:prstGeom>
              <a:blipFill rotWithShape="1">
                <a:blip r:embed="rId3"/>
                <a:stretch>
                  <a:fillRect l="-17" t="-94" r="-17932" b="14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1776629" y="4290263"/>
                <a:ext cx="21884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1776629" y="4290263"/>
                <a:ext cx="218841" cy="276999"/>
              </a:xfrm>
              <a:prstGeom prst="rect">
                <a:avLst/>
              </a:prstGeom>
              <a:blipFill rotWithShape="1">
                <a:blip r:embed="rId4"/>
                <a:stretch>
                  <a:fillRect l="-244" t="-73" r="-13791" b="123"/>
                </a:stretch>
              </a:blipFill>
            </p:spPr>
            <p:txBody>
              <a:bodyPr/>
              <a:lstStyle/>
              <a:p>
                <a:r>
                  <a:rPr lang="zh-CN" altLang="en-US">
                    <a:noFill/>
                  </a:rPr>
                  <a:t> </a:t>
                </a:r>
              </a:p>
            </p:txBody>
          </p:sp>
        </mc:Fallback>
      </mc:AlternateContent>
      <p:cxnSp>
        <p:nvCxnSpPr>
          <p:cNvPr id="17" name="Straight Connector 16"/>
          <p:cNvCxnSpPr>
            <a:endCxn id="13" idx="1"/>
          </p:cNvCxnSpPr>
          <p:nvPr/>
        </p:nvCxnSpPr>
        <p:spPr bwMode="auto">
          <a:xfrm flipV="1">
            <a:off x="926872" y="3608507"/>
            <a:ext cx="867495" cy="32584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a:endCxn id="13" idx="1"/>
          </p:cNvCxnSpPr>
          <p:nvPr/>
        </p:nvCxnSpPr>
        <p:spPr bwMode="auto">
          <a:xfrm flipV="1">
            <a:off x="894507" y="3608507"/>
            <a:ext cx="899860" cy="112984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p:cNvCxnSpPr/>
          <p:nvPr/>
        </p:nvCxnSpPr>
        <p:spPr bwMode="auto">
          <a:xfrm>
            <a:off x="595285" y="3891376"/>
            <a:ext cx="0" cy="855175"/>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20" name="TextBox 19"/>
              <p:cNvSpPr txBox="1"/>
              <p:nvPr/>
            </p:nvSpPr>
            <p:spPr>
              <a:xfrm>
                <a:off x="323906" y="4109257"/>
                <a:ext cx="19806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323906" y="4109257"/>
                <a:ext cx="198068" cy="276999"/>
              </a:xfrm>
              <a:prstGeom prst="rect">
                <a:avLst/>
              </a:prstGeom>
              <a:blipFill rotWithShape="1">
                <a:blip r:embed="rId5"/>
                <a:stretch>
                  <a:fillRect l="-28" t="-62" r="-15387" b="112"/>
                </a:stretch>
              </a:blipFill>
            </p:spPr>
            <p:txBody>
              <a:bodyPr/>
              <a:lstStyle/>
              <a:p>
                <a:r>
                  <a:rPr lang="zh-CN" altLang="en-US">
                    <a:noFill/>
                  </a:rPr>
                  <a:t> </a:t>
                </a:r>
              </a:p>
            </p:txBody>
          </p:sp>
        </mc:Fallback>
      </mc:AlternateContent>
      <p:cxnSp>
        <p:nvCxnSpPr>
          <p:cNvPr id="21" name="Straight Arrow Connector 20"/>
          <p:cNvCxnSpPr/>
          <p:nvPr/>
        </p:nvCxnSpPr>
        <p:spPr bwMode="auto">
          <a:xfrm flipH="1" flipV="1">
            <a:off x="1754234" y="2826519"/>
            <a:ext cx="9425" cy="92629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22" name="Rectangle 21"/>
              <p:cNvSpPr/>
              <p:nvPr/>
            </p:nvSpPr>
            <p:spPr>
              <a:xfrm>
                <a:off x="1052034" y="3438318"/>
                <a:ext cx="428002"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1</m:t>
                          </m:r>
                        </m:sub>
                      </m:sSub>
                    </m:oMath>
                  </m:oMathPara>
                </a14:m>
                <a:endParaRPr lang="en-US" dirty="0"/>
              </a:p>
            </p:txBody>
          </p:sp>
        </mc:Choice>
        <mc:Fallback>
          <p:sp>
            <p:nvSpPr>
              <p:cNvPr id="22" name="Rectangle 21"/>
              <p:cNvSpPr>
                <a:spLocks noRot="1" noChangeAspect="1" noMove="1" noResize="1" noEditPoints="1" noAdjustHandles="1" noChangeArrowheads="1" noChangeShapeType="1" noTextEdit="1"/>
              </p:cNvSpPr>
              <p:nvPr/>
            </p:nvSpPr>
            <p:spPr>
              <a:xfrm>
                <a:off x="1052034" y="3438318"/>
                <a:ext cx="428002" cy="369332"/>
              </a:xfrm>
              <a:prstGeom prst="rect">
                <a:avLst/>
              </a:prstGeom>
              <a:blipFill rotWithShape="1">
                <a:blip r:embed="rId6"/>
                <a:stretch>
                  <a:fillRect l="-111" t="-116" r="114" b="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Rectangle 22"/>
              <p:cNvSpPr/>
              <p:nvPr/>
            </p:nvSpPr>
            <p:spPr>
              <a:xfrm>
                <a:off x="1075031" y="4290866"/>
                <a:ext cx="433324"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2</m:t>
                          </m:r>
                        </m:sub>
                      </m:sSub>
                    </m:oMath>
                  </m:oMathPara>
                </a14:m>
                <a:endParaRPr lang="en-US" dirty="0"/>
              </a:p>
            </p:txBody>
          </p:sp>
        </mc:Choice>
        <mc:Fallback>
          <p:sp>
            <p:nvSpPr>
              <p:cNvPr id="23" name="Rectangle 22"/>
              <p:cNvSpPr>
                <a:spLocks noRot="1" noChangeAspect="1" noMove="1" noResize="1" noEditPoints="1" noAdjustHandles="1" noChangeArrowheads="1" noChangeShapeType="1" noTextEdit="1"/>
              </p:cNvSpPr>
              <p:nvPr/>
            </p:nvSpPr>
            <p:spPr>
              <a:xfrm>
                <a:off x="1075031" y="4290866"/>
                <a:ext cx="433324" cy="369332"/>
              </a:xfrm>
              <a:prstGeom prst="rect">
                <a:avLst/>
              </a:prstGeom>
              <a:blipFill rotWithShape="1">
                <a:blip r:embed="rId7"/>
                <a:stretch>
                  <a:fillRect l="-141" t="-46" r="53" b="154"/>
                </a:stretch>
              </a:blipFill>
            </p:spPr>
            <p:txBody>
              <a:bodyPr/>
              <a:lstStyle/>
              <a:p>
                <a:r>
                  <a:rPr lang="zh-CN" altLang="en-US">
                    <a:noFill/>
                  </a:rPr>
                  <a:t> </a:t>
                </a:r>
              </a:p>
            </p:txBody>
          </p:sp>
        </mc:Fallback>
      </mc:AlternateContent>
      <p:sp>
        <p:nvSpPr>
          <p:cNvPr id="24" name="TextBox 23"/>
          <p:cNvSpPr txBox="1"/>
          <p:nvPr/>
        </p:nvSpPr>
        <p:spPr>
          <a:xfrm>
            <a:off x="1509984" y="5117830"/>
            <a:ext cx="752129" cy="369332"/>
          </a:xfrm>
          <a:prstGeom prst="rect">
            <a:avLst/>
          </a:prstGeom>
          <a:noFill/>
        </p:spPr>
        <p:txBody>
          <a:bodyPr wrap="none" rtlCol="0">
            <a:spAutoFit/>
          </a:bodyPr>
          <a:lstStyle/>
          <a:p>
            <a:r>
              <a:rPr lang="en-US" dirty="0"/>
              <a:t>screen</a:t>
            </a:r>
            <a:endParaRPr lang="en-US" dirty="0"/>
          </a:p>
        </p:txBody>
      </p:sp>
      <mc:AlternateContent xmlns:mc="http://schemas.openxmlformats.org/markup-compatibility/2006">
        <mc:Choice xmlns:a14="http://schemas.microsoft.com/office/drawing/2010/main" Requires="a14">
          <p:sp>
            <p:nvSpPr>
              <p:cNvPr id="25" name="TextBox 24"/>
              <p:cNvSpPr txBox="1"/>
              <p:nvPr/>
            </p:nvSpPr>
            <p:spPr>
              <a:xfrm>
                <a:off x="1682565" y="2558907"/>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1682565" y="2558907"/>
                <a:ext cx="188128" cy="276999"/>
              </a:xfrm>
              <a:prstGeom prst="rect">
                <a:avLst/>
              </a:prstGeom>
              <a:blipFill rotWithShape="1">
                <a:blip r:embed="rId8"/>
                <a:stretch>
                  <a:fillRect l="-239" t="-178" r="-15873" b="22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586252" y="1064774"/>
                <a:ext cx="8047290" cy="646331"/>
              </a:xfrm>
              <a:prstGeom prst="rect">
                <a:avLst/>
              </a:prstGeom>
              <a:noFill/>
            </p:spPr>
            <p:txBody>
              <a:bodyPr wrap="square" rtlCol="0">
                <a:spAutoFit/>
              </a:bodyPr>
              <a:lstStyle/>
              <a:p>
                <a:r>
                  <a:rPr lang="en-US" dirty="0"/>
                  <a:t>We are interested on a point P in the plane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0</m:t>
                    </m:r>
                    <m:r>
                      <a:rPr lang="en-US" b="0" i="1" smtClean="0">
                        <a:latin typeface="Cambria Math" panose="02040503050406030204" pitchFamily="18" charset="0"/>
                      </a:rPr>
                      <m:t>𝑥</m:t>
                    </m:r>
                  </m:oMath>
                </a14:m>
                <a:r>
                  <a:rPr lang="en-US" dirty="0"/>
                  <a:t> where are also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oMath>
                </a14:m>
                <a:r>
                  <a:rPr lang="en-US" dirty="0"/>
                  <a:t>(i.e. the z-coordinate of P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t> is equal to 0).</a:t>
                </a:r>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586252" y="1064774"/>
                <a:ext cx="8047290" cy="646331"/>
              </a:xfrm>
              <a:prstGeom prst="rect">
                <a:avLst/>
              </a:prstGeom>
              <a:blipFill rotWithShape="1">
                <a:blip r:embed="rId9"/>
                <a:stretch>
                  <a:fillRect l="-2" t="-80" r="1" b="64"/>
                </a:stretch>
              </a:blipFill>
            </p:spPr>
            <p:txBody>
              <a:bodyPr/>
              <a:lstStyle/>
              <a:p>
                <a:r>
                  <a:rPr lang="zh-CN" altLang="en-US">
                    <a:noFill/>
                  </a:rPr>
                  <a:t> </a:t>
                </a:r>
              </a:p>
            </p:txBody>
          </p:sp>
        </mc:Fallback>
      </mc:AlternateContent>
      <p:cxnSp>
        <p:nvCxnSpPr>
          <p:cNvPr id="27" name="Straight Arrow Connector 26"/>
          <p:cNvCxnSpPr/>
          <p:nvPr/>
        </p:nvCxnSpPr>
        <p:spPr bwMode="auto">
          <a:xfrm flipH="1">
            <a:off x="1265626" y="4299409"/>
            <a:ext cx="485064" cy="1073584"/>
          </a:xfrm>
          <a:prstGeom prst="straightConnector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28" name="TextBox 27"/>
              <p:cNvSpPr txBox="1"/>
              <p:nvPr/>
            </p:nvSpPr>
            <p:spPr>
              <a:xfrm>
                <a:off x="956270" y="5380182"/>
                <a:ext cx="19152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p:sp>
            <p:nvSpPr>
              <p:cNvPr id="28" name="TextBox 27"/>
              <p:cNvSpPr txBox="1">
                <a:spLocks noRot="1" noChangeAspect="1" noMove="1" noResize="1" noEditPoints="1" noAdjustHandles="1" noChangeArrowheads="1" noChangeShapeType="1" noTextEdit="1"/>
              </p:cNvSpPr>
              <p:nvPr/>
            </p:nvSpPr>
            <p:spPr>
              <a:xfrm>
                <a:off x="956270" y="5380182"/>
                <a:ext cx="191527" cy="276999"/>
              </a:xfrm>
              <a:prstGeom prst="rect">
                <a:avLst/>
              </a:prstGeom>
              <a:blipFill rotWithShape="1">
                <a:blip r:embed="rId10"/>
                <a:stretch>
                  <a:fillRect l="-311" t="-167" r="-16062" b="217"/>
                </a:stretch>
              </a:blipFill>
            </p:spPr>
            <p:txBody>
              <a:bodyPr/>
              <a:lstStyle/>
              <a:p>
                <a:r>
                  <a:rPr lang="zh-CN" altLang="en-US">
                    <a:noFill/>
                  </a:rPr>
                  <a:t> </a:t>
                </a:r>
              </a:p>
            </p:txBody>
          </p:sp>
        </mc:Fallback>
      </mc:AlternateContent>
      <p:sp>
        <p:nvSpPr>
          <p:cNvPr id="29" name="TextBox 28"/>
          <p:cNvSpPr txBox="1"/>
          <p:nvPr/>
        </p:nvSpPr>
        <p:spPr>
          <a:xfrm>
            <a:off x="2303650" y="2750103"/>
            <a:ext cx="5356466" cy="369332"/>
          </a:xfrm>
          <a:prstGeom prst="rect">
            <a:avLst/>
          </a:prstGeom>
          <a:noFill/>
        </p:spPr>
        <p:txBody>
          <a:bodyPr wrap="none" rtlCol="0">
            <a:spAutoFit/>
          </a:bodyPr>
          <a:lstStyle/>
          <a:p>
            <a:r>
              <a:rPr lang="en-US" dirty="0"/>
              <a:t>We consider that the distance Screen-holes D is such as: </a:t>
            </a:r>
            <a:endParaRPr lang="en-US" dirty="0"/>
          </a:p>
        </p:txBody>
      </p:sp>
      <mc:AlternateContent xmlns:mc="http://schemas.openxmlformats.org/markup-compatibility/2006">
        <mc:Choice xmlns:a14="http://schemas.microsoft.com/office/drawing/2010/main" Requires="a14">
          <p:sp>
            <p:nvSpPr>
              <p:cNvPr id="30" name="Rectangle 29"/>
              <p:cNvSpPr/>
              <p:nvPr/>
            </p:nvSpPr>
            <p:spPr>
              <a:xfrm>
                <a:off x="7553083" y="2564170"/>
                <a:ext cx="1662315" cy="71468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𝑝</m:t>
                              </m:r>
                            </m:sub>
                          </m:sSub>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𝑑</m:t>
                              </m:r>
                            </m:num>
                            <m:den>
                              <m:r>
                                <a:rPr lang="en-US" i="1">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𝐷</m:t>
                      </m:r>
                    </m:oMath>
                  </m:oMathPara>
                </a14:m>
                <a:endParaRPr lang="en-US" dirty="0"/>
              </a:p>
            </p:txBody>
          </p:sp>
        </mc:Choice>
        <mc:Fallback>
          <p:sp>
            <p:nvSpPr>
              <p:cNvPr id="30" name="Rectangle 29"/>
              <p:cNvSpPr>
                <a:spLocks noRot="1" noChangeAspect="1" noMove="1" noResize="1" noEditPoints="1" noAdjustHandles="1" noChangeArrowheads="1" noChangeShapeType="1" noTextEdit="1"/>
              </p:cNvSpPr>
              <p:nvPr/>
            </p:nvSpPr>
            <p:spPr>
              <a:xfrm>
                <a:off x="7553083" y="2564170"/>
                <a:ext cx="1662315" cy="714683"/>
              </a:xfrm>
              <a:prstGeom prst="rect">
                <a:avLst/>
              </a:prstGeom>
              <a:blipFill rotWithShape="1">
                <a:blip r:embed="rId11"/>
                <a:stretch>
                  <a:fillRect l="-24" t="-6" r="17" b="4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Rectangle 30"/>
              <p:cNvSpPr/>
              <p:nvPr/>
            </p:nvSpPr>
            <p:spPr>
              <a:xfrm>
                <a:off x="4885060" y="1391920"/>
                <a:ext cx="2269467" cy="61279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l-GR" i="1">
                          <a:latin typeface="Cambria Math" panose="02040503050406030204" pitchFamily="18" charset="0"/>
                          <a:ea typeface="Cambria Math" panose="02040503050406030204" pitchFamily="18" charset="0"/>
                        </a:rPr>
                        <m:t>Δ</m:t>
                      </m:r>
                      <m:r>
                        <a:rPr lang="el-GR"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ea typeface="Cambria Math" panose="02040503050406030204" pitchFamily="18" charset="0"/>
                            </a:rPr>
                            <m:t>𝜆</m:t>
                          </m:r>
                        </m:den>
                      </m:f>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1</m:t>
                              </m:r>
                            </m:sub>
                          </m:sSub>
                        </m:e>
                      </m:d>
                    </m:oMath>
                  </m:oMathPara>
                </a14:m>
                <a:endParaRPr lang="en-US" dirty="0"/>
              </a:p>
            </p:txBody>
          </p:sp>
        </mc:Choice>
        <mc:Fallback>
          <p:sp>
            <p:nvSpPr>
              <p:cNvPr id="31" name="Rectangle 30"/>
              <p:cNvSpPr>
                <a:spLocks noRot="1" noChangeAspect="1" noMove="1" noResize="1" noEditPoints="1" noAdjustHandles="1" noChangeArrowheads="1" noChangeShapeType="1" noTextEdit="1"/>
              </p:cNvSpPr>
              <p:nvPr/>
            </p:nvSpPr>
            <p:spPr>
              <a:xfrm>
                <a:off x="4885060" y="1391920"/>
                <a:ext cx="2269467" cy="612796"/>
              </a:xfrm>
              <a:prstGeom prst="rect">
                <a:avLst/>
              </a:prstGeom>
              <a:blipFill rotWithShape="1">
                <a:blip r:embed="rId12"/>
                <a:stretch>
                  <a:fillRect r="27" b="3"/>
                </a:stretch>
              </a:blipFill>
            </p:spPr>
            <p:txBody>
              <a:bodyPr/>
              <a:lstStyle/>
              <a:p>
                <a:r>
                  <a:rPr lang="zh-CN" altLang="en-US">
                    <a:noFill/>
                  </a:rPr>
                  <a:t> </a:t>
                </a:r>
              </a:p>
            </p:txBody>
          </p:sp>
        </mc:Fallback>
      </mc:AlternateContent>
      <p:sp>
        <p:nvSpPr>
          <p:cNvPr id="32" name="Arrow: Right 62"/>
          <p:cNvSpPr/>
          <p:nvPr/>
        </p:nvSpPr>
        <p:spPr bwMode="auto">
          <a:xfrm>
            <a:off x="4519697" y="1464373"/>
            <a:ext cx="220345" cy="26050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mc:Choice xmlns:a14="http://schemas.microsoft.com/office/drawing/2010/main" Requires="a14">
          <p:sp>
            <p:nvSpPr>
              <p:cNvPr id="33" name="TextBox 32"/>
              <p:cNvSpPr txBox="1"/>
              <p:nvPr/>
            </p:nvSpPr>
            <p:spPr>
              <a:xfrm>
                <a:off x="2873162" y="2164793"/>
                <a:ext cx="3670877" cy="369332"/>
              </a:xfrm>
              <a:prstGeom prst="rect">
                <a:avLst/>
              </a:prstGeom>
              <a:noFill/>
            </p:spPr>
            <p:txBody>
              <a:bodyPr wrap="none" rtlCol="0">
                <a:spAutoFit/>
              </a:bodyPr>
              <a:lstStyle/>
              <a:p>
                <a:r>
                  <a:rPr lang="en-US" dirty="0"/>
                  <a:t>Coordinates of P:</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 </m:t>
                        </m:r>
                        <m:r>
                          <a:rPr lang="en-US" b="0" i="1" dirty="0" smtClean="0">
                            <a:latin typeface="Cambria Math" panose="02040503050406030204" pitchFamily="18" charset="0"/>
                          </a:rPr>
                          <m:t>𝑥</m:t>
                        </m:r>
                      </m:e>
                      <m:sub>
                        <m:r>
                          <a:rPr lang="en-US" b="0" i="1" dirty="0" smtClean="0">
                            <a:latin typeface="Cambria Math" panose="02040503050406030204" pitchFamily="18" charset="0"/>
                          </a:rPr>
                          <m:t>𝑃</m:t>
                        </m:r>
                      </m:sub>
                    </m:sSub>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𝑃</m:t>
                        </m:r>
                      </m:sub>
                    </m:sSub>
                  </m:oMath>
                </a14:m>
                <a:r>
                  <a:rPr lang="en-US" dirty="0"/>
                  <a:t>,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𝑃</m:t>
                        </m:r>
                      </m:sub>
                    </m:sSub>
                  </m:oMath>
                </a14:m>
                <a:r>
                  <a:rPr lang="en-US" dirty="0"/>
                  <a:t> (</a:t>
                </a:r>
                <a14:m>
                  <m:oMath xmlns:m="http://schemas.openxmlformats.org/officeDocument/2006/math">
                    <m:sSub>
                      <m:sSubPr>
                        <m:ctrlPr>
                          <a:rPr lang="en-US" i="1" dirty="0" smtClean="0">
                            <a:latin typeface="Cambria Math" panose="02040503050406030204" pitchFamily="18" charset="0"/>
                          </a:rPr>
                        </m:ctrlPr>
                      </m:sSubPr>
                      <m:e>
                        <m:r>
                          <a:rPr lang="en-GB" b="0" i="1" dirty="0" smtClean="0">
                            <a:latin typeface="Cambria Math" panose="02040503050406030204" pitchFamily="18" charset="0"/>
                          </a:rPr>
                          <m:t>𝑧</m:t>
                        </m:r>
                      </m:e>
                      <m:sub>
                        <m:r>
                          <a:rPr lang="en-GB" b="0" i="1" dirty="0" smtClean="0">
                            <a:latin typeface="Cambria Math" panose="02040503050406030204" pitchFamily="18" charset="0"/>
                          </a:rPr>
                          <m:t>𝑃</m:t>
                        </m:r>
                      </m:sub>
                    </m:sSub>
                    <m:r>
                      <a:rPr lang="en-GB" b="0" i="1" dirty="0" smtClean="0">
                        <a:latin typeface="Cambria Math" panose="02040503050406030204" pitchFamily="18" charset="0"/>
                      </a:rPr>
                      <m:t>=</m:t>
                    </m:r>
                    <m:r>
                      <a:rPr lang="en-GB" b="0" i="1" dirty="0" smtClean="0">
                        <a:latin typeface="Cambria Math" panose="02040503050406030204" pitchFamily="18" charset="0"/>
                      </a:rPr>
                      <m:t>0</m:t>
                    </m:r>
                  </m:oMath>
                </a14:m>
                <a:r>
                  <a:rPr lang="en-US" dirty="0"/>
                  <a:t>)</a:t>
                </a:r>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2873162" y="2164793"/>
                <a:ext cx="3670877" cy="369332"/>
              </a:xfrm>
              <a:prstGeom prst="rect">
                <a:avLst/>
              </a:prstGeom>
              <a:blipFill rotWithShape="1">
                <a:blip r:embed="rId13"/>
                <a:stretch>
                  <a:fillRect l="-11" t="-21" r="10" b="129"/>
                </a:stretch>
              </a:blipFill>
            </p:spPr>
            <p:txBody>
              <a:bodyPr/>
              <a:lstStyle/>
              <a:p>
                <a:r>
                  <a:rPr lang="zh-CN" altLang="en-US">
                    <a:noFill/>
                  </a:rPr>
                  <a:t> </a:t>
                </a:r>
              </a:p>
            </p:txBody>
          </p:sp>
        </mc:Fallback>
      </mc:AlternateContent>
      <p:sp>
        <p:nvSpPr>
          <p:cNvPr id="34" name="Arrow: Right 4"/>
          <p:cNvSpPr/>
          <p:nvPr/>
        </p:nvSpPr>
        <p:spPr bwMode="auto">
          <a:xfrm>
            <a:off x="5089423" y="3354411"/>
            <a:ext cx="360040" cy="31542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35" name="TextBox 34"/>
          <p:cNvSpPr txBox="1"/>
          <p:nvPr/>
        </p:nvSpPr>
        <p:spPr>
          <a:xfrm>
            <a:off x="2491245" y="3131964"/>
            <a:ext cx="2473754" cy="369332"/>
          </a:xfrm>
          <a:prstGeom prst="rect">
            <a:avLst/>
          </a:prstGeom>
          <a:noFill/>
        </p:spPr>
        <p:txBody>
          <a:bodyPr wrap="none" rtlCol="0">
            <a:spAutoFit/>
          </a:bodyPr>
          <a:lstStyle/>
          <a:p>
            <a:r>
              <a:rPr lang="en-US" dirty="0"/>
              <a:t>After few mathematics ..</a:t>
            </a:r>
            <a:endParaRPr lang="en-US" dirty="0"/>
          </a:p>
        </p:txBody>
      </p:sp>
      <mc:AlternateContent xmlns:mc="http://schemas.openxmlformats.org/markup-compatibility/2006">
        <mc:Choice xmlns:a14="http://schemas.microsoft.com/office/drawing/2010/main" Requires="a14">
          <p:sp>
            <p:nvSpPr>
              <p:cNvPr id="36" name="TextBox 35"/>
              <p:cNvSpPr txBox="1"/>
              <p:nvPr/>
            </p:nvSpPr>
            <p:spPr>
              <a:xfrm>
                <a:off x="5570316" y="3289062"/>
                <a:ext cx="1833772" cy="5241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𝑛𝑟</m:t>
                          </m:r>
                        </m:e>
                        <m:sub>
                          <m:r>
                            <a:rPr lang="en-US" b="0" i="1" smtClean="0">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𝑛𝑑</m:t>
                          </m:r>
                        </m:num>
                        <m:den>
                          <m:r>
                            <a:rPr lang="en-US" b="0" i="1" smtClean="0">
                              <a:latin typeface="Cambria Math" panose="02040503050406030204" pitchFamily="18" charset="0"/>
                            </a:rPr>
                            <m:t>𝐷</m:t>
                          </m:r>
                        </m:den>
                      </m:f>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𝑃</m:t>
                          </m:r>
                        </m:sub>
                      </m:sSub>
                    </m:oMath>
                  </m:oMathPara>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5570316" y="3289062"/>
                <a:ext cx="1833772" cy="524118"/>
              </a:xfrm>
              <a:prstGeom prst="rect">
                <a:avLst/>
              </a:prstGeom>
              <a:blipFill rotWithShape="1">
                <a:blip r:embed="rId14"/>
                <a:stretch>
                  <a:fillRect l="-5" t="-76" r="-2390" b="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3100868" y="4410007"/>
                <a:ext cx="5343835"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rPr>
                      <m:t>𝑛</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𝑛𝑟</m:t>
                        </m:r>
                      </m:e>
                      <m:sub>
                        <m:r>
                          <a:rPr lang="en-US" i="1">
                            <a:latin typeface="Cambria Math" panose="02040503050406030204" pitchFamily="18" charset="0"/>
                          </a:rPr>
                          <m:t>1</m:t>
                        </m:r>
                      </m:sub>
                    </m:sSub>
                    <m:r>
                      <a:rPr lang="en-US" i="1">
                        <a:latin typeface="Cambria Math" panose="02040503050406030204" pitchFamily="18" charset="0"/>
                      </a:rPr>
                      <m:t> </m:t>
                    </m:r>
                  </m:oMath>
                </a14:m>
                <a:r>
                  <a:rPr lang="en-US" dirty="0"/>
                  <a:t>is proportional to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𝑃</m:t>
                        </m:r>
                      </m:sub>
                    </m:sSub>
                  </m:oMath>
                </a14:m>
                <a:r>
                  <a:rPr lang="en-US" dirty="0"/>
                  <a:t> and don’t depends to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𝑃</m:t>
                        </m:r>
                      </m:sub>
                    </m:sSub>
                  </m:oMath>
                </a14:m>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3100868" y="4410007"/>
                <a:ext cx="5343835" cy="369332"/>
              </a:xfrm>
              <a:prstGeom prst="rect">
                <a:avLst/>
              </a:prstGeom>
              <a:blipFill rotWithShape="1">
                <a:blip r:embed="rId15"/>
                <a:stretch>
                  <a:fillRect l="-3" t="-154" r="9" b="89"/>
                </a:stretch>
              </a:blipFill>
            </p:spPr>
            <p:txBody>
              <a:bodyPr/>
              <a:lstStyle/>
              <a:p>
                <a:r>
                  <a:rPr lang="zh-CN" altLang="en-US">
                    <a:noFill/>
                  </a:rPr>
                  <a:t> </a:t>
                </a:r>
              </a:p>
            </p:txBody>
          </p:sp>
        </mc:Fallback>
      </mc:AlternateContent>
      <p:cxnSp>
        <p:nvCxnSpPr>
          <p:cNvPr id="39" name="Straight Arrow Connector 38"/>
          <p:cNvCxnSpPr/>
          <p:nvPr/>
        </p:nvCxnSpPr>
        <p:spPr bwMode="auto">
          <a:xfrm>
            <a:off x="926872" y="5893557"/>
            <a:ext cx="867495" cy="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40" name="TextBox 39"/>
              <p:cNvSpPr txBox="1"/>
              <p:nvPr/>
            </p:nvSpPr>
            <p:spPr>
              <a:xfrm>
                <a:off x="1229054" y="5960289"/>
                <a:ext cx="22474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oMath>
                  </m:oMathPara>
                </a14:m>
                <a:endParaRPr lang="en-US" dirty="0"/>
              </a:p>
            </p:txBody>
          </p:sp>
        </mc:Choice>
        <mc:Fallback>
          <p:sp>
            <p:nvSpPr>
              <p:cNvPr id="40" name="TextBox 39"/>
              <p:cNvSpPr txBox="1">
                <a:spLocks noRot="1" noChangeAspect="1" noMove="1" noResize="1" noEditPoints="1" noAdjustHandles="1" noChangeArrowheads="1" noChangeShapeType="1" noTextEdit="1"/>
              </p:cNvSpPr>
              <p:nvPr/>
            </p:nvSpPr>
            <p:spPr>
              <a:xfrm>
                <a:off x="1229054" y="5960289"/>
                <a:ext cx="224741" cy="276999"/>
              </a:xfrm>
              <a:prstGeom prst="rect">
                <a:avLst/>
              </a:prstGeom>
              <a:blipFill rotWithShape="1">
                <a:blip r:embed="rId16"/>
                <a:stretch>
                  <a:fillRect l="-146" t="-65" r="-13155" b="1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TextBox 40"/>
              <p:cNvSpPr txBox="1"/>
              <p:nvPr/>
            </p:nvSpPr>
            <p:spPr>
              <a:xfrm>
                <a:off x="2669927" y="5190279"/>
                <a:ext cx="3699539" cy="369332"/>
              </a:xfrm>
              <a:prstGeom prst="rect">
                <a:avLst/>
              </a:prstGeom>
              <a:noFill/>
            </p:spPr>
            <p:txBody>
              <a:bodyPr wrap="none" rtlCol="0">
                <a:spAutoFit/>
              </a:bodyPr>
              <a:lstStyle/>
              <a:p>
                <a:r>
                  <a:rPr lang="en-US" dirty="0"/>
                  <a:t>If the waves propagates in air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 </a:t>
                </a:r>
                <a:endParaRPr lang="en-US" dirty="0"/>
              </a:p>
            </p:txBody>
          </p:sp>
        </mc:Choice>
        <mc:Fallback>
          <p:sp>
            <p:nvSpPr>
              <p:cNvPr id="41" name="TextBox 40"/>
              <p:cNvSpPr txBox="1">
                <a:spLocks noRot="1" noChangeAspect="1" noMove="1" noResize="1" noEditPoints="1" noAdjustHandles="1" noChangeArrowheads="1" noChangeShapeType="1" noTextEdit="1"/>
              </p:cNvSpPr>
              <p:nvPr/>
            </p:nvSpPr>
            <p:spPr>
              <a:xfrm>
                <a:off x="2669927" y="5190279"/>
                <a:ext cx="3699539" cy="369332"/>
              </a:xfrm>
              <a:prstGeom prst="rect">
                <a:avLst/>
              </a:prstGeom>
              <a:blipFill rotWithShape="1">
                <a:blip r:embed="rId17"/>
                <a:stretch>
                  <a:fillRect l="-10" t="-115" r="-2375" b="50"/>
                </a:stretch>
              </a:blipFill>
            </p:spPr>
            <p:txBody>
              <a:bodyPr/>
              <a:lstStyle/>
              <a:p>
                <a:r>
                  <a:rPr lang="zh-CN" altLang="en-US">
                    <a:noFill/>
                  </a:rPr>
                  <a:t> </a:t>
                </a:r>
              </a:p>
            </p:txBody>
          </p:sp>
        </mc:Fallback>
      </mc:AlternateContent>
      <p:sp>
        <p:nvSpPr>
          <p:cNvPr id="42" name="Arrow: Right 54"/>
          <p:cNvSpPr/>
          <p:nvPr/>
        </p:nvSpPr>
        <p:spPr bwMode="auto">
          <a:xfrm>
            <a:off x="6336560" y="5278077"/>
            <a:ext cx="360040" cy="31542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mc:Choice xmlns:a14="http://schemas.microsoft.com/office/drawing/2010/main" Requires="a14">
          <p:sp>
            <p:nvSpPr>
              <p:cNvPr id="43" name="TextBox 42"/>
              <p:cNvSpPr txBox="1"/>
              <p:nvPr/>
            </p:nvSpPr>
            <p:spPr>
              <a:xfrm>
                <a:off x="6866260" y="5158502"/>
                <a:ext cx="1727396" cy="5241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𝑛𝑟</m:t>
                          </m:r>
                        </m:e>
                        <m:sub>
                          <m:r>
                            <a:rPr lang="en-US" b="0" i="1" smtClean="0">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𝐷</m:t>
                          </m:r>
                        </m:den>
                      </m:f>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𝑃</m:t>
                          </m:r>
                        </m:sub>
                      </m:sSub>
                    </m:oMath>
                  </m:oMathPara>
                </a14:m>
                <a:endParaRPr lang="en-US" dirty="0"/>
              </a:p>
            </p:txBody>
          </p:sp>
        </mc:Choice>
        <mc:Fallback>
          <p:sp>
            <p:nvSpPr>
              <p:cNvPr id="43" name="TextBox 42"/>
              <p:cNvSpPr txBox="1">
                <a:spLocks noRot="1" noChangeAspect="1" noMove="1" noResize="1" noEditPoints="1" noAdjustHandles="1" noChangeArrowheads="1" noChangeShapeType="1" noTextEdit="1"/>
              </p:cNvSpPr>
              <p:nvPr/>
            </p:nvSpPr>
            <p:spPr>
              <a:xfrm>
                <a:off x="6866260" y="5158502"/>
                <a:ext cx="1727396" cy="524118"/>
              </a:xfrm>
              <a:prstGeom prst="rect">
                <a:avLst/>
              </a:prstGeom>
              <a:blipFill rotWithShape="1">
                <a:blip r:embed="rId18"/>
                <a:stretch>
                  <a:fillRect t="-76" r="-2562" b="1"/>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fade">
                                      <p:cBhvr>
                                        <p:cTn id="5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6" grpId="0"/>
      <p:bldP spid="29" grpId="0"/>
      <p:bldP spid="30" grpId="0"/>
      <p:bldP spid="31" grpId="0"/>
      <p:bldP spid="32" grpId="0" animBg="1"/>
      <p:bldP spid="33" grpId="0"/>
      <p:bldP spid="34" grpId="0" animBg="1"/>
      <p:bldP spid="35" grpId="0"/>
      <p:bldP spid="36" grpId="0"/>
      <p:bldP spid="38" grpId="0"/>
      <p:bldP spid="41" grpId="0"/>
      <p:bldP spid="42" grpId="0" animBg="1"/>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1"/>
          <p:cNvSpPr>
            <a:spLocks noGrp="1"/>
          </p:cNvSpPr>
          <p:nvPr>
            <p:ph type="title"/>
          </p:nvPr>
        </p:nvSpPr>
        <p:spPr>
          <a:xfrm>
            <a:off x="922781" y="65034"/>
            <a:ext cx="8229600" cy="1143000"/>
          </a:xfrm>
        </p:spPr>
        <p:txBody>
          <a:bodyPr/>
          <a:lstStyle/>
          <a:p>
            <a:r>
              <a:rPr lang="en-US" sz="2400" dirty="0"/>
              <a:t>Young’s holes experiment with incident laser light</a:t>
            </a:r>
            <a:endParaRPr lang="en-US" sz="2400" dirty="0"/>
          </a:p>
        </p:txBody>
      </p:sp>
      <p:pic>
        <p:nvPicPr>
          <p:cNvPr id="5" name="Picture 4"/>
          <p:cNvPicPr>
            <a:picLocks noChangeAspect="1"/>
          </p:cNvPicPr>
          <p:nvPr/>
        </p:nvPicPr>
        <p:blipFill>
          <a:blip r:embed="rId1"/>
          <a:stretch>
            <a:fillRect/>
          </a:stretch>
        </p:blipFill>
        <p:spPr>
          <a:xfrm rot="16200000">
            <a:off x="5151487" y="2273449"/>
            <a:ext cx="3686175" cy="2828925"/>
          </a:xfrm>
          <a:prstGeom prst="rect">
            <a:avLst/>
          </a:prstGeom>
        </p:spPr>
      </p:pic>
      <p:sp>
        <p:nvSpPr>
          <p:cNvPr id="6" name="TextBox 5"/>
          <p:cNvSpPr txBox="1"/>
          <p:nvPr/>
        </p:nvSpPr>
        <p:spPr>
          <a:xfrm>
            <a:off x="5251244" y="5589240"/>
            <a:ext cx="3435556" cy="430887"/>
          </a:xfrm>
          <a:prstGeom prst="rect">
            <a:avLst/>
          </a:prstGeom>
          <a:noFill/>
        </p:spPr>
        <p:txBody>
          <a:bodyPr wrap="none" rtlCol="0">
            <a:spAutoFit/>
          </a:bodyPr>
          <a:lstStyle/>
          <a:p>
            <a:r>
              <a:rPr lang="en-US" sz="1100" dirty="0">
                <a:hlinkClick r:id="rId2"/>
              </a:rPr>
              <a:t>http://www.maxicours.com/se/fiche/1/7/410471.html/ts</a:t>
            </a:r>
            <a:endParaRPr lang="en-US" sz="1100" dirty="0"/>
          </a:p>
          <a:p>
            <a:endParaRPr lang="en-US" sz="1100" dirty="0"/>
          </a:p>
        </p:txBody>
      </p:sp>
      <p:sp>
        <p:nvSpPr>
          <p:cNvPr id="7" name="Rectangle 6"/>
          <p:cNvSpPr/>
          <p:nvPr/>
        </p:nvSpPr>
        <p:spPr bwMode="auto">
          <a:xfrm>
            <a:off x="457200" y="3717032"/>
            <a:ext cx="792088" cy="21602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8" name="Freeform: Shape 7"/>
          <p:cNvSpPr/>
          <p:nvPr/>
        </p:nvSpPr>
        <p:spPr bwMode="auto">
          <a:xfrm>
            <a:off x="1381363" y="3656003"/>
            <a:ext cx="76797" cy="298939"/>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9" name="Freeform: Shape 8"/>
          <p:cNvSpPr/>
          <p:nvPr/>
        </p:nvSpPr>
        <p:spPr bwMode="auto">
          <a:xfrm>
            <a:off x="1687251" y="3527997"/>
            <a:ext cx="76797" cy="594094"/>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0" name="Freeform: Shape 9"/>
          <p:cNvSpPr/>
          <p:nvPr/>
        </p:nvSpPr>
        <p:spPr bwMode="auto">
          <a:xfrm>
            <a:off x="1563669" y="3573016"/>
            <a:ext cx="56472" cy="458071"/>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11" name="Straight Connector 10"/>
          <p:cNvCxnSpPr/>
          <p:nvPr/>
        </p:nvCxnSpPr>
        <p:spPr bwMode="auto">
          <a:xfrm>
            <a:off x="1897360" y="2996952"/>
            <a:ext cx="0" cy="7200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1897542" y="3825044"/>
            <a:ext cx="0" cy="7200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412937" y="3898574"/>
            <a:ext cx="726481" cy="369332"/>
          </a:xfrm>
          <a:prstGeom prst="rect">
            <a:avLst/>
          </a:prstGeom>
          <a:noFill/>
        </p:spPr>
        <p:txBody>
          <a:bodyPr wrap="none" rtlCol="0">
            <a:spAutoFit/>
          </a:bodyPr>
          <a:lstStyle/>
          <a:p>
            <a:r>
              <a:rPr lang="en-US" dirty="0"/>
              <a:t>Laser </a:t>
            </a:r>
            <a:endParaRPr lang="en-US" dirty="0"/>
          </a:p>
        </p:txBody>
      </p:sp>
      <p:sp>
        <p:nvSpPr>
          <p:cNvPr id="14" name="TextBox 13"/>
          <p:cNvSpPr txBox="1"/>
          <p:nvPr/>
        </p:nvSpPr>
        <p:spPr>
          <a:xfrm>
            <a:off x="1524646" y="4600756"/>
            <a:ext cx="639919" cy="261610"/>
          </a:xfrm>
          <a:prstGeom prst="rect">
            <a:avLst/>
          </a:prstGeom>
          <a:noFill/>
        </p:spPr>
        <p:txBody>
          <a:bodyPr wrap="none" rtlCol="0">
            <a:spAutoFit/>
          </a:bodyPr>
          <a:lstStyle/>
          <a:p>
            <a:r>
              <a:rPr lang="en-US" sz="1100" dirty="0"/>
              <a:t>Pinhole </a:t>
            </a:r>
            <a:endParaRPr lang="en-US" sz="1100" dirty="0"/>
          </a:p>
        </p:txBody>
      </p:sp>
      <p:sp>
        <p:nvSpPr>
          <p:cNvPr id="15" name="Freeform: Shape 14"/>
          <p:cNvSpPr/>
          <p:nvPr/>
        </p:nvSpPr>
        <p:spPr bwMode="auto">
          <a:xfrm>
            <a:off x="1969368" y="3629014"/>
            <a:ext cx="76797" cy="298939"/>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6" name="Freeform: Shape 15"/>
          <p:cNvSpPr/>
          <p:nvPr/>
        </p:nvSpPr>
        <p:spPr bwMode="auto">
          <a:xfrm>
            <a:off x="2275256" y="3501008"/>
            <a:ext cx="76797" cy="594094"/>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7" name="Freeform: Shape 16"/>
          <p:cNvSpPr/>
          <p:nvPr/>
        </p:nvSpPr>
        <p:spPr bwMode="auto">
          <a:xfrm>
            <a:off x="2151674" y="3546027"/>
            <a:ext cx="56472" cy="458071"/>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8" name="Freeform: Shape 17"/>
          <p:cNvSpPr/>
          <p:nvPr/>
        </p:nvSpPr>
        <p:spPr bwMode="auto">
          <a:xfrm>
            <a:off x="2445376" y="3410004"/>
            <a:ext cx="76796" cy="811084"/>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9" name="Freeform: Shape 18"/>
          <p:cNvSpPr/>
          <p:nvPr/>
        </p:nvSpPr>
        <p:spPr bwMode="auto">
          <a:xfrm>
            <a:off x="2593888" y="3251723"/>
            <a:ext cx="135853" cy="1117343"/>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cxnSp>
        <p:nvCxnSpPr>
          <p:cNvPr id="20" name="Straight Connector 19"/>
          <p:cNvCxnSpPr/>
          <p:nvPr/>
        </p:nvCxnSpPr>
        <p:spPr bwMode="auto">
          <a:xfrm>
            <a:off x="2877568" y="2708920"/>
            <a:ext cx="0" cy="57606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2877568" y="3410004"/>
            <a:ext cx="0" cy="8110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2877568" y="4323635"/>
            <a:ext cx="0" cy="4280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Freeform: Shape 22"/>
          <p:cNvSpPr/>
          <p:nvPr/>
        </p:nvSpPr>
        <p:spPr bwMode="auto">
          <a:xfrm>
            <a:off x="2983728" y="3214890"/>
            <a:ext cx="76797" cy="298939"/>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4" name="Freeform: Shape 23"/>
          <p:cNvSpPr/>
          <p:nvPr/>
        </p:nvSpPr>
        <p:spPr bwMode="auto">
          <a:xfrm>
            <a:off x="3289616" y="3086884"/>
            <a:ext cx="76797" cy="594094"/>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5" name="Freeform: Shape 24"/>
          <p:cNvSpPr/>
          <p:nvPr/>
        </p:nvSpPr>
        <p:spPr bwMode="auto">
          <a:xfrm>
            <a:off x="3166034" y="3131903"/>
            <a:ext cx="56472" cy="458071"/>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6" name="Freeform: Shape 25"/>
          <p:cNvSpPr/>
          <p:nvPr/>
        </p:nvSpPr>
        <p:spPr bwMode="auto">
          <a:xfrm>
            <a:off x="3459736" y="2995880"/>
            <a:ext cx="76796" cy="811084"/>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7" name="Freeform: Shape 26"/>
          <p:cNvSpPr/>
          <p:nvPr/>
        </p:nvSpPr>
        <p:spPr bwMode="auto">
          <a:xfrm>
            <a:off x="3608248" y="2837599"/>
            <a:ext cx="135853" cy="1117343"/>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8" name="Freeform: Shape 27"/>
          <p:cNvSpPr/>
          <p:nvPr/>
        </p:nvSpPr>
        <p:spPr bwMode="auto">
          <a:xfrm>
            <a:off x="2983728" y="4088780"/>
            <a:ext cx="76797" cy="298939"/>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29" name="Freeform: Shape 28"/>
          <p:cNvSpPr/>
          <p:nvPr/>
        </p:nvSpPr>
        <p:spPr bwMode="auto">
          <a:xfrm>
            <a:off x="3289616" y="3960774"/>
            <a:ext cx="76797" cy="594094"/>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30" name="Freeform: Shape 29"/>
          <p:cNvSpPr/>
          <p:nvPr/>
        </p:nvSpPr>
        <p:spPr bwMode="auto">
          <a:xfrm>
            <a:off x="3166034" y="4005793"/>
            <a:ext cx="56472" cy="458071"/>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31" name="Freeform: Shape 30"/>
          <p:cNvSpPr/>
          <p:nvPr/>
        </p:nvSpPr>
        <p:spPr bwMode="auto">
          <a:xfrm>
            <a:off x="3459736" y="3869770"/>
            <a:ext cx="76796" cy="811084"/>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32" name="Freeform: Shape 31"/>
          <p:cNvSpPr/>
          <p:nvPr/>
        </p:nvSpPr>
        <p:spPr bwMode="auto">
          <a:xfrm>
            <a:off x="3608248" y="3711489"/>
            <a:ext cx="135853" cy="1117343"/>
          </a:xfrm>
          <a:custGeom>
            <a:avLst/>
            <a:gdLst>
              <a:gd name="connsiteX0" fmla="*/ 0 w 76797"/>
              <a:gd name="connsiteY0" fmla="*/ 0 h 298939"/>
              <a:gd name="connsiteX1" fmla="*/ 76200 w 76797"/>
              <a:gd name="connsiteY1" fmla="*/ 158262 h 298939"/>
              <a:gd name="connsiteX2" fmla="*/ 29308 w 76797"/>
              <a:gd name="connsiteY2" fmla="*/ 298939 h 298939"/>
            </a:gdLst>
            <a:ahLst/>
            <a:cxnLst>
              <a:cxn ang="0">
                <a:pos x="connsiteX0" y="connsiteY0"/>
              </a:cxn>
              <a:cxn ang="0">
                <a:pos x="connsiteX1" y="connsiteY1"/>
              </a:cxn>
              <a:cxn ang="0">
                <a:pos x="connsiteX2" y="connsiteY2"/>
              </a:cxn>
            </a:cxnLst>
            <a:rect l="l" t="t" r="r" b="b"/>
            <a:pathLst>
              <a:path w="76797" h="298939">
                <a:moveTo>
                  <a:pt x="0" y="0"/>
                </a:moveTo>
                <a:cubicBezTo>
                  <a:pt x="35657" y="54219"/>
                  <a:pt x="71315" y="108439"/>
                  <a:pt x="76200" y="158262"/>
                </a:cubicBezTo>
                <a:cubicBezTo>
                  <a:pt x="81085" y="208085"/>
                  <a:pt x="55196" y="253512"/>
                  <a:pt x="29308" y="298939"/>
                </a:cubicBezTo>
              </a:path>
            </a:pathLst>
          </a:custGeom>
          <a:noFill/>
          <a:ln w="952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33" name="TextBox 32"/>
          <p:cNvSpPr txBox="1"/>
          <p:nvPr/>
        </p:nvSpPr>
        <p:spPr>
          <a:xfrm>
            <a:off x="2449975" y="4863553"/>
            <a:ext cx="979755" cy="430887"/>
          </a:xfrm>
          <a:prstGeom prst="rect">
            <a:avLst/>
          </a:prstGeom>
          <a:noFill/>
        </p:spPr>
        <p:txBody>
          <a:bodyPr wrap="none" rtlCol="0">
            <a:spAutoFit/>
          </a:bodyPr>
          <a:lstStyle/>
          <a:p>
            <a:r>
              <a:rPr lang="en-US" sz="1100" dirty="0"/>
              <a:t>Two Pinholes </a:t>
            </a:r>
            <a:endParaRPr lang="en-US" sz="1100" dirty="0"/>
          </a:p>
          <a:p>
            <a:endParaRPr lang="en-US" sz="1100" dirty="0"/>
          </a:p>
        </p:txBody>
      </p:sp>
      <mc:AlternateContent xmlns:mc="http://schemas.openxmlformats.org/markup-compatibility/2006">
        <mc:Choice xmlns:a14="http://schemas.microsoft.com/office/drawing/2010/main" Requires="a14">
          <p:sp>
            <p:nvSpPr>
              <p:cNvPr id="34" name="TextBox 33"/>
              <p:cNvSpPr txBox="1"/>
              <p:nvPr/>
            </p:nvSpPr>
            <p:spPr>
              <a:xfrm>
                <a:off x="2584814" y="2993403"/>
                <a:ext cx="27142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2584814" y="2993403"/>
                <a:ext cx="271421" cy="276999"/>
              </a:xfrm>
              <a:prstGeom prst="rect">
                <a:avLst/>
              </a:prstGeom>
              <a:blipFill rotWithShape="1">
                <a:blip r:embed="rId3"/>
                <a:stretch>
                  <a:fillRect l="-134" t="-5" r="-14737" b="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2620952" y="4283073"/>
                <a:ext cx="2767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oMath>
                  </m:oMathPara>
                </a14:m>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2620952" y="4283073"/>
                <a:ext cx="276742" cy="276999"/>
              </a:xfrm>
              <a:prstGeom prst="rect">
                <a:avLst/>
              </a:prstGeom>
              <a:blipFill rotWithShape="1">
                <a:blip r:embed="rId4"/>
                <a:stretch>
                  <a:fillRect l="-111" t="-229" r="-13470" b="4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TextBox 35"/>
              <p:cNvSpPr txBox="1"/>
              <p:nvPr/>
            </p:nvSpPr>
            <p:spPr>
              <a:xfrm>
                <a:off x="1634131" y="3309009"/>
                <a:ext cx="2767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0</m:t>
                          </m:r>
                        </m:sub>
                      </m:sSub>
                    </m:oMath>
                  </m:oMathPara>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1634131" y="3309009"/>
                <a:ext cx="276742" cy="276999"/>
              </a:xfrm>
              <a:prstGeom prst="rect">
                <a:avLst/>
              </a:prstGeom>
              <a:blipFill rotWithShape="1">
                <a:blip r:embed="rId5"/>
                <a:stretch>
                  <a:fillRect l="-100" t="-9" r="-13481" b="59"/>
                </a:stretch>
              </a:blipFill>
            </p:spPr>
            <p:txBody>
              <a:bodyPr/>
              <a:lstStyle/>
              <a:p>
                <a:r>
                  <a:rPr lang="zh-CN" altLang="en-US">
                    <a:noFill/>
                  </a:rPr>
                  <a:t> </a:t>
                </a:r>
              </a:p>
            </p:txBody>
          </p:sp>
        </mc:Fallback>
      </mc:AlternateContent>
      <p:sp>
        <p:nvSpPr>
          <p:cNvPr id="37" name="Rectangle 36"/>
          <p:cNvSpPr/>
          <p:nvPr/>
        </p:nvSpPr>
        <p:spPr bwMode="auto">
          <a:xfrm>
            <a:off x="3877099" y="3181028"/>
            <a:ext cx="124574" cy="1440160"/>
          </a:xfrm>
          <a:prstGeom prst="rect">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38" name="TextBox 37"/>
          <p:cNvSpPr txBox="1"/>
          <p:nvPr/>
        </p:nvSpPr>
        <p:spPr>
          <a:xfrm>
            <a:off x="3693266" y="4608264"/>
            <a:ext cx="777777" cy="369332"/>
          </a:xfrm>
          <a:prstGeom prst="rect">
            <a:avLst/>
          </a:prstGeom>
          <a:noFill/>
        </p:spPr>
        <p:txBody>
          <a:bodyPr wrap="none" rtlCol="0">
            <a:spAutoFit/>
          </a:bodyPr>
          <a:lstStyle/>
          <a:p>
            <a:r>
              <a:rPr lang="en-US" dirty="0"/>
              <a:t>Screen</a:t>
            </a:r>
            <a:endParaRPr lang="en-US" dirty="0"/>
          </a:p>
        </p:txBody>
      </p:sp>
      <p:sp>
        <p:nvSpPr>
          <p:cNvPr id="39" name="Oval 38"/>
          <p:cNvSpPr/>
          <p:nvPr/>
        </p:nvSpPr>
        <p:spPr bwMode="auto">
          <a:xfrm>
            <a:off x="3289617" y="3323303"/>
            <a:ext cx="1209110" cy="944603"/>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mc:Choice xmlns:a14="http://schemas.microsoft.com/office/drawing/2010/main" Requires="a14">
          <p:sp>
            <p:nvSpPr>
              <p:cNvPr id="40" name="TextBox 39"/>
              <p:cNvSpPr txBox="1"/>
              <p:nvPr/>
            </p:nvSpPr>
            <p:spPr>
              <a:xfrm>
                <a:off x="3958954" y="2079307"/>
                <a:ext cx="1528281" cy="1323439"/>
              </a:xfrm>
              <a:prstGeom prst="rect">
                <a:avLst/>
              </a:prstGeom>
              <a:noFill/>
            </p:spPr>
            <p:txBody>
              <a:bodyPr wrap="square" rtlCol="0">
                <a:spAutoFit/>
              </a:bodyPr>
              <a:lstStyle/>
              <a:p>
                <a:r>
                  <a:rPr lang="en-US" sz="1600" dirty="0"/>
                  <a:t>Interferences between the light waves which come from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1</m:t>
                        </m:r>
                      </m:sub>
                    </m:sSub>
                  </m:oMath>
                </a14:m>
                <a:r>
                  <a:rPr lang="en-US" sz="1600" dirty="0"/>
                  <a:t> and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2</m:t>
                        </m:r>
                      </m:sub>
                    </m:sSub>
                  </m:oMath>
                </a14:m>
                <a:endParaRPr lang="en-US" sz="1600" dirty="0"/>
              </a:p>
            </p:txBody>
          </p:sp>
        </mc:Choice>
        <mc:Fallback>
          <p:sp>
            <p:nvSpPr>
              <p:cNvPr id="40" name="TextBox 39"/>
              <p:cNvSpPr txBox="1">
                <a:spLocks noRot="1" noChangeAspect="1" noMove="1" noResize="1" noEditPoints="1" noAdjustHandles="1" noChangeArrowheads="1" noChangeShapeType="1" noTextEdit="1"/>
              </p:cNvSpPr>
              <p:nvPr/>
            </p:nvSpPr>
            <p:spPr>
              <a:xfrm>
                <a:off x="3958954" y="2079307"/>
                <a:ext cx="1528281" cy="1323439"/>
              </a:xfrm>
              <a:prstGeom prst="rect">
                <a:avLst/>
              </a:prstGeom>
              <a:blipFill rotWithShape="1">
                <a:blip r:embed="rId6"/>
                <a:stretch>
                  <a:fillRect l="-24" t="-24" r="13" b="31"/>
                </a:stretch>
              </a:blipFill>
            </p:spPr>
            <p:txBody>
              <a:bodyPr/>
              <a:lstStyle/>
              <a:p>
                <a:r>
                  <a:rPr lang="zh-CN" altLang="en-US">
                    <a:noFill/>
                  </a:rPr>
                  <a:t> </a:t>
                </a:r>
              </a:p>
            </p:txBody>
          </p:sp>
        </mc:Fallback>
      </mc:AlternateContent>
      <p:cxnSp>
        <p:nvCxnSpPr>
          <p:cNvPr id="41" name="Straight Arrow Connector 40"/>
          <p:cNvCxnSpPr/>
          <p:nvPr/>
        </p:nvCxnSpPr>
        <p:spPr>
          <a:xfrm flipV="1">
            <a:off x="2877568" y="5275587"/>
            <a:ext cx="0" cy="5108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2" name="TextBox 41"/>
              <p:cNvSpPr txBox="1"/>
              <p:nvPr/>
            </p:nvSpPr>
            <p:spPr>
              <a:xfrm>
                <a:off x="589033" y="5865184"/>
                <a:ext cx="7764019" cy="646331"/>
              </a:xfrm>
              <a:prstGeom prst="rect">
                <a:avLst/>
              </a:prstGeom>
              <a:noFill/>
            </p:spPr>
            <p:txBody>
              <a:bodyPr wrap="square" rtlCol="0">
                <a:spAutoFit/>
              </a:bodyPr>
              <a:lstStyle/>
              <a:p>
                <a:r>
                  <a:rPr lang="en-GB" dirty="0"/>
                  <a:t>We consider a particular case where the phase at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1</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2</m:t>
                        </m:r>
                      </m:sub>
                    </m:sSub>
                  </m:oMath>
                </a14:m>
                <a:r>
                  <a:rPr lang="en-US" dirty="0"/>
                  <a:t> is the same (they are at same distance from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0</m:t>
                        </m:r>
                      </m:sub>
                    </m:sSub>
                  </m:oMath>
                </a14:m>
                <a:r>
                  <a:rPr lang="en-US" dirty="0"/>
                  <a:t>)</a:t>
                </a:r>
                <a:endParaRPr lang="en-US" dirty="0"/>
              </a:p>
            </p:txBody>
          </p:sp>
        </mc:Choice>
        <mc:Fallback>
          <p:sp>
            <p:nvSpPr>
              <p:cNvPr id="42" name="TextBox 41"/>
              <p:cNvSpPr txBox="1">
                <a:spLocks noRot="1" noChangeAspect="1" noMove="1" noResize="1" noEditPoints="1" noAdjustHandles="1" noChangeArrowheads="1" noChangeShapeType="1" noTextEdit="1"/>
              </p:cNvSpPr>
              <p:nvPr/>
            </p:nvSpPr>
            <p:spPr>
              <a:xfrm>
                <a:off x="589033" y="5865184"/>
                <a:ext cx="7764019" cy="646331"/>
              </a:xfrm>
              <a:prstGeom prst="rect">
                <a:avLst/>
              </a:prstGeom>
              <a:blipFill rotWithShape="1">
                <a:blip r:embed="rId7"/>
                <a:stretch>
                  <a:fillRect l="-5" t="-50" r="3" b="35"/>
                </a:stretch>
              </a:blipFill>
            </p:spPr>
            <p:txBody>
              <a:bodyPr/>
              <a:lstStyle/>
              <a:p>
                <a:r>
                  <a:rPr lang="zh-CN" altLang="en-US">
                    <a:noFill/>
                  </a:rPr>
                  <a:t> </a:t>
                </a:r>
              </a:p>
            </p:txBody>
          </p:sp>
        </mc:Fallback>
      </mc:AlternateContent>
      <p:cxnSp>
        <p:nvCxnSpPr>
          <p:cNvPr id="44" name="Straight Arrow Connector 43"/>
          <p:cNvCxnSpPr/>
          <p:nvPr/>
        </p:nvCxnSpPr>
        <p:spPr>
          <a:xfrm flipH="1" flipV="1">
            <a:off x="3864890" y="2079307"/>
            <a:ext cx="12209" cy="1763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5" name="TextBox 44"/>
              <p:cNvSpPr txBox="1"/>
              <p:nvPr/>
            </p:nvSpPr>
            <p:spPr>
              <a:xfrm>
                <a:off x="3676762" y="1769285"/>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45" name="TextBox 44"/>
              <p:cNvSpPr txBox="1">
                <a:spLocks noRot="1" noChangeAspect="1" noMove="1" noResize="1" noEditPoints="1" noAdjustHandles="1" noChangeArrowheads="1" noChangeShapeType="1" noTextEdit="1"/>
              </p:cNvSpPr>
              <p:nvPr/>
            </p:nvSpPr>
            <p:spPr>
              <a:xfrm>
                <a:off x="3676762" y="1769285"/>
                <a:ext cx="188128" cy="276999"/>
              </a:xfrm>
              <a:prstGeom prst="rect">
                <a:avLst/>
              </a:prstGeom>
              <a:blipFill rotWithShape="1">
                <a:blip r:embed="rId8"/>
                <a:stretch>
                  <a:fillRect l="-60" t="-63" r="-16053" b="113"/>
                </a:stretch>
              </a:blipFill>
            </p:spPr>
            <p:txBody>
              <a:bodyPr/>
              <a:lstStyle/>
              <a:p>
                <a:r>
                  <a:rPr lang="zh-CN" altLang="en-US">
                    <a:noFill/>
                  </a:rPr>
                  <a:t> </a:t>
                </a:r>
              </a:p>
            </p:txBody>
          </p:sp>
        </mc:Fallback>
      </mc:AlternateContent>
      <p:cxnSp>
        <p:nvCxnSpPr>
          <p:cNvPr id="47" name="Straight Connector 46"/>
          <p:cNvCxnSpPr/>
          <p:nvPr/>
        </p:nvCxnSpPr>
        <p:spPr>
          <a:xfrm>
            <a:off x="1350263" y="3790932"/>
            <a:ext cx="3631542" cy="542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Rectangle: Rounded Corners 13"/>
          <p:cNvSpPr/>
          <p:nvPr/>
        </p:nvSpPr>
        <p:spPr bwMode="auto">
          <a:xfrm>
            <a:off x="2836818" y="1791155"/>
            <a:ext cx="4489501" cy="450942"/>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5" name="Title 1"/>
          <p:cNvSpPr>
            <a:spLocks noGrp="1"/>
          </p:cNvSpPr>
          <p:nvPr>
            <p:ph type="title"/>
          </p:nvPr>
        </p:nvSpPr>
        <p:spPr>
          <a:xfrm>
            <a:off x="636588" y="58403"/>
            <a:ext cx="8229600" cy="1143000"/>
          </a:xfrm>
        </p:spPr>
        <p:txBody>
          <a:bodyPr/>
          <a:lstStyle/>
          <a:p>
            <a:r>
              <a:rPr lang="en-US" sz="2000" dirty="0"/>
              <a:t>Mathematical description of Young’s holes experiment</a:t>
            </a:r>
            <a:endParaRPr lang="en-US" sz="2000" dirty="0"/>
          </a:p>
        </p:txBody>
      </p:sp>
      <mc:AlternateContent xmlns:mc="http://schemas.openxmlformats.org/markup-compatibility/2006">
        <mc:Choice xmlns:a14="http://schemas.microsoft.com/office/drawing/2010/main" Requires="a14">
          <p:sp>
            <p:nvSpPr>
              <p:cNvPr id="6" name="Rectangle 5"/>
              <p:cNvSpPr/>
              <p:nvPr/>
            </p:nvSpPr>
            <p:spPr>
              <a:xfrm>
                <a:off x="34281" y="658553"/>
                <a:ext cx="2285306" cy="6580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r>
                        <a:rPr lang="el-GR" i="1" smtClean="0">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𝜋</m:t>
                          </m:r>
                        </m:num>
                        <m:den>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0</m:t>
                              </m:r>
                            </m:sub>
                          </m:sSub>
                        </m:den>
                      </m:f>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1</m:t>
                              </m:r>
                            </m:sub>
                          </m:sSub>
                        </m:e>
                      </m:d>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34281" y="658553"/>
                <a:ext cx="2285306" cy="658065"/>
              </a:xfrm>
              <a:prstGeom prst="rect">
                <a:avLst/>
              </a:prstGeom>
              <a:blipFill rotWithShape="1">
                <a:blip r:embed="rId1"/>
                <a:stretch>
                  <a:fillRect l="-27" t="-9" r="25" b="40"/>
                </a:stretch>
              </a:blipFill>
            </p:spPr>
            <p:txBody>
              <a:bodyPr/>
              <a:lstStyle/>
              <a:p>
                <a:r>
                  <a:rPr lang="zh-CN" altLang="en-US">
                    <a:noFill/>
                  </a:rPr>
                  <a:t> </a:t>
                </a:r>
              </a:p>
            </p:txBody>
          </p:sp>
        </mc:Fallback>
      </mc:AlternateContent>
      <p:sp>
        <p:nvSpPr>
          <p:cNvPr id="7" name="Arrow: Right 1"/>
          <p:cNvSpPr/>
          <p:nvPr/>
        </p:nvSpPr>
        <p:spPr bwMode="auto">
          <a:xfrm>
            <a:off x="3056547" y="1197022"/>
            <a:ext cx="360040" cy="3693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mc:Choice xmlns:a14="http://schemas.microsoft.com/office/drawing/2010/main" Requires="a14">
          <p:sp>
            <p:nvSpPr>
              <p:cNvPr id="8" name="TextBox 7"/>
              <p:cNvSpPr txBox="1"/>
              <p:nvPr/>
            </p:nvSpPr>
            <p:spPr>
              <a:xfrm>
                <a:off x="113507" y="1193418"/>
                <a:ext cx="1833771" cy="5241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𝑛𝑟</m:t>
                          </m:r>
                        </m:e>
                        <m:sub>
                          <m:r>
                            <a:rPr lang="en-US" b="0" i="1" smtClean="0">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𝑛𝑑</m:t>
                          </m:r>
                        </m:num>
                        <m:den>
                          <m:r>
                            <a:rPr lang="en-US" b="0" i="1" smtClean="0">
                              <a:latin typeface="Cambria Math" panose="02040503050406030204" pitchFamily="18" charset="0"/>
                            </a:rPr>
                            <m:t>𝐷</m:t>
                          </m:r>
                        </m:den>
                      </m:f>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𝑃</m:t>
                          </m:r>
                        </m:sub>
                      </m:sSub>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113507" y="1193418"/>
                <a:ext cx="1833771" cy="524118"/>
              </a:xfrm>
              <a:prstGeom prst="rect">
                <a:avLst/>
              </a:prstGeom>
              <a:blipFill rotWithShape="1">
                <a:blip r:embed="rId2"/>
                <a:stretch>
                  <a:fillRect l="-26" t="-48" r="-2369" b="9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3512173" y="961861"/>
                <a:ext cx="2166042" cy="757451"/>
              </a:xfrm>
              <a:prstGeom prst="rect">
                <a:avLst/>
              </a:prstGeom>
            </p:spPr>
            <p:txBody>
              <a:bodyPr wrap="none">
                <a:spAutoFit/>
              </a:bodyPr>
              <a:lstStyle/>
              <a:p>
                <a14:m>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Δ</m:t>
                    </m:r>
                    <m:r>
                      <a:rPr lang="el-GR" sz="2800" i="1" smtClean="0">
                        <a:latin typeface="Cambria Math" panose="02040503050406030204" pitchFamily="18" charset="0"/>
                        <a:ea typeface="Cambria Math" panose="02040503050406030204" pitchFamily="18" charset="0"/>
                      </a:rPr>
                      <m:t>𝜑</m:t>
                    </m:r>
                    <m:r>
                      <a:rPr lang="el-GR" sz="2800" i="1" smtClean="0">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2</m:t>
                        </m:r>
                        <m:r>
                          <a:rPr lang="en-US" sz="2800" i="1">
                            <a:latin typeface="Cambria Math" panose="02040503050406030204" pitchFamily="18" charset="0"/>
                            <a:ea typeface="Cambria Math" panose="02040503050406030204" pitchFamily="18" charset="0"/>
                          </a:rPr>
                          <m:t>𝜋</m:t>
                        </m:r>
                      </m:num>
                      <m:den>
                        <m:sSub>
                          <m:sSubPr>
                            <m:ctrlPr>
                              <a:rPr lang="en-US" sz="2800" i="1" smtClean="0">
                                <a:latin typeface="Cambria Math" panose="02040503050406030204" pitchFamily="18" charset="0"/>
                                <a:ea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𝜆</m:t>
                            </m:r>
                          </m:e>
                          <m:sub>
                            <m:r>
                              <a:rPr lang="en-US" sz="2800" b="0" i="1" smtClean="0">
                                <a:latin typeface="Cambria Math" panose="02040503050406030204" pitchFamily="18" charset="0"/>
                                <a:ea typeface="Cambria Math" panose="02040503050406030204" pitchFamily="18" charset="0"/>
                              </a:rPr>
                              <m:t>0</m:t>
                            </m:r>
                          </m:sub>
                        </m:sSub>
                      </m:den>
                    </m:f>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b="0" i="1" smtClean="0">
                            <a:latin typeface="Cambria Math" panose="02040503050406030204" pitchFamily="18" charset="0"/>
                          </a:rPr>
                          <m:t>𝑑</m:t>
                        </m:r>
                      </m:num>
                      <m:den>
                        <m:r>
                          <a:rPr lang="en-US" sz="2800" b="0" i="1" smtClean="0">
                            <a:latin typeface="Cambria Math" panose="02040503050406030204" pitchFamily="18" charset="0"/>
                          </a:rPr>
                          <m:t>𝐷</m:t>
                        </m:r>
                      </m:den>
                    </m:f>
                    <m:sSub>
                      <m:sSubPr>
                        <m:ctrlPr>
                          <a:rPr lang="en-US" sz="2800" i="1">
                            <a:latin typeface="Cambria Math" panose="02040503050406030204" pitchFamily="18" charset="0"/>
                          </a:rPr>
                        </m:ctrlPr>
                      </m:sSubPr>
                      <m:e>
                        <m:r>
                          <a:rPr lang="en-US" sz="2800" b="0" i="1" smtClean="0">
                            <a:latin typeface="Cambria Math" panose="02040503050406030204" pitchFamily="18" charset="0"/>
                          </a:rPr>
                          <m:t>𝑥</m:t>
                        </m:r>
                      </m:e>
                      <m:sub>
                        <m:r>
                          <a:rPr lang="en-US" sz="2800" i="1">
                            <a:latin typeface="Cambria Math" panose="02040503050406030204" pitchFamily="18" charset="0"/>
                          </a:rPr>
                          <m:t>𝑃</m:t>
                        </m:r>
                      </m:sub>
                    </m:sSub>
                  </m:oMath>
                </a14:m>
                <a:endParaRPr lang="en-US" sz="2800" dirty="0"/>
              </a:p>
            </p:txBody>
          </p:sp>
        </mc:Choice>
        <mc:Fallback>
          <p:sp>
            <p:nvSpPr>
              <p:cNvPr id="9" name="Rectangle 8"/>
              <p:cNvSpPr>
                <a:spLocks noRot="1" noChangeAspect="1" noMove="1" noResize="1" noEditPoints="1" noAdjustHandles="1" noChangeArrowheads="1" noChangeShapeType="1" noTextEdit="1"/>
              </p:cNvSpPr>
              <p:nvPr/>
            </p:nvSpPr>
            <p:spPr>
              <a:xfrm>
                <a:off x="3512173" y="961861"/>
                <a:ext cx="2166042" cy="757451"/>
              </a:xfrm>
              <a:prstGeom prst="rect">
                <a:avLst/>
              </a:prstGeom>
              <a:blipFill rotWithShape="1">
                <a:blip r:embed="rId3"/>
                <a:stretch>
                  <a:fillRect l="-29" t="-62" r="2" b="-2802"/>
                </a:stretch>
              </a:blipFill>
            </p:spPr>
            <p:txBody>
              <a:bodyPr/>
              <a:lstStyle/>
              <a:p>
                <a:r>
                  <a:rPr lang="zh-CN" altLang="en-US">
                    <a:noFill/>
                  </a:rPr>
                  <a:t> </a:t>
                </a:r>
              </a:p>
            </p:txBody>
          </p:sp>
        </mc:Fallback>
      </mc:AlternateContent>
      <p:sp>
        <p:nvSpPr>
          <p:cNvPr id="10" name="TextBox 9"/>
          <p:cNvSpPr txBox="1"/>
          <p:nvPr/>
        </p:nvSpPr>
        <p:spPr>
          <a:xfrm>
            <a:off x="3087922" y="1822417"/>
            <a:ext cx="3789179" cy="369332"/>
          </a:xfrm>
          <a:prstGeom prst="rect">
            <a:avLst/>
          </a:prstGeom>
          <a:noFill/>
        </p:spPr>
        <p:txBody>
          <a:bodyPr wrap="none" rtlCol="0">
            <a:spAutoFit/>
          </a:bodyPr>
          <a:lstStyle/>
          <a:p>
            <a:r>
              <a:rPr lang="en-US" dirty="0"/>
              <a:t>Phase difference between the waves at P</a:t>
            </a:r>
            <a:endParaRPr lang="en-US" dirty="0"/>
          </a:p>
        </p:txBody>
      </p:sp>
      <mc:AlternateContent xmlns:mc="http://schemas.openxmlformats.org/markup-compatibility/2006">
        <mc:Choice xmlns:a14="http://schemas.microsoft.com/office/drawing/2010/main" Requires="a14">
          <p:sp>
            <p:nvSpPr>
              <p:cNvPr id="11" name="TextBox 10"/>
              <p:cNvSpPr txBox="1"/>
              <p:nvPr/>
            </p:nvSpPr>
            <p:spPr>
              <a:xfrm>
                <a:off x="200653" y="2845371"/>
                <a:ext cx="238405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𝑡𝑜𝑡</m:t>
                          </m:r>
                        </m:sub>
                      </m:sSub>
                      <m:r>
                        <a:rPr lang="en-US" b="0" i="1" smtClean="0">
                          <a:latin typeface="Cambria Math" panose="02040503050406030204" pitchFamily="18" charset="0"/>
                        </a:rPr>
                        <m:t>=</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0</m:t>
                          </m:r>
                        </m:sub>
                      </m:sSub>
                      <m:d>
                        <m:dPr>
                          <m:begChr m:val="["/>
                          <m:endChr m:val="]"/>
                          <m:ctrlPr>
                            <a:rPr lang="en-US" b="0" i="1" smtClean="0">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d>
                                <m:dPr>
                                  <m:ctrlPr>
                                    <a:rPr lang="en-US" i="1">
                                      <a:latin typeface="Cambria Math" panose="02040503050406030204" pitchFamily="18" charset="0"/>
                                    </a:rPr>
                                  </m:ctrlPr>
                                </m:dPr>
                                <m:e>
                                  <m:r>
                                    <m:rPr>
                                      <m:sty m:val="p"/>
                                    </m:rPr>
                                    <a:rPr lang="el-GR" i="1">
                                      <a:latin typeface="Cambria Math" panose="02040503050406030204" pitchFamily="18" charset="0"/>
                                      <a:ea typeface="Cambria Math" panose="02040503050406030204" pitchFamily="18" charset="0"/>
                                    </a:rPr>
                                    <m:t>Δ</m:t>
                                  </m:r>
                                  <m:r>
                                    <a:rPr lang="el-GR" i="1">
                                      <a:latin typeface="Cambria Math" panose="02040503050406030204" pitchFamily="18" charset="0"/>
                                      <a:ea typeface="Cambria Math" panose="02040503050406030204" pitchFamily="18" charset="0"/>
                                    </a:rPr>
                                    <m:t>𝜑</m:t>
                                  </m:r>
                                </m:e>
                              </m:d>
                            </m:e>
                          </m:func>
                        </m:e>
                      </m:d>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200653" y="2845371"/>
                <a:ext cx="2384051" cy="276999"/>
              </a:xfrm>
              <a:prstGeom prst="rect">
                <a:avLst/>
              </a:prstGeom>
              <a:blipFill rotWithShape="1">
                <a:blip r:embed="rId4"/>
                <a:stretch>
                  <a:fillRect l="-26" t="-206" r="-1401" b="27"/>
                </a:stretch>
              </a:blipFill>
            </p:spPr>
            <p:txBody>
              <a:bodyPr/>
              <a:lstStyle/>
              <a:p>
                <a:r>
                  <a:rPr lang="zh-CN" altLang="en-US">
                    <a:noFill/>
                  </a:rPr>
                  <a:t> </a:t>
                </a:r>
              </a:p>
            </p:txBody>
          </p:sp>
        </mc:Fallback>
      </mc:AlternateContent>
      <p:sp>
        <p:nvSpPr>
          <p:cNvPr id="12" name="Arrow: Right 59"/>
          <p:cNvSpPr/>
          <p:nvPr/>
        </p:nvSpPr>
        <p:spPr bwMode="auto">
          <a:xfrm>
            <a:off x="2696507" y="2810782"/>
            <a:ext cx="360040" cy="3693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mc:Choice xmlns:a14="http://schemas.microsoft.com/office/drawing/2010/main" Requires="a14">
          <p:sp>
            <p:nvSpPr>
              <p:cNvPr id="13" name="TextBox 12"/>
              <p:cNvSpPr txBox="1"/>
              <p:nvPr/>
            </p:nvSpPr>
            <p:spPr>
              <a:xfrm>
                <a:off x="3217230" y="2644667"/>
                <a:ext cx="4092851" cy="62741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𝑡𝑜𝑡</m:t>
                          </m:r>
                        </m:sub>
                      </m:sSub>
                      <m:r>
                        <a:rPr lang="en-US" b="0" i="1"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 </m:t>
                          </m:r>
                          <m:r>
                            <a:rPr lang="en-US" i="1" dirty="0">
                              <a:latin typeface="Cambria Math" panose="02040503050406030204" pitchFamily="18" charset="0"/>
                            </a:rPr>
                            <m:t>𝑥</m:t>
                          </m:r>
                        </m:e>
                        <m:sub>
                          <m:r>
                            <a:rPr lang="en-US" i="1" dirty="0">
                              <a:latin typeface="Cambria Math" panose="02040503050406030204" pitchFamily="18" charset="0"/>
                            </a:rPr>
                            <m:t>𝑃</m:t>
                          </m:r>
                        </m:sub>
                      </m:sSub>
                      <m:r>
                        <m:rPr>
                          <m:nor/>
                        </m:rPr>
                        <a:rPr lang="en-US" dirty="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𝑃</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0</m:t>
                          </m:r>
                        </m:sub>
                      </m:sSub>
                      <m:d>
                        <m:dPr>
                          <m:begChr m:val="["/>
                          <m:endChr m:val="]"/>
                          <m:ctrlPr>
                            <a:rPr lang="en-US" b="0" i="1" smtClean="0">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d>
                                <m:dPr>
                                  <m:ctrlPr>
                                    <a:rPr lang="en-US" i="1" smtClean="0">
                                      <a:latin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𝜋</m:t>
                                      </m:r>
                                    </m:num>
                                    <m:den>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0</m:t>
                                          </m:r>
                                        </m:sub>
                                      </m:sSub>
                                    </m:den>
                                  </m:f>
                                  <m:r>
                                    <m:rPr>
                                      <m:nor/>
                                    </m:rPr>
                                    <a:rPr lang="en-US" dirty="0">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𝐷</m:t>
                                      </m:r>
                                    </m:den>
                                  </m:f>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𝑃</m:t>
                                      </m:r>
                                    </m:sub>
                                  </m:sSub>
                                </m:e>
                              </m:d>
                            </m:e>
                          </m:func>
                        </m:e>
                      </m:d>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3217230" y="2644667"/>
                <a:ext cx="4092851" cy="627416"/>
              </a:xfrm>
              <a:prstGeom prst="rect">
                <a:avLst/>
              </a:prstGeom>
              <a:blipFill rotWithShape="1">
                <a:blip r:embed="rId5"/>
                <a:stretch>
                  <a:fillRect l="-8" t="-84" r="15" b="90"/>
                </a:stretch>
              </a:blipFill>
            </p:spPr>
            <p:txBody>
              <a:bodyPr/>
              <a:lstStyle/>
              <a:p>
                <a:r>
                  <a:rPr lang="zh-CN" altLang="en-US">
                    <a:noFill/>
                  </a:rPr>
                  <a:t> </a:t>
                </a:r>
              </a:p>
            </p:txBody>
          </p:sp>
        </mc:Fallback>
      </mc:AlternateContent>
      <p:sp>
        <p:nvSpPr>
          <p:cNvPr id="14" name="页脚占位符 3"/>
          <p:cNvSpPr txBox="1"/>
          <p:nvPr/>
        </p:nvSpPr>
        <p:spPr bwMode="auto">
          <a:xfrm>
            <a:off x="2533032" y="3015452"/>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a:defRPr lang="zh-CN"/>
            </a:defPPr>
            <a:lvl1pPr algn="r" rtl="0" eaLnBrk="1" fontAlgn="base" hangingPunct="1">
              <a:spcBef>
                <a:spcPct val="0"/>
              </a:spcBef>
              <a:spcAft>
                <a:spcPct val="0"/>
              </a:spcAft>
              <a:defRPr sz="2400" b="1" kern="1200">
                <a:solidFill>
                  <a:schemeClr val="bg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0"/>
              </a:spcBef>
              <a:spcAft>
                <a:spcPct val="0"/>
              </a:spcAft>
              <a:defRPr sz="2400" b="1" kern="1200">
                <a:solidFill>
                  <a:schemeClr val="bg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0"/>
              </a:spcBef>
              <a:spcAft>
                <a:spcPct val="0"/>
              </a:spcAft>
              <a:defRPr sz="2400" b="1" kern="1200">
                <a:solidFill>
                  <a:schemeClr val="bg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0"/>
              </a:spcBef>
              <a:spcAft>
                <a:spcPct val="0"/>
              </a:spcAft>
              <a:defRPr sz="2400" b="1" kern="1200">
                <a:solidFill>
                  <a:schemeClr val="bg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0"/>
              </a:spcBef>
              <a:spcAft>
                <a:spcPct val="0"/>
              </a:spcAft>
              <a:defRPr sz="2400" b="1" kern="1200">
                <a:solidFill>
                  <a:schemeClr val="bg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sz="2400" b="1" kern="1200">
                <a:solidFill>
                  <a:schemeClr val="bg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sz="2400" b="1" kern="1200">
                <a:solidFill>
                  <a:schemeClr val="bg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sz="2400" b="1" kern="1200">
                <a:solidFill>
                  <a:schemeClr val="bg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sz="2400" b="1" kern="1200">
                <a:solidFill>
                  <a:schemeClr val="bg1"/>
                </a:solidFill>
                <a:latin typeface="Arial" panose="020B0604020202020204" pitchFamily="34" charset="0"/>
                <a:ea typeface="宋体" panose="02010600030101010101" pitchFamily="2" charset="-122"/>
                <a:cs typeface="+mn-cs"/>
              </a:defRPr>
            </a:lvl9pPr>
          </a:lstStyle>
          <a:p>
            <a:r>
              <a:rPr lang="zh-CN" altLang="en-US" sz="1800">
                <a:latin typeface="Times New Roman" panose="02020603050405020304" pitchFamily="18" charset="0"/>
                <a:ea typeface="楷体_GB2312" pitchFamily="49" charset="-122"/>
              </a:rPr>
              <a:t>第</a:t>
            </a:r>
            <a:r>
              <a:rPr lang="en-US" altLang="zh-CN" sz="1800">
                <a:latin typeface="Times New Roman" panose="02020603050405020304" pitchFamily="18" charset="0"/>
                <a:ea typeface="楷体_GB2312" pitchFamily="49" charset="-122"/>
              </a:rPr>
              <a:t>13</a:t>
            </a:r>
            <a:r>
              <a:rPr lang="zh-CN" altLang="en-US" sz="1800">
                <a:latin typeface="Times New Roman" panose="02020603050405020304" pitchFamily="18" charset="0"/>
                <a:ea typeface="楷体_GB2312" pitchFamily="49" charset="-122"/>
              </a:rPr>
              <a:t>章 波动光学</a:t>
            </a:r>
            <a:endParaRPr lang="zh-CN" altLang="en-US" sz="1800">
              <a:latin typeface="Times New Roman" panose="02020603050405020304" pitchFamily="18" charset="0"/>
              <a:ea typeface="楷体_GB2312" pitchFamily="49" charset="-122"/>
            </a:endParaRPr>
          </a:p>
        </p:txBody>
      </p:sp>
      <p:grpSp>
        <p:nvGrpSpPr>
          <p:cNvPr id="15" name="Group 7"/>
          <p:cNvGrpSpPr/>
          <p:nvPr/>
        </p:nvGrpSpPr>
        <p:grpSpPr bwMode="auto">
          <a:xfrm>
            <a:off x="2309535" y="3340889"/>
            <a:ext cx="4665662" cy="1419225"/>
            <a:chOff x="1643" y="276"/>
            <a:chExt cx="2939" cy="894"/>
          </a:xfrm>
        </p:grpSpPr>
        <p:sp>
          <p:nvSpPr>
            <p:cNvPr id="16" name="Line 8"/>
            <p:cNvSpPr>
              <a:spLocks noChangeShapeType="1"/>
            </p:cNvSpPr>
            <p:nvPr/>
          </p:nvSpPr>
          <p:spPr bwMode="auto">
            <a:xfrm>
              <a:off x="1643" y="923"/>
              <a:ext cx="2777" cy="0"/>
            </a:xfrm>
            <a:prstGeom prst="line">
              <a:avLst/>
            </a:prstGeom>
            <a:noFill/>
            <a:ln w="9525">
              <a:solidFill>
                <a:schemeClr val="tx1"/>
              </a:solidFill>
              <a:round/>
              <a:headEnd type="non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 name="Rectangle 9"/>
            <p:cNvSpPr>
              <a:spLocks noChangeArrowheads="1"/>
            </p:cNvSpPr>
            <p:nvPr/>
          </p:nvSpPr>
          <p:spPr bwMode="auto">
            <a:xfrm>
              <a:off x="2898" y="276"/>
              <a:ext cx="183" cy="135"/>
            </a:xfrm>
            <a:prstGeom prst="rect">
              <a:avLst/>
            </a:prstGeom>
            <a:noFill/>
            <a:ln w="12700">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eaLnBrk="1" hangingPunct="1"/>
              <a:r>
                <a:rPr kumimoji="1" lang="en-US" altLang="zh-CN" sz="2000" i="1" dirty="0">
                  <a:solidFill>
                    <a:schemeClr val="tx1"/>
                  </a:solidFill>
                  <a:latin typeface="Times New Roman" panose="02020603050405020304" pitchFamily="18" charset="0"/>
                </a:rPr>
                <a:t>I</a:t>
              </a:r>
              <a:endParaRPr kumimoji="1" lang="en-US" altLang="zh-CN" sz="2000" b="0" dirty="0">
                <a:solidFill>
                  <a:schemeClr val="tx1"/>
                </a:solidFill>
                <a:latin typeface="Times New Roman" panose="02020603050405020304" pitchFamily="18" charset="0"/>
              </a:endParaRPr>
            </a:p>
          </p:txBody>
        </p:sp>
        <p:sp>
          <p:nvSpPr>
            <p:cNvPr id="18" name="Freeform 10"/>
            <p:cNvSpPr/>
            <p:nvPr/>
          </p:nvSpPr>
          <p:spPr bwMode="auto">
            <a:xfrm>
              <a:off x="2033" y="711"/>
              <a:ext cx="306" cy="211"/>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000" h="20000">
                  <a:moveTo>
                    <a:pt x="19970" y="843"/>
                  </a:moveTo>
                  <a:lnTo>
                    <a:pt x="19731" y="1481"/>
                  </a:lnTo>
                  <a:lnTo>
                    <a:pt x="19522" y="2069"/>
                  </a:lnTo>
                  <a:lnTo>
                    <a:pt x="19313" y="2656"/>
                  </a:lnTo>
                  <a:lnTo>
                    <a:pt x="19045" y="3295"/>
                  </a:lnTo>
                  <a:lnTo>
                    <a:pt x="18866" y="3883"/>
                  </a:lnTo>
                  <a:lnTo>
                    <a:pt x="18597" y="4470"/>
                  </a:lnTo>
                  <a:lnTo>
                    <a:pt x="18448" y="5057"/>
                  </a:lnTo>
                  <a:lnTo>
                    <a:pt x="18209" y="5645"/>
                  </a:lnTo>
                  <a:lnTo>
                    <a:pt x="17940" y="6232"/>
                  </a:lnTo>
                  <a:lnTo>
                    <a:pt x="17731" y="6820"/>
                  </a:lnTo>
                  <a:lnTo>
                    <a:pt x="17493" y="7356"/>
                  </a:lnTo>
                  <a:lnTo>
                    <a:pt x="17284" y="7944"/>
                  </a:lnTo>
                  <a:lnTo>
                    <a:pt x="17075" y="8480"/>
                  </a:lnTo>
                  <a:lnTo>
                    <a:pt x="16866" y="9068"/>
                  </a:lnTo>
                  <a:lnTo>
                    <a:pt x="16597" y="9630"/>
                  </a:lnTo>
                  <a:lnTo>
                    <a:pt x="16358" y="10166"/>
                  </a:lnTo>
                  <a:lnTo>
                    <a:pt x="16179" y="10702"/>
                  </a:lnTo>
                  <a:lnTo>
                    <a:pt x="15940" y="11188"/>
                  </a:lnTo>
                  <a:lnTo>
                    <a:pt x="15731" y="11724"/>
                  </a:lnTo>
                  <a:lnTo>
                    <a:pt x="15522" y="12209"/>
                  </a:lnTo>
                  <a:lnTo>
                    <a:pt x="15313" y="12720"/>
                  </a:lnTo>
                  <a:lnTo>
                    <a:pt x="15045" y="13155"/>
                  </a:lnTo>
                  <a:lnTo>
                    <a:pt x="14836" y="13640"/>
                  </a:lnTo>
                  <a:lnTo>
                    <a:pt x="14657" y="14074"/>
                  </a:lnTo>
                  <a:lnTo>
                    <a:pt x="14418" y="14534"/>
                  </a:lnTo>
                  <a:lnTo>
                    <a:pt x="14209" y="14968"/>
                  </a:lnTo>
                  <a:lnTo>
                    <a:pt x="13940" y="15402"/>
                  </a:lnTo>
                  <a:lnTo>
                    <a:pt x="13791" y="15811"/>
                  </a:lnTo>
                  <a:lnTo>
                    <a:pt x="13552" y="16194"/>
                  </a:lnTo>
                  <a:lnTo>
                    <a:pt x="13343" y="16552"/>
                  </a:lnTo>
                  <a:lnTo>
                    <a:pt x="13104" y="16935"/>
                  </a:lnTo>
                  <a:lnTo>
                    <a:pt x="12836" y="17267"/>
                  </a:lnTo>
                  <a:lnTo>
                    <a:pt x="12657" y="17573"/>
                  </a:lnTo>
                  <a:lnTo>
                    <a:pt x="12448" y="17854"/>
                  </a:lnTo>
                  <a:lnTo>
                    <a:pt x="12239" y="18161"/>
                  </a:lnTo>
                  <a:lnTo>
                    <a:pt x="12000" y="18416"/>
                  </a:lnTo>
                  <a:lnTo>
                    <a:pt x="11791" y="18646"/>
                  </a:lnTo>
                  <a:lnTo>
                    <a:pt x="11582" y="18902"/>
                  </a:lnTo>
                  <a:lnTo>
                    <a:pt x="11373" y="19080"/>
                  </a:lnTo>
                  <a:lnTo>
                    <a:pt x="11134" y="19285"/>
                  </a:lnTo>
                  <a:lnTo>
                    <a:pt x="10955" y="19489"/>
                  </a:lnTo>
                  <a:lnTo>
                    <a:pt x="10716" y="19591"/>
                  </a:lnTo>
                  <a:lnTo>
                    <a:pt x="10537" y="19719"/>
                  </a:lnTo>
                  <a:lnTo>
                    <a:pt x="10328" y="19821"/>
                  </a:lnTo>
                  <a:lnTo>
                    <a:pt x="10060" y="19872"/>
                  </a:lnTo>
                  <a:lnTo>
                    <a:pt x="9881" y="19923"/>
                  </a:lnTo>
                  <a:lnTo>
                    <a:pt x="9672" y="19974"/>
                  </a:lnTo>
                  <a:lnTo>
                    <a:pt x="9463" y="19923"/>
                  </a:lnTo>
                  <a:lnTo>
                    <a:pt x="9254" y="19923"/>
                  </a:lnTo>
                  <a:lnTo>
                    <a:pt x="9045" y="19872"/>
                  </a:lnTo>
                  <a:lnTo>
                    <a:pt x="8866" y="19770"/>
                  </a:lnTo>
                  <a:lnTo>
                    <a:pt x="8627" y="19642"/>
                  </a:lnTo>
                  <a:lnTo>
                    <a:pt x="8418" y="19438"/>
                  </a:lnTo>
                  <a:lnTo>
                    <a:pt x="8149" y="19234"/>
                  </a:lnTo>
                  <a:lnTo>
                    <a:pt x="8000" y="19004"/>
                  </a:lnTo>
                  <a:lnTo>
                    <a:pt x="7761" y="18748"/>
                  </a:lnTo>
                  <a:lnTo>
                    <a:pt x="7493" y="18416"/>
                  </a:lnTo>
                  <a:lnTo>
                    <a:pt x="7284" y="18059"/>
                  </a:lnTo>
                  <a:lnTo>
                    <a:pt x="7045" y="17727"/>
                  </a:lnTo>
                  <a:lnTo>
                    <a:pt x="6776" y="17267"/>
                  </a:lnTo>
                  <a:lnTo>
                    <a:pt x="6597" y="16884"/>
                  </a:lnTo>
                  <a:lnTo>
                    <a:pt x="6328" y="16450"/>
                  </a:lnTo>
                  <a:lnTo>
                    <a:pt x="6090" y="15990"/>
                  </a:lnTo>
                  <a:lnTo>
                    <a:pt x="5881" y="15504"/>
                  </a:lnTo>
                  <a:lnTo>
                    <a:pt x="5672" y="15019"/>
                  </a:lnTo>
                  <a:lnTo>
                    <a:pt x="5463" y="14534"/>
                  </a:lnTo>
                  <a:lnTo>
                    <a:pt x="5224" y="13997"/>
                  </a:lnTo>
                  <a:lnTo>
                    <a:pt x="4955" y="13461"/>
                  </a:lnTo>
                  <a:lnTo>
                    <a:pt x="4746" y="12899"/>
                  </a:lnTo>
                  <a:lnTo>
                    <a:pt x="4478" y="12312"/>
                  </a:lnTo>
                  <a:lnTo>
                    <a:pt x="4269" y="11775"/>
                  </a:lnTo>
                  <a:lnTo>
                    <a:pt x="4060" y="11188"/>
                  </a:lnTo>
                  <a:lnTo>
                    <a:pt x="3881" y="10600"/>
                  </a:lnTo>
                  <a:lnTo>
                    <a:pt x="3672" y="10064"/>
                  </a:lnTo>
                  <a:lnTo>
                    <a:pt x="3433" y="9476"/>
                  </a:lnTo>
                  <a:lnTo>
                    <a:pt x="3224" y="8940"/>
                  </a:lnTo>
                  <a:lnTo>
                    <a:pt x="2985" y="8352"/>
                  </a:lnTo>
                  <a:lnTo>
                    <a:pt x="2806" y="7816"/>
                  </a:lnTo>
                  <a:lnTo>
                    <a:pt x="2627" y="7203"/>
                  </a:lnTo>
                  <a:lnTo>
                    <a:pt x="2388" y="6667"/>
                  </a:lnTo>
                  <a:lnTo>
                    <a:pt x="2239" y="6130"/>
                  </a:lnTo>
                  <a:lnTo>
                    <a:pt x="2060" y="5543"/>
                  </a:lnTo>
                  <a:lnTo>
                    <a:pt x="1821" y="5057"/>
                  </a:lnTo>
                  <a:lnTo>
                    <a:pt x="1672" y="4521"/>
                  </a:lnTo>
                  <a:lnTo>
                    <a:pt x="1493" y="4036"/>
                  </a:lnTo>
                  <a:lnTo>
                    <a:pt x="1373" y="3525"/>
                  </a:lnTo>
                  <a:lnTo>
                    <a:pt x="1164" y="3091"/>
                  </a:lnTo>
                  <a:lnTo>
                    <a:pt x="985" y="2656"/>
                  </a:lnTo>
                  <a:lnTo>
                    <a:pt x="866" y="2197"/>
                  </a:lnTo>
                  <a:lnTo>
                    <a:pt x="746" y="1814"/>
                  </a:lnTo>
                  <a:lnTo>
                    <a:pt x="567" y="1430"/>
                  </a:lnTo>
                  <a:lnTo>
                    <a:pt x="418" y="1073"/>
                  </a:lnTo>
                  <a:lnTo>
                    <a:pt x="299" y="792"/>
                  </a:lnTo>
                  <a:lnTo>
                    <a:pt x="179" y="434"/>
                  </a:lnTo>
                  <a:lnTo>
                    <a:pt x="90" y="153"/>
                  </a:lnTo>
                  <a:lnTo>
                    <a:pt x="0" y="0"/>
                  </a:lnTo>
                </a:path>
              </a:pathLst>
            </a:custGeom>
            <a:noFill/>
            <a:ln w="28575" cap="flat">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 name="Freeform 11"/>
            <p:cNvSpPr/>
            <p:nvPr/>
          </p:nvSpPr>
          <p:spPr bwMode="auto">
            <a:xfrm>
              <a:off x="2341" y="519"/>
              <a:ext cx="279" cy="211"/>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000" h="20000">
                  <a:moveTo>
                    <a:pt x="0" y="19132"/>
                  </a:moveTo>
                  <a:lnTo>
                    <a:pt x="197" y="18493"/>
                  </a:lnTo>
                  <a:lnTo>
                    <a:pt x="427" y="17905"/>
                  </a:lnTo>
                  <a:lnTo>
                    <a:pt x="657" y="17318"/>
                  </a:lnTo>
                  <a:lnTo>
                    <a:pt x="952" y="16679"/>
                  </a:lnTo>
                  <a:lnTo>
                    <a:pt x="1084" y="16092"/>
                  </a:lnTo>
                  <a:lnTo>
                    <a:pt x="1314" y="15504"/>
                  </a:lnTo>
                  <a:lnTo>
                    <a:pt x="1544" y="14917"/>
                  </a:lnTo>
                  <a:lnTo>
                    <a:pt x="1708" y="14330"/>
                  </a:lnTo>
                  <a:lnTo>
                    <a:pt x="2003" y="13742"/>
                  </a:lnTo>
                  <a:lnTo>
                    <a:pt x="2233" y="13155"/>
                  </a:lnTo>
                  <a:lnTo>
                    <a:pt x="2430" y="12618"/>
                  </a:lnTo>
                  <a:lnTo>
                    <a:pt x="2726" y="12031"/>
                  </a:lnTo>
                  <a:lnTo>
                    <a:pt x="2857" y="11494"/>
                  </a:lnTo>
                  <a:lnTo>
                    <a:pt x="3120" y="10907"/>
                  </a:lnTo>
                  <a:lnTo>
                    <a:pt x="3383" y="10345"/>
                  </a:lnTo>
                  <a:lnTo>
                    <a:pt x="3547" y="9808"/>
                  </a:lnTo>
                  <a:lnTo>
                    <a:pt x="3810" y="9272"/>
                  </a:lnTo>
                  <a:lnTo>
                    <a:pt x="4007" y="8787"/>
                  </a:lnTo>
                  <a:lnTo>
                    <a:pt x="4236" y="8250"/>
                  </a:lnTo>
                  <a:lnTo>
                    <a:pt x="4433" y="7765"/>
                  </a:lnTo>
                  <a:lnTo>
                    <a:pt x="4663" y="7254"/>
                  </a:lnTo>
                  <a:lnTo>
                    <a:pt x="4959" y="6820"/>
                  </a:lnTo>
                  <a:lnTo>
                    <a:pt x="5090" y="6335"/>
                  </a:lnTo>
                  <a:lnTo>
                    <a:pt x="5353" y="5900"/>
                  </a:lnTo>
                  <a:lnTo>
                    <a:pt x="5517" y="5441"/>
                  </a:lnTo>
                  <a:lnTo>
                    <a:pt x="5714" y="5006"/>
                  </a:lnTo>
                  <a:lnTo>
                    <a:pt x="6010" y="4572"/>
                  </a:lnTo>
                  <a:lnTo>
                    <a:pt x="6207" y="4163"/>
                  </a:lnTo>
                  <a:lnTo>
                    <a:pt x="6404" y="3780"/>
                  </a:lnTo>
                  <a:lnTo>
                    <a:pt x="6634" y="3448"/>
                  </a:lnTo>
                  <a:lnTo>
                    <a:pt x="6864" y="3040"/>
                  </a:lnTo>
                  <a:lnTo>
                    <a:pt x="7094" y="2708"/>
                  </a:lnTo>
                  <a:lnTo>
                    <a:pt x="7323" y="2401"/>
                  </a:lnTo>
                  <a:lnTo>
                    <a:pt x="7521" y="2120"/>
                  </a:lnTo>
                  <a:lnTo>
                    <a:pt x="7685" y="1814"/>
                  </a:lnTo>
                  <a:lnTo>
                    <a:pt x="7947" y="1558"/>
                  </a:lnTo>
                  <a:lnTo>
                    <a:pt x="8210" y="1328"/>
                  </a:lnTo>
                  <a:lnTo>
                    <a:pt x="8342" y="1073"/>
                  </a:lnTo>
                  <a:lnTo>
                    <a:pt x="8604" y="894"/>
                  </a:lnTo>
                  <a:lnTo>
                    <a:pt x="8801" y="690"/>
                  </a:lnTo>
                  <a:lnTo>
                    <a:pt x="9064" y="485"/>
                  </a:lnTo>
                  <a:lnTo>
                    <a:pt x="9228" y="383"/>
                  </a:lnTo>
                  <a:lnTo>
                    <a:pt x="9425" y="255"/>
                  </a:lnTo>
                  <a:lnTo>
                    <a:pt x="9622" y="153"/>
                  </a:lnTo>
                  <a:lnTo>
                    <a:pt x="9885" y="102"/>
                  </a:lnTo>
                  <a:lnTo>
                    <a:pt x="10082" y="51"/>
                  </a:lnTo>
                  <a:lnTo>
                    <a:pt x="10246" y="0"/>
                  </a:lnTo>
                  <a:lnTo>
                    <a:pt x="10509" y="51"/>
                  </a:lnTo>
                  <a:lnTo>
                    <a:pt x="10739" y="51"/>
                  </a:lnTo>
                  <a:lnTo>
                    <a:pt x="10903" y="102"/>
                  </a:lnTo>
                  <a:lnTo>
                    <a:pt x="11100" y="204"/>
                  </a:lnTo>
                  <a:lnTo>
                    <a:pt x="11330" y="332"/>
                  </a:lnTo>
                  <a:lnTo>
                    <a:pt x="11527" y="536"/>
                  </a:lnTo>
                  <a:lnTo>
                    <a:pt x="11790" y="741"/>
                  </a:lnTo>
                  <a:lnTo>
                    <a:pt x="12020" y="971"/>
                  </a:lnTo>
                  <a:lnTo>
                    <a:pt x="12184" y="1226"/>
                  </a:lnTo>
                  <a:lnTo>
                    <a:pt x="12447" y="1558"/>
                  </a:lnTo>
                  <a:lnTo>
                    <a:pt x="12677" y="1916"/>
                  </a:lnTo>
                  <a:lnTo>
                    <a:pt x="12906" y="2248"/>
                  </a:lnTo>
                  <a:lnTo>
                    <a:pt x="13136" y="2708"/>
                  </a:lnTo>
                  <a:lnTo>
                    <a:pt x="13366" y="3091"/>
                  </a:lnTo>
                  <a:lnTo>
                    <a:pt x="13629" y="3525"/>
                  </a:lnTo>
                  <a:lnTo>
                    <a:pt x="13892" y="3985"/>
                  </a:lnTo>
                  <a:lnTo>
                    <a:pt x="14056" y="4470"/>
                  </a:lnTo>
                  <a:lnTo>
                    <a:pt x="14286" y="4955"/>
                  </a:lnTo>
                  <a:lnTo>
                    <a:pt x="14516" y="5441"/>
                  </a:lnTo>
                  <a:lnTo>
                    <a:pt x="14713" y="5977"/>
                  </a:lnTo>
                  <a:lnTo>
                    <a:pt x="15008" y="6539"/>
                  </a:lnTo>
                  <a:lnTo>
                    <a:pt x="15205" y="7075"/>
                  </a:lnTo>
                  <a:lnTo>
                    <a:pt x="15468" y="7663"/>
                  </a:lnTo>
                  <a:lnTo>
                    <a:pt x="15731" y="8199"/>
                  </a:lnTo>
                  <a:lnTo>
                    <a:pt x="15895" y="8787"/>
                  </a:lnTo>
                  <a:lnTo>
                    <a:pt x="16092" y="9374"/>
                  </a:lnTo>
                  <a:lnTo>
                    <a:pt x="16289" y="9911"/>
                  </a:lnTo>
                  <a:lnTo>
                    <a:pt x="16486" y="10498"/>
                  </a:lnTo>
                  <a:lnTo>
                    <a:pt x="16749" y="11034"/>
                  </a:lnTo>
                  <a:lnTo>
                    <a:pt x="16913" y="11622"/>
                  </a:lnTo>
                  <a:lnTo>
                    <a:pt x="17176" y="12184"/>
                  </a:lnTo>
                  <a:lnTo>
                    <a:pt x="17340" y="12771"/>
                  </a:lnTo>
                  <a:lnTo>
                    <a:pt x="17570" y="13308"/>
                  </a:lnTo>
                  <a:lnTo>
                    <a:pt x="17734" y="13844"/>
                  </a:lnTo>
                  <a:lnTo>
                    <a:pt x="17898" y="14432"/>
                  </a:lnTo>
                  <a:lnTo>
                    <a:pt x="18128" y="14917"/>
                  </a:lnTo>
                  <a:lnTo>
                    <a:pt x="18325" y="15453"/>
                  </a:lnTo>
                  <a:lnTo>
                    <a:pt x="18456" y="15964"/>
                  </a:lnTo>
                  <a:lnTo>
                    <a:pt x="18621" y="16450"/>
                  </a:lnTo>
                  <a:lnTo>
                    <a:pt x="18752" y="16884"/>
                  </a:lnTo>
                  <a:lnTo>
                    <a:pt x="18982" y="17318"/>
                  </a:lnTo>
                  <a:lnTo>
                    <a:pt x="19048" y="17778"/>
                  </a:lnTo>
                  <a:lnTo>
                    <a:pt x="19179" y="18161"/>
                  </a:lnTo>
                  <a:lnTo>
                    <a:pt x="19409" y="18544"/>
                  </a:lnTo>
                  <a:lnTo>
                    <a:pt x="19540" y="18902"/>
                  </a:lnTo>
                  <a:lnTo>
                    <a:pt x="19672" y="19183"/>
                  </a:lnTo>
                  <a:lnTo>
                    <a:pt x="19803" y="19540"/>
                  </a:lnTo>
                  <a:lnTo>
                    <a:pt x="19869" y="19821"/>
                  </a:lnTo>
                  <a:lnTo>
                    <a:pt x="19967" y="19974"/>
                  </a:lnTo>
                </a:path>
              </a:pathLst>
            </a:custGeom>
            <a:noFill/>
            <a:ln w="28575" cap="flat">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 name="Freeform 12"/>
            <p:cNvSpPr/>
            <p:nvPr/>
          </p:nvSpPr>
          <p:spPr bwMode="auto">
            <a:xfrm>
              <a:off x="2614" y="709"/>
              <a:ext cx="279" cy="210"/>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000" h="20000">
                  <a:moveTo>
                    <a:pt x="0" y="894"/>
                  </a:moveTo>
                  <a:lnTo>
                    <a:pt x="197" y="1533"/>
                  </a:lnTo>
                  <a:lnTo>
                    <a:pt x="427" y="2120"/>
                  </a:lnTo>
                  <a:lnTo>
                    <a:pt x="657" y="2708"/>
                  </a:lnTo>
                  <a:lnTo>
                    <a:pt x="952" y="3295"/>
                  </a:lnTo>
                  <a:lnTo>
                    <a:pt x="1084" y="3934"/>
                  </a:lnTo>
                  <a:lnTo>
                    <a:pt x="1314" y="4521"/>
                  </a:lnTo>
                  <a:lnTo>
                    <a:pt x="1544" y="5109"/>
                  </a:lnTo>
                  <a:lnTo>
                    <a:pt x="1708" y="5696"/>
                  </a:lnTo>
                  <a:lnTo>
                    <a:pt x="2003" y="6284"/>
                  </a:lnTo>
                  <a:lnTo>
                    <a:pt x="2233" y="6820"/>
                  </a:lnTo>
                  <a:lnTo>
                    <a:pt x="2430" y="7407"/>
                  </a:lnTo>
                  <a:lnTo>
                    <a:pt x="2726" y="7944"/>
                  </a:lnTo>
                  <a:lnTo>
                    <a:pt x="2857" y="8531"/>
                  </a:lnTo>
                  <a:lnTo>
                    <a:pt x="3120" y="9119"/>
                  </a:lnTo>
                  <a:lnTo>
                    <a:pt x="3383" y="9630"/>
                  </a:lnTo>
                  <a:lnTo>
                    <a:pt x="3547" y="10217"/>
                  </a:lnTo>
                  <a:lnTo>
                    <a:pt x="3810" y="10754"/>
                  </a:lnTo>
                  <a:lnTo>
                    <a:pt x="4007" y="11239"/>
                  </a:lnTo>
                  <a:lnTo>
                    <a:pt x="4236" y="11775"/>
                  </a:lnTo>
                  <a:lnTo>
                    <a:pt x="4433" y="12261"/>
                  </a:lnTo>
                  <a:lnTo>
                    <a:pt x="4663" y="12771"/>
                  </a:lnTo>
                  <a:lnTo>
                    <a:pt x="4959" y="13206"/>
                  </a:lnTo>
                  <a:lnTo>
                    <a:pt x="5090" y="13640"/>
                  </a:lnTo>
                  <a:lnTo>
                    <a:pt x="5386" y="14074"/>
                  </a:lnTo>
                  <a:lnTo>
                    <a:pt x="5517" y="14585"/>
                  </a:lnTo>
                  <a:lnTo>
                    <a:pt x="5714" y="15019"/>
                  </a:lnTo>
                  <a:lnTo>
                    <a:pt x="6010" y="15453"/>
                  </a:lnTo>
                  <a:lnTo>
                    <a:pt x="6207" y="15862"/>
                  </a:lnTo>
                  <a:lnTo>
                    <a:pt x="6404" y="16194"/>
                  </a:lnTo>
                  <a:lnTo>
                    <a:pt x="6634" y="16577"/>
                  </a:lnTo>
                  <a:lnTo>
                    <a:pt x="6864" y="16935"/>
                  </a:lnTo>
                  <a:lnTo>
                    <a:pt x="7094" y="17267"/>
                  </a:lnTo>
                  <a:lnTo>
                    <a:pt x="7323" y="17573"/>
                  </a:lnTo>
                  <a:lnTo>
                    <a:pt x="7521" y="17905"/>
                  </a:lnTo>
                  <a:lnTo>
                    <a:pt x="7685" y="18212"/>
                  </a:lnTo>
                  <a:lnTo>
                    <a:pt x="7947" y="18467"/>
                  </a:lnTo>
                  <a:lnTo>
                    <a:pt x="8210" y="18697"/>
                  </a:lnTo>
                  <a:lnTo>
                    <a:pt x="8342" y="18953"/>
                  </a:lnTo>
                  <a:lnTo>
                    <a:pt x="8604" y="19132"/>
                  </a:lnTo>
                  <a:lnTo>
                    <a:pt x="8801" y="19336"/>
                  </a:lnTo>
                  <a:lnTo>
                    <a:pt x="9064" y="19489"/>
                  </a:lnTo>
                  <a:lnTo>
                    <a:pt x="9228" y="19642"/>
                  </a:lnTo>
                  <a:lnTo>
                    <a:pt x="9425" y="19719"/>
                  </a:lnTo>
                  <a:lnTo>
                    <a:pt x="9622" y="19872"/>
                  </a:lnTo>
                  <a:lnTo>
                    <a:pt x="9885" y="19923"/>
                  </a:lnTo>
                  <a:lnTo>
                    <a:pt x="10082" y="19974"/>
                  </a:lnTo>
                  <a:lnTo>
                    <a:pt x="10246" y="19974"/>
                  </a:lnTo>
                  <a:lnTo>
                    <a:pt x="10509" y="19974"/>
                  </a:lnTo>
                  <a:lnTo>
                    <a:pt x="10739" y="19974"/>
                  </a:lnTo>
                  <a:lnTo>
                    <a:pt x="10903" y="19923"/>
                  </a:lnTo>
                  <a:lnTo>
                    <a:pt x="11100" y="19821"/>
                  </a:lnTo>
                  <a:lnTo>
                    <a:pt x="11330" y="19693"/>
                  </a:lnTo>
                  <a:lnTo>
                    <a:pt x="11626" y="19489"/>
                  </a:lnTo>
                  <a:lnTo>
                    <a:pt x="11790" y="19234"/>
                  </a:lnTo>
                  <a:lnTo>
                    <a:pt x="12020" y="19055"/>
                  </a:lnTo>
                  <a:lnTo>
                    <a:pt x="12184" y="18748"/>
                  </a:lnTo>
                  <a:lnTo>
                    <a:pt x="12447" y="18467"/>
                  </a:lnTo>
                  <a:lnTo>
                    <a:pt x="12677" y="18110"/>
                  </a:lnTo>
                  <a:lnTo>
                    <a:pt x="12906" y="17727"/>
                  </a:lnTo>
                  <a:lnTo>
                    <a:pt x="13136" y="17318"/>
                  </a:lnTo>
                  <a:lnTo>
                    <a:pt x="13366" y="16884"/>
                  </a:lnTo>
                  <a:lnTo>
                    <a:pt x="13629" y="16501"/>
                  </a:lnTo>
                  <a:lnTo>
                    <a:pt x="13892" y="16041"/>
                  </a:lnTo>
                  <a:lnTo>
                    <a:pt x="14056" y="15556"/>
                  </a:lnTo>
                  <a:lnTo>
                    <a:pt x="14286" y="15070"/>
                  </a:lnTo>
                  <a:lnTo>
                    <a:pt x="14516" y="14534"/>
                  </a:lnTo>
                  <a:lnTo>
                    <a:pt x="14713" y="13997"/>
                  </a:lnTo>
                  <a:lnTo>
                    <a:pt x="15008" y="13487"/>
                  </a:lnTo>
                  <a:lnTo>
                    <a:pt x="15205" y="12950"/>
                  </a:lnTo>
                  <a:lnTo>
                    <a:pt x="15468" y="12363"/>
                  </a:lnTo>
                  <a:lnTo>
                    <a:pt x="15731" y="11775"/>
                  </a:lnTo>
                  <a:lnTo>
                    <a:pt x="15895" y="11239"/>
                  </a:lnTo>
                  <a:lnTo>
                    <a:pt x="16092" y="10651"/>
                  </a:lnTo>
                  <a:lnTo>
                    <a:pt x="16289" y="10064"/>
                  </a:lnTo>
                  <a:lnTo>
                    <a:pt x="16552" y="9527"/>
                  </a:lnTo>
                  <a:lnTo>
                    <a:pt x="16749" y="8940"/>
                  </a:lnTo>
                  <a:lnTo>
                    <a:pt x="16913" y="8352"/>
                  </a:lnTo>
                  <a:lnTo>
                    <a:pt x="17176" y="7816"/>
                  </a:lnTo>
                  <a:lnTo>
                    <a:pt x="17340" y="7203"/>
                  </a:lnTo>
                  <a:lnTo>
                    <a:pt x="17570" y="6667"/>
                  </a:lnTo>
                  <a:lnTo>
                    <a:pt x="17734" y="6130"/>
                  </a:lnTo>
                  <a:lnTo>
                    <a:pt x="17898" y="5594"/>
                  </a:lnTo>
                  <a:lnTo>
                    <a:pt x="18128" y="5057"/>
                  </a:lnTo>
                  <a:lnTo>
                    <a:pt x="18325" y="4572"/>
                  </a:lnTo>
                  <a:lnTo>
                    <a:pt x="18456" y="4061"/>
                  </a:lnTo>
                  <a:lnTo>
                    <a:pt x="18621" y="3525"/>
                  </a:lnTo>
                  <a:lnTo>
                    <a:pt x="18752" y="3142"/>
                  </a:lnTo>
                  <a:lnTo>
                    <a:pt x="18982" y="2656"/>
                  </a:lnTo>
                  <a:lnTo>
                    <a:pt x="19048" y="2248"/>
                  </a:lnTo>
                  <a:lnTo>
                    <a:pt x="19278" y="1814"/>
                  </a:lnTo>
                  <a:lnTo>
                    <a:pt x="19409" y="1430"/>
                  </a:lnTo>
                  <a:lnTo>
                    <a:pt x="19540" y="1073"/>
                  </a:lnTo>
                  <a:lnTo>
                    <a:pt x="19672" y="843"/>
                  </a:lnTo>
                  <a:lnTo>
                    <a:pt x="19803" y="485"/>
                  </a:lnTo>
                  <a:lnTo>
                    <a:pt x="19869" y="204"/>
                  </a:lnTo>
                  <a:lnTo>
                    <a:pt x="19967" y="0"/>
                  </a:lnTo>
                </a:path>
              </a:pathLst>
            </a:custGeom>
            <a:noFill/>
            <a:ln w="28575" cap="flat">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 name="Freeform 13"/>
            <p:cNvSpPr/>
            <p:nvPr/>
          </p:nvSpPr>
          <p:spPr bwMode="auto">
            <a:xfrm>
              <a:off x="2890" y="519"/>
              <a:ext cx="280" cy="211"/>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000" h="20000">
                  <a:moveTo>
                    <a:pt x="0" y="19132"/>
                  </a:moveTo>
                  <a:lnTo>
                    <a:pt x="197" y="18493"/>
                  </a:lnTo>
                  <a:lnTo>
                    <a:pt x="427" y="17905"/>
                  </a:lnTo>
                  <a:lnTo>
                    <a:pt x="657" y="17318"/>
                  </a:lnTo>
                  <a:lnTo>
                    <a:pt x="952" y="16679"/>
                  </a:lnTo>
                  <a:lnTo>
                    <a:pt x="1084" y="16092"/>
                  </a:lnTo>
                  <a:lnTo>
                    <a:pt x="1314" y="15504"/>
                  </a:lnTo>
                  <a:lnTo>
                    <a:pt x="1544" y="14917"/>
                  </a:lnTo>
                  <a:lnTo>
                    <a:pt x="1708" y="14330"/>
                  </a:lnTo>
                  <a:lnTo>
                    <a:pt x="2003" y="13742"/>
                  </a:lnTo>
                  <a:lnTo>
                    <a:pt x="2233" y="13155"/>
                  </a:lnTo>
                  <a:lnTo>
                    <a:pt x="2430" y="12618"/>
                  </a:lnTo>
                  <a:lnTo>
                    <a:pt x="2726" y="12031"/>
                  </a:lnTo>
                  <a:lnTo>
                    <a:pt x="2857" y="11494"/>
                  </a:lnTo>
                  <a:lnTo>
                    <a:pt x="3120" y="10907"/>
                  </a:lnTo>
                  <a:lnTo>
                    <a:pt x="3383" y="10345"/>
                  </a:lnTo>
                  <a:lnTo>
                    <a:pt x="3547" y="9808"/>
                  </a:lnTo>
                  <a:lnTo>
                    <a:pt x="3810" y="9272"/>
                  </a:lnTo>
                  <a:lnTo>
                    <a:pt x="4007" y="8787"/>
                  </a:lnTo>
                  <a:lnTo>
                    <a:pt x="4236" y="8250"/>
                  </a:lnTo>
                  <a:lnTo>
                    <a:pt x="4433" y="7765"/>
                  </a:lnTo>
                  <a:lnTo>
                    <a:pt x="4663" y="7254"/>
                  </a:lnTo>
                  <a:lnTo>
                    <a:pt x="4959" y="6820"/>
                  </a:lnTo>
                  <a:lnTo>
                    <a:pt x="5090" y="6335"/>
                  </a:lnTo>
                  <a:lnTo>
                    <a:pt x="5353" y="5900"/>
                  </a:lnTo>
                  <a:lnTo>
                    <a:pt x="5517" y="5441"/>
                  </a:lnTo>
                  <a:lnTo>
                    <a:pt x="5714" y="5006"/>
                  </a:lnTo>
                  <a:lnTo>
                    <a:pt x="6010" y="4572"/>
                  </a:lnTo>
                  <a:lnTo>
                    <a:pt x="6207" y="4163"/>
                  </a:lnTo>
                  <a:lnTo>
                    <a:pt x="6404" y="3780"/>
                  </a:lnTo>
                  <a:lnTo>
                    <a:pt x="6634" y="3448"/>
                  </a:lnTo>
                  <a:lnTo>
                    <a:pt x="6864" y="3040"/>
                  </a:lnTo>
                  <a:lnTo>
                    <a:pt x="7094" y="2708"/>
                  </a:lnTo>
                  <a:lnTo>
                    <a:pt x="7323" y="2401"/>
                  </a:lnTo>
                  <a:lnTo>
                    <a:pt x="7521" y="2120"/>
                  </a:lnTo>
                  <a:lnTo>
                    <a:pt x="7685" y="1814"/>
                  </a:lnTo>
                  <a:lnTo>
                    <a:pt x="7947" y="1558"/>
                  </a:lnTo>
                  <a:lnTo>
                    <a:pt x="8210" y="1328"/>
                  </a:lnTo>
                  <a:lnTo>
                    <a:pt x="8342" y="1073"/>
                  </a:lnTo>
                  <a:lnTo>
                    <a:pt x="8604" y="894"/>
                  </a:lnTo>
                  <a:lnTo>
                    <a:pt x="8801" y="690"/>
                  </a:lnTo>
                  <a:lnTo>
                    <a:pt x="9064" y="485"/>
                  </a:lnTo>
                  <a:lnTo>
                    <a:pt x="9228" y="383"/>
                  </a:lnTo>
                  <a:lnTo>
                    <a:pt x="9425" y="255"/>
                  </a:lnTo>
                  <a:lnTo>
                    <a:pt x="9622" y="153"/>
                  </a:lnTo>
                  <a:lnTo>
                    <a:pt x="9885" y="102"/>
                  </a:lnTo>
                  <a:lnTo>
                    <a:pt x="10082" y="51"/>
                  </a:lnTo>
                  <a:lnTo>
                    <a:pt x="10246" y="0"/>
                  </a:lnTo>
                  <a:lnTo>
                    <a:pt x="10509" y="51"/>
                  </a:lnTo>
                  <a:lnTo>
                    <a:pt x="10739" y="51"/>
                  </a:lnTo>
                  <a:lnTo>
                    <a:pt x="10903" y="102"/>
                  </a:lnTo>
                  <a:lnTo>
                    <a:pt x="11100" y="204"/>
                  </a:lnTo>
                  <a:lnTo>
                    <a:pt x="11330" y="332"/>
                  </a:lnTo>
                  <a:lnTo>
                    <a:pt x="11527" y="536"/>
                  </a:lnTo>
                  <a:lnTo>
                    <a:pt x="11790" y="741"/>
                  </a:lnTo>
                  <a:lnTo>
                    <a:pt x="12020" y="971"/>
                  </a:lnTo>
                  <a:lnTo>
                    <a:pt x="12184" y="1226"/>
                  </a:lnTo>
                  <a:lnTo>
                    <a:pt x="12447" y="1558"/>
                  </a:lnTo>
                  <a:lnTo>
                    <a:pt x="12677" y="1916"/>
                  </a:lnTo>
                  <a:lnTo>
                    <a:pt x="12906" y="2248"/>
                  </a:lnTo>
                  <a:lnTo>
                    <a:pt x="13136" y="2708"/>
                  </a:lnTo>
                  <a:lnTo>
                    <a:pt x="13366" y="3091"/>
                  </a:lnTo>
                  <a:lnTo>
                    <a:pt x="13629" y="3525"/>
                  </a:lnTo>
                  <a:lnTo>
                    <a:pt x="13892" y="3985"/>
                  </a:lnTo>
                  <a:lnTo>
                    <a:pt x="14056" y="4470"/>
                  </a:lnTo>
                  <a:lnTo>
                    <a:pt x="14286" y="4955"/>
                  </a:lnTo>
                  <a:lnTo>
                    <a:pt x="14516" y="5441"/>
                  </a:lnTo>
                  <a:lnTo>
                    <a:pt x="14713" y="5977"/>
                  </a:lnTo>
                  <a:lnTo>
                    <a:pt x="15008" y="6539"/>
                  </a:lnTo>
                  <a:lnTo>
                    <a:pt x="15205" y="7075"/>
                  </a:lnTo>
                  <a:lnTo>
                    <a:pt x="15468" y="7663"/>
                  </a:lnTo>
                  <a:lnTo>
                    <a:pt x="15731" y="8199"/>
                  </a:lnTo>
                  <a:lnTo>
                    <a:pt x="15895" y="8787"/>
                  </a:lnTo>
                  <a:lnTo>
                    <a:pt x="16092" y="9374"/>
                  </a:lnTo>
                  <a:lnTo>
                    <a:pt x="16289" y="9911"/>
                  </a:lnTo>
                  <a:lnTo>
                    <a:pt x="16486" y="10498"/>
                  </a:lnTo>
                  <a:lnTo>
                    <a:pt x="16749" y="11034"/>
                  </a:lnTo>
                  <a:lnTo>
                    <a:pt x="16913" y="11622"/>
                  </a:lnTo>
                  <a:lnTo>
                    <a:pt x="17176" y="12184"/>
                  </a:lnTo>
                  <a:lnTo>
                    <a:pt x="17340" y="12771"/>
                  </a:lnTo>
                  <a:lnTo>
                    <a:pt x="17570" y="13308"/>
                  </a:lnTo>
                  <a:lnTo>
                    <a:pt x="17734" y="13844"/>
                  </a:lnTo>
                  <a:lnTo>
                    <a:pt x="17898" y="14432"/>
                  </a:lnTo>
                  <a:lnTo>
                    <a:pt x="18128" y="14917"/>
                  </a:lnTo>
                  <a:lnTo>
                    <a:pt x="18325" y="15453"/>
                  </a:lnTo>
                  <a:lnTo>
                    <a:pt x="18456" y="15964"/>
                  </a:lnTo>
                  <a:lnTo>
                    <a:pt x="18621" y="16450"/>
                  </a:lnTo>
                  <a:lnTo>
                    <a:pt x="18752" y="16884"/>
                  </a:lnTo>
                  <a:lnTo>
                    <a:pt x="18982" y="17318"/>
                  </a:lnTo>
                  <a:lnTo>
                    <a:pt x="19048" y="17778"/>
                  </a:lnTo>
                  <a:lnTo>
                    <a:pt x="19179" y="18161"/>
                  </a:lnTo>
                  <a:lnTo>
                    <a:pt x="19409" y="18544"/>
                  </a:lnTo>
                  <a:lnTo>
                    <a:pt x="19540" y="18902"/>
                  </a:lnTo>
                  <a:lnTo>
                    <a:pt x="19672" y="19183"/>
                  </a:lnTo>
                  <a:lnTo>
                    <a:pt x="19803" y="19540"/>
                  </a:lnTo>
                  <a:lnTo>
                    <a:pt x="19869" y="19821"/>
                  </a:lnTo>
                  <a:lnTo>
                    <a:pt x="19967" y="19974"/>
                  </a:lnTo>
                </a:path>
              </a:pathLst>
            </a:custGeom>
            <a:noFill/>
            <a:ln w="28575" cap="flat">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 name="Freeform 14"/>
            <p:cNvSpPr/>
            <p:nvPr/>
          </p:nvSpPr>
          <p:spPr bwMode="auto">
            <a:xfrm>
              <a:off x="3163" y="709"/>
              <a:ext cx="279" cy="210"/>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000" h="20000">
                  <a:moveTo>
                    <a:pt x="0" y="894"/>
                  </a:moveTo>
                  <a:lnTo>
                    <a:pt x="197" y="1533"/>
                  </a:lnTo>
                  <a:lnTo>
                    <a:pt x="427" y="2120"/>
                  </a:lnTo>
                  <a:lnTo>
                    <a:pt x="657" y="2708"/>
                  </a:lnTo>
                  <a:lnTo>
                    <a:pt x="952" y="3295"/>
                  </a:lnTo>
                  <a:lnTo>
                    <a:pt x="1084" y="3934"/>
                  </a:lnTo>
                  <a:lnTo>
                    <a:pt x="1314" y="4521"/>
                  </a:lnTo>
                  <a:lnTo>
                    <a:pt x="1544" y="5109"/>
                  </a:lnTo>
                  <a:lnTo>
                    <a:pt x="1708" y="5696"/>
                  </a:lnTo>
                  <a:lnTo>
                    <a:pt x="2003" y="6284"/>
                  </a:lnTo>
                  <a:lnTo>
                    <a:pt x="2233" y="6820"/>
                  </a:lnTo>
                  <a:lnTo>
                    <a:pt x="2430" y="7407"/>
                  </a:lnTo>
                  <a:lnTo>
                    <a:pt x="2726" y="7944"/>
                  </a:lnTo>
                  <a:lnTo>
                    <a:pt x="2857" y="8531"/>
                  </a:lnTo>
                  <a:lnTo>
                    <a:pt x="3120" y="9119"/>
                  </a:lnTo>
                  <a:lnTo>
                    <a:pt x="3383" y="9630"/>
                  </a:lnTo>
                  <a:lnTo>
                    <a:pt x="3547" y="10217"/>
                  </a:lnTo>
                  <a:lnTo>
                    <a:pt x="3810" y="10754"/>
                  </a:lnTo>
                  <a:lnTo>
                    <a:pt x="4007" y="11239"/>
                  </a:lnTo>
                  <a:lnTo>
                    <a:pt x="4236" y="11775"/>
                  </a:lnTo>
                  <a:lnTo>
                    <a:pt x="4433" y="12261"/>
                  </a:lnTo>
                  <a:lnTo>
                    <a:pt x="4663" y="12771"/>
                  </a:lnTo>
                  <a:lnTo>
                    <a:pt x="4959" y="13206"/>
                  </a:lnTo>
                  <a:lnTo>
                    <a:pt x="5090" y="13640"/>
                  </a:lnTo>
                  <a:lnTo>
                    <a:pt x="5386" y="14074"/>
                  </a:lnTo>
                  <a:lnTo>
                    <a:pt x="5517" y="14585"/>
                  </a:lnTo>
                  <a:lnTo>
                    <a:pt x="5714" y="15019"/>
                  </a:lnTo>
                  <a:lnTo>
                    <a:pt x="6010" y="15453"/>
                  </a:lnTo>
                  <a:lnTo>
                    <a:pt x="6207" y="15862"/>
                  </a:lnTo>
                  <a:lnTo>
                    <a:pt x="6404" y="16194"/>
                  </a:lnTo>
                  <a:lnTo>
                    <a:pt x="6634" y="16577"/>
                  </a:lnTo>
                  <a:lnTo>
                    <a:pt x="6864" y="16935"/>
                  </a:lnTo>
                  <a:lnTo>
                    <a:pt x="7094" y="17267"/>
                  </a:lnTo>
                  <a:lnTo>
                    <a:pt x="7323" y="17573"/>
                  </a:lnTo>
                  <a:lnTo>
                    <a:pt x="7521" y="17905"/>
                  </a:lnTo>
                  <a:lnTo>
                    <a:pt x="7685" y="18212"/>
                  </a:lnTo>
                  <a:lnTo>
                    <a:pt x="7947" y="18467"/>
                  </a:lnTo>
                  <a:lnTo>
                    <a:pt x="8210" y="18697"/>
                  </a:lnTo>
                  <a:lnTo>
                    <a:pt x="8342" y="18953"/>
                  </a:lnTo>
                  <a:lnTo>
                    <a:pt x="8604" y="19132"/>
                  </a:lnTo>
                  <a:lnTo>
                    <a:pt x="8801" y="19336"/>
                  </a:lnTo>
                  <a:lnTo>
                    <a:pt x="9064" y="19489"/>
                  </a:lnTo>
                  <a:lnTo>
                    <a:pt x="9228" y="19642"/>
                  </a:lnTo>
                  <a:lnTo>
                    <a:pt x="9425" y="19719"/>
                  </a:lnTo>
                  <a:lnTo>
                    <a:pt x="9622" y="19872"/>
                  </a:lnTo>
                  <a:lnTo>
                    <a:pt x="9885" y="19923"/>
                  </a:lnTo>
                  <a:lnTo>
                    <a:pt x="10082" y="19974"/>
                  </a:lnTo>
                  <a:lnTo>
                    <a:pt x="10246" y="19974"/>
                  </a:lnTo>
                  <a:lnTo>
                    <a:pt x="10509" y="19974"/>
                  </a:lnTo>
                  <a:lnTo>
                    <a:pt x="10739" y="19974"/>
                  </a:lnTo>
                  <a:lnTo>
                    <a:pt x="10903" y="19923"/>
                  </a:lnTo>
                  <a:lnTo>
                    <a:pt x="11100" y="19821"/>
                  </a:lnTo>
                  <a:lnTo>
                    <a:pt x="11330" y="19693"/>
                  </a:lnTo>
                  <a:lnTo>
                    <a:pt x="11626" y="19489"/>
                  </a:lnTo>
                  <a:lnTo>
                    <a:pt x="11790" y="19234"/>
                  </a:lnTo>
                  <a:lnTo>
                    <a:pt x="12020" y="19055"/>
                  </a:lnTo>
                  <a:lnTo>
                    <a:pt x="12184" y="18748"/>
                  </a:lnTo>
                  <a:lnTo>
                    <a:pt x="12447" y="18467"/>
                  </a:lnTo>
                  <a:lnTo>
                    <a:pt x="12677" y="18110"/>
                  </a:lnTo>
                  <a:lnTo>
                    <a:pt x="12906" y="17727"/>
                  </a:lnTo>
                  <a:lnTo>
                    <a:pt x="13136" y="17318"/>
                  </a:lnTo>
                  <a:lnTo>
                    <a:pt x="13366" y="16884"/>
                  </a:lnTo>
                  <a:lnTo>
                    <a:pt x="13629" y="16501"/>
                  </a:lnTo>
                  <a:lnTo>
                    <a:pt x="13892" y="16041"/>
                  </a:lnTo>
                  <a:lnTo>
                    <a:pt x="14056" y="15556"/>
                  </a:lnTo>
                  <a:lnTo>
                    <a:pt x="14286" y="15070"/>
                  </a:lnTo>
                  <a:lnTo>
                    <a:pt x="14516" y="14534"/>
                  </a:lnTo>
                  <a:lnTo>
                    <a:pt x="14713" y="13997"/>
                  </a:lnTo>
                  <a:lnTo>
                    <a:pt x="15008" y="13487"/>
                  </a:lnTo>
                  <a:lnTo>
                    <a:pt x="15205" y="12950"/>
                  </a:lnTo>
                  <a:lnTo>
                    <a:pt x="15468" y="12363"/>
                  </a:lnTo>
                  <a:lnTo>
                    <a:pt x="15731" y="11775"/>
                  </a:lnTo>
                  <a:lnTo>
                    <a:pt x="15895" y="11239"/>
                  </a:lnTo>
                  <a:lnTo>
                    <a:pt x="16092" y="10651"/>
                  </a:lnTo>
                  <a:lnTo>
                    <a:pt x="16289" y="10064"/>
                  </a:lnTo>
                  <a:lnTo>
                    <a:pt x="16552" y="9527"/>
                  </a:lnTo>
                  <a:lnTo>
                    <a:pt x="16749" y="8940"/>
                  </a:lnTo>
                  <a:lnTo>
                    <a:pt x="16913" y="8352"/>
                  </a:lnTo>
                  <a:lnTo>
                    <a:pt x="17176" y="7816"/>
                  </a:lnTo>
                  <a:lnTo>
                    <a:pt x="17340" y="7203"/>
                  </a:lnTo>
                  <a:lnTo>
                    <a:pt x="17570" y="6667"/>
                  </a:lnTo>
                  <a:lnTo>
                    <a:pt x="17734" y="6130"/>
                  </a:lnTo>
                  <a:lnTo>
                    <a:pt x="17898" y="5594"/>
                  </a:lnTo>
                  <a:lnTo>
                    <a:pt x="18128" y="5057"/>
                  </a:lnTo>
                  <a:lnTo>
                    <a:pt x="18325" y="4572"/>
                  </a:lnTo>
                  <a:lnTo>
                    <a:pt x="18456" y="4061"/>
                  </a:lnTo>
                  <a:lnTo>
                    <a:pt x="18621" y="3525"/>
                  </a:lnTo>
                  <a:lnTo>
                    <a:pt x="18752" y="3142"/>
                  </a:lnTo>
                  <a:lnTo>
                    <a:pt x="18982" y="2656"/>
                  </a:lnTo>
                  <a:lnTo>
                    <a:pt x="19048" y="2248"/>
                  </a:lnTo>
                  <a:lnTo>
                    <a:pt x="19278" y="1814"/>
                  </a:lnTo>
                  <a:lnTo>
                    <a:pt x="19409" y="1430"/>
                  </a:lnTo>
                  <a:lnTo>
                    <a:pt x="19540" y="1073"/>
                  </a:lnTo>
                  <a:lnTo>
                    <a:pt x="19672" y="843"/>
                  </a:lnTo>
                  <a:lnTo>
                    <a:pt x="19803" y="485"/>
                  </a:lnTo>
                  <a:lnTo>
                    <a:pt x="19869" y="204"/>
                  </a:lnTo>
                  <a:lnTo>
                    <a:pt x="19967" y="0"/>
                  </a:lnTo>
                </a:path>
              </a:pathLst>
            </a:custGeom>
            <a:noFill/>
            <a:ln w="28575" cap="flat">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 name="Freeform 15"/>
            <p:cNvSpPr/>
            <p:nvPr/>
          </p:nvSpPr>
          <p:spPr bwMode="auto">
            <a:xfrm>
              <a:off x="3442" y="512"/>
              <a:ext cx="278" cy="210"/>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000" h="20000">
                  <a:moveTo>
                    <a:pt x="0" y="19132"/>
                  </a:moveTo>
                  <a:lnTo>
                    <a:pt x="197" y="18493"/>
                  </a:lnTo>
                  <a:lnTo>
                    <a:pt x="427" y="17905"/>
                  </a:lnTo>
                  <a:lnTo>
                    <a:pt x="657" y="17318"/>
                  </a:lnTo>
                  <a:lnTo>
                    <a:pt x="952" y="16679"/>
                  </a:lnTo>
                  <a:lnTo>
                    <a:pt x="1084" y="16092"/>
                  </a:lnTo>
                  <a:lnTo>
                    <a:pt x="1314" y="15504"/>
                  </a:lnTo>
                  <a:lnTo>
                    <a:pt x="1544" y="14917"/>
                  </a:lnTo>
                  <a:lnTo>
                    <a:pt x="1708" y="14330"/>
                  </a:lnTo>
                  <a:lnTo>
                    <a:pt x="2003" y="13742"/>
                  </a:lnTo>
                  <a:lnTo>
                    <a:pt x="2233" y="13155"/>
                  </a:lnTo>
                  <a:lnTo>
                    <a:pt x="2430" y="12618"/>
                  </a:lnTo>
                  <a:lnTo>
                    <a:pt x="2726" y="12031"/>
                  </a:lnTo>
                  <a:lnTo>
                    <a:pt x="2857" y="11494"/>
                  </a:lnTo>
                  <a:lnTo>
                    <a:pt x="3120" y="10907"/>
                  </a:lnTo>
                  <a:lnTo>
                    <a:pt x="3383" y="10345"/>
                  </a:lnTo>
                  <a:lnTo>
                    <a:pt x="3547" y="9808"/>
                  </a:lnTo>
                  <a:lnTo>
                    <a:pt x="3810" y="9272"/>
                  </a:lnTo>
                  <a:lnTo>
                    <a:pt x="4007" y="8787"/>
                  </a:lnTo>
                  <a:lnTo>
                    <a:pt x="4236" y="8250"/>
                  </a:lnTo>
                  <a:lnTo>
                    <a:pt x="4433" y="7765"/>
                  </a:lnTo>
                  <a:lnTo>
                    <a:pt x="4663" y="7254"/>
                  </a:lnTo>
                  <a:lnTo>
                    <a:pt x="4959" y="6820"/>
                  </a:lnTo>
                  <a:lnTo>
                    <a:pt x="5090" y="6335"/>
                  </a:lnTo>
                  <a:lnTo>
                    <a:pt x="5353" y="5900"/>
                  </a:lnTo>
                  <a:lnTo>
                    <a:pt x="5517" y="5441"/>
                  </a:lnTo>
                  <a:lnTo>
                    <a:pt x="5714" y="5006"/>
                  </a:lnTo>
                  <a:lnTo>
                    <a:pt x="6010" y="4572"/>
                  </a:lnTo>
                  <a:lnTo>
                    <a:pt x="6207" y="4163"/>
                  </a:lnTo>
                  <a:lnTo>
                    <a:pt x="6404" y="3780"/>
                  </a:lnTo>
                  <a:lnTo>
                    <a:pt x="6634" y="3448"/>
                  </a:lnTo>
                  <a:lnTo>
                    <a:pt x="6864" y="3040"/>
                  </a:lnTo>
                  <a:lnTo>
                    <a:pt x="7094" y="2708"/>
                  </a:lnTo>
                  <a:lnTo>
                    <a:pt x="7323" y="2401"/>
                  </a:lnTo>
                  <a:lnTo>
                    <a:pt x="7521" y="2120"/>
                  </a:lnTo>
                  <a:lnTo>
                    <a:pt x="7685" y="1814"/>
                  </a:lnTo>
                  <a:lnTo>
                    <a:pt x="7947" y="1558"/>
                  </a:lnTo>
                  <a:lnTo>
                    <a:pt x="8210" y="1328"/>
                  </a:lnTo>
                  <a:lnTo>
                    <a:pt x="8342" y="1073"/>
                  </a:lnTo>
                  <a:lnTo>
                    <a:pt x="8604" y="894"/>
                  </a:lnTo>
                  <a:lnTo>
                    <a:pt x="8801" y="690"/>
                  </a:lnTo>
                  <a:lnTo>
                    <a:pt x="9064" y="485"/>
                  </a:lnTo>
                  <a:lnTo>
                    <a:pt x="9228" y="383"/>
                  </a:lnTo>
                  <a:lnTo>
                    <a:pt x="9425" y="255"/>
                  </a:lnTo>
                  <a:lnTo>
                    <a:pt x="9622" y="153"/>
                  </a:lnTo>
                  <a:lnTo>
                    <a:pt x="9885" y="102"/>
                  </a:lnTo>
                  <a:lnTo>
                    <a:pt x="10082" y="51"/>
                  </a:lnTo>
                  <a:lnTo>
                    <a:pt x="10246" y="0"/>
                  </a:lnTo>
                  <a:lnTo>
                    <a:pt x="10509" y="51"/>
                  </a:lnTo>
                  <a:lnTo>
                    <a:pt x="10739" y="51"/>
                  </a:lnTo>
                  <a:lnTo>
                    <a:pt x="10903" y="102"/>
                  </a:lnTo>
                  <a:lnTo>
                    <a:pt x="11100" y="204"/>
                  </a:lnTo>
                  <a:lnTo>
                    <a:pt x="11330" y="332"/>
                  </a:lnTo>
                  <a:lnTo>
                    <a:pt x="11527" y="536"/>
                  </a:lnTo>
                  <a:lnTo>
                    <a:pt x="11790" y="741"/>
                  </a:lnTo>
                  <a:lnTo>
                    <a:pt x="12020" y="971"/>
                  </a:lnTo>
                  <a:lnTo>
                    <a:pt x="12184" y="1226"/>
                  </a:lnTo>
                  <a:lnTo>
                    <a:pt x="12447" y="1558"/>
                  </a:lnTo>
                  <a:lnTo>
                    <a:pt x="12677" y="1916"/>
                  </a:lnTo>
                  <a:lnTo>
                    <a:pt x="12906" y="2248"/>
                  </a:lnTo>
                  <a:lnTo>
                    <a:pt x="13136" y="2708"/>
                  </a:lnTo>
                  <a:lnTo>
                    <a:pt x="13366" y="3091"/>
                  </a:lnTo>
                  <a:lnTo>
                    <a:pt x="13629" y="3525"/>
                  </a:lnTo>
                  <a:lnTo>
                    <a:pt x="13892" y="3985"/>
                  </a:lnTo>
                  <a:lnTo>
                    <a:pt x="14056" y="4470"/>
                  </a:lnTo>
                  <a:lnTo>
                    <a:pt x="14286" y="4955"/>
                  </a:lnTo>
                  <a:lnTo>
                    <a:pt x="14516" y="5441"/>
                  </a:lnTo>
                  <a:lnTo>
                    <a:pt x="14713" y="5977"/>
                  </a:lnTo>
                  <a:lnTo>
                    <a:pt x="15008" y="6539"/>
                  </a:lnTo>
                  <a:lnTo>
                    <a:pt x="15205" y="7075"/>
                  </a:lnTo>
                  <a:lnTo>
                    <a:pt x="15468" y="7663"/>
                  </a:lnTo>
                  <a:lnTo>
                    <a:pt x="15731" y="8199"/>
                  </a:lnTo>
                  <a:lnTo>
                    <a:pt x="15895" y="8787"/>
                  </a:lnTo>
                  <a:lnTo>
                    <a:pt x="16092" y="9374"/>
                  </a:lnTo>
                  <a:lnTo>
                    <a:pt x="16289" y="9911"/>
                  </a:lnTo>
                  <a:lnTo>
                    <a:pt x="16486" y="10498"/>
                  </a:lnTo>
                  <a:lnTo>
                    <a:pt x="16749" y="11034"/>
                  </a:lnTo>
                  <a:lnTo>
                    <a:pt x="16913" y="11622"/>
                  </a:lnTo>
                  <a:lnTo>
                    <a:pt x="17176" y="12184"/>
                  </a:lnTo>
                  <a:lnTo>
                    <a:pt x="17340" y="12771"/>
                  </a:lnTo>
                  <a:lnTo>
                    <a:pt x="17570" y="13308"/>
                  </a:lnTo>
                  <a:lnTo>
                    <a:pt x="17734" y="13844"/>
                  </a:lnTo>
                  <a:lnTo>
                    <a:pt x="17898" y="14432"/>
                  </a:lnTo>
                  <a:lnTo>
                    <a:pt x="18128" y="14917"/>
                  </a:lnTo>
                  <a:lnTo>
                    <a:pt x="18325" y="15453"/>
                  </a:lnTo>
                  <a:lnTo>
                    <a:pt x="18456" y="15964"/>
                  </a:lnTo>
                  <a:lnTo>
                    <a:pt x="18621" y="16450"/>
                  </a:lnTo>
                  <a:lnTo>
                    <a:pt x="18752" y="16884"/>
                  </a:lnTo>
                  <a:lnTo>
                    <a:pt x="18982" y="17318"/>
                  </a:lnTo>
                  <a:lnTo>
                    <a:pt x="19048" y="17778"/>
                  </a:lnTo>
                  <a:lnTo>
                    <a:pt x="19179" y="18161"/>
                  </a:lnTo>
                  <a:lnTo>
                    <a:pt x="19409" y="18544"/>
                  </a:lnTo>
                  <a:lnTo>
                    <a:pt x="19540" y="18902"/>
                  </a:lnTo>
                  <a:lnTo>
                    <a:pt x="19672" y="19183"/>
                  </a:lnTo>
                  <a:lnTo>
                    <a:pt x="19803" y="19540"/>
                  </a:lnTo>
                  <a:lnTo>
                    <a:pt x="19869" y="19821"/>
                  </a:lnTo>
                  <a:lnTo>
                    <a:pt x="19967" y="19974"/>
                  </a:lnTo>
                </a:path>
              </a:pathLst>
            </a:custGeom>
            <a:noFill/>
            <a:ln w="28575" cap="flat">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 name="Freeform 16"/>
            <p:cNvSpPr/>
            <p:nvPr/>
          </p:nvSpPr>
          <p:spPr bwMode="auto">
            <a:xfrm>
              <a:off x="3715" y="709"/>
              <a:ext cx="278" cy="211"/>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000" h="20000">
                  <a:moveTo>
                    <a:pt x="0" y="894"/>
                  </a:moveTo>
                  <a:lnTo>
                    <a:pt x="197" y="1533"/>
                  </a:lnTo>
                  <a:lnTo>
                    <a:pt x="427" y="2120"/>
                  </a:lnTo>
                  <a:lnTo>
                    <a:pt x="657" y="2708"/>
                  </a:lnTo>
                  <a:lnTo>
                    <a:pt x="952" y="3295"/>
                  </a:lnTo>
                  <a:lnTo>
                    <a:pt x="1084" y="3934"/>
                  </a:lnTo>
                  <a:lnTo>
                    <a:pt x="1314" y="4521"/>
                  </a:lnTo>
                  <a:lnTo>
                    <a:pt x="1544" y="5109"/>
                  </a:lnTo>
                  <a:lnTo>
                    <a:pt x="1708" y="5696"/>
                  </a:lnTo>
                  <a:lnTo>
                    <a:pt x="2003" y="6284"/>
                  </a:lnTo>
                  <a:lnTo>
                    <a:pt x="2233" y="6820"/>
                  </a:lnTo>
                  <a:lnTo>
                    <a:pt x="2430" y="7407"/>
                  </a:lnTo>
                  <a:lnTo>
                    <a:pt x="2726" y="7944"/>
                  </a:lnTo>
                  <a:lnTo>
                    <a:pt x="2857" y="8531"/>
                  </a:lnTo>
                  <a:lnTo>
                    <a:pt x="3120" y="9119"/>
                  </a:lnTo>
                  <a:lnTo>
                    <a:pt x="3383" y="9630"/>
                  </a:lnTo>
                  <a:lnTo>
                    <a:pt x="3547" y="10217"/>
                  </a:lnTo>
                  <a:lnTo>
                    <a:pt x="3810" y="10754"/>
                  </a:lnTo>
                  <a:lnTo>
                    <a:pt x="4007" y="11239"/>
                  </a:lnTo>
                  <a:lnTo>
                    <a:pt x="4236" y="11775"/>
                  </a:lnTo>
                  <a:lnTo>
                    <a:pt x="4433" y="12261"/>
                  </a:lnTo>
                  <a:lnTo>
                    <a:pt x="4663" y="12771"/>
                  </a:lnTo>
                  <a:lnTo>
                    <a:pt x="4959" y="13206"/>
                  </a:lnTo>
                  <a:lnTo>
                    <a:pt x="5090" y="13640"/>
                  </a:lnTo>
                  <a:lnTo>
                    <a:pt x="5386" y="14074"/>
                  </a:lnTo>
                  <a:lnTo>
                    <a:pt x="5517" y="14585"/>
                  </a:lnTo>
                  <a:lnTo>
                    <a:pt x="5714" y="15019"/>
                  </a:lnTo>
                  <a:lnTo>
                    <a:pt x="6010" y="15453"/>
                  </a:lnTo>
                  <a:lnTo>
                    <a:pt x="6207" y="15862"/>
                  </a:lnTo>
                  <a:lnTo>
                    <a:pt x="6404" y="16194"/>
                  </a:lnTo>
                  <a:lnTo>
                    <a:pt x="6634" y="16577"/>
                  </a:lnTo>
                  <a:lnTo>
                    <a:pt x="6864" y="16935"/>
                  </a:lnTo>
                  <a:lnTo>
                    <a:pt x="7094" y="17267"/>
                  </a:lnTo>
                  <a:lnTo>
                    <a:pt x="7323" y="17573"/>
                  </a:lnTo>
                  <a:lnTo>
                    <a:pt x="7521" y="17905"/>
                  </a:lnTo>
                  <a:lnTo>
                    <a:pt x="7685" y="18212"/>
                  </a:lnTo>
                  <a:lnTo>
                    <a:pt x="7947" y="18467"/>
                  </a:lnTo>
                  <a:lnTo>
                    <a:pt x="8210" y="18697"/>
                  </a:lnTo>
                  <a:lnTo>
                    <a:pt x="8342" y="18953"/>
                  </a:lnTo>
                  <a:lnTo>
                    <a:pt x="8604" y="19132"/>
                  </a:lnTo>
                  <a:lnTo>
                    <a:pt x="8801" y="19336"/>
                  </a:lnTo>
                  <a:lnTo>
                    <a:pt x="9064" y="19489"/>
                  </a:lnTo>
                  <a:lnTo>
                    <a:pt x="9228" y="19642"/>
                  </a:lnTo>
                  <a:lnTo>
                    <a:pt x="9425" y="19719"/>
                  </a:lnTo>
                  <a:lnTo>
                    <a:pt x="9622" y="19872"/>
                  </a:lnTo>
                  <a:lnTo>
                    <a:pt x="9885" y="19923"/>
                  </a:lnTo>
                  <a:lnTo>
                    <a:pt x="10082" y="19974"/>
                  </a:lnTo>
                  <a:lnTo>
                    <a:pt x="10246" y="19974"/>
                  </a:lnTo>
                  <a:lnTo>
                    <a:pt x="10509" y="19974"/>
                  </a:lnTo>
                  <a:lnTo>
                    <a:pt x="10739" y="19974"/>
                  </a:lnTo>
                  <a:lnTo>
                    <a:pt x="10903" y="19923"/>
                  </a:lnTo>
                  <a:lnTo>
                    <a:pt x="11100" y="19821"/>
                  </a:lnTo>
                  <a:lnTo>
                    <a:pt x="11330" y="19693"/>
                  </a:lnTo>
                  <a:lnTo>
                    <a:pt x="11626" y="19489"/>
                  </a:lnTo>
                  <a:lnTo>
                    <a:pt x="11790" y="19234"/>
                  </a:lnTo>
                  <a:lnTo>
                    <a:pt x="12020" y="19055"/>
                  </a:lnTo>
                  <a:lnTo>
                    <a:pt x="12184" y="18748"/>
                  </a:lnTo>
                  <a:lnTo>
                    <a:pt x="12447" y="18467"/>
                  </a:lnTo>
                  <a:lnTo>
                    <a:pt x="12677" y="18110"/>
                  </a:lnTo>
                  <a:lnTo>
                    <a:pt x="12906" y="17727"/>
                  </a:lnTo>
                  <a:lnTo>
                    <a:pt x="13136" y="17318"/>
                  </a:lnTo>
                  <a:lnTo>
                    <a:pt x="13366" y="16884"/>
                  </a:lnTo>
                  <a:lnTo>
                    <a:pt x="13629" y="16501"/>
                  </a:lnTo>
                  <a:lnTo>
                    <a:pt x="13892" y="16041"/>
                  </a:lnTo>
                  <a:lnTo>
                    <a:pt x="14056" y="15556"/>
                  </a:lnTo>
                  <a:lnTo>
                    <a:pt x="14286" y="15070"/>
                  </a:lnTo>
                  <a:lnTo>
                    <a:pt x="14516" y="14534"/>
                  </a:lnTo>
                  <a:lnTo>
                    <a:pt x="14713" y="13997"/>
                  </a:lnTo>
                  <a:lnTo>
                    <a:pt x="15008" y="13487"/>
                  </a:lnTo>
                  <a:lnTo>
                    <a:pt x="15205" y="12950"/>
                  </a:lnTo>
                  <a:lnTo>
                    <a:pt x="15468" y="12363"/>
                  </a:lnTo>
                  <a:lnTo>
                    <a:pt x="15731" y="11775"/>
                  </a:lnTo>
                  <a:lnTo>
                    <a:pt x="15895" y="11239"/>
                  </a:lnTo>
                  <a:lnTo>
                    <a:pt x="16092" y="10651"/>
                  </a:lnTo>
                  <a:lnTo>
                    <a:pt x="16289" y="10064"/>
                  </a:lnTo>
                  <a:lnTo>
                    <a:pt x="16552" y="9527"/>
                  </a:lnTo>
                  <a:lnTo>
                    <a:pt x="16749" y="8940"/>
                  </a:lnTo>
                  <a:lnTo>
                    <a:pt x="16913" y="8352"/>
                  </a:lnTo>
                  <a:lnTo>
                    <a:pt x="17176" y="7816"/>
                  </a:lnTo>
                  <a:lnTo>
                    <a:pt x="17340" y="7203"/>
                  </a:lnTo>
                  <a:lnTo>
                    <a:pt x="17570" y="6667"/>
                  </a:lnTo>
                  <a:lnTo>
                    <a:pt x="17734" y="6130"/>
                  </a:lnTo>
                  <a:lnTo>
                    <a:pt x="17898" y="5594"/>
                  </a:lnTo>
                  <a:lnTo>
                    <a:pt x="18128" y="5057"/>
                  </a:lnTo>
                  <a:lnTo>
                    <a:pt x="18325" y="4572"/>
                  </a:lnTo>
                  <a:lnTo>
                    <a:pt x="18456" y="4061"/>
                  </a:lnTo>
                  <a:lnTo>
                    <a:pt x="18621" y="3525"/>
                  </a:lnTo>
                  <a:lnTo>
                    <a:pt x="18752" y="3142"/>
                  </a:lnTo>
                  <a:lnTo>
                    <a:pt x="18982" y="2656"/>
                  </a:lnTo>
                  <a:lnTo>
                    <a:pt x="19048" y="2248"/>
                  </a:lnTo>
                  <a:lnTo>
                    <a:pt x="19278" y="1814"/>
                  </a:lnTo>
                  <a:lnTo>
                    <a:pt x="19409" y="1430"/>
                  </a:lnTo>
                  <a:lnTo>
                    <a:pt x="19540" y="1073"/>
                  </a:lnTo>
                  <a:lnTo>
                    <a:pt x="19672" y="843"/>
                  </a:lnTo>
                  <a:lnTo>
                    <a:pt x="19803" y="485"/>
                  </a:lnTo>
                  <a:lnTo>
                    <a:pt x="19869" y="204"/>
                  </a:lnTo>
                  <a:lnTo>
                    <a:pt x="19967" y="0"/>
                  </a:lnTo>
                </a:path>
              </a:pathLst>
            </a:custGeom>
            <a:noFill/>
            <a:ln w="28575" cap="flat">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 name="Freeform 17"/>
            <p:cNvSpPr/>
            <p:nvPr/>
          </p:nvSpPr>
          <p:spPr bwMode="auto">
            <a:xfrm>
              <a:off x="3982" y="515"/>
              <a:ext cx="280" cy="210"/>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000" h="20000">
                  <a:moveTo>
                    <a:pt x="19967" y="19080"/>
                  </a:moveTo>
                  <a:lnTo>
                    <a:pt x="19737" y="18467"/>
                  </a:lnTo>
                  <a:lnTo>
                    <a:pt x="19540" y="17854"/>
                  </a:lnTo>
                  <a:lnTo>
                    <a:pt x="19310" y="17267"/>
                  </a:lnTo>
                  <a:lnTo>
                    <a:pt x="19048" y="16679"/>
                  </a:lnTo>
                  <a:lnTo>
                    <a:pt x="18851" y="16041"/>
                  </a:lnTo>
                  <a:lnTo>
                    <a:pt x="18621" y="15453"/>
                  </a:lnTo>
                  <a:lnTo>
                    <a:pt x="18424" y="14866"/>
                  </a:lnTo>
                  <a:lnTo>
                    <a:pt x="18194" y="14278"/>
                  </a:lnTo>
                  <a:lnTo>
                    <a:pt x="17997" y="13691"/>
                  </a:lnTo>
                  <a:lnTo>
                    <a:pt x="17734" y="13155"/>
                  </a:lnTo>
                  <a:lnTo>
                    <a:pt x="17537" y="12567"/>
                  </a:lnTo>
                  <a:lnTo>
                    <a:pt x="17241" y="12031"/>
                  </a:lnTo>
                  <a:lnTo>
                    <a:pt x="17077" y="11443"/>
                  </a:lnTo>
                  <a:lnTo>
                    <a:pt x="16847" y="10856"/>
                  </a:lnTo>
                  <a:lnTo>
                    <a:pt x="16585" y="10345"/>
                  </a:lnTo>
                  <a:lnTo>
                    <a:pt x="16420" y="9757"/>
                  </a:lnTo>
                  <a:lnTo>
                    <a:pt x="16158" y="9221"/>
                  </a:lnTo>
                  <a:lnTo>
                    <a:pt x="15928" y="8736"/>
                  </a:lnTo>
                  <a:lnTo>
                    <a:pt x="15764" y="8199"/>
                  </a:lnTo>
                  <a:lnTo>
                    <a:pt x="15501" y="7714"/>
                  </a:lnTo>
                  <a:lnTo>
                    <a:pt x="15304" y="7203"/>
                  </a:lnTo>
                  <a:lnTo>
                    <a:pt x="15008" y="6769"/>
                  </a:lnTo>
                  <a:lnTo>
                    <a:pt x="14877" y="6335"/>
                  </a:lnTo>
                  <a:lnTo>
                    <a:pt x="14614" y="5900"/>
                  </a:lnTo>
                  <a:lnTo>
                    <a:pt x="14417" y="5390"/>
                  </a:lnTo>
                  <a:lnTo>
                    <a:pt x="14220" y="4955"/>
                  </a:lnTo>
                  <a:lnTo>
                    <a:pt x="13924" y="4521"/>
                  </a:lnTo>
                  <a:lnTo>
                    <a:pt x="13760" y="4112"/>
                  </a:lnTo>
                  <a:lnTo>
                    <a:pt x="13530" y="3780"/>
                  </a:lnTo>
                  <a:lnTo>
                    <a:pt x="13333" y="3397"/>
                  </a:lnTo>
                  <a:lnTo>
                    <a:pt x="13136" y="3040"/>
                  </a:lnTo>
                  <a:lnTo>
                    <a:pt x="12874" y="2708"/>
                  </a:lnTo>
                  <a:lnTo>
                    <a:pt x="12644" y="2401"/>
                  </a:lnTo>
                  <a:lnTo>
                    <a:pt x="12447" y="2069"/>
                  </a:lnTo>
                  <a:lnTo>
                    <a:pt x="12250" y="1762"/>
                  </a:lnTo>
                  <a:lnTo>
                    <a:pt x="12053" y="1533"/>
                  </a:lnTo>
                  <a:lnTo>
                    <a:pt x="11757" y="1277"/>
                  </a:lnTo>
                  <a:lnTo>
                    <a:pt x="11626" y="1022"/>
                  </a:lnTo>
                  <a:lnTo>
                    <a:pt x="11363" y="843"/>
                  </a:lnTo>
                  <a:lnTo>
                    <a:pt x="11166" y="639"/>
                  </a:lnTo>
                  <a:lnTo>
                    <a:pt x="10903" y="485"/>
                  </a:lnTo>
                  <a:lnTo>
                    <a:pt x="10739" y="332"/>
                  </a:lnTo>
                  <a:lnTo>
                    <a:pt x="10575" y="255"/>
                  </a:lnTo>
                  <a:lnTo>
                    <a:pt x="10345" y="102"/>
                  </a:lnTo>
                  <a:lnTo>
                    <a:pt x="10082" y="51"/>
                  </a:lnTo>
                  <a:lnTo>
                    <a:pt x="9885" y="0"/>
                  </a:lnTo>
                  <a:lnTo>
                    <a:pt x="9655" y="0"/>
                  </a:lnTo>
                  <a:lnTo>
                    <a:pt x="9425" y="0"/>
                  </a:lnTo>
                  <a:lnTo>
                    <a:pt x="9228" y="0"/>
                  </a:lnTo>
                  <a:lnTo>
                    <a:pt x="9097" y="51"/>
                  </a:lnTo>
                  <a:lnTo>
                    <a:pt x="8834" y="153"/>
                  </a:lnTo>
                  <a:lnTo>
                    <a:pt x="8637" y="307"/>
                  </a:lnTo>
                  <a:lnTo>
                    <a:pt x="8342" y="485"/>
                  </a:lnTo>
                  <a:lnTo>
                    <a:pt x="8144" y="741"/>
                  </a:lnTo>
                  <a:lnTo>
                    <a:pt x="7947" y="945"/>
                  </a:lnTo>
                  <a:lnTo>
                    <a:pt x="7750" y="1226"/>
                  </a:lnTo>
                  <a:lnTo>
                    <a:pt x="7521" y="1533"/>
                  </a:lnTo>
                  <a:lnTo>
                    <a:pt x="7258" y="1865"/>
                  </a:lnTo>
                  <a:lnTo>
                    <a:pt x="7061" y="2248"/>
                  </a:lnTo>
                  <a:lnTo>
                    <a:pt x="6798" y="2656"/>
                  </a:lnTo>
                  <a:lnTo>
                    <a:pt x="6568" y="3091"/>
                  </a:lnTo>
                  <a:lnTo>
                    <a:pt x="6338" y="3474"/>
                  </a:lnTo>
                  <a:lnTo>
                    <a:pt x="6108" y="3934"/>
                  </a:lnTo>
                  <a:lnTo>
                    <a:pt x="5846" y="4419"/>
                  </a:lnTo>
                  <a:lnTo>
                    <a:pt x="5681" y="4904"/>
                  </a:lnTo>
                  <a:lnTo>
                    <a:pt x="5419" y="5441"/>
                  </a:lnTo>
                  <a:lnTo>
                    <a:pt x="5255" y="5977"/>
                  </a:lnTo>
                  <a:lnTo>
                    <a:pt x="4992" y="6488"/>
                  </a:lnTo>
                  <a:lnTo>
                    <a:pt x="4729" y="7024"/>
                  </a:lnTo>
                  <a:lnTo>
                    <a:pt x="4499" y="7612"/>
                  </a:lnTo>
                  <a:lnTo>
                    <a:pt x="4236" y="8199"/>
                  </a:lnTo>
                  <a:lnTo>
                    <a:pt x="4072" y="8736"/>
                  </a:lnTo>
                  <a:lnTo>
                    <a:pt x="3908" y="9323"/>
                  </a:lnTo>
                  <a:lnTo>
                    <a:pt x="3678" y="9911"/>
                  </a:lnTo>
                  <a:lnTo>
                    <a:pt x="3415" y="10447"/>
                  </a:lnTo>
                  <a:lnTo>
                    <a:pt x="3218" y="11034"/>
                  </a:lnTo>
                  <a:lnTo>
                    <a:pt x="2989" y="11622"/>
                  </a:lnTo>
                  <a:lnTo>
                    <a:pt x="2759" y="12184"/>
                  </a:lnTo>
                  <a:lnTo>
                    <a:pt x="2594" y="12771"/>
                  </a:lnTo>
                  <a:lnTo>
                    <a:pt x="2430" y="13308"/>
                  </a:lnTo>
                  <a:lnTo>
                    <a:pt x="2233" y="13844"/>
                  </a:lnTo>
                  <a:lnTo>
                    <a:pt x="2003" y="14381"/>
                  </a:lnTo>
                  <a:lnTo>
                    <a:pt x="1839" y="14917"/>
                  </a:lnTo>
                  <a:lnTo>
                    <a:pt x="1675" y="15402"/>
                  </a:lnTo>
                  <a:lnTo>
                    <a:pt x="1478" y="15913"/>
                  </a:lnTo>
                  <a:lnTo>
                    <a:pt x="1314" y="16450"/>
                  </a:lnTo>
                  <a:lnTo>
                    <a:pt x="1182" y="16833"/>
                  </a:lnTo>
                  <a:lnTo>
                    <a:pt x="985" y="17318"/>
                  </a:lnTo>
                  <a:lnTo>
                    <a:pt x="887" y="17727"/>
                  </a:lnTo>
                  <a:lnTo>
                    <a:pt x="690" y="18161"/>
                  </a:lnTo>
                  <a:lnTo>
                    <a:pt x="558" y="18544"/>
                  </a:lnTo>
                  <a:lnTo>
                    <a:pt x="427" y="18902"/>
                  </a:lnTo>
                  <a:lnTo>
                    <a:pt x="296" y="19132"/>
                  </a:lnTo>
                  <a:lnTo>
                    <a:pt x="197" y="19489"/>
                  </a:lnTo>
                  <a:lnTo>
                    <a:pt x="99" y="19770"/>
                  </a:lnTo>
                  <a:lnTo>
                    <a:pt x="0" y="19974"/>
                  </a:lnTo>
                </a:path>
              </a:pathLst>
            </a:custGeom>
            <a:noFill/>
            <a:ln w="28575" cap="flat">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 name="Freeform 18"/>
            <p:cNvSpPr/>
            <p:nvPr/>
          </p:nvSpPr>
          <p:spPr bwMode="auto">
            <a:xfrm>
              <a:off x="1760" y="519"/>
              <a:ext cx="280" cy="211"/>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000" h="20000">
                  <a:moveTo>
                    <a:pt x="19967" y="19080"/>
                  </a:moveTo>
                  <a:lnTo>
                    <a:pt x="19737" y="18467"/>
                  </a:lnTo>
                  <a:lnTo>
                    <a:pt x="19540" y="17854"/>
                  </a:lnTo>
                  <a:lnTo>
                    <a:pt x="19310" y="17267"/>
                  </a:lnTo>
                  <a:lnTo>
                    <a:pt x="19048" y="16679"/>
                  </a:lnTo>
                  <a:lnTo>
                    <a:pt x="18851" y="16041"/>
                  </a:lnTo>
                  <a:lnTo>
                    <a:pt x="18621" y="15453"/>
                  </a:lnTo>
                  <a:lnTo>
                    <a:pt x="18424" y="14866"/>
                  </a:lnTo>
                  <a:lnTo>
                    <a:pt x="18194" y="14278"/>
                  </a:lnTo>
                  <a:lnTo>
                    <a:pt x="17997" y="13691"/>
                  </a:lnTo>
                  <a:lnTo>
                    <a:pt x="17734" y="13155"/>
                  </a:lnTo>
                  <a:lnTo>
                    <a:pt x="17537" y="12567"/>
                  </a:lnTo>
                  <a:lnTo>
                    <a:pt x="17241" y="12031"/>
                  </a:lnTo>
                  <a:lnTo>
                    <a:pt x="17077" y="11443"/>
                  </a:lnTo>
                  <a:lnTo>
                    <a:pt x="16847" y="10856"/>
                  </a:lnTo>
                  <a:lnTo>
                    <a:pt x="16585" y="10345"/>
                  </a:lnTo>
                  <a:lnTo>
                    <a:pt x="16420" y="9757"/>
                  </a:lnTo>
                  <a:lnTo>
                    <a:pt x="16158" y="9221"/>
                  </a:lnTo>
                  <a:lnTo>
                    <a:pt x="15928" y="8736"/>
                  </a:lnTo>
                  <a:lnTo>
                    <a:pt x="15764" y="8199"/>
                  </a:lnTo>
                  <a:lnTo>
                    <a:pt x="15501" y="7714"/>
                  </a:lnTo>
                  <a:lnTo>
                    <a:pt x="15304" y="7203"/>
                  </a:lnTo>
                  <a:lnTo>
                    <a:pt x="15008" y="6769"/>
                  </a:lnTo>
                  <a:lnTo>
                    <a:pt x="14877" y="6335"/>
                  </a:lnTo>
                  <a:lnTo>
                    <a:pt x="14614" y="5900"/>
                  </a:lnTo>
                  <a:lnTo>
                    <a:pt x="14417" y="5390"/>
                  </a:lnTo>
                  <a:lnTo>
                    <a:pt x="14220" y="4955"/>
                  </a:lnTo>
                  <a:lnTo>
                    <a:pt x="13924" y="4521"/>
                  </a:lnTo>
                  <a:lnTo>
                    <a:pt x="13760" y="4112"/>
                  </a:lnTo>
                  <a:lnTo>
                    <a:pt x="13530" y="3780"/>
                  </a:lnTo>
                  <a:lnTo>
                    <a:pt x="13333" y="3397"/>
                  </a:lnTo>
                  <a:lnTo>
                    <a:pt x="13136" y="3040"/>
                  </a:lnTo>
                  <a:lnTo>
                    <a:pt x="12874" y="2708"/>
                  </a:lnTo>
                  <a:lnTo>
                    <a:pt x="12644" y="2401"/>
                  </a:lnTo>
                  <a:lnTo>
                    <a:pt x="12447" y="2069"/>
                  </a:lnTo>
                  <a:lnTo>
                    <a:pt x="12250" y="1762"/>
                  </a:lnTo>
                  <a:lnTo>
                    <a:pt x="12053" y="1533"/>
                  </a:lnTo>
                  <a:lnTo>
                    <a:pt x="11757" y="1277"/>
                  </a:lnTo>
                  <a:lnTo>
                    <a:pt x="11626" y="1022"/>
                  </a:lnTo>
                  <a:lnTo>
                    <a:pt x="11363" y="843"/>
                  </a:lnTo>
                  <a:lnTo>
                    <a:pt x="11166" y="639"/>
                  </a:lnTo>
                  <a:lnTo>
                    <a:pt x="10903" y="485"/>
                  </a:lnTo>
                  <a:lnTo>
                    <a:pt x="10739" y="332"/>
                  </a:lnTo>
                  <a:lnTo>
                    <a:pt x="10575" y="255"/>
                  </a:lnTo>
                  <a:lnTo>
                    <a:pt x="10345" y="102"/>
                  </a:lnTo>
                  <a:lnTo>
                    <a:pt x="10082" y="51"/>
                  </a:lnTo>
                  <a:lnTo>
                    <a:pt x="9885" y="0"/>
                  </a:lnTo>
                  <a:lnTo>
                    <a:pt x="9655" y="0"/>
                  </a:lnTo>
                  <a:lnTo>
                    <a:pt x="9425" y="0"/>
                  </a:lnTo>
                  <a:lnTo>
                    <a:pt x="9228" y="0"/>
                  </a:lnTo>
                  <a:lnTo>
                    <a:pt x="9097" y="51"/>
                  </a:lnTo>
                  <a:lnTo>
                    <a:pt x="8834" y="153"/>
                  </a:lnTo>
                  <a:lnTo>
                    <a:pt x="8637" y="307"/>
                  </a:lnTo>
                  <a:lnTo>
                    <a:pt x="8342" y="485"/>
                  </a:lnTo>
                  <a:lnTo>
                    <a:pt x="8144" y="741"/>
                  </a:lnTo>
                  <a:lnTo>
                    <a:pt x="7947" y="945"/>
                  </a:lnTo>
                  <a:lnTo>
                    <a:pt x="7750" y="1226"/>
                  </a:lnTo>
                  <a:lnTo>
                    <a:pt x="7521" y="1533"/>
                  </a:lnTo>
                  <a:lnTo>
                    <a:pt x="7258" y="1865"/>
                  </a:lnTo>
                  <a:lnTo>
                    <a:pt x="7061" y="2248"/>
                  </a:lnTo>
                  <a:lnTo>
                    <a:pt x="6798" y="2656"/>
                  </a:lnTo>
                  <a:lnTo>
                    <a:pt x="6568" y="3091"/>
                  </a:lnTo>
                  <a:lnTo>
                    <a:pt x="6338" y="3474"/>
                  </a:lnTo>
                  <a:lnTo>
                    <a:pt x="6108" y="3934"/>
                  </a:lnTo>
                  <a:lnTo>
                    <a:pt x="5846" y="4419"/>
                  </a:lnTo>
                  <a:lnTo>
                    <a:pt x="5681" y="4904"/>
                  </a:lnTo>
                  <a:lnTo>
                    <a:pt x="5419" y="5441"/>
                  </a:lnTo>
                  <a:lnTo>
                    <a:pt x="5255" y="5977"/>
                  </a:lnTo>
                  <a:lnTo>
                    <a:pt x="4992" y="6488"/>
                  </a:lnTo>
                  <a:lnTo>
                    <a:pt x="4729" y="7024"/>
                  </a:lnTo>
                  <a:lnTo>
                    <a:pt x="4499" y="7612"/>
                  </a:lnTo>
                  <a:lnTo>
                    <a:pt x="4236" y="8199"/>
                  </a:lnTo>
                  <a:lnTo>
                    <a:pt x="4072" y="8736"/>
                  </a:lnTo>
                  <a:lnTo>
                    <a:pt x="3908" y="9323"/>
                  </a:lnTo>
                  <a:lnTo>
                    <a:pt x="3678" y="9911"/>
                  </a:lnTo>
                  <a:lnTo>
                    <a:pt x="3415" y="10447"/>
                  </a:lnTo>
                  <a:lnTo>
                    <a:pt x="3218" y="11034"/>
                  </a:lnTo>
                  <a:lnTo>
                    <a:pt x="2989" y="11622"/>
                  </a:lnTo>
                  <a:lnTo>
                    <a:pt x="2759" y="12184"/>
                  </a:lnTo>
                  <a:lnTo>
                    <a:pt x="2594" y="12771"/>
                  </a:lnTo>
                  <a:lnTo>
                    <a:pt x="2430" y="13308"/>
                  </a:lnTo>
                  <a:lnTo>
                    <a:pt x="2233" y="13844"/>
                  </a:lnTo>
                  <a:lnTo>
                    <a:pt x="2003" y="14381"/>
                  </a:lnTo>
                  <a:lnTo>
                    <a:pt x="1839" y="14917"/>
                  </a:lnTo>
                  <a:lnTo>
                    <a:pt x="1675" y="15402"/>
                  </a:lnTo>
                  <a:lnTo>
                    <a:pt x="1478" y="15913"/>
                  </a:lnTo>
                  <a:lnTo>
                    <a:pt x="1314" y="16450"/>
                  </a:lnTo>
                  <a:lnTo>
                    <a:pt x="1182" y="16833"/>
                  </a:lnTo>
                  <a:lnTo>
                    <a:pt x="985" y="17318"/>
                  </a:lnTo>
                  <a:lnTo>
                    <a:pt x="887" y="17727"/>
                  </a:lnTo>
                  <a:lnTo>
                    <a:pt x="690" y="18161"/>
                  </a:lnTo>
                  <a:lnTo>
                    <a:pt x="558" y="18544"/>
                  </a:lnTo>
                  <a:lnTo>
                    <a:pt x="427" y="18902"/>
                  </a:lnTo>
                  <a:lnTo>
                    <a:pt x="296" y="19132"/>
                  </a:lnTo>
                  <a:lnTo>
                    <a:pt x="197" y="19489"/>
                  </a:lnTo>
                  <a:lnTo>
                    <a:pt x="99" y="19770"/>
                  </a:lnTo>
                  <a:lnTo>
                    <a:pt x="0" y="19974"/>
                  </a:lnTo>
                </a:path>
              </a:pathLst>
            </a:custGeom>
            <a:noFill/>
            <a:ln w="28575" cap="flat">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 name="Line 19"/>
            <p:cNvSpPr>
              <a:spLocks noChangeShapeType="1"/>
            </p:cNvSpPr>
            <p:nvPr/>
          </p:nvSpPr>
          <p:spPr bwMode="auto">
            <a:xfrm>
              <a:off x="3032" y="327"/>
              <a:ext cx="0" cy="596"/>
            </a:xfrm>
            <a:prstGeom prst="line">
              <a:avLst/>
            </a:prstGeom>
            <a:noFill/>
            <a:ln w="9525">
              <a:solidFill>
                <a:schemeClr val="tx1"/>
              </a:solidFill>
              <a:round/>
              <a:headEnd type="triangl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 name="Line 20"/>
            <p:cNvSpPr>
              <a:spLocks noChangeShapeType="1"/>
            </p:cNvSpPr>
            <p:nvPr/>
          </p:nvSpPr>
          <p:spPr bwMode="auto">
            <a:xfrm>
              <a:off x="1711" y="512"/>
              <a:ext cx="2606" cy="0"/>
            </a:xfrm>
            <a:prstGeom prst="line">
              <a:avLst/>
            </a:prstGeom>
            <a:noFill/>
            <a:ln w="6350">
              <a:solidFill>
                <a:schemeClr val="tx1"/>
              </a:solidFill>
              <a:prstDash val="sysDot"/>
              <a:round/>
              <a:headEnd type="non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 name="Line 21"/>
            <p:cNvSpPr>
              <a:spLocks noChangeShapeType="1"/>
            </p:cNvSpPr>
            <p:nvPr/>
          </p:nvSpPr>
          <p:spPr bwMode="auto">
            <a:xfrm>
              <a:off x="3585" y="517"/>
              <a:ext cx="0" cy="402"/>
            </a:xfrm>
            <a:prstGeom prst="line">
              <a:avLst/>
            </a:prstGeom>
            <a:noFill/>
            <a:ln w="6350">
              <a:solidFill>
                <a:schemeClr val="tx1"/>
              </a:solidFill>
              <a:prstDash val="sysDot"/>
              <a:round/>
              <a:headEnd type="non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 name="Line 22"/>
            <p:cNvSpPr>
              <a:spLocks noChangeShapeType="1"/>
            </p:cNvSpPr>
            <p:nvPr/>
          </p:nvSpPr>
          <p:spPr bwMode="auto">
            <a:xfrm>
              <a:off x="4116" y="517"/>
              <a:ext cx="0" cy="402"/>
            </a:xfrm>
            <a:prstGeom prst="line">
              <a:avLst/>
            </a:prstGeom>
            <a:noFill/>
            <a:ln w="6350">
              <a:solidFill>
                <a:schemeClr val="tx1"/>
              </a:solidFill>
              <a:prstDash val="sysDot"/>
              <a:round/>
              <a:headEnd type="non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 name="Line 23"/>
            <p:cNvSpPr>
              <a:spLocks noChangeShapeType="1"/>
            </p:cNvSpPr>
            <p:nvPr/>
          </p:nvSpPr>
          <p:spPr bwMode="auto">
            <a:xfrm>
              <a:off x="2482" y="522"/>
              <a:ext cx="0" cy="403"/>
            </a:xfrm>
            <a:prstGeom prst="line">
              <a:avLst/>
            </a:prstGeom>
            <a:noFill/>
            <a:ln w="6350">
              <a:solidFill>
                <a:schemeClr val="tx1"/>
              </a:solidFill>
              <a:prstDash val="sysDot"/>
              <a:round/>
              <a:headEnd type="non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 name="Line 24"/>
            <p:cNvSpPr>
              <a:spLocks noChangeShapeType="1"/>
            </p:cNvSpPr>
            <p:nvPr/>
          </p:nvSpPr>
          <p:spPr bwMode="auto">
            <a:xfrm>
              <a:off x="1898" y="527"/>
              <a:ext cx="0" cy="403"/>
            </a:xfrm>
            <a:prstGeom prst="line">
              <a:avLst/>
            </a:prstGeom>
            <a:noFill/>
            <a:ln w="6350">
              <a:solidFill>
                <a:schemeClr val="tx1"/>
              </a:solidFill>
              <a:prstDash val="sysDot"/>
              <a:round/>
              <a:headEnd type="non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 name="Rectangle 25"/>
            <p:cNvSpPr>
              <a:spLocks noChangeArrowheads="1"/>
            </p:cNvSpPr>
            <p:nvPr/>
          </p:nvSpPr>
          <p:spPr bwMode="auto">
            <a:xfrm>
              <a:off x="4388" y="1051"/>
              <a:ext cx="194" cy="119"/>
            </a:xfrm>
            <a:prstGeom prst="rect">
              <a:avLst/>
            </a:prstGeom>
            <a:noFill/>
            <a:ln w="6350">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eaLnBrk="1" hangingPunct="1"/>
              <a:r>
                <a:rPr kumimoji="1" lang="en-US" altLang="zh-CN" sz="1800" i="1" dirty="0">
                  <a:latin typeface="Times New Roman" panose="02020603050405020304" pitchFamily="18" charset="0"/>
                </a:rPr>
                <a:t>k</a:t>
              </a:r>
              <a:endParaRPr kumimoji="1" lang="en-US" altLang="zh-CN" sz="1800" b="0" dirty="0">
                <a:solidFill>
                  <a:schemeClr val="tx1"/>
                </a:solidFill>
                <a:latin typeface="Times New Roman" panose="02020603050405020304" pitchFamily="18" charset="0"/>
              </a:endParaRPr>
            </a:p>
          </p:txBody>
        </p:sp>
        <p:sp>
          <p:nvSpPr>
            <p:cNvPr id="34" name="Rectangle 31"/>
            <p:cNvSpPr>
              <a:spLocks noChangeArrowheads="1"/>
            </p:cNvSpPr>
            <p:nvPr/>
          </p:nvSpPr>
          <p:spPr bwMode="auto">
            <a:xfrm>
              <a:off x="3044" y="351"/>
              <a:ext cx="373" cy="126"/>
            </a:xfrm>
            <a:prstGeom prst="rect">
              <a:avLst/>
            </a:prstGeom>
            <a:noFill/>
            <a:ln w="6350">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eaLnBrk="1" hangingPunct="1"/>
              <a:r>
                <a:rPr kumimoji="1" lang="en-US" altLang="zh-CN" sz="1800" dirty="0">
                  <a:solidFill>
                    <a:schemeClr val="tx1"/>
                  </a:solidFill>
                  <a:latin typeface="Times New Roman" panose="02020603050405020304" pitchFamily="18" charset="0"/>
                </a:rPr>
                <a:t>4</a:t>
              </a:r>
              <a:r>
                <a:rPr kumimoji="1" lang="en-US" altLang="zh-CN" sz="1800" i="1" dirty="0">
                  <a:solidFill>
                    <a:schemeClr val="tx1"/>
                  </a:solidFill>
                  <a:latin typeface="Times New Roman" panose="02020603050405020304" pitchFamily="18" charset="0"/>
                </a:rPr>
                <a:t>I</a:t>
              </a:r>
              <a:r>
                <a:rPr kumimoji="1" lang="en-US" altLang="zh-CN" sz="1800" baseline="-25000" dirty="0">
                  <a:solidFill>
                    <a:schemeClr val="tx1"/>
                  </a:solidFill>
                  <a:latin typeface="Times New Roman" panose="02020603050405020304" pitchFamily="18" charset="0"/>
                </a:rPr>
                <a:t>0</a:t>
              </a:r>
              <a:endParaRPr kumimoji="1" lang="en-US" altLang="zh-CN" sz="1800" b="0" dirty="0">
                <a:solidFill>
                  <a:schemeClr val="tx1"/>
                </a:solidFill>
                <a:latin typeface="Times New Roman" panose="02020603050405020304" pitchFamily="18" charset="0"/>
              </a:endParaRPr>
            </a:p>
          </p:txBody>
        </p:sp>
        <p:sp>
          <p:nvSpPr>
            <p:cNvPr id="35" name="Rectangle 32"/>
            <p:cNvSpPr>
              <a:spLocks noChangeArrowheads="1"/>
            </p:cNvSpPr>
            <p:nvPr/>
          </p:nvSpPr>
          <p:spPr bwMode="auto">
            <a:xfrm>
              <a:off x="4377" y="922"/>
              <a:ext cx="202" cy="108"/>
            </a:xfrm>
            <a:prstGeom prst="rect">
              <a:avLst/>
            </a:prstGeom>
            <a:noFill/>
            <a:ln w="6350">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eaLnBrk="1" hangingPunct="1"/>
              <a:endParaRPr kumimoji="1" lang="en-US" altLang="zh-CN" sz="1800" b="0" dirty="0">
                <a:solidFill>
                  <a:srgbClr val="FFFF00"/>
                </a:solidFill>
                <a:latin typeface="Times New Roman" panose="02020603050405020304" pitchFamily="18" charset="0"/>
              </a:endParaRPr>
            </a:p>
          </p:txBody>
        </p:sp>
        <p:sp>
          <p:nvSpPr>
            <p:cNvPr id="36" name="Rectangle 33"/>
            <p:cNvSpPr>
              <a:spLocks noChangeArrowheads="1"/>
            </p:cNvSpPr>
            <p:nvPr/>
          </p:nvSpPr>
          <p:spPr bwMode="auto">
            <a:xfrm>
              <a:off x="3044" y="922"/>
              <a:ext cx="211" cy="112"/>
            </a:xfrm>
            <a:prstGeom prst="rect">
              <a:avLst/>
            </a:prstGeom>
            <a:noFill/>
            <a:ln w="6350">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eaLnBrk="1" hangingPunct="1"/>
              <a:r>
                <a:rPr kumimoji="1" lang="en-US" altLang="zh-CN" sz="1800" dirty="0">
                  <a:solidFill>
                    <a:schemeClr val="tx1"/>
                  </a:solidFill>
                  <a:latin typeface="Times New Roman" panose="02020603050405020304" pitchFamily="18" charset="0"/>
                </a:rPr>
                <a:t>0</a:t>
              </a:r>
              <a:endParaRPr kumimoji="1" lang="en-US" altLang="zh-CN" sz="1800" b="0" dirty="0">
                <a:solidFill>
                  <a:schemeClr val="tx1"/>
                </a:solidFill>
                <a:latin typeface="Times New Roman" panose="02020603050405020304" pitchFamily="18" charset="0"/>
              </a:endParaRPr>
            </a:p>
          </p:txBody>
        </p:sp>
        <p:sp>
          <p:nvSpPr>
            <p:cNvPr id="37" name="Rectangle 34"/>
            <p:cNvSpPr>
              <a:spLocks noChangeArrowheads="1"/>
            </p:cNvSpPr>
            <p:nvPr/>
          </p:nvSpPr>
          <p:spPr bwMode="auto">
            <a:xfrm>
              <a:off x="3518" y="922"/>
              <a:ext cx="267" cy="108"/>
            </a:xfrm>
            <a:prstGeom prst="rect">
              <a:avLst/>
            </a:prstGeom>
            <a:noFill/>
            <a:ln w="6350">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eaLnBrk="1" hangingPunct="1"/>
              <a:r>
                <a:rPr kumimoji="1" lang="en-US" altLang="zh-CN" sz="1800" i="1" dirty="0">
                  <a:solidFill>
                    <a:schemeClr val="tx1"/>
                  </a:solidFill>
                  <a:latin typeface="Times New Roman" panose="02020603050405020304" pitchFamily="18" charset="0"/>
                </a:rPr>
                <a:t>x</a:t>
              </a:r>
              <a:r>
                <a:rPr kumimoji="1" lang="en-US" altLang="zh-CN" sz="1800" baseline="-25000" dirty="0">
                  <a:solidFill>
                    <a:schemeClr val="tx1"/>
                  </a:solidFill>
                  <a:latin typeface="Times New Roman" panose="02020603050405020304" pitchFamily="18" charset="0"/>
                </a:rPr>
                <a:t>1</a:t>
              </a:r>
              <a:endParaRPr kumimoji="1" lang="en-US" altLang="zh-CN" sz="1800" b="0" dirty="0">
                <a:solidFill>
                  <a:schemeClr val="tx1"/>
                </a:solidFill>
                <a:latin typeface="Times New Roman" panose="02020603050405020304" pitchFamily="18" charset="0"/>
              </a:endParaRPr>
            </a:p>
          </p:txBody>
        </p:sp>
        <p:sp>
          <p:nvSpPr>
            <p:cNvPr id="38" name="Rectangle 36"/>
            <p:cNvSpPr>
              <a:spLocks noChangeArrowheads="1"/>
            </p:cNvSpPr>
            <p:nvPr/>
          </p:nvSpPr>
          <p:spPr bwMode="auto">
            <a:xfrm>
              <a:off x="1828" y="924"/>
              <a:ext cx="331" cy="145"/>
            </a:xfrm>
            <a:prstGeom prst="rect">
              <a:avLst/>
            </a:prstGeom>
            <a:noFill/>
            <a:ln w="6350">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eaLnBrk="1" hangingPunct="1"/>
              <a:r>
                <a:rPr kumimoji="1" lang="en-US" altLang="zh-CN" sz="1800" i="1" dirty="0">
                  <a:solidFill>
                    <a:schemeClr val="tx1"/>
                  </a:solidFill>
                  <a:latin typeface="Times New Roman" panose="02020603050405020304" pitchFamily="18" charset="0"/>
                </a:rPr>
                <a:t>x</a:t>
              </a:r>
              <a:r>
                <a:rPr kumimoji="1" lang="en-US" altLang="zh-CN" sz="1800" baseline="-25000" dirty="0">
                  <a:solidFill>
                    <a:schemeClr val="tx1"/>
                  </a:solidFill>
                  <a:latin typeface="楷体_GB2312" pitchFamily="49" charset="-122"/>
                  <a:ea typeface="楷体_GB2312" pitchFamily="49" charset="-122"/>
                </a:rPr>
                <a:t>-</a:t>
              </a:r>
              <a:r>
                <a:rPr kumimoji="1" lang="en-US" altLang="zh-CN" sz="1800" baseline="-25000" dirty="0">
                  <a:solidFill>
                    <a:schemeClr val="tx1"/>
                  </a:solidFill>
                  <a:latin typeface="Times New Roman" panose="02020603050405020304" pitchFamily="18" charset="0"/>
                </a:rPr>
                <a:t>2</a:t>
              </a:r>
              <a:endParaRPr kumimoji="1" lang="en-US" altLang="zh-CN" sz="1800" b="0" dirty="0">
                <a:solidFill>
                  <a:schemeClr val="tx1"/>
                </a:solidFill>
                <a:latin typeface="Times New Roman" panose="02020603050405020304" pitchFamily="18" charset="0"/>
              </a:endParaRPr>
            </a:p>
          </p:txBody>
        </p:sp>
        <p:sp>
          <p:nvSpPr>
            <p:cNvPr id="39" name="Rectangle 37"/>
            <p:cNvSpPr>
              <a:spLocks noChangeArrowheads="1"/>
            </p:cNvSpPr>
            <p:nvPr/>
          </p:nvSpPr>
          <p:spPr bwMode="auto">
            <a:xfrm>
              <a:off x="2409" y="911"/>
              <a:ext cx="293" cy="119"/>
            </a:xfrm>
            <a:prstGeom prst="rect">
              <a:avLst/>
            </a:prstGeom>
            <a:noFill/>
            <a:ln w="6350">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eaLnBrk="1" hangingPunct="1"/>
              <a:r>
                <a:rPr kumimoji="1" lang="en-US" altLang="zh-CN" sz="1800" i="1" dirty="0">
                  <a:solidFill>
                    <a:schemeClr val="tx1"/>
                  </a:solidFill>
                  <a:latin typeface="Times New Roman" panose="02020603050405020304" pitchFamily="18" charset="0"/>
                </a:rPr>
                <a:t>x</a:t>
              </a:r>
              <a:r>
                <a:rPr kumimoji="1" lang="en-US" altLang="zh-CN" sz="1800" baseline="-25000" dirty="0">
                  <a:solidFill>
                    <a:schemeClr val="tx1"/>
                  </a:solidFill>
                  <a:latin typeface="楷体_GB2312" pitchFamily="49" charset="-122"/>
                  <a:ea typeface="楷体_GB2312" pitchFamily="49" charset="-122"/>
                </a:rPr>
                <a:t>-</a:t>
              </a:r>
              <a:r>
                <a:rPr kumimoji="1" lang="en-US" altLang="zh-CN" sz="1800" baseline="-25000" dirty="0">
                  <a:solidFill>
                    <a:schemeClr val="tx1"/>
                  </a:solidFill>
                  <a:latin typeface="Times New Roman" panose="02020603050405020304" pitchFamily="18" charset="0"/>
                </a:rPr>
                <a:t>1</a:t>
              </a:r>
              <a:endParaRPr kumimoji="1" lang="en-US" altLang="zh-CN" sz="1800" b="0" dirty="0">
                <a:solidFill>
                  <a:schemeClr val="tx1"/>
                </a:solidFill>
                <a:latin typeface="Times New Roman" panose="02020603050405020304" pitchFamily="18" charset="0"/>
              </a:endParaRPr>
            </a:p>
          </p:txBody>
        </p:sp>
      </p:grpSp>
      <p:sp>
        <p:nvSpPr>
          <p:cNvPr id="40" name="Rectangle 34"/>
          <p:cNvSpPr>
            <a:spLocks noChangeArrowheads="1"/>
          </p:cNvSpPr>
          <p:nvPr/>
        </p:nvSpPr>
        <p:spPr bwMode="auto">
          <a:xfrm>
            <a:off x="6192561" y="4360486"/>
            <a:ext cx="423862" cy="171450"/>
          </a:xfrm>
          <a:prstGeom prst="rect">
            <a:avLst/>
          </a:prstGeom>
          <a:noFill/>
          <a:ln w="6350">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eaLnBrk="1" hangingPunct="1"/>
            <a:r>
              <a:rPr kumimoji="1" lang="en-US" altLang="zh-CN" sz="1800" i="1" dirty="0">
                <a:solidFill>
                  <a:schemeClr val="tx1"/>
                </a:solidFill>
                <a:latin typeface="Times New Roman" panose="02020603050405020304" pitchFamily="18" charset="0"/>
              </a:rPr>
              <a:t>x</a:t>
            </a:r>
            <a:r>
              <a:rPr kumimoji="1" lang="en-US" altLang="zh-CN" sz="1800" baseline="-25000" dirty="0">
                <a:solidFill>
                  <a:schemeClr val="tx1"/>
                </a:solidFill>
                <a:latin typeface="Times New Roman" panose="02020603050405020304" pitchFamily="18" charset="0"/>
              </a:rPr>
              <a:t>2</a:t>
            </a:r>
            <a:endParaRPr kumimoji="1" lang="en-US" altLang="zh-CN" sz="1800" b="0" dirty="0">
              <a:solidFill>
                <a:schemeClr val="tx1"/>
              </a:solidFill>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1" name="TextBox 40"/>
              <p:cNvSpPr txBox="1"/>
              <p:nvPr/>
            </p:nvSpPr>
            <p:spPr>
              <a:xfrm>
                <a:off x="6718907" y="4211246"/>
                <a:ext cx="3013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𝑃</m:t>
                          </m:r>
                        </m:sub>
                      </m:sSub>
                    </m:oMath>
                  </m:oMathPara>
                </a14:m>
                <a:endParaRPr lang="en-US" dirty="0"/>
              </a:p>
            </p:txBody>
          </p:sp>
        </mc:Choice>
        <mc:Fallback>
          <p:sp>
            <p:nvSpPr>
              <p:cNvPr id="41" name="TextBox 40"/>
              <p:cNvSpPr txBox="1">
                <a:spLocks noRot="1" noChangeAspect="1" noMove="1" noResize="1" noEditPoints="1" noAdjustHandles="1" noChangeArrowheads="1" noChangeShapeType="1" noTextEdit="1"/>
              </p:cNvSpPr>
              <p:nvPr/>
            </p:nvSpPr>
            <p:spPr>
              <a:xfrm>
                <a:off x="6718907" y="4211246"/>
                <a:ext cx="301365" cy="276999"/>
              </a:xfrm>
              <a:prstGeom prst="rect">
                <a:avLst/>
              </a:prstGeom>
              <a:blipFill rotWithShape="1">
                <a:blip r:embed="rId6"/>
                <a:stretch>
                  <a:fillRect l="-201" t="-203" r="-10210" b="23"/>
                </a:stretch>
              </a:blipFill>
            </p:spPr>
            <p:txBody>
              <a:bodyPr/>
              <a:lstStyle/>
              <a:p>
                <a:r>
                  <a:rPr lang="zh-CN" altLang="en-US">
                    <a:noFill/>
                  </a:rPr>
                  <a:t> </a:t>
                </a:r>
              </a:p>
            </p:txBody>
          </p:sp>
        </mc:Fallback>
      </mc:AlternateContent>
      <p:sp>
        <p:nvSpPr>
          <p:cNvPr id="42" name="Rectangle 34"/>
          <p:cNvSpPr>
            <a:spLocks noChangeArrowheads="1"/>
          </p:cNvSpPr>
          <p:nvPr/>
        </p:nvSpPr>
        <p:spPr bwMode="auto">
          <a:xfrm>
            <a:off x="4496491" y="4697704"/>
            <a:ext cx="423862" cy="171450"/>
          </a:xfrm>
          <a:prstGeom prst="rect">
            <a:avLst/>
          </a:prstGeom>
          <a:noFill/>
          <a:ln w="6350">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eaLnBrk="1" hangingPunct="1"/>
            <a:r>
              <a:rPr kumimoji="1" lang="en-US" altLang="zh-CN" sz="1800" i="1" dirty="0">
                <a:solidFill>
                  <a:schemeClr val="tx1"/>
                </a:solidFill>
                <a:latin typeface="Times New Roman" panose="02020603050405020304" pitchFamily="18" charset="0"/>
              </a:rPr>
              <a:t>x</a:t>
            </a:r>
            <a:r>
              <a:rPr kumimoji="1" lang="en-US" altLang="zh-CN" sz="1800" baseline="-25000" dirty="0">
                <a:solidFill>
                  <a:schemeClr val="tx1"/>
                </a:solidFill>
                <a:latin typeface="Times New Roman" panose="02020603050405020304" pitchFamily="18" charset="0"/>
              </a:rPr>
              <a:t>0</a:t>
            </a:r>
            <a:endParaRPr kumimoji="1" lang="en-US" altLang="zh-CN" sz="1800" b="0" dirty="0">
              <a:solidFill>
                <a:schemeClr val="tx1"/>
              </a:solidFill>
              <a:latin typeface="Times New Roman" panose="02020603050405020304" pitchFamily="18" charset="0"/>
            </a:endParaRPr>
          </a:p>
        </p:txBody>
      </p:sp>
      <p:cxnSp>
        <p:nvCxnSpPr>
          <p:cNvPr id="43" name="Straight Connector 42"/>
          <p:cNvCxnSpPr/>
          <p:nvPr/>
        </p:nvCxnSpPr>
        <p:spPr bwMode="auto">
          <a:xfrm>
            <a:off x="4511397" y="4048914"/>
            <a:ext cx="0" cy="701482"/>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44" name="Rectangle 43"/>
              <p:cNvSpPr/>
              <p:nvPr/>
            </p:nvSpPr>
            <p:spPr>
              <a:xfrm>
                <a:off x="133614" y="1655048"/>
                <a:ext cx="805798"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oMath>
                  </m:oMathPara>
                </a14:m>
                <a:endParaRPr lang="en-US" dirty="0"/>
              </a:p>
            </p:txBody>
          </p:sp>
        </mc:Choice>
        <mc:Fallback>
          <p:sp>
            <p:nvSpPr>
              <p:cNvPr id="44" name="Rectangle 43"/>
              <p:cNvSpPr>
                <a:spLocks noRot="1" noChangeAspect="1" noMove="1" noResize="1" noEditPoints="1" noAdjustHandles="1" noChangeArrowheads="1" noChangeShapeType="1" noTextEdit="1"/>
              </p:cNvSpPr>
              <p:nvPr/>
            </p:nvSpPr>
            <p:spPr>
              <a:xfrm>
                <a:off x="133614" y="1655048"/>
                <a:ext cx="805798" cy="369332"/>
              </a:xfrm>
              <a:prstGeom prst="rect">
                <a:avLst/>
              </a:prstGeom>
              <a:blipFill rotWithShape="1">
                <a:blip r:embed="rId7"/>
                <a:stretch>
                  <a:fillRect l="-33" t="-64" r="31"/>
                </a:stretch>
              </a:blipFill>
            </p:spPr>
            <p:txBody>
              <a:bodyPr/>
              <a:lstStyle/>
              <a:p>
                <a:r>
                  <a:rPr lang="zh-CN" altLang="en-US">
                    <a:noFill/>
                  </a:rPr>
                  <a:t> </a:t>
                </a:r>
              </a:p>
            </p:txBody>
          </p:sp>
        </mc:Fallback>
      </mc:AlternateContent>
      <p:sp>
        <p:nvSpPr>
          <p:cNvPr id="45" name="TextBox 44"/>
          <p:cNvSpPr txBox="1"/>
          <p:nvPr/>
        </p:nvSpPr>
        <p:spPr>
          <a:xfrm>
            <a:off x="886550" y="1630152"/>
            <a:ext cx="1907702" cy="369332"/>
          </a:xfrm>
          <a:prstGeom prst="rect">
            <a:avLst/>
          </a:prstGeom>
          <a:noFill/>
        </p:spPr>
        <p:txBody>
          <a:bodyPr wrap="none" rtlCol="0">
            <a:spAutoFit/>
          </a:bodyPr>
          <a:lstStyle/>
          <a:p>
            <a:r>
              <a:rPr lang="en-US" dirty="0"/>
              <a:t>(propagation in air)</a:t>
            </a:r>
            <a:endParaRPr lang="en-US" dirty="0"/>
          </a:p>
        </p:txBody>
      </p:sp>
      <p:pic>
        <p:nvPicPr>
          <p:cNvPr id="46" name="Picture 45"/>
          <p:cNvPicPr>
            <a:picLocks noChangeAspect="1"/>
          </p:cNvPicPr>
          <p:nvPr/>
        </p:nvPicPr>
        <p:blipFill>
          <a:blip r:embed="rId8"/>
          <a:stretch>
            <a:fillRect/>
          </a:stretch>
        </p:blipFill>
        <p:spPr>
          <a:xfrm>
            <a:off x="-1072306" y="5043486"/>
            <a:ext cx="11561456" cy="1681153"/>
          </a:xfrm>
          <a:prstGeom prst="rect">
            <a:avLst/>
          </a:prstGeom>
        </p:spPr>
      </p:pic>
      <p:cxnSp>
        <p:nvCxnSpPr>
          <p:cNvPr id="47" name="Straight Arrow Connector 46"/>
          <p:cNvCxnSpPr/>
          <p:nvPr/>
        </p:nvCxnSpPr>
        <p:spPr bwMode="auto">
          <a:xfrm>
            <a:off x="4566699" y="5757639"/>
            <a:ext cx="1896955" cy="0"/>
          </a:xfrm>
          <a:prstGeom prst="straightConnector1">
            <a:avLst/>
          </a:prstGeom>
          <a:solidFill>
            <a:schemeClr val="accent1"/>
          </a:solidFill>
          <a:ln w="9525"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48" name="TextBox 47"/>
              <p:cNvSpPr txBox="1"/>
              <p:nvPr/>
            </p:nvSpPr>
            <p:spPr>
              <a:xfrm>
                <a:off x="6508732" y="5584164"/>
                <a:ext cx="3013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𝑃</m:t>
                          </m:r>
                        </m:sub>
                      </m:sSub>
                    </m:oMath>
                  </m:oMathPara>
                </a14:m>
                <a:endParaRPr lang="en-US" dirty="0">
                  <a:solidFill>
                    <a:schemeClr val="bg1"/>
                  </a:solidFill>
                </a:endParaRPr>
              </a:p>
            </p:txBody>
          </p:sp>
        </mc:Choice>
        <mc:Fallback>
          <p:sp>
            <p:nvSpPr>
              <p:cNvPr id="48" name="TextBox 47"/>
              <p:cNvSpPr txBox="1">
                <a:spLocks noRot="1" noChangeAspect="1" noMove="1" noResize="1" noEditPoints="1" noAdjustHandles="1" noChangeArrowheads="1" noChangeShapeType="1" noTextEdit="1"/>
              </p:cNvSpPr>
              <p:nvPr/>
            </p:nvSpPr>
            <p:spPr>
              <a:xfrm>
                <a:off x="6508732" y="5584164"/>
                <a:ext cx="301365" cy="276999"/>
              </a:xfrm>
              <a:prstGeom prst="rect">
                <a:avLst/>
              </a:prstGeom>
              <a:blipFill rotWithShape="1">
                <a:blip r:embed="rId9"/>
                <a:stretch>
                  <a:fillRect l="-205" t="-220" r="-10206" b="41"/>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10" presetClass="entr" presetSubtype="0"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par>
                                <p:cTn id="28" presetID="10" presetClass="entr" presetSubtype="0" fill="hold"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8" grpId="0"/>
    </p:bldLst>
  </p:timing>
</p:sld>
</file>

<file path=ppt/tags/tag1.xml><?xml version="1.0" encoding="utf-8"?>
<p:tagLst xmlns:p="http://schemas.openxmlformats.org/presentationml/2006/main">
  <p:tag name="COMMONDATA" val="eyJoZGlkIjoiNDE2Yjc4ZmMxYWFhOGVhMDBiNDFhYmQ2YzEzZDY3ZGEifQ=="/>
</p:tagLst>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11933</Words>
  <Application>WPS 演示</Application>
  <PresentationFormat>On-screen Show (4:3)</PresentationFormat>
  <Paragraphs>722</Paragraphs>
  <Slides>32</Slides>
  <Notes>0</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7</vt:i4>
      </vt:variant>
      <vt:variant>
        <vt:lpstr>幻灯片标题</vt:lpstr>
      </vt:variant>
      <vt:variant>
        <vt:i4>32</vt:i4>
      </vt:variant>
    </vt:vector>
  </HeadingPairs>
  <TitlesOfParts>
    <vt:vector size="52" baseType="lpstr">
      <vt:lpstr>Arial</vt:lpstr>
      <vt:lpstr>宋体</vt:lpstr>
      <vt:lpstr>Wingdings</vt:lpstr>
      <vt:lpstr>Times New Roman</vt:lpstr>
      <vt:lpstr>微软雅黑</vt:lpstr>
      <vt:lpstr>Cambria Math</vt:lpstr>
      <vt:lpstr>Garamond</vt:lpstr>
      <vt:lpstr>楷体_GB2312</vt:lpstr>
      <vt:lpstr>新宋体</vt:lpstr>
      <vt:lpstr>Arial Unicode MS</vt:lpstr>
      <vt:lpstr>Symbol</vt:lpstr>
      <vt:lpstr>自定义设计方案</vt:lpstr>
      <vt:lpstr>默认设计模板</vt:lpstr>
      <vt:lpstr>Equation.3</vt:lpstr>
      <vt:lpstr>Equation.3</vt:lpstr>
      <vt:lpstr>Equation.3</vt:lpstr>
      <vt:lpstr>Equation.3</vt:lpstr>
      <vt:lpstr>Equation.3</vt:lpstr>
      <vt:lpstr>Equation.3</vt:lpstr>
      <vt:lpstr>Equation.3</vt:lpstr>
      <vt:lpstr>Wave Optics, lecture 3, still lesson 1: Basics of Waves Optics, Light Sources and interferences </vt:lpstr>
      <vt:lpstr>Mathematical description of Young’s holes experiment</vt:lpstr>
      <vt:lpstr>Mathematical description of Young’s holes experiment</vt:lpstr>
      <vt:lpstr>The optical path </vt:lpstr>
      <vt:lpstr>The optical path </vt:lpstr>
      <vt:lpstr>The optical path </vt:lpstr>
      <vt:lpstr>Mathematical description of Young’s holes experiment</vt:lpstr>
      <vt:lpstr>Young’s holes experiment with incident laser light</vt:lpstr>
      <vt:lpstr>Mathematical description of Young’s holes experiment</vt:lpstr>
      <vt:lpstr>Mathematical description of Young’s holes experiment</vt:lpstr>
      <vt:lpstr>Mathematical description of Young’s holes experiment</vt:lpstr>
      <vt:lpstr>Young’s experiment</vt:lpstr>
      <vt:lpstr>PowerPoint 演示文稿</vt:lpstr>
      <vt:lpstr>PowerPoint 演示文稿</vt:lpstr>
      <vt:lpstr>Difference between young holes and young slits experiments</vt:lpstr>
      <vt:lpstr>What about diffraction ? </vt:lpstr>
      <vt:lpstr>What about diffraction ? </vt:lpstr>
      <vt:lpstr>Interference fringes white light instead of laser light</vt:lpstr>
      <vt:lpstr>To conclude about Young experiment</vt:lpstr>
      <vt:lpstr>End of the lesson 1.    </vt:lpstr>
      <vt:lpstr>Wave Optics lesson 2: Interferometric experiments</vt:lpstr>
      <vt:lpstr>PowerPoint 演示文稿</vt:lpstr>
      <vt:lpstr>1. Optical path and half-wave loss </vt:lpstr>
      <vt:lpstr>The optical path length in air</vt:lpstr>
      <vt:lpstr>Optical path in various media</vt:lpstr>
      <vt:lpstr>PowerPoint 演示文稿</vt:lpstr>
      <vt:lpstr>Half-wave loss due to the reflection</vt:lpstr>
      <vt:lpstr>Half-wave loss due to the reflection</vt:lpstr>
      <vt:lpstr>Half-wave loss due to the reflection</vt:lpstr>
      <vt:lpstr>Half-wave loss due to the reflection</vt:lpstr>
      <vt:lpstr>Half-wave loss due to the reflection</vt:lpstr>
      <vt:lpstr>End of the lecture 3</vt:lpstr>
    </vt:vector>
  </TitlesOfParts>
  <Company>江南大学物理系理学院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11-9衍射光栅</dc:title>
  <dc:creator>吴亚敏</dc:creator>
  <cp:lastModifiedBy>小霸王</cp:lastModifiedBy>
  <cp:revision>1536</cp:revision>
  <dcterms:created xsi:type="dcterms:W3CDTF">2005-09-11T15:39:00Z</dcterms:created>
  <dcterms:modified xsi:type="dcterms:W3CDTF">2022-05-13T03:37:52Z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DE3ACD454BD84D998ADEF436F61CC23B</vt:lpwstr>
  </property>
  <property fmtid="{D5CDD505-2E9C-101B-9397-08002B2CF9AE}" pid="3" name="KSOProductBuildVer">
    <vt:lpwstr>2052-11.1.0.11636</vt:lpwstr>
  </property>
</Properties>
</file>