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48" r:id="rId2"/>
  </p:sldMasterIdLst>
  <p:notesMasterIdLst>
    <p:notesMasterId r:id="rId40"/>
  </p:notesMasterIdLst>
  <p:sldIdLst>
    <p:sldId id="1252" r:id="rId3"/>
    <p:sldId id="1263" r:id="rId4"/>
    <p:sldId id="1264" r:id="rId5"/>
    <p:sldId id="1266" r:id="rId6"/>
    <p:sldId id="1300" r:id="rId7"/>
    <p:sldId id="1265" r:id="rId8"/>
    <p:sldId id="1267" r:id="rId9"/>
    <p:sldId id="1268" r:id="rId10"/>
    <p:sldId id="1269" r:id="rId11"/>
    <p:sldId id="1270" r:id="rId12"/>
    <p:sldId id="1271" r:id="rId13"/>
    <p:sldId id="1301" r:id="rId14"/>
    <p:sldId id="1272" r:id="rId15"/>
    <p:sldId id="1273" r:id="rId16"/>
    <p:sldId id="1274" r:id="rId17"/>
    <p:sldId id="1275" r:id="rId18"/>
    <p:sldId id="1276" r:id="rId19"/>
    <p:sldId id="1278" r:id="rId20"/>
    <p:sldId id="1277" r:id="rId21"/>
    <p:sldId id="1279" r:id="rId22"/>
    <p:sldId id="1280" r:id="rId23"/>
    <p:sldId id="1285" r:id="rId24"/>
    <p:sldId id="1286" r:id="rId25"/>
    <p:sldId id="1287" r:id="rId26"/>
    <p:sldId id="1311" r:id="rId27"/>
    <p:sldId id="1289" r:id="rId28"/>
    <p:sldId id="1290" r:id="rId29"/>
    <p:sldId id="1291" r:id="rId30"/>
    <p:sldId id="1294" r:id="rId31"/>
    <p:sldId id="1293" r:id="rId32"/>
    <p:sldId id="1303" r:id="rId33"/>
    <p:sldId id="1304" r:id="rId34"/>
    <p:sldId id="1305" r:id="rId35"/>
    <p:sldId id="1309" r:id="rId36"/>
    <p:sldId id="1310" r:id="rId37"/>
    <p:sldId id="1312" r:id="rId38"/>
    <p:sldId id="1295"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9900FF"/>
    <a:srgbClr val="993300"/>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61" autoAdjust="0"/>
  </p:normalViewPr>
  <p:slideViewPr>
    <p:cSldViewPr>
      <p:cViewPr varScale="1">
        <p:scale>
          <a:sx n="83" d="100"/>
          <a:sy n="83" d="100"/>
        </p:scale>
        <p:origin x="1515" y="8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2022/5/18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2022/5/18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2022/5/18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2022/5/18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2022/5/18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2022/5/18</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63.png"/><Relationship Id="rId1" Type="http://schemas.openxmlformats.org/officeDocument/2006/relationships/slideLayout" Target="../slideLayouts/slideLayout13.xml"/><Relationship Id="rId6" Type="http://schemas.openxmlformats.org/officeDocument/2006/relationships/image" Target="../media/image66.pn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68.png"/><Relationship Id="rId4" Type="http://schemas.openxmlformats.org/officeDocument/2006/relationships/image" Target="../media/image64.png"/><Relationship Id="rId9" Type="http://schemas.openxmlformats.org/officeDocument/2006/relationships/image" Target="../media/image67.png"/></Relationships>
</file>

<file path=ppt/slides/_rels/slide1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3.png"/><Relationship Id="rId1" Type="http://schemas.openxmlformats.org/officeDocument/2006/relationships/slideLayout" Target="../slideLayouts/slideLayout13.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60.png"/><Relationship Id="rId7" Type="http://schemas.openxmlformats.org/officeDocument/2006/relationships/image" Target="../media/image55.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hyperlink" Target="http://physicsbuzz.physicscentral.com/2015/12/seeing-photons-in-new-light.html" TargetMode="External"/><Relationship Id="rId4" Type="http://schemas.openxmlformats.org/officeDocument/2006/relationships/image" Target="../media/image61.png"/><Relationship Id="rId9" Type="http://schemas.openxmlformats.org/officeDocument/2006/relationships/image" Target="../media/image70.gif"/></Relationships>
</file>

<file path=ppt/slides/_rels/slide14.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64.png"/><Relationship Id="rId7" Type="http://schemas.openxmlformats.org/officeDocument/2006/relationships/image" Target="../media/image61.png"/><Relationship Id="rId2" Type="http://schemas.openxmlformats.org/officeDocument/2006/relationships/image" Target="../media/image94.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98.png"/></Relationships>
</file>

<file path=ppt/slides/_rels/slide1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13.xml"/><Relationship Id="rId6" Type="http://schemas.openxmlformats.org/officeDocument/2006/relationships/image" Target="../media/image103.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16.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5.png"/><Relationship Id="rId2" Type="http://schemas.openxmlformats.org/officeDocument/2006/relationships/image" Target="../media/image108.png"/><Relationship Id="rId1" Type="http://schemas.openxmlformats.org/officeDocument/2006/relationships/slideLayout" Target="../slideLayouts/slideLayout13.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1d1c1tnh6i0t6.cloudfront.net/wp-content/uploads/2018/03/Polarization-example-with-linear-polarizers.gif" TargetMode="External"/><Relationship Id="rId2" Type="http://schemas.openxmlformats.org/officeDocument/2006/relationships/image" Target="../media/image86.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1.bp.blogspot.com/-mpdH6XBkFdY/Tjxv3LJq0uI/AAAAAAAAEiA/TL5oFDWWTWk/s1600/3.gif" TargetMode="External"/><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13.xml"/><Relationship Id="rId6" Type="http://schemas.openxmlformats.org/officeDocument/2006/relationships/image" Target="../media/image121.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lideplayer.com/slide/5992315/" TargetMode="External"/><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www.mecanusa.com/polarizer/3D-Glasses/3dglass_instruction.htm" TargetMode="External"/><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images.evo.com/imgp/1500/33537/217367/smith-backdrop-polarized-sunglasses-totrtoise-polarized-brown.jpg" TargetMode="External"/><Relationship Id="rId1" Type="http://schemas.openxmlformats.org/officeDocument/2006/relationships/slideLayout" Target="../slideLayouts/slideLayout13.xml"/><Relationship Id="rId5" Type="http://schemas.openxmlformats.org/officeDocument/2006/relationships/hyperlink" Target="https://cdn.hackaday.io/images/2095511442624031749.jpg" TargetMode="External"/><Relationship Id="rId4" Type="http://schemas.openxmlformats.org/officeDocument/2006/relationships/image" Target="../media/image9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96.png"/><Relationship Id="rId13" Type="http://schemas.openxmlformats.org/officeDocument/2006/relationships/image" Target="../media/image201.png"/><Relationship Id="rId3" Type="http://schemas.openxmlformats.org/officeDocument/2006/relationships/image" Target="../media/image191.png"/><Relationship Id="rId7" Type="http://schemas.openxmlformats.org/officeDocument/2006/relationships/image" Target="../media/image195.png"/><Relationship Id="rId12"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13.xml"/><Relationship Id="rId6" Type="http://schemas.openxmlformats.org/officeDocument/2006/relationships/image" Target="../media/image194.png"/><Relationship Id="rId11" Type="http://schemas.openxmlformats.org/officeDocument/2006/relationships/image" Target="../media/image199.png"/><Relationship Id="rId5" Type="http://schemas.openxmlformats.org/officeDocument/2006/relationships/image" Target="../media/image193.png"/><Relationship Id="rId10" Type="http://schemas.openxmlformats.org/officeDocument/2006/relationships/image" Target="../media/image198.png"/><Relationship Id="rId4" Type="http://schemas.openxmlformats.org/officeDocument/2006/relationships/image" Target="../media/image192.png"/><Relationship Id="rId9" Type="http://schemas.openxmlformats.org/officeDocument/2006/relationships/image" Target="../media/image197.png"/><Relationship Id="rId14" Type="http://schemas.openxmlformats.org/officeDocument/2006/relationships/image" Target="../media/image202.png"/></Relationships>
</file>

<file path=ppt/slides/_rels/slide29.xml.rels><?xml version="1.0" encoding="UTF-8" standalone="yes"?>
<Relationships xmlns="http://schemas.openxmlformats.org/package/2006/relationships"><Relationship Id="rId3" Type="http://schemas.openxmlformats.org/officeDocument/2006/relationships/image" Target="../media/image204.png"/><Relationship Id="rId7" Type="http://schemas.openxmlformats.org/officeDocument/2006/relationships/image" Target="../media/image208.png"/><Relationship Id="rId2" Type="http://schemas.openxmlformats.org/officeDocument/2006/relationships/image" Target="../media/image203.png"/><Relationship Id="rId1" Type="http://schemas.openxmlformats.org/officeDocument/2006/relationships/slideLayout" Target="../slideLayouts/slideLayout13.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s>
</file>

<file path=ppt/slides/_rels/slide3.xml.rels><?xml version="1.0" encoding="UTF-8" standalone="yes"?>
<Relationships xmlns="http://schemas.openxmlformats.org/package/2006/relationships"><Relationship Id="rId3" Type="http://schemas.openxmlformats.org/officeDocument/2006/relationships/hyperlink" Target="http://www.thephysicsmill.com/blog/wp-content/uploads/Electromagneticwave3D.gif" TargetMode="External"/><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215.png"/><Relationship Id="rId3" Type="http://schemas.openxmlformats.org/officeDocument/2006/relationships/image" Target="../media/image210.png"/><Relationship Id="rId7" Type="http://schemas.openxmlformats.org/officeDocument/2006/relationships/image" Target="../media/image214.png"/><Relationship Id="rId2" Type="http://schemas.openxmlformats.org/officeDocument/2006/relationships/image" Target="../media/image209.png"/><Relationship Id="rId1" Type="http://schemas.openxmlformats.org/officeDocument/2006/relationships/slideLayout" Target="../slideLayouts/slideLayout13.xml"/><Relationship Id="rId6" Type="http://schemas.openxmlformats.org/officeDocument/2006/relationships/image" Target="../media/image213.png"/><Relationship Id="rId5" Type="http://schemas.openxmlformats.org/officeDocument/2006/relationships/image" Target="../media/image212.png"/><Relationship Id="rId10" Type="http://schemas.openxmlformats.org/officeDocument/2006/relationships/image" Target="../media/image217.png"/><Relationship Id="rId4" Type="http://schemas.openxmlformats.org/officeDocument/2006/relationships/image" Target="../media/image211.png"/><Relationship Id="rId9" Type="http://schemas.openxmlformats.org/officeDocument/2006/relationships/image" Target="../media/image216.png"/></Relationships>
</file>

<file path=ppt/slides/_rels/slide31.xml.rels><?xml version="1.0" encoding="UTF-8" standalone="yes"?>
<Relationships xmlns="http://schemas.openxmlformats.org/package/2006/relationships"><Relationship Id="rId8" Type="http://schemas.openxmlformats.org/officeDocument/2006/relationships/image" Target="../media/image224.png"/><Relationship Id="rId3" Type="http://schemas.openxmlformats.org/officeDocument/2006/relationships/image" Target="../media/image219.png"/><Relationship Id="rId7" Type="http://schemas.openxmlformats.org/officeDocument/2006/relationships/image" Target="../media/image223.png"/><Relationship Id="rId2" Type="http://schemas.openxmlformats.org/officeDocument/2006/relationships/image" Target="../media/image218.png"/><Relationship Id="rId1" Type="http://schemas.openxmlformats.org/officeDocument/2006/relationships/slideLayout" Target="../slideLayouts/slideLayout13.xml"/><Relationship Id="rId6" Type="http://schemas.openxmlformats.org/officeDocument/2006/relationships/image" Target="../media/image222.png"/><Relationship Id="rId5" Type="http://schemas.openxmlformats.org/officeDocument/2006/relationships/image" Target="../media/image221.png"/><Relationship Id="rId10" Type="http://schemas.openxmlformats.org/officeDocument/2006/relationships/image" Target="../media/image226.png"/><Relationship Id="rId4" Type="http://schemas.openxmlformats.org/officeDocument/2006/relationships/image" Target="../media/image220.png"/><Relationship Id="rId9" Type="http://schemas.openxmlformats.org/officeDocument/2006/relationships/image" Target="../media/image225.png"/></Relationships>
</file>

<file path=ppt/slides/_rels/slide32.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228.png"/><Relationship Id="rId7" Type="http://schemas.openxmlformats.org/officeDocument/2006/relationships/image" Target="../media/image232.png"/><Relationship Id="rId2" Type="http://schemas.openxmlformats.org/officeDocument/2006/relationships/image" Target="../media/image227.png"/><Relationship Id="rId1" Type="http://schemas.openxmlformats.org/officeDocument/2006/relationships/slideLayout" Target="../slideLayouts/slideLayout13.x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29.png"/></Relationships>
</file>

<file path=ppt/slides/_rels/slide33.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235.png"/><Relationship Id="rId7" Type="http://schemas.openxmlformats.org/officeDocument/2006/relationships/image" Target="../media/image239.png"/><Relationship Id="rId12" Type="http://schemas.openxmlformats.org/officeDocument/2006/relationships/image" Target="../media/image244.png"/><Relationship Id="rId2" Type="http://schemas.openxmlformats.org/officeDocument/2006/relationships/image" Target="../media/image234.png"/><Relationship Id="rId1" Type="http://schemas.openxmlformats.org/officeDocument/2006/relationships/slideLayout" Target="../slideLayouts/slideLayout13.xml"/><Relationship Id="rId6" Type="http://schemas.openxmlformats.org/officeDocument/2006/relationships/image" Target="../media/image238.png"/><Relationship Id="rId11" Type="http://schemas.openxmlformats.org/officeDocument/2006/relationships/image" Target="../media/image243.png"/><Relationship Id="rId5" Type="http://schemas.openxmlformats.org/officeDocument/2006/relationships/image" Target="../media/image237.png"/><Relationship Id="rId10" Type="http://schemas.openxmlformats.org/officeDocument/2006/relationships/image" Target="../media/image242.png"/><Relationship Id="rId4" Type="http://schemas.openxmlformats.org/officeDocument/2006/relationships/image" Target="../media/image236.png"/><Relationship Id="rId9" Type="http://schemas.openxmlformats.org/officeDocument/2006/relationships/image" Target="../media/image241.png"/></Relationships>
</file>

<file path=ppt/slides/_rels/slide34.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13.xml"/><Relationship Id="rId6" Type="http://schemas.openxmlformats.org/officeDocument/2006/relationships/image" Target="../media/image93.png"/><Relationship Id="rId5" Type="http://schemas.openxmlformats.org/officeDocument/2006/relationships/image" Target="../media/image248.png"/><Relationship Id="rId4" Type="http://schemas.openxmlformats.org/officeDocument/2006/relationships/image" Target="../media/image247.png"/></Relationships>
</file>

<file path=ppt/slides/_rels/slide35.xml.rels><?xml version="1.0" encoding="UTF-8" standalone="yes"?>
<Relationships xmlns="http://schemas.openxmlformats.org/package/2006/relationships"><Relationship Id="rId8" Type="http://schemas.openxmlformats.org/officeDocument/2006/relationships/image" Target="../media/image256.png"/><Relationship Id="rId3" Type="http://schemas.openxmlformats.org/officeDocument/2006/relationships/image" Target="../media/image251.png"/><Relationship Id="rId7" Type="http://schemas.openxmlformats.org/officeDocument/2006/relationships/image" Target="../media/image255.png"/><Relationship Id="rId2" Type="http://schemas.openxmlformats.org/officeDocument/2006/relationships/image" Target="../media/image250.png"/><Relationship Id="rId1" Type="http://schemas.openxmlformats.org/officeDocument/2006/relationships/slideLayout" Target="../slideLayouts/slideLayout13.xml"/><Relationship Id="rId6" Type="http://schemas.openxmlformats.org/officeDocument/2006/relationships/image" Target="../media/image254.png"/><Relationship Id="rId5" Type="http://schemas.openxmlformats.org/officeDocument/2006/relationships/image" Target="../media/image253.png"/><Relationship Id="rId4" Type="http://schemas.openxmlformats.org/officeDocument/2006/relationships/image" Target="../media/image252.png"/></Relationships>
</file>

<file path=ppt/slides/_rels/slide36.xml.rels><?xml version="1.0" encoding="UTF-8" standalone="yes"?>
<Relationships xmlns="http://schemas.openxmlformats.org/package/2006/relationships"><Relationship Id="rId8" Type="http://schemas.openxmlformats.org/officeDocument/2006/relationships/image" Target="../media/image263.png"/><Relationship Id="rId3" Type="http://schemas.openxmlformats.org/officeDocument/2006/relationships/image" Target="../media/image258.png"/><Relationship Id="rId7" Type="http://schemas.openxmlformats.org/officeDocument/2006/relationships/image" Target="../media/image262.png"/><Relationship Id="rId2" Type="http://schemas.openxmlformats.org/officeDocument/2006/relationships/image" Target="../media/image257.png"/><Relationship Id="rId1" Type="http://schemas.openxmlformats.org/officeDocument/2006/relationships/slideLayout" Target="../slideLayouts/slideLayout13.xml"/><Relationship Id="rId6" Type="http://schemas.openxmlformats.org/officeDocument/2006/relationships/image" Target="../media/image261.png"/><Relationship Id="rId5" Type="http://schemas.openxmlformats.org/officeDocument/2006/relationships/image" Target="../media/image260.png"/><Relationship Id="rId4" Type="http://schemas.openxmlformats.org/officeDocument/2006/relationships/image" Target="../media/image259.png"/><Relationship Id="rId9" Type="http://schemas.openxmlformats.org/officeDocument/2006/relationships/image" Target="../media/image26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39552" y="1196752"/>
            <a:ext cx="832663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9552" y="1484784"/>
            <a:ext cx="8229600" cy="1143000"/>
          </a:xfrm>
        </p:spPr>
        <p:txBody>
          <a:bodyPr/>
          <a:lstStyle/>
          <a:p>
            <a:r>
              <a:rPr lang="en-GB" dirty="0"/>
              <a:t>Wave Optics, lecture 5, lesson 4:Polarization of the light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a:t>
            </a:fld>
            <a:endParaRPr lang="en-US" altLang="zh-CN"/>
          </a:p>
        </p:txBody>
      </p:sp>
      <p:sp>
        <p:nvSpPr>
          <p:cNvPr id="5" name="TextBox 4"/>
          <p:cNvSpPr txBox="1"/>
          <p:nvPr/>
        </p:nvSpPr>
        <p:spPr>
          <a:xfrm>
            <a:off x="3435108" y="4005064"/>
            <a:ext cx="2438488" cy="369332"/>
          </a:xfrm>
          <a:prstGeom prst="rect">
            <a:avLst/>
          </a:prstGeom>
          <a:noFill/>
        </p:spPr>
        <p:txBody>
          <a:bodyPr wrap="none" rtlCol="0">
            <a:spAutoFit/>
          </a:bodyPr>
          <a:lstStyle/>
          <a:p>
            <a:r>
              <a:rPr lang="en-GB" dirty="0"/>
              <a:t>Teacher: </a:t>
            </a:r>
            <a:r>
              <a:rPr lang="en-GB" dirty="0" err="1"/>
              <a:t>Dr.</a:t>
            </a:r>
            <a:r>
              <a:rPr lang="en-GB" dirty="0"/>
              <a:t> Paul Briard</a:t>
            </a:r>
            <a:endParaRPr lang="en-US" dirty="0"/>
          </a:p>
        </p:txBody>
      </p:sp>
    </p:spTree>
    <p:extLst>
      <p:ext uri="{BB962C8B-B14F-4D97-AF65-F5344CB8AC3E}">
        <p14:creationId xmlns:p14="http://schemas.microsoft.com/office/powerpoint/2010/main" val="301148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10</a:t>
            </a:fld>
            <a:endParaRPr lang="en-US" altLang="zh-CN"/>
          </a:p>
        </p:txBody>
      </p:sp>
      <p:sp>
        <p:nvSpPr>
          <p:cNvPr id="3" name="Rectangle: Rounded Corners 4">
            <a:extLst>
              <a:ext uri="{FF2B5EF4-FFF2-40B4-BE49-F238E27FC236}">
                <a16:creationId xmlns:a16="http://schemas.microsoft.com/office/drawing/2014/main" id="{E6B4A1C1-A2EE-41D6-B5BD-5F030FDEC0F7}"/>
              </a:ext>
            </a:extLst>
          </p:cNvPr>
          <p:cNvSpPr/>
          <p:nvPr/>
        </p:nvSpPr>
        <p:spPr bwMode="auto">
          <a:xfrm>
            <a:off x="411209" y="2920494"/>
            <a:ext cx="7972937" cy="7960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5" name="Title 1"/>
              <p:cNvSpPr>
                <a:spLocks noGrp="1"/>
              </p:cNvSpPr>
              <p:nvPr>
                <p:ph type="title"/>
              </p:nvPr>
            </p:nvSpPr>
            <p:spPr>
              <a:xfrm>
                <a:off x="611560" y="55037"/>
                <a:ext cx="8229600" cy="1143000"/>
              </a:xfrm>
            </p:spPr>
            <p:txBody>
              <a:bodyPr/>
              <a:lstStyle/>
              <a:p>
                <a:r>
                  <a:rPr lang="en-GB" sz="2800" dirty="0">
                    <a:solidFill>
                      <a:schemeClr val="tx1"/>
                    </a:solidFill>
                  </a:rPr>
                  <a:t>Phase shift between the components </a:t>
                </a:r>
                <a14:m>
                  <m:oMath xmlns:m="http://schemas.openxmlformats.org/officeDocument/2006/math">
                    <m:sSub>
                      <m:sSubPr>
                        <m:ctrlPr>
                          <a:rPr lang="en-GB" sz="2800"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𝑬</m:t>
                        </m:r>
                      </m:e>
                      <m:sub>
                        <m:r>
                          <a:rPr lang="en-GB" sz="2800" b="1" i="1" smtClean="0">
                            <a:solidFill>
                              <a:schemeClr val="tx1"/>
                            </a:solidFill>
                            <a:latin typeface="Cambria Math" panose="02040503050406030204" pitchFamily="18" charset="0"/>
                          </a:rPr>
                          <m:t>𝒙</m:t>
                        </m:r>
                      </m:sub>
                    </m:sSub>
                  </m:oMath>
                </a14:m>
                <a:r>
                  <a:rPr lang="en-US" sz="2800" dirty="0">
                    <a:solidFill>
                      <a:schemeClr val="tx1"/>
                    </a:solidFill>
                  </a:rPr>
                  <a:t> and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𝑬</m:t>
                        </m:r>
                      </m:e>
                      <m:sub>
                        <m:r>
                          <a:rPr lang="en-GB" sz="2800" b="1" i="1" smtClean="0">
                            <a:solidFill>
                              <a:schemeClr val="tx1"/>
                            </a:solidFill>
                            <a:latin typeface="Cambria Math" panose="02040503050406030204" pitchFamily="18" charset="0"/>
                          </a:rPr>
                          <m:t>𝒚</m:t>
                        </m:r>
                      </m:sub>
                    </m:sSub>
                  </m:oMath>
                </a14:m>
                <a:endParaRPr lang="en-US" sz="2800" dirty="0">
                  <a:solidFill>
                    <a:schemeClr val="tx1"/>
                  </a:solidFill>
                </a:endParaRPr>
              </a:p>
            </p:txBody>
          </p:sp>
        </mc:Choice>
        <mc:Fallback xmlns="">
          <p:sp>
            <p:nvSpPr>
              <p:cNvPr id="5" name="Title 1"/>
              <p:cNvSpPr>
                <a:spLocks noGrp="1" noRot="1" noChangeAspect="1" noMove="1" noResize="1" noEditPoints="1" noAdjustHandles="1" noChangeArrowheads="1" noChangeShapeType="1" noTextEdit="1"/>
              </p:cNvSpPr>
              <p:nvPr>
                <p:ph type="title"/>
              </p:nvPr>
            </p:nvSpPr>
            <p:spPr>
              <a:xfrm>
                <a:off x="611560" y="55037"/>
                <a:ext cx="8229600" cy="1143000"/>
              </a:xfrm>
              <a:blipFill>
                <a:blip r:embed="rId2"/>
                <a:stretch>
                  <a:fillRect t="-5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16694" y="1165537"/>
                <a:ext cx="8110612" cy="668260"/>
              </a:xfrm>
              <a:prstGeom prst="rect">
                <a:avLst/>
              </a:prstGeom>
              <a:noFill/>
            </p:spPr>
            <p:txBody>
              <a:bodyPr wrap="square" rtlCol="0">
                <a:spAutoFit/>
              </a:bodyPr>
              <a:lstStyle/>
              <a:p>
                <a:r>
                  <a:rPr lang="en-US" dirty="0"/>
                  <a:t>Now, we consider a plane wave propagating along the z-axis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r>
                      <a:rPr lang="en-US" b="0" i="1" smtClean="0">
                        <a:latin typeface="Cambria Math" panose="02040503050406030204" pitchFamily="18" charset="0"/>
                      </a:rPr>
                      <m:t>=0</m:t>
                    </m:r>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𝑧</m:t>
                        </m:r>
                      </m:sub>
                    </m:sSub>
                    <m:r>
                      <a:rPr lang="en-US" b="0" i="1" dirty="0" smtClean="0">
                        <a:latin typeface="Cambria Math" panose="02040503050406030204" pitchFamily="18" charset="0"/>
                      </a:rPr>
                      <m:t>=</m:t>
                    </m:r>
                    <m:r>
                      <a:rPr lang="en-US" b="0" i="1" dirty="0" smtClean="0">
                        <a:latin typeface="Cambria Math" panose="02040503050406030204" pitchFamily="18" charset="0"/>
                      </a:rPr>
                      <m:t>𝑘</m:t>
                    </m:r>
                  </m:oMath>
                </a14:m>
                <a:r>
                  <a:rPr lang="en-US" dirty="0"/>
                  <a:t>). The propagating electric field is described this time by the equation:</a:t>
                </a:r>
              </a:p>
            </p:txBody>
          </p:sp>
        </mc:Choice>
        <mc:Fallback xmlns="">
          <p:sp>
            <p:nvSpPr>
              <p:cNvPr id="6" name="TextBox 5"/>
              <p:cNvSpPr txBox="1">
                <a:spLocks noRot="1" noChangeAspect="1" noMove="1" noResize="1" noEditPoints="1" noAdjustHandles="1" noChangeArrowheads="1" noChangeShapeType="1" noTextEdit="1"/>
              </p:cNvSpPr>
              <p:nvPr/>
            </p:nvSpPr>
            <p:spPr>
              <a:xfrm>
                <a:off x="516694" y="1165537"/>
                <a:ext cx="8110612" cy="668260"/>
              </a:xfrm>
              <a:prstGeom prst="rect">
                <a:avLst/>
              </a:prstGeom>
              <a:blipFill>
                <a:blip r:embed="rId3"/>
                <a:stretch>
                  <a:fillRect l="-677" t="-454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75656" y="2105765"/>
                <a:ext cx="6680354"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75656" y="2105765"/>
                <a:ext cx="6680354" cy="338875"/>
              </a:xfrm>
              <a:prstGeom prst="rect">
                <a:avLst/>
              </a:prstGeom>
              <a:blipFill>
                <a:blip r:embed="rId4"/>
                <a:stretch>
                  <a:fillRect l="-274" b="-21429"/>
                </a:stretch>
              </a:blipFill>
            </p:spPr>
            <p:txBody>
              <a:bodyPr/>
              <a:lstStyle/>
              <a:p>
                <a:r>
                  <a:rPr lang="en-US">
                    <a:noFill/>
                  </a:rPr>
                  <a:t> </a:t>
                </a:r>
              </a:p>
            </p:txBody>
          </p:sp>
        </mc:Fallback>
      </mc:AlternateContent>
      <p:cxnSp>
        <p:nvCxnSpPr>
          <p:cNvPr id="8" name="Straight Arrow Connector 7"/>
          <p:cNvCxnSpPr/>
          <p:nvPr/>
        </p:nvCxnSpPr>
        <p:spPr>
          <a:xfrm flipV="1">
            <a:off x="1863314" y="4430359"/>
            <a:ext cx="15956" cy="2251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86279" y="5601495"/>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34551" y="5385471"/>
            <a:ext cx="300082" cy="369332"/>
          </a:xfrm>
          <a:prstGeom prst="rect">
            <a:avLst/>
          </a:prstGeom>
          <a:noFill/>
        </p:spPr>
        <p:txBody>
          <a:bodyPr wrap="none" rtlCol="0">
            <a:spAutoFit/>
          </a:bodyPr>
          <a:lstStyle/>
          <a:p>
            <a:r>
              <a:rPr lang="en-US" dirty="0"/>
              <a:t>x</a:t>
            </a:r>
          </a:p>
        </p:txBody>
      </p:sp>
      <p:sp>
        <p:nvSpPr>
          <p:cNvPr id="11" name="TextBox 10"/>
          <p:cNvSpPr txBox="1"/>
          <p:nvPr/>
        </p:nvSpPr>
        <p:spPr>
          <a:xfrm>
            <a:off x="1636275" y="3890451"/>
            <a:ext cx="300082" cy="369332"/>
          </a:xfrm>
          <a:prstGeom prst="rect">
            <a:avLst/>
          </a:prstGeom>
          <a:noFill/>
        </p:spPr>
        <p:txBody>
          <a:bodyPr wrap="none" rtlCol="0">
            <a:spAutoFit/>
          </a:bodyPr>
          <a:lstStyle/>
          <a:p>
            <a:r>
              <a:rPr lang="en-US" dirty="0"/>
              <a:t>y</a:t>
            </a:r>
          </a:p>
        </p:txBody>
      </p:sp>
      <p:cxnSp>
        <p:nvCxnSpPr>
          <p:cNvPr id="12" name="Straight Arrow Connector 11"/>
          <p:cNvCxnSpPr/>
          <p:nvPr/>
        </p:nvCxnSpPr>
        <p:spPr>
          <a:xfrm flipV="1">
            <a:off x="1871292" y="4679276"/>
            <a:ext cx="680638" cy="923633"/>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499200" y="4401843"/>
                <a:ext cx="395685"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66FF"/>
                              </a:solidFill>
                              <a:latin typeface="Cambria Math" panose="02040503050406030204" pitchFamily="18" charset="0"/>
                            </a:rPr>
                          </m:ctrlPr>
                        </m:accPr>
                        <m:e>
                          <m:r>
                            <a:rPr lang="en-US" b="0" i="1" smtClean="0">
                              <a:solidFill>
                                <a:srgbClr val="FF66FF"/>
                              </a:solidFill>
                              <a:latin typeface="Cambria Math" panose="02040503050406030204" pitchFamily="18" charset="0"/>
                            </a:rPr>
                            <m:t>𝐸</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499200" y="4401843"/>
                <a:ext cx="395685" cy="402931"/>
              </a:xfrm>
              <a:prstGeom prst="rect">
                <a:avLst/>
              </a:prstGeom>
              <a:blipFill>
                <a:blip r:embed="rId5"/>
                <a:stretch>
                  <a:fillRect/>
                </a:stretch>
              </a:blipFill>
            </p:spPr>
            <p:txBody>
              <a:bodyPr/>
              <a:lstStyle/>
              <a:p>
                <a:r>
                  <a:rPr lang="en-US">
                    <a:noFill/>
                  </a:rPr>
                  <a:t> </a:t>
                </a:r>
              </a:p>
            </p:txBody>
          </p:sp>
        </mc:Fallback>
      </mc:AlternateContent>
      <p:cxnSp>
        <p:nvCxnSpPr>
          <p:cNvPr id="14" name="Straight Connector 13"/>
          <p:cNvCxnSpPr/>
          <p:nvPr/>
        </p:nvCxnSpPr>
        <p:spPr>
          <a:xfrm flipH="1">
            <a:off x="2559908" y="4819771"/>
            <a:ext cx="2" cy="7817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14112" y="4702730"/>
            <a:ext cx="68063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87061" y="5570137"/>
            <a:ext cx="351378" cy="369332"/>
          </a:xfrm>
          <a:prstGeom prst="rect">
            <a:avLst/>
          </a:prstGeom>
          <a:noFill/>
        </p:spPr>
        <p:txBody>
          <a:bodyPr wrap="none" rtlCol="0">
            <a:spAutoFit/>
          </a:bodyPr>
          <a:lstStyle/>
          <a:p>
            <a:r>
              <a:rPr lang="en-US" dirty="0"/>
              <a:t>O</a:t>
            </a:r>
          </a:p>
        </p:txBody>
      </p:sp>
      <p:sp>
        <p:nvSpPr>
          <p:cNvPr id="17" name="TextBox 16"/>
          <p:cNvSpPr txBox="1"/>
          <p:nvPr/>
        </p:nvSpPr>
        <p:spPr>
          <a:xfrm>
            <a:off x="2458487" y="5656151"/>
            <a:ext cx="402674" cy="369332"/>
          </a:xfrm>
          <a:prstGeom prst="rect">
            <a:avLst/>
          </a:prstGeom>
          <a:noFill/>
        </p:spPr>
        <p:txBody>
          <a:bodyPr wrap="none" rtlCol="0">
            <a:spAutoFit/>
          </a:bodyPr>
          <a:lstStyle/>
          <a:p>
            <a:r>
              <a:rPr lang="en-US" dirty="0"/>
              <a:t>E</a:t>
            </a:r>
            <a:r>
              <a:rPr lang="en-US" baseline="-25000" dirty="0"/>
              <a:t>x</a:t>
            </a:r>
          </a:p>
        </p:txBody>
      </p:sp>
      <p:sp>
        <p:nvSpPr>
          <p:cNvPr id="18" name="TextBox 17"/>
          <p:cNvSpPr txBox="1"/>
          <p:nvPr/>
        </p:nvSpPr>
        <p:spPr>
          <a:xfrm>
            <a:off x="1423293" y="4450439"/>
            <a:ext cx="402674" cy="369332"/>
          </a:xfrm>
          <a:prstGeom prst="rect">
            <a:avLst/>
          </a:prstGeom>
          <a:noFill/>
        </p:spPr>
        <p:txBody>
          <a:bodyPr wrap="none" rtlCol="0">
            <a:spAutoFit/>
          </a:bodyPr>
          <a:lstStyle/>
          <a:p>
            <a:r>
              <a:rPr lang="en-US" dirty="0" err="1"/>
              <a:t>E</a:t>
            </a:r>
            <a:r>
              <a:rPr lang="en-US" baseline="-25000" dirty="0" err="1"/>
              <a:t>y</a:t>
            </a:r>
            <a:endParaRPr lang="en-US" baseline="-25000" dirty="0"/>
          </a:p>
        </p:txBody>
      </p:sp>
      <mc:AlternateContent xmlns:mc="http://schemas.openxmlformats.org/markup-compatibility/2006" xmlns:a14="http://schemas.microsoft.com/office/drawing/2010/main">
        <mc:Choice Requires="a14">
          <p:sp>
            <p:nvSpPr>
              <p:cNvPr id="19" name="TextBox 18"/>
              <p:cNvSpPr txBox="1"/>
              <p:nvPr/>
            </p:nvSpPr>
            <p:spPr>
              <a:xfrm>
                <a:off x="3600475" y="4481550"/>
                <a:ext cx="28574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00475" y="4481550"/>
                <a:ext cx="2857449" cy="289182"/>
              </a:xfrm>
              <a:prstGeom prst="rect">
                <a:avLst/>
              </a:prstGeom>
              <a:blipFill>
                <a:blip r:embed="rId6"/>
                <a:stretch>
                  <a:fillRect l="-1496"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600475" y="5053909"/>
                <a:ext cx="3329629"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func>
                        <m:funcPr>
                          <m:ctrlPr>
                            <a:rPr lang="en-US" i="1">
                              <a:latin typeface="Cambria Math" panose="02040503050406030204" pitchFamily="18" charset="0"/>
                            </a:rPr>
                          </m:ctrlPr>
                        </m:funcPr>
                        <m:fName>
                          <m:r>
                            <a:rPr lang="en-US" b="0" i="1" smtClean="0">
                              <a:latin typeface="Cambria Math" panose="02040503050406030204" pitchFamily="18" charset="0"/>
                            </a:rPr>
                            <m:t>𝑐𝑜𝑠</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600475" y="5053909"/>
                <a:ext cx="3329629" cy="298928"/>
              </a:xfrm>
              <a:prstGeom prst="rect">
                <a:avLst/>
              </a:prstGeom>
              <a:blipFill>
                <a:blip r:embed="rId7"/>
                <a:stretch>
                  <a:fillRect l="-1282" b="-20408"/>
                </a:stretch>
              </a:blipFill>
            </p:spPr>
            <p:txBody>
              <a:bodyPr/>
              <a:lstStyle/>
              <a:p>
                <a:r>
                  <a:rPr lang="en-US">
                    <a:noFill/>
                  </a:rPr>
                  <a:t> </a:t>
                </a:r>
              </a:p>
            </p:txBody>
          </p:sp>
        </mc:Fallback>
      </mc:AlternateContent>
      <p:cxnSp>
        <p:nvCxnSpPr>
          <p:cNvPr id="21" name="Straight Arrow Connector 20"/>
          <p:cNvCxnSpPr/>
          <p:nvPr/>
        </p:nvCxnSpPr>
        <p:spPr>
          <a:xfrm>
            <a:off x="1879270" y="5601495"/>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840506" y="5684536"/>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840506" y="5684536"/>
                <a:ext cx="529949" cy="276999"/>
              </a:xfrm>
              <a:prstGeom prst="rect">
                <a:avLst/>
              </a:prstGeom>
              <a:blipFill>
                <a:blip r:embed="rId8"/>
                <a:stretch>
                  <a:fillRect b="-13333"/>
                </a:stretch>
              </a:blipFill>
            </p:spPr>
            <p:txBody>
              <a:bodyPr/>
              <a:lstStyle/>
              <a:p>
                <a:r>
                  <a:rPr lang="en-US">
                    <a:noFill/>
                  </a:rPr>
                  <a:t> </a:t>
                </a:r>
              </a:p>
            </p:txBody>
          </p:sp>
        </mc:Fallback>
      </mc:AlternateContent>
      <p:cxnSp>
        <p:nvCxnSpPr>
          <p:cNvPr id="23" name="Straight Arrow Connector 22"/>
          <p:cNvCxnSpPr/>
          <p:nvPr/>
        </p:nvCxnSpPr>
        <p:spPr>
          <a:xfrm flipH="1" flipV="1">
            <a:off x="1866684" y="5296433"/>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434351" y="5108472"/>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434351" y="5108472"/>
                <a:ext cx="529949" cy="298928"/>
              </a:xfrm>
              <a:prstGeom prst="rect">
                <a:avLst/>
              </a:prstGeom>
              <a:blipFill>
                <a:blip r:embed="rId9"/>
                <a:stretch>
                  <a:fillRect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77071" y="3070846"/>
                <a:ext cx="7589857"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r>
                  <a:rPr lang="en-US" dirty="0"/>
                  <a:t> is the phase shift between the two components along the x-axis and y-axis of the electric field  </a:t>
                </a:r>
              </a:p>
            </p:txBody>
          </p:sp>
        </mc:Choice>
        <mc:Fallback xmlns="">
          <p:sp>
            <p:nvSpPr>
              <p:cNvPr id="25" name="TextBox 24"/>
              <p:cNvSpPr txBox="1">
                <a:spLocks noRot="1" noChangeAspect="1" noMove="1" noResize="1" noEditPoints="1" noAdjustHandles="1" noChangeArrowheads="1" noChangeShapeType="1" noTextEdit="1"/>
              </p:cNvSpPr>
              <p:nvPr/>
            </p:nvSpPr>
            <p:spPr>
              <a:xfrm>
                <a:off x="777071" y="3070846"/>
                <a:ext cx="7589857" cy="553998"/>
              </a:xfrm>
              <a:prstGeom prst="rect">
                <a:avLst/>
              </a:prstGeom>
              <a:blipFill>
                <a:blip r:embed="rId10"/>
                <a:stretch>
                  <a:fillRect l="-1846" t="-14286" r="-2327" b="-24176"/>
                </a:stretch>
              </a:blipFill>
            </p:spPr>
            <p:txBody>
              <a:bodyPr/>
              <a:lstStyle/>
              <a:p>
                <a:r>
                  <a:rPr lang="en-US">
                    <a:noFill/>
                  </a:rPr>
                  <a:t> </a:t>
                </a:r>
              </a:p>
            </p:txBody>
          </p:sp>
        </mc:Fallback>
      </mc:AlternateContent>
    </p:spTree>
    <p:extLst>
      <p:ext uri="{BB962C8B-B14F-4D97-AF65-F5344CB8AC3E}">
        <p14:creationId xmlns:p14="http://schemas.microsoft.com/office/powerpoint/2010/main" val="33023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9" grpId="0"/>
      <p:bldP spid="20"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p:sp>
        <p:nvSpPr>
          <p:cNvPr id="3" name="Rectangle: Rounded Corners 9">
            <a:extLst>
              <a:ext uri="{FF2B5EF4-FFF2-40B4-BE49-F238E27FC236}">
                <a16:creationId xmlns:a16="http://schemas.microsoft.com/office/drawing/2014/main" id="{BF3017C2-2259-4F1C-A1D7-059FB5C9943C}"/>
              </a:ext>
            </a:extLst>
          </p:cNvPr>
          <p:cNvSpPr/>
          <p:nvPr/>
        </p:nvSpPr>
        <p:spPr bwMode="auto">
          <a:xfrm>
            <a:off x="1871292" y="2924944"/>
            <a:ext cx="5414895" cy="9793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5" name="TextBox 4"/>
              <p:cNvSpPr txBox="1"/>
              <p:nvPr/>
            </p:nvSpPr>
            <p:spPr>
              <a:xfrm>
                <a:off x="755576" y="962765"/>
                <a:ext cx="8110612" cy="668260"/>
              </a:xfrm>
              <a:prstGeom prst="rect">
                <a:avLst/>
              </a:prstGeom>
              <a:noFill/>
            </p:spPr>
            <p:txBody>
              <a:bodyPr wrap="square" rtlCol="0">
                <a:spAutoFit/>
              </a:bodyPr>
              <a:lstStyle/>
              <a:p>
                <a:r>
                  <a:rPr lang="en-US" dirty="0"/>
                  <a:t>Now, we consider a plane wave propagating along the z-axis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r>
                      <a:rPr lang="en-US" b="0" i="1" smtClean="0">
                        <a:latin typeface="Cambria Math" panose="02040503050406030204" pitchFamily="18" charset="0"/>
                      </a:rPr>
                      <m:t>=0</m:t>
                    </m:r>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𝑧</m:t>
                        </m:r>
                      </m:sub>
                    </m:sSub>
                    <m:r>
                      <a:rPr lang="en-US" b="0" i="1" dirty="0" smtClean="0">
                        <a:latin typeface="Cambria Math" panose="02040503050406030204" pitchFamily="18" charset="0"/>
                      </a:rPr>
                      <m:t>=</m:t>
                    </m:r>
                    <m:r>
                      <a:rPr lang="en-US" b="0" i="1" dirty="0" smtClean="0">
                        <a:latin typeface="Cambria Math" panose="02040503050406030204" pitchFamily="18" charset="0"/>
                      </a:rPr>
                      <m:t>𝑘</m:t>
                    </m:r>
                  </m:oMath>
                </a14:m>
                <a:r>
                  <a:rPr lang="en-US" dirty="0"/>
                  <a:t>). The propagating electric field is described this time by the equation:</a:t>
                </a:r>
              </a:p>
            </p:txBody>
          </p:sp>
        </mc:Choice>
        <mc:Fallback xmlns="">
          <p:sp>
            <p:nvSpPr>
              <p:cNvPr id="5" name="TextBox 4"/>
              <p:cNvSpPr txBox="1">
                <a:spLocks noRot="1" noChangeAspect="1" noMove="1" noResize="1" noEditPoints="1" noAdjustHandles="1" noChangeArrowheads="1" noChangeShapeType="1" noTextEdit="1"/>
              </p:cNvSpPr>
              <p:nvPr/>
            </p:nvSpPr>
            <p:spPr>
              <a:xfrm>
                <a:off x="755576" y="962765"/>
                <a:ext cx="8110612" cy="668260"/>
              </a:xfrm>
              <a:prstGeom prst="rect">
                <a:avLst/>
              </a:prstGeom>
              <a:blipFill>
                <a:blip r:embed="rId2"/>
                <a:stretch>
                  <a:fillRect l="-677" t="-545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475656" y="2105765"/>
                <a:ext cx="6680354"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75656" y="2105765"/>
                <a:ext cx="6680354" cy="338875"/>
              </a:xfrm>
              <a:prstGeom prst="rect">
                <a:avLst/>
              </a:prstGeom>
              <a:blipFill>
                <a:blip r:embed="rId3"/>
                <a:stretch>
                  <a:fillRect l="-274" b="-21429"/>
                </a:stretch>
              </a:blipFill>
            </p:spPr>
            <p:txBody>
              <a:bodyPr/>
              <a:lstStyle/>
              <a:p>
                <a:r>
                  <a:rPr lang="en-US">
                    <a:noFill/>
                  </a:rPr>
                  <a:t> </a:t>
                </a:r>
              </a:p>
            </p:txBody>
          </p:sp>
        </mc:Fallback>
      </mc:AlternateContent>
      <p:cxnSp>
        <p:nvCxnSpPr>
          <p:cNvPr id="7" name="Straight Arrow Connector 6"/>
          <p:cNvCxnSpPr/>
          <p:nvPr/>
        </p:nvCxnSpPr>
        <p:spPr>
          <a:xfrm flipV="1">
            <a:off x="786279" y="5601495"/>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34551" y="5385471"/>
            <a:ext cx="300082" cy="369332"/>
          </a:xfrm>
          <a:prstGeom prst="rect">
            <a:avLst/>
          </a:prstGeom>
          <a:noFill/>
        </p:spPr>
        <p:txBody>
          <a:bodyPr wrap="none" rtlCol="0">
            <a:spAutoFit/>
          </a:bodyPr>
          <a:lstStyle/>
          <a:p>
            <a:r>
              <a:rPr lang="en-US" dirty="0"/>
              <a:t>x</a:t>
            </a:r>
          </a:p>
        </p:txBody>
      </p:sp>
      <p:sp>
        <p:nvSpPr>
          <p:cNvPr id="9" name="TextBox 8"/>
          <p:cNvSpPr txBox="1"/>
          <p:nvPr/>
        </p:nvSpPr>
        <p:spPr>
          <a:xfrm>
            <a:off x="1636275" y="3890451"/>
            <a:ext cx="300082" cy="369332"/>
          </a:xfrm>
          <a:prstGeom prst="rect">
            <a:avLst/>
          </a:prstGeom>
          <a:noFill/>
        </p:spPr>
        <p:txBody>
          <a:bodyPr wrap="none" rtlCol="0">
            <a:spAutoFit/>
          </a:bodyPr>
          <a:lstStyle/>
          <a:p>
            <a:r>
              <a:rPr lang="en-US" dirty="0"/>
              <a:t>y</a:t>
            </a:r>
          </a:p>
        </p:txBody>
      </p:sp>
      <p:cxnSp>
        <p:nvCxnSpPr>
          <p:cNvPr id="10" name="Straight Arrow Connector 9"/>
          <p:cNvCxnSpPr/>
          <p:nvPr/>
        </p:nvCxnSpPr>
        <p:spPr>
          <a:xfrm flipV="1">
            <a:off x="1871292" y="4679276"/>
            <a:ext cx="680638" cy="92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499200" y="4401843"/>
                <a:ext cx="395685"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499200" y="4401843"/>
                <a:ext cx="395685" cy="402931"/>
              </a:xfrm>
              <a:prstGeom prst="rect">
                <a:avLst/>
              </a:prstGeom>
              <a:blipFill>
                <a:blip r:embed="rId4"/>
                <a:stretch>
                  <a:fillRect/>
                </a:stretch>
              </a:blipFill>
            </p:spPr>
            <p:txBody>
              <a:bodyPr/>
              <a:lstStyle/>
              <a:p>
                <a:r>
                  <a:rPr lang="en-US">
                    <a:noFill/>
                  </a:rPr>
                  <a:t> </a:t>
                </a:r>
              </a:p>
            </p:txBody>
          </p:sp>
        </mc:Fallback>
      </mc:AlternateContent>
      <p:cxnSp>
        <p:nvCxnSpPr>
          <p:cNvPr id="12" name="Straight Connector 11"/>
          <p:cNvCxnSpPr/>
          <p:nvPr/>
        </p:nvCxnSpPr>
        <p:spPr>
          <a:xfrm flipH="1">
            <a:off x="2559908" y="4819771"/>
            <a:ext cx="2" cy="7817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14112" y="4702730"/>
            <a:ext cx="68063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87061" y="5570137"/>
            <a:ext cx="351378" cy="369332"/>
          </a:xfrm>
          <a:prstGeom prst="rect">
            <a:avLst/>
          </a:prstGeom>
          <a:noFill/>
        </p:spPr>
        <p:txBody>
          <a:bodyPr wrap="none" rtlCol="0">
            <a:spAutoFit/>
          </a:bodyPr>
          <a:lstStyle/>
          <a:p>
            <a:r>
              <a:rPr lang="en-US" dirty="0"/>
              <a:t>O</a:t>
            </a:r>
          </a:p>
        </p:txBody>
      </p:sp>
      <p:sp>
        <p:nvSpPr>
          <p:cNvPr id="15" name="TextBox 14"/>
          <p:cNvSpPr txBox="1"/>
          <p:nvPr/>
        </p:nvSpPr>
        <p:spPr>
          <a:xfrm>
            <a:off x="2458487" y="5656151"/>
            <a:ext cx="402674" cy="369332"/>
          </a:xfrm>
          <a:prstGeom prst="rect">
            <a:avLst/>
          </a:prstGeom>
          <a:noFill/>
        </p:spPr>
        <p:txBody>
          <a:bodyPr wrap="none" rtlCol="0">
            <a:spAutoFit/>
          </a:bodyPr>
          <a:lstStyle/>
          <a:p>
            <a:r>
              <a:rPr lang="en-US" dirty="0"/>
              <a:t>E</a:t>
            </a:r>
            <a:r>
              <a:rPr lang="en-US" baseline="-25000" dirty="0"/>
              <a:t>x</a:t>
            </a:r>
          </a:p>
        </p:txBody>
      </p:sp>
      <p:sp>
        <p:nvSpPr>
          <p:cNvPr id="16" name="TextBox 15"/>
          <p:cNvSpPr txBox="1"/>
          <p:nvPr/>
        </p:nvSpPr>
        <p:spPr>
          <a:xfrm>
            <a:off x="1423293" y="4450439"/>
            <a:ext cx="402674" cy="369332"/>
          </a:xfrm>
          <a:prstGeom prst="rect">
            <a:avLst/>
          </a:prstGeom>
          <a:noFill/>
        </p:spPr>
        <p:txBody>
          <a:bodyPr wrap="none" rtlCol="0">
            <a:spAutoFit/>
          </a:bodyPr>
          <a:lstStyle/>
          <a:p>
            <a:r>
              <a:rPr lang="en-US" dirty="0" err="1"/>
              <a:t>E</a:t>
            </a:r>
            <a:r>
              <a:rPr lang="en-US" baseline="-25000" dirty="0" err="1"/>
              <a:t>y</a:t>
            </a:r>
            <a:endParaRPr lang="en-US" baseline="-25000" dirty="0"/>
          </a:p>
        </p:txBody>
      </p:sp>
      <mc:AlternateContent xmlns:mc="http://schemas.openxmlformats.org/markup-compatibility/2006" xmlns:a14="http://schemas.microsoft.com/office/drawing/2010/main">
        <mc:Choice Requires="a14">
          <p:sp>
            <p:nvSpPr>
              <p:cNvPr id="17" name="TextBox 16"/>
              <p:cNvSpPr txBox="1"/>
              <p:nvPr/>
            </p:nvSpPr>
            <p:spPr>
              <a:xfrm>
                <a:off x="3057738" y="4415593"/>
                <a:ext cx="28574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057738" y="4415593"/>
                <a:ext cx="2857449" cy="289182"/>
              </a:xfrm>
              <a:prstGeom prst="rect">
                <a:avLst/>
              </a:prstGeom>
              <a:blipFill>
                <a:blip r:embed="rId5"/>
                <a:stretch>
                  <a:fillRect l="-1496"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026351" y="4747217"/>
                <a:ext cx="2891882"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func>
                        <m:funcPr>
                          <m:ctrlPr>
                            <a:rPr lang="en-US" i="1">
                              <a:latin typeface="Cambria Math" panose="02040503050406030204" pitchFamily="18" charset="0"/>
                            </a:rPr>
                          </m:ctrlPr>
                        </m:funcPr>
                        <m:fName>
                          <m:r>
                            <a:rPr lang="en-US" b="0" i="1" smtClean="0">
                              <a:latin typeface="Cambria Math" panose="02040503050406030204" pitchFamily="18" charset="0"/>
                            </a:rPr>
                            <m:t>𝑐𝑜𝑠</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026351" y="4747217"/>
                <a:ext cx="2891882" cy="298928"/>
              </a:xfrm>
              <a:prstGeom prst="rect">
                <a:avLst/>
              </a:prstGeom>
              <a:blipFill>
                <a:blip r:embed="rId6"/>
                <a:stretch>
                  <a:fillRect l="-1263" b="-20408"/>
                </a:stretch>
              </a:blipFill>
            </p:spPr>
            <p:txBody>
              <a:bodyPr/>
              <a:lstStyle/>
              <a:p>
                <a:r>
                  <a:rPr lang="en-US">
                    <a:noFill/>
                  </a:rPr>
                  <a:t> </a:t>
                </a:r>
              </a:p>
            </p:txBody>
          </p:sp>
        </mc:Fallback>
      </mc:AlternateContent>
      <p:cxnSp>
        <p:nvCxnSpPr>
          <p:cNvPr id="19" name="Straight Arrow Connector 18"/>
          <p:cNvCxnSpPr/>
          <p:nvPr/>
        </p:nvCxnSpPr>
        <p:spPr>
          <a:xfrm>
            <a:off x="1879270" y="5601495"/>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840506" y="5684536"/>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840506" y="5684536"/>
                <a:ext cx="529949" cy="276999"/>
              </a:xfrm>
              <a:prstGeom prst="rect">
                <a:avLst/>
              </a:prstGeom>
              <a:blipFill>
                <a:blip r:embed="rId7"/>
                <a:stretch>
                  <a:fillRect b="-13333"/>
                </a:stretch>
              </a:blipFill>
            </p:spPr>
            <p:txBody>
              <a:bodyPr/>
              <a:lstStyle/>
              <a:p>
                <a:r>
                  <a:rPr lang="en-US">
                    <a:noFill/>
                  </a:rPr>
                  <a:t> </a:t>
                </a:r>
              </a:p>
            </p:txBody>
          </p:sp>
        </mc:Fallback>
      </mc:AlternateContent>
      <p:cxnSp>
        <p:nvCxnSpPr>
          <p:cNvPr id="21" name="Straight Arrow Connector 20"/>
          <p:cNvCxnSpPr/>
          <p:nvPr/>
        </p:nvCxnSpPr>
        <p:spPr>
          <a:xfrm flipH="1" flipV="1">
            <a:off x="1866684" y="5296433"/>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434351" y="5108472"/>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434351" y="5108472"/>
                <a:ext cx="529949" cy="298928"/>
              </a:xfrm>
              <a:prstGeom prst="rect">
                <a:avLst/>
              </a:prstGeom>
              <a:blipFill>
                <a:blip r:embed="rId8"/>
                <a:stretch>
                  <a:fillRect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105480" y="3290964"/>
                <a:ext cx="6493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105480" y="3290964"/>
                <a:ext cx="649345" cy="276999"/>
              </a:xfrm>
              <a:prstGeom prst="rect">
                <a:avLst/>
              </a:prstGeom>
              <a:blipFill>
                <a:blip r:embed="rId9"/>
                <a:stretch>
                  <a:fillRect l="-8411" r="-7477" b="-28889"/>
                </a:stretch>
              </a:blipFill>
            </p:spPr>
            <p:txBody>
              <a:bodyPr/>
              <a:lstStyle/>
              <a:p>
                <a:r>
                  <a:rPr lang="en-US">
                    <a:noFill/>
                  </a:rPr>
                  <a:t> </a:t>
                </a:r>
              </a:p>
            </p:txBody>
          </p:sp>
        </mc:Fallback>
      </mc:AlternateContent>
      <p:sp>
        <p:nvSpPr>
          <p:cNvPr id="24" name="Right Arrow 23"/>
          <p:cNvSpPr/>
          <p:nvPr/>
        </p:nvSpPr>
        <p:spPr>
          <a:xfrm>
            <a:off x="3060512" y="3212749"/>
            <a:ext cx="31318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3419872" y="3081753"/>
                <a:ext cx="3866315" cy="668260"/>
              </a:xfrm>
              <a:prstGeom prst="rect">
                <a:avLst/>
              </a:prstGeom>
              <a:noFill/>
            </p:spPr>
            <p:txBody>
              <a:bodyPr wrap="none" rtlCol="0">
                <a:spAutoFit/>
              </a:bodyPr>
              <a:lstStyle/>
              <a:p>
                <a:r>
                  <a:rPr lang="en-US" b="1" dirty="0"/>
                  <a:t>Linear polarization</a:t>
                </a:r>
                <a:r>
                  <a:rPr lang="en-US" dirty="0"/>
                  <a:t>, already seen </a:t>
                </a:r>
              </a:p>
              <a:p>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oMath>
                </a14:m>
                <a:r>
                  <a:rPr lang="en-US"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a:off x="3419872" y="3081753"/>
                <a:ext cx="3866315" cy="668260"/>
              </a:xfrm>
              <a:prstGeom prst="rect">
                <a:avLst/>
              </a:prstGeom>
              <a:blipFill>
                <a:blip r:embed="rId10"/>
                <a:stretch>
                  <a:fillRect l="-1262" t="-5505" r="-631" b="-11009"/>
                </a:stretch>
              </a:blipFill>
            </p:spPr>
            <p:txBody>
              <a:bodyPr/>
              <a:lstStyle/>
              <a:p>
                <a:r>
                  <a:rPr lang="en-US">
                    <a:noFill/>
                  </a:rPr>
                  <a:t> </a:t>
                </a:r>
              </a:p>
            </p:txBody>
          </p:sp>
        </mc:Fallback>
      </mc:AlternateContent>
      <p:pic>
        <p:nvPicPr>
          <p:cNvPr id="26" name="Picture 25"/>
          <p:cNvPicPr>
            <a:picLocks noChangeAspect="1"/>
          </p:cNvPicPr>
          <p:nvPr/>
        </p:nvPicPr>
        <p:blipFill>
          <a:blip r:embed="rId11"/>
          <a:stretch>
            <a:fillRect/>
          </a:stretch>
        </p:blipFill>
        <p:spPr>
          <a:xfrm>
            <a:off x="4572000" y="5081858"/>
            <a:ext cx="2860423" cy="1808797"/>
          </a:xfrm>
          <a:prstGeom prst="rect">
            <a:avLst/>
          </a:prstGeom>
        </p:spPr>
      </p:pic>
      <p:sp>
        <p:nvSpPr>
          <p:cNvPr id="27" name="TextBox 26"/>
          <p:cNvSpPr txBox="1"/>
          <p:nvPr/>
        </p:nvSpPr>
        <p:spPr>
          <a:xfrm>
            <a:off x="3534633" y="6025483"/>
            <a:ext cx="1069524" cy="369332"/>
          </a:xfrm>
          <a:prstGeom prst="rect">
            <a:avLst/>
          </a:prstGeom>
          <a:noFill/>
        </p:spPr>
        <p:txBody>
          <a:bodyPr wrap="none" rtlCol="0">
            <a:spAutoFit/>
          </a:bodyPr>
          <a:lstStyle/>
          <a:p>
            <a:r>
              <a:rPr lang="en-US" dirty="0"/>
              <a:t>Example:</a:t>
            </a:r>
          </a:p>
        </p:txBody>
      </p:sp>
      <p:cxnSp>
        <p:nvCxnSpPr>
          <p:cNvPr id="28" name="Straight Arrow Connector 27"/>
          <p:cNvCxnSpPr/>
          <p:nvPr/>
        </p:nvCxnSpPr>
        <p:spPr>
          <a:xfrm flipV="1">
            <a:off x="1863314" y="4430359"/>
            <a:ext cx="15956" cy="2251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70062" y="-129749"/>
            <a:ext cx="6436377" cy="769441"/>
          </a:xfrm>
          <a:prstGeom prst="rect">
            <a:avLst/>
          </a:prstGeom>
          <a:noFill/>
        </p:spPr>
        <p:txBody>
          <a:bodyPr wrap="none" rtlCol="0">
            <a:spAutoFit/>
          </a:bodyPr>
          <a:lstStyle/>
          <a:p>
            <a:r>
              <a:rPr lang="en-GB" sz="4400" dirty="0"/>
              <a:t>Polarization and phase shift</a:t>
            </a:r>
            <a:endParaRPr lang="en-US" sz="4400" dirty="0"/>
          </a:p>
        </p:txBody>
      </p:sp>
    </p:spTree>
    <p:extLst>
      <p:ext uri="{BB962C8B-B14F-4D97-AF65-F5344CB8AC3E}">
        <p14:creationId xmlns:p14="http://schemas.microsoft.com/office/powerpoint/2010/main" val="7305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18" grpId="0"/>
      <p:bldP spid="23" grpId="0"/>
      <p:bldP spid="24" grpId="0" animBg="1"/>
      <p:bldP spid="25"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p:sp>
        <p:nvSpPr>
          <p:cNvPr id="3" name="Rectangle: Rounded Corners 9">
            <a:extLst>
              <a:ext uri="{FF2B5EF4-FFF2-40B4-BE49-F238E27FC236}">
                <a16:creationId xmlns:a16="http://schemas.microsoft.com/office/drawing/2014/main" id="{BF3017C2-2259-4F1C-A1D7-059FB5C9943C}"/>
              </a:ext>
            </a:extLst>
          </p:cNvPr>
          <p:cNvSpPr/>
          <p:nvPr/>
        </p:nvSpPr>
        <p:spPr bwMode="auto">
          <a:xfrm>
            <a:off x="1871292" y="3623095"/>
            <a:ext cx="5414895" cy="9793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5" name="TextBox 4"/>
              <p:cNvSpPr txBox="1"/>
              <p:nvPr/>
            </p:nvSpPr>
            <p:spPr>
              <a:xfrm>
                <a:off x="755576" y="962765"/>
                <a:ext cx="8110612" cy="668260"/>
              </a:xfrm>
              <a:prstGeom prst="rect">
                <a:avLst/>
              </a:prstGeom>
              <a:noFill/>
            </p:spPr>
            <p:txBody>
              <a:bodyPr wrap="square" rtlCol="0">
                <a:spAutoFit/>
              </a:bodyPr>
              <a:lstStyle/>
              <a:p>
                <a:r>
                  <a:rPr lang="en-US" dirty="0"/>
                  <a:t>Now, we consider a plane wave propagating along the z-axis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r>
                      <a:rPr lang="en-US" b="0" i="1" smtClean="0">
                        <a:latin typeface="Cambria Math" panose="02040503050406030204" pitchFamily="18" charset="0"/>
                      </a:rPr>
                      <m:t>=0</m:t>
                    </m:r>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𝑧</m:t>
                        </m:r>
                      </m:sub>
                    </m:sSub>
                    <m:r>
                      <a:rPr lang="en-US" b="0" i="1" dirty="0" smtClean="0">
                        <a:latin typeface="Cambria Math" panose="02040503050406030204" pitchFamily="18" charset="0"/>
                      </a:rPr>
                      <m:t>=</m:t>
                    </m:r>
                    <m:r>
                      <a:rPr lang="en-US" b="0" i="1" dirty="0" smtClean="0">
                        <a:latin typeface="Cambria Math" panose="02040503050406030204" pitchFamily="18" charset="0"/>
                      </a:rPr>
                      <m:t>𝑘</m:t>
                    </m:r>
                  </m:oMath>
                </a14:m>
                <a:r>
                  <a:rPr lang="en-US" dirty="0"/>
                  <a:t>). The propagating electric field is described this time by the equation:</a:t>
                </a:r>
              </a:p>
            </p:txBody>
          </p:sp>
        </mc:Choice>
        <mc:Fallback xmlns="">
          <p:sp>
            <p:nvSpPr>
              <p:cNvPr id="5" name="TextBox 4"/>
              <p:cNvSpPr txBox="1">
                <a:spLocks noRot="1" noChangeAspect="1" noMove="1" noResize="1" noEditPoints="1" noAdjustHandles="1" noChangeArrowheads="1" noChangeShapeType="1" noTextEdit="1"/>
              </p:cNvSpPr>
              <p:nvPr/>
            </p:nvSpPr>
            <p:spPr>
              <a:xfrm>
                <a:off x="755576" y="962765"/>
                <a:ext cx="8110612" cy="668260"/>
              </a:xfrm>
              <a:prstGeom prst="rect">
                <a:avLst/>
              </a:prstGeom>
              <a:blipFill>
                <a:blip r:embed="rId2"/>
                <a:stretch>
                  <a:fillRect l="-677" t="-545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426085" y="1784660"/>
                <a:ext cx="6680354"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26085" y="1784660"/>
                <a:ext cx="6680354" cy="338875"/>
              </a:xfrm>
              <a:prstGeom prst="rect">
                <a:avLst/>
              </a:prstGeom>
              <a:blipFill>
                <a:blip r:embed="rId3"/>
                <a:stretch>
                  <a:fillRect l="-36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105480" y="3989115"/>
                <a:ext cx="6622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105480" y="3989115"/>
                <a:ext cx="662297" cy="276999"/>
              </a:xfrm>
              <a:prstGeom prst="rect">
                <a:avLst/>
              </a:prstGeom>
              <a:blipFill>
                <a:blip r:embed="rId4"/>
                <a:stretch>
                  <a:fillRect l="-8257" r="-3670" b="-26087"/>
                </a:stretch>
              </a:blipFill>
            </p:spPr>
            <p:txBody>
              <a:bodyPr/>
              <a:lstStyle/>
              <a:p>
                <a:r>
                  <a:rPr lang="en-US">
                    <a:noFill/>
                  </a:rPr>
                  <a:t> </a:t>
                </a:r>
              </a:p>
            </p:txBody>
          </p:sp>
        </mc:Fallback>
      </mc:AlternateContent>
      <p:sp>
        <p:nvSpPr>
          <p:cNvPr id="24" name="Right Arrow 23"/>
          <p:cNvSpPr/>
          <p:nvPr/>
        </p:nvSpPr>
        <p:spPr>
          <a:xfrm>
            <a:off x="3152874" y="4007366"/>
            <a:ext cx="31318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3466057" y="3907483"/>
                <a:ext cx="3439531" cy="646331"/>
              </a:xfrm>
              <a:prstGeom prst="rect">
                <a:avLst/>
              </a:prstGeom>
              <a:noFill/>
            </p:spPr>
            <p:txBody>
              <a:bodyPr wrap="none" rtlCol="0">
                <a:spAutoFit/>
              </a:bodyPr>
              <a:lstStyle/>
              <a:p>
                <a:r>
                  <a:rPr lang="en-US" b="1" dirty="0"/>
                  <a:t>Linear polarization</a:t>
                </a:r>
                <a:r>
                  <a:rPr lang="en-US" dirty="0"/>
                  <a:t>, as for </a:t>
                </a:r>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=0</m:t>
                    </m:r>
                  </m:oMath>
                </a14:m>
                <a:r>
                  <a:rPr lang="en-US" dirty="0"/>
                  <a:t> </a:t>
                </a:r>
              </a:p>
              <a:p>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466057" y="3907483"/>
                <a:ext cx="3439531" cy="646331"/>
              </a:xfrm>
              <a:prstGeom prst="rect">
                <a:avLst/>
              </a:prstGeom>
              <a:blipFill>
                <a:blip r:embed="rId5"/>
                <a:stretch>
                  <a:fillRect l="-1596" t="-5660"/>
                </a:stretch>
              </a:blipFill>
            </p:spPr>
            <p:txBody>
              <a:bodyPr/>
              <a:lstStyle/>
              <a:p>
                <a:r>
                  <a:rPr lang="en-US">
                    <a:noFill/>
                  </a:rPr>
                  <a:t> </a:t>
                </a:r>
              </a:p>
            </p:txBody>
          </p:sp>
        </mc:Fallback>
      </mc:AlternateContent>
      <p:sp>
        <p:nvSpPr>
          <p:cNvPr id="2" name="TextBox 1"/>
          <p:cNvSpPr txBox="1"/>
          <p:nvPr/>
        </p:nvSpPr>
        <p:spPr>
          <a:xfrm>
            <a:off x="1670062" y="-129749"/>
            <a:ext cx="6436377" cy="769441"/>
          </a:xfrm>
          <a:prstGeom prst="rect">
            <a:avLst/>
          </a:prstGeom>
          <a:noFill/>
        </p:spPr>
        <p:txBody>
          <a:bodyPr wrap="none" rtlCol="0">
            <a:spAutoFit/>
          </a:bodyPr>
          <a:lstStyle/>
          <a:p>
            <a:r>
              <a:rPr lang="en-GB" sz="4400" dirty="0"/>
              <a:t>Polarization and phase shift</a:t>
            </a:r>
            <a:endParaRPr lang="en-US" sz="4400" dirty="0"/>
          </a:p>
        </p:txBody>
      </p:sp>
      <mc:AlternateContent xmlns:mc="http://schemas.openxmlformats.org/markup-compatibility/2006" xmlns:a14="http://schemas.microsoft.com/office/drawing/2010/main">
        <mc:Choice Requires="a14">
          <p:sp>
            <p:nvSpPr>
              <p:cNvPr id="29" name="TextBox 28"/>
              <p:cNvSpPr txBox="1"/>
              <p:nvPr/>
            </p:nvSpPr>
            <p:spPr>
              <a:xfrm>
                <a:off x="1548073" y="2778386"/>
                <a:ext cx="6680354"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e>
                          </m:d>
                        </m:e>
                      </m:func>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548073" y="2778386"/>
                <a:ext cx="6680354" cy="338875"/>
              </a:xfrm>
              <a:prstGeom prst="rect">
                <a:avLst/>
              </a:prstGeom>
              <a:blipFill>
                <a:blip r:embed="rId6"/>
                <a:stretch>
                  <a:fillRect l="-182"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255120" y="2348880"/>
                <a:ext cx="877100" cy="276999"/>
              </a:xfrm>
              <a:prstGeom prst="rect">
                <a:avLst/>
              </a:prstGeom>
              <a:noFill/>
            </p:spPr>
            <p:txBody>
              <a:bodyPr wrap="none" lIns="0" tIns="0" rIns="0" bIns="0" rtlCol="0">
                <a:spAutoFit/>
              </a:bodyPr>
              <a:lstStyle/>
              <a:p>
                <a:r>
                  <a:rPr lang="en-US" dirty="0">
                    <a:ea typeface="Cambria Math" panose="02040503050406030204" pitchFamily="18" charset="0"/>
                  </a:rPr>
                  <a:t>If </a:t>
                </a:r>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255120" y="2348880"/>
                <a:ext cx="877100" cy="276999"/>
              </a:xfrm>
              <a:prstGeom prst="rect">
                <a:avLst/>
              </a:prstGeom>
              <a:blipFill>
                <a:blip r:embed="rId7"/>
                <a:stretch>
                  <a:fillRect l="-16667" t="-28261" r="-55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470705" y="3204582"/>
                <a:ext cx="6241837"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GB"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1470705" y="3204582"/>
                <a:ext cx="6241837" cy="338875"/>
              </a:xfrm>
              <a:prstGeom prst="rect">
                <a:avLst/>
              </a:prstGeom>
              <a:blipFill>
                <a:blip r:embed="rId8"/>
                <a:stretch>
                  <a:fillRect l="-293" b="-18182"/>
                </a:stretch>
              </a:blipFill>
            </p:spPr>
            <p:txBody>
              <a:bodyPr/>
              <a:lstStyle/>
              <a:p>
                <a:r>
                  <a:rPr lang="en-US">
                    <a:noFill/>
                  </a:rPr>
                  <a:t> </a:t>
                </a:r>
              </a:p>
            </p:txBody>
          </p:sp>
        </mc:Fallback>
      </mc:AlternateContent>
      <p:cxnSp>
        <p:nvCxnSpPr>
          <p:cNvPr id="32" name="Straight Arrow Connector 31"/>
          <p:cNvCxnSpPr/>
          <p:nvPr/>
        </p:nvCxnSpPr>
        <p:spPr>
          <a:xfrm flipV="1">
            <a:off x="743489" y="5588606"/>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91761" y="5372582"/>
            <a:ext cx="300082" cy="369332"/>
          </a:xfrm>
          <a:prstGeom prst="rect">
            <a:avLst/>
          </a:prstGeom>
          <a:noFill/>
        </p:spPr>
        <p:txBody>
          <a:bodyPr wrap="none" rtlCol="0">
            <a:spAutoFit/>
          </a:bodyPr>
          <a:lstStyle/>
          <a:p>
            <a:r>
              <a:rPr lang="en-US" dirty="0"/>
              <a:t>x</a:t>
            </a:r>
          </a:p>
        </p:txBody>
      </p:sp>
      <mc:AlternateContent xmlns:mc="http://schemas.openxmlformats.org/markup-compatibility/2006" xmlns:a14="http://schemas.microsoft.com/office/drawing/2010/main">
        <mc:Choice Requires="a14">
          <p:sp>
            <p:nvSpPr>
              <p:cNvPr id="35" name="TextBox 34"/>
              <p:cNvSpPr txBox="1"/>
              <p:nvPr/>
            </p:nvSpPr>
            <p:spPr>
              <a:xfrm>
                <a:off x="2522775" y="6443062"/>
                <a:ext cx="395685"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2522775" y="6443062"/>
                <a:ext cx="395685" cy="402931"/>
              </a:xfrm>
              <a:prstGeom prst="rect">
                <a:avLst/>
              </a:prstGeom>
              <a:blipFill>
                <a:blip r:embed="rId9"/>
                <a:stretch>
                  <a:fillRect/>
                </a:stretch>
              </a:blipFill>
            </p:spPr>
            <p:txBody>
              <a:bodyPr/>
              <a:lstStyle/>
              <a:p>
                <a:r>
                  <a:rPr lang="en-US">
                    <a:noFill/>
                  </a:rPr>
                  <a:t> </a:t>
                </a:r>
              </a:p>
            </p:txBody>
          </p:sp>
        </mc:Fallback>
      </mc:AlternateContent>
      <p:cxnSp>
        <p:nvCxnSpPr>
          <p:cNvPr id="37" name="Straight Connector 36"/>
          <p:cNvCxnSpPr/>
          <p:nvPr/>
        </p:nvCxnSpPr>
        <p:spPr>
          <a:xfrm>
            <a:off x="1783177" y="6644527"/>
            <a:ext cx="68063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44271" y="5557248"/>
            <a:ext cx="351378" cy="369332"/>
          </a:xfrm>
          <a:prstGeom prst="rect">
            <a:avLst/>
          </a:prstGeom>
          <a:noFill/>
        </p:spPr>
        <p:txBody>
          <a:bodyPr wrap="none" rtlCol="0">
            <a:spAutoFit/>
          </a:bodyPr>
          <a:lstStyle/>
          <a:p>
            <a:r>
              <a:rPr lang="en-US" dirty="0"/>
              <a:t>O</a:t>
            </a:r>
          </a:p>
        </p:txBody>
      </p:sp>
      <p:sp>
        <p:nvSpPr>
          <p:cNvPr id="39" name="TextBox 38"/>
          <p:cNvSpPr txBox="1"/>
          <p:nvPr/>
        </p:nvSpPr>
        <p:spPr>
          <a:xfrm>
            <a:off x="2508898" y="5561920"/>
            <a:ext cx="402674" cy="369332"/>
          </a:xfrm>
          <a:prstGeom prst="rect">
            <a:avLst/>
          </a:prstGeom>
          <a:noFill/>
        </p:spPr>
        <p:txBody>
          <a:bodyPr wrap="none" rtlCol="0">
            <a:spAutoFit/>
          </a:bodyPr>
          <a:lstStyle/>
          <a:p>
            <a:r>
              <a:rPr lang="en-US" dirty="0"/>
              <a:t>E</a:t>
            </a:r>
            <a:r>
              <a:rPr lang="en-US" baseline="-25000" dirty="0"/>
              <a:t>x</a:t>
            </a:r>
          </a:p>
        </p:txBody>
      </p:sp>
      <p:sp>
        <p:nvSpPr>
          <p:cNvPr id="40" name="TextBox 39"/>
          <p:cNvSpPr txBox="1"/>
          <p:nvPr/>
        </p:nvSpPr>
        <p:spPr>
          <a:xfrm>
            <a:off x="1406446" y="6371468"/>
            <a:ext cx="402674" cy="369332"/>
          </a:xfrm>
          <a:prstGeom prst="rect">
            <a:avLst/>
          </a:prstGeom>
          <a:noFill/>
        </p:spPr>
        <p:txBody>
          <a:bodyPr wrap="none" rtlCol="0">
            <a:spAutoFit/>
          </a:bodyPr>
          <a:lstStyle/>
          <a:p>
            <a:r>
              <a:rPr lang="en-US" dirty="0" err="1"/>
              <a:t>E</a:t>
            </a:r>
            <a:r>
              <a:rPr lang="en-US" baseline="-25000" dirty="0" err="1"/>
              <a:t>y</a:t>
            </a:r>
            <a:endParaRPr lang="en-US" baseline="-25000" dirty="0"/>
          </a:p>
        </p:txBody>
      </p:sp>
      <mc:AlternateContent xmlns:mc="http://schemas.openxmlformats.org/markup-compatibility/2006" xmlns:a14="http://schemas.microsoft.com/office/drawing/2010/main">
        <mc:Choice Requires="a14">
          <p:sp>
            <p:nvSpPr>
              <p:cNvPr id="41" name="TextBox 40"/>
              <p:cNvSpPr txBox="1"/>
              <p:nvPr/>
            </p:nvSpPr>
            <p:spPr>
              <a:xfrm>
                <a:off x="3583713" y="5102704"/>
                <a:ext cx="28574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583713" y="5102704"/>
                <a:ext cx="2857449" cy="289182"/>
              </a:xfrm>
              <a:prstGeom prst="rect">
                <a:avLst/>
              </a:prstGeom>
              <a:blipFill>
                <a:blip r:embed="rId10"/>
                <a:stretch>
                  <a:fillRect l="-1493" b="-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552326" y="5434328"/>
                <a:ext cx="3065006"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r>
                        <a:rPr lang="en-US" i="1">
                          <a:latin typeface="Cambria Math" panose="02040503050406030204" pitchFamily="18" charset="0"/>
                        </a:rPr>
                        <m:t>=</m:t>
                      </m:r>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func>
                        <m:funcPr>
                          <m:ctrlPr>
                            <a:rPr lang="en-US" i="1">
                              <a:latin typeface="Cambria Math" panose="02040503050406030204" pitchFamily="18" charset="0"/>
                            </a:rPr>
                          </m:ctrlPr>
                        </m:funcPr>
                        <m:fName>
                          <m:r>
                            <a:rPr lang="en-US" b="0" i="1" smtClean="0">
                              <a:latin typeface="Cambria Math" panose="02040503050406030204" pitchFamily="18" charset="0"/>
                            </a:rPr>
                            <m:t>𝑐𝑜𝑠</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552326" y="5434328"/>
                <a:ext cx="3065006" cy="298928"/>
              </a:xfrm>
              <a:prstGeom prst="rect">
                <a:avLst/>
              </a:prstGeom>
              <a:blipFill>
                <a:blip r:embed="rId11"/>
                <a:stretch>
                  <a:fillRect l="-1392" b="-20408"/>
                </a:stretch>
              </a:blipFill>
            </p:spPr>
            <p:txBody>
              <a:bodyPr/>
              <a:lstStyle/>
              <a:p>
                <a:r>
                  <a:rPr lang="en-US">
                    <a:noFill/>
                  </a:rPr>
                  <a:t> </a:t>
                </a:r>
              </a:p>
            </p:txBody>
          </p:sp>
        </mc:Fallback>
      </mc:AlternateContent>
      <p:cxnSp>
        <p:nvCxnSpPr>
          <p:cNvPr id="43" name="Straight Arrow Connector 42"/>
          <p:cNvCxnSpPr/>
          <p:nvPr/>
        </p:nvCxnSpPr>
        <p:spPr>
          <a:xfrm>
            <a:off x="1836480" y="5588606"/>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1797716" y="5671647"/>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797716" y="5671647"/>
                <a:ext cx="529949" cy="276999"/>
              </a:xfrm>
              <a:prstGeom prst="rect">
                <a:avLst/>
              </a:prstGeom>
              <a:blipFill>
                <a:blip r:embed="rId12"/>
                <a:stretch>
                  <a:fillRect b="-13043"/>
                </a:stretch>
              </a:blipFill>
            </p:spPr>
            <p:txBody>
              <a:bodyPr/>
              <a:lstStyle/>
              <a:p>
                <a:r>
                  <a:rPr lang="en-US">
                    <a:noFill/>
                  </a:rPr>
                  <a:t> </a:t>
                </a:r>
              </a:p>
            </p:txBody>
          </p:sp>
        </mc:Fallback>
      </mc:AlternateContent>
      <p:cxnSp>
        <p:nvCxnSpPr>
          <p:cNvPr id="45" name="Straight Arrow Connector 44"/>
          <p:cNvCxnSpPr/>
          <p:nvPr/>
        </p:nvCxnSpPr>
        <p:spPr>
          <a:xfrm flipH="1" flipV="1">
            <a:off x="1823894" y="5283544"/>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p:cNvSpPr txBox="1"/>
              <p:nvPr/>
            </p:nvSpPr>
            <p:spPr>
              <a:xfrm>
                <a:off x="1391561" y="5095583"/>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391561" y="5095583"/>
                <a:ext cx="529949" cy="298928"/>
              </a:xfrm>
              <a:prstGeom prst="rect">
                <a:avLst/>
              </a:prstGeom>
              <a:blipFill>
                <a:blip r:embed="rId13"/>
                <a:stretch>
                  <a:fillRect b="-20408"/>
                </a:stretch>
              </a:blipFill>
            </p:spPr>
            <p:txBody>
              <a:bodyPr/>
              <a:lstStyle/>
              <a:p>
                <a:r>
                  <a:rPr lang="en-US">
                    <a:noFill/>
                  </a:rPr>
                  <a:t> </a:t>
                </a:r>
              </a:p>
            </p:txBody>
          </p:sp>
        </mc:Fallback>
      </mc:AlternateContent>
      <p:cxnSp>
        <p:nvCxnSpPr>
          <p:cNvPr id="48" name="Straight Arrow Connector 47"/>
          <p:cNvCxnSpPr/>
          <p:nvPr/>
        </p:nvCxnSpPr>
        <p:spPr>
          <a:xfrm flipV="1">
            <a:off x="1820524" y="4806882"/>
            <a:ext cx="8441" cy="1861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851384" y="5599198"/>
            <a:ext cx="690827" cy="1050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537781" y="5638764"/>
            <a:ext cx="1337" cy="9282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1544271" y="4482303"/>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544271" y="4482303"/>
                <a:ext cx="191526" cy="276999"/>
              </a:xfrm>
              <a:prstGeom prst="rect">
                <a:avLst/>
              </a:prstGeom>
              <a:blipFill>
                <a:blip r:embed="rId14"/>
                <a:stretch>
                  <a:fillRect l="-28125" r="-25000" b="-26087"/>
                </a:stretch>
              </a:blipFill>
            </p:spPr>
            <p:txBody>
              <a:bodyPr/>
              <a:lstStyle/>
              <a:p>
                <a:r>
                  <a:rPr lang="en-US">
                    <a:noFill/>
                  </a:rPr>
                  <a:t> </a:t>
                </a:r>
              </a:p>
            </p:txBody>
          </p:sp>
        </mc:Fallback>
      </mc:AlternateContent>
    </p:spTree>
    <p:extLst>
      <p:ext uri="{BB962C8B-B14F-4D97-AF65-F5344CB8AC3E}">
        <p14:creationId xmlns:p14="http://schemas.microsoft.com/office/powerpoint/2010/main" val="228947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P spid="35" grpId="0"/>
      <p:bldP spid="38" grpId="0"/>
      <p:bldP spid="39" grpId="0"/>
      <p:bldP spid="40" grpId="0"/>
      <p:bldP spid="41" grpId="0"/>
      <p:bldP spid="42" grpId="0"/>
      <p:bldP spid="44" grpId="0"/>
      <p:bldP spid="46"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13</a:t>
            </a:fld>
            <a:endParaRPr lang="en-US" altLang="zh-CN"/>
          </a:p>
        </p:txBody>
      </p:sp>
      <p:cxnSp>
        <p:nvCxnSpPr>
          <p:cNvPr id="3" name="Straight Arrow Connector 2"/>
          <p:cNvCxnSpPr/>
          <p:nvPr/>
        </p:nvCxnSpPr>
        <p:spPr>
          <a:xfrm flipV="1">
            <a:off x="1863314" y="4430359"/>
            <a:ext cx="15956" cy="2251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86279" y="5601495"/>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4551" y="5385471"/>
            <a:ext cx="300082" cy="369332"/>
          </a:xfrm>
          <a:prstGeom prst="rect">
            <a:avLst/>
          </a:prstGeom>
          <a:noFill/>
        </p:spPr>
        <p:txBody>
          <a:bodyPr wrap="none" rtlCol="0">
            <a:spAutoFit/>
          </a:bodyPr>
          <a:lstStyle/>
          <a:p>
            <a:r>
              <a:rPr lang="en-US" dirty="0"/>
              <a:t>x</a:t>
            </a:r>
          </a:p>
        </p:txBody>
      </p:sp>
      <p:sp>
        <p:nvSpPr>
          <p:cNvPr id="7" name="TextBox 6"/>
          <p:cNvSpPr txBox="1"/>
          <p:nvPr/>
        </p:nvSpPr>
        <p:spPr>
          <a:xfrm>
            <a:off x="1636275" y="3890451"/>
            <a:ext cx="300082" cy="369332"/>
          </a:xfrm>
          <a:prstGeom prst="rect">
            <a:avLst/>
          </a:prstGeom>
          <a:noFill/>
        </p:spPr>
        <p:txBody>
          <a:bodyPr wrap="none" rtlCol="0">
            <a:spAutoFit/>
          </a:bodyPr>
          <a:lstStyle/>
          <a:p>
            <a:r>
              <a:rPr lang="en-US" dirty="0"/>
              <a:t>y</a:t>
            </a:r>
          </a:p>
        </p:txBody>
      </p:sp>
      <p:cxnSp>
        <p:nvCxnSpPr>
          <p:cNvPr id="8" name="Straight Arrow Connector 7"/>
          <p:cNvCxnSpPr/>
          <p:nvPr/>
        </p:nvCxnSpPr>
        <p:spPr>
          <a:xfrm flipV="1">
            <a:off x="1871292" y="4679276"/>
            <a:ext cx="680638" cy="923633"/>
          </a:xfrm>
          <a:prstGeom prst="straightConnector1">
            <a:avLst/>
          </a:prstGeom>
          <a:ln>
            <a:solidFill>
              <a:srgbClr val="66FF3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499200" y="4401843"/>
                <a:ext cx="395685"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499200" y="4401843"/>
                <a:ext cx="395685" cy="402931"/>
              </a:xfrm>
              <a:prstGeom prst="rect">
                <a:avLst/>
              </a:prstGeom>
              <a:blipFill>
                <a:blip r:embed="rId2"/>
                <a:stretch>
                  <a:fillRect/>
                </a:stretch>
              </a:blipFill>
            </p:spPr>
            <p:txBody>
              <a:bodyPr/>
              <a:lstStyle/>
              <a:p>
                <a:r>
                  <a:rPr lang="en-US">
                    <a:noFill/>
                  </a:rPr>
                  <a:t> </a:t>
                </a:r>
              </a:p>
            </p:txBody>
          </p:sp>
        </mc:Fallback>
      </mc:AlternateContent>
      <p:cxnSp>
        <p:nvCxnSpPr>
          <p:cNvPr id="10" name="Straight Connector 9"/>
          <p:cNvCxnSpPr/>
          <p:nvPr/>
        </p:nvCxnSpPr>
        <p:spPr>
          <a:xfrm flipH="1">
            <a:off x="2559908" y="4819771"/>
            <a:ext cx="2" cy="7817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14112" y="4702730"/>
            <a:ext cx="68063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87061" y="5570137"/>
            <a:ext cx="351378" cy="369332"/>
          </a:xfrm>
          <a:prstGeom prst="rect">
            <a:avLst/>
          </a:prstGeom>
          <a:noFill/>
        </p:spPr>
        <p:txBody>
          <a:bodyPr wrap="none" rtlCol="0">
            <a:spAutoFit/>
          </a:bodyPr>
          <a:lstStyle/>
          <a:p>
            <a:r>
              <a:rPr lang="en-US" dirty="0"/>
              <a:t>O</a:t>
            </a:r>
          </a:p>
        </p:txBody>
      </p:sp>
      <p:sp>
        <p:nvSpPr>
          <p:cNvPr id="13" name="TextBox 12"/>
          <p:cNvSpPr txBox="1"/>
          <p:nvPr/>
        </p:nvSpPr>
        <p:spPr>
          <a:xfrm>
            <a:off x="2458487" y="5656151"/>
            <a:ext cx="402674" cy="369332"/>
          </a:xfrm>
          <a:prstGeom prst="rect">
            <a:avLst/>
          </a:prstGeom>
          <a:noFill/>
        </p:spPr>
        <p:txBody>
          <a:bodyPr wrap="none" rtlCol="0">
            <a:spAutoFit/>
          </a:bodyPr>
          <a:lstStyle/>
          <a:p>
            <a:r>
              <a:rPr lang="en-US" dirty="0"/>
              <a:t>E</a:t>
            </a:r>
            <a:r>
              <a:rPr lang="en-US" baseline="-25000" dirty="0"/>
              <a:t>x</a:t>
            </a:r>
          </a:p>
        </p:txBody>
      </p:sp>
      <p:sp>
        <p:nvSpPr>
          <p:cNvPr id="14" name="TextBox 13"/>
          <p:cNvSpPr txBox="1"/>
          <p:nvPr/>
        </p:nvSpPr>
        <p:spPr>
          <a:xfrm>
            <a:off x="1423293" y="4450439"/>
            <a:ext cx="402674" cy="369332"/>
          </a:xfrm>
          <a:prstGeom prst="rect">
            <a:avLst/>
          </a:prstGeom>
          <a:noFill/>
        </p:spPr>
        <p:txBody>
          <a:bodyPr wrap="none" rtlCol="0">
            <a:spAutoFit/>
          </a:bodyPr>
          <a:lstStyle/>
          <a:p>
            <a:r>
              <a:rPr lang="en-US" dirty="0" err="1"/>
              <a:t>E</a:t>
            </a:r>
            <a:r>
              <a:rPr lang="en-US" baseline="-25000" dirty="0" err="1"/>
              <a:t>y</a:t>
            </a:r>
            <a:endParaRPr lang="en-US" baseline="-25000" dirty="0"/>
          </a:p>
        </p:txBody>
      </p:sp>
      <p:cxnSp>
        <p:nvCxnSpPr>
          <p:cNvPr id="15" name="Straight Arrow Connector 14"/>
          <p:cNvCxnSpPr/>
          <p:nvPr/>
        </p:nvCxnSpPr>
        <p:spPr>
          <a:xfrm>
            <a:off x="1879270" y="5601495"/>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840506" y="5684536"/>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840506" y="5684536"/>
                <a:ext cx="529949" cy="276999"/>
              </a:xfrm>
              <a:prstGeom prst="rect">
                <a:avLst/>
              </a:prstGeom>
              <a:blipFill>
                <a:blip r:embed="rId3"/>
                <a:stretch>
                  <a:fillRect b="-13333"/>
                </a:stretch>
              </a:blipFill>
            </p:spPr>
            <p:txBody>
              <a:bodyPr/>
              <a:lstStyle/>
              <a:p>
                <a:r>
                  <a:rPr lang="en-US">
                    <a:noFill/>
                  </a:rPr>
                  <a:t> </a:t>
                </a:r>
              </a:p>
            </p:txBody>
          </p:sp>
        </mc:Fallback>
      </mc:AlternateContent>
      <p:cxnSp>
        <p:nvCxnSpPr>
          <p:cNvPr id="17" name="Straight Arrow Connector 16"/>
          <p:cNvCxnSpPr/>
          <p:nvPr/>
        </p:nvCxnSpPr>
        <p:spPr>
          <a:xfrm flipH="1" flipV="1">
            <a:off x="1866684" y="5296433"/>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1434351" y="5108472"/>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434351" y="5108472"/>
                <a:ext cx="529949" cy="298928"/>
              </a:xfrm>
              <a:prstGeom prst="rect">
                <a:avLst/>
              </a:prstGeom>
              <a:blipFill>
                <a:blip r:embed="rId4"/>
                <a:stretch>
                  <a:fillRect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108211" y="2772476"/>
                <a:ext cx="1356782" cy="7321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𝜑</m:t>
                      </m:r>
                      <m:r>
                        <a:rPr lang="en-GB"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𝜋</m:t>
                          </m:r>
                        </m:num>
                        <m:den>
                          <m:r>
                            <a:rPr lang="en-US" sz="2800" b="0" i="1" smtClean="0">
                              <a:latin typeface="Cambria Math" panose="02040503050406030204" pitchFamily="18" charset="0"/>
                              <a:ea typeface="Cambria Math" panose="02040503050406030204" pitchFamily="18" charset="0"/>
                            </a:rPr>
                            <m:t>2</m:t>
                          </m:r>
                        </m:den>
                      </m:f>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108211" y="2772476"/>
                <a:ext cx="1356782" cy="732123"/>
              </a:xfrm>
              <a:prstGeom prst="rect">
                <a:avLst/>
              </a:prstGeom>
              <a:blipFill>
                <a:blip r:embed="rId5"/>
                <a:stretch>
                  <a:fillRect/>
                </a:stretch>
              </a:blipFill>
            </p:spPr>
            <p:txBody>
              <a:bodyPr/>
              <a:lstStyle/>
              <a:p>
                <a:r>
                  <a:rPr lang="en-US">
                    <a:noFill/>
                  </a:rPr>
                  <a:t> </a:t>
                </a:r>
              </a:p>
            </p:txBody>
          </p:sp>
        </mc:Fallback>
      </mc:AlternateContent>
      <p:sp>
        <p:nvSpPr>
          <p:cNvPr id="20" name="Right Arrow 19"/>
          <p:cNvSpPr/>
          <p:nvPr/>
        </p:nvSpPr>
        <p:spPr>
          <a:xfrm>
            <a:off x="3668253" y="3022440"/>
            <a:ext cx="31318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4020837" y="2890302"/>
                <a:ext cx="5062063" cy="668260"/>
              </a:xfrm>
              <a:prstGeom prst="rect">
                <a:avLst/>
              </a:prstGeom>
              <a:noFill/>
            </p:spPr>
            <p:txBody>
              <a:bodyPr wrap="square" rtlCol="0">
                <a:spAutoFit/>
              </a:bodyPr>
              <a:lstStyle/>
              <a:p>
                <a:r>
                  <a:rPr lang="en-US" b="1" dirty="0"/>
                  <a:t>Circular polarization (and with also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𝑦</m:t>
                        </m:r>
                      </m:sub>
                    </m:sSub>
                  </m:oMath>
                </a14:m>
                <a:r>
                  <a:rPr lang="en-US" b="1" dirty="0"/>
                  <a:t> as a necessary condition)</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020837" y="2890302"/>
                <a:ext cx="5062063" cy="668260"/>
              </a:xfrm>
              <a:prstGeom prst="rect">
                <a:avLst/>
              </a:prstGeom>
              <a:blipFill>
                <a:blip r:embed="rId6"/>
                <a:stretch>
                  <a:fillRect l="-1084" t="-4545" r="-1928" b="-13636"/>
                </a:stretch>
              </a:blipFill>
            </p:spPr>
            <p:txBody>
              <a:bodyPr/>
              <a:lstStyle/>
              <a:p>
                <a:r>
                  <a:rPr lang="en-US">
                    <a:noFill/>
                  </a:rPr>
                  <a:t> </a:t>
                </a:r>
              </a:p>
            </p:txBody>
          </p:sp>
        </mc:Fallback>
      </mc:AlternateContent>
      <p:sp>
        <p:nvSpPr>
          <p:cNvPr id="22" name="Oval 21"/>
          <p:cNvSpPr/>
          <p:nvPr/>
        </p:nvSpPr>
        <p:spPr>
          <a:xfrm>
            <a:off x="755576" y="4401843"/>
            <a:ext cx="2139309" cy="224819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58511D3-1535-4D81-B6EE-0131048BA980}"/>
                  </a:ext>
                </a:extLst>
              </p:cNvPr>
              <p:cNvSpPr txBox="1"/>
              <p:nvPr/>
            </p:nvSpPr>
            <p:spPr>
              <a:xfrm>
                <a:off x="516694" y="1165537"/>
                <a:ext cx="8110612" cy="668260"/>
              </a:xfrm>
              <a:prstGeom prst="rect">
                <a:avLst/>
              </a:prstGeom>
              <a:noFill/>
            </p:spPr>
            <p:txBody>
              <a:bodyPr wrap="square" rtlCol="0">
                <a:spAutoFit/>
              </a:bodyPr>
              <a:lstStyle/>
              <a:p>
                <a:r>
                  <a:rPr lang="en-US" dirty="0"/>
                  <a:t>Now, we consider a plane wave propagating along the z-axis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r>
                      <a:rPr lang="en-US" b="0" i="1" smtClean="0">
                        <a:latin typeface="Cambria Math" panose="02040503050406030204" pitchFamily="18" charset="0"/>
                      </a:rPr>
                      <m:t>=0</m:t>
                    </m:r>
                  </m:oMath>
                </a14:m>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𝑧</m:t>
                        </m:r>
                      </m:sub>
                    </m:sSub>
                    <m:r>
                      <a:rPr lang="en-US" b="0" i="1" dirty="0" smtClean="0">
                        <a:latin typeface="Cambria Math" panose="02040503050406030204" pitchFamily="18" charset="0"/>
                      </a:rPr>
                      <m:t>=</m:t>
                    </m:r>
                    <m:r>
                      <a:rPr lang="en-US" b="0" i="1" dirty="0" smtClean="0">
                        <a:latin typeface="Cambria Math" panose="02040503050406030204" pitchFamily="18" charset="0"/>
                      </a:rPr>
                      <m:t>𝑘</m:t>
                    </m:r>
                  </m:oMath>
                </a14:m>
                <a:r>
                  <a:rPr lang="en-US" dirty="0"/>
                  <a:t>). The propagating electric field is described this time by the equation:</a:t>
                </a:r>
              </a:p>
            </p:txBody>
          </p:sp>
        </mc:Choice>
        <mc:Fallback xmlns="">
          <p:sp>
            <p:nvSpPr>
              <p:cNvPr id="23" name="TextBox 22">
                <a:extLst>
                  <a:ext uri="{FF2B5EF4-FFF2-40B4-BE49-F238E27FC236}">
                    <a16:creationId xmlns:a16="http://schemas.microsoft.com/office/drawing/2014/main" id="{258511D3-1535-4D81-B6EE-0131048BA980}"/>
                  </a:ext>
                </a:extLst>
              </p:cNvPr>
              <p:cNvSpPr txBox="1">
                <a:spLocks noRot="1" noChangeAspect="1" noMove="1" noResize="1" noEditPoints="1" noAdjustHandles="1" noChangeArrowheads="1" noChangeShapeType="1" noTextEdit="1"/>
              </p:cNvSpPr>
              <p:nvPr/>
            </p:nvSpPr>
            <p:spPr>
              <a:xfrm>
                <a:off x="516694" y="1165537"/>
                <a:ext cx="8110612" cy="668260"/>
              </a:xfrm>
              <a:prstGeom prst="rect">
                <a:avLst/>
              </a:prstGeom>
              <a:blipFill>
                <a:blip r:embed="rId7"/>
                <a:stretch>
                  <a:fillRect l="-677" t="-454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E7616E9-4464-4220-8314-E873959C768C}"/>
                  </a:ext>
                </a:extLst>
              </p:cNvPr>
              <p:cNvSpPr txBox="1"/>
              <p:nvPr/>
            </p:nvSpPr>
            <p:spPr>
              <a:xfrm>
                <a:off x="1475656" y="2105765"/>
                <a:ext cx="6680354"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24" name="TextBox 23">
                <a:extLst>
                  <a:ext uri="{FF2B5EF4-FFF2-40B4-BE49-F238E27FC236}">
                    <a16:creationId xmlns:a16="http://schemas.microsoft.com/office/drawing/2014/main" id="{9E7616E9-4464-4220-8314-E873959C768C}"/>
                  </a:ext>
                </a:extLst>
              </p:cNvPr>
              <p:cNvSpPr txBox="1">
                <a:spLocks noRot="1" noChangeAspect="1" noMove="1" noResize="1" noEditPoints="1" noAdjustHandles="1" noChangeArrowheads="1" noChangeShapeType="1" noTextEdit="1"/>
              </p:cNvSpPr>
              <p:nvPr/>
            </p:nvSpPr>
            <p:spPr>
              <a:xfrm>
                <a:off x="1475656" y="2105765"/>
                <a:ext cx="6680354" cy="338875"/>
              </a:xfrm>
              <a:prstGeom prst="rect">
                <a:avLst/>
              </a:prstGeom>
              <a:blipFill>
                <a:blip r:embed="rId8"/>
                <a:stretch>
                  <a:fillRect l="-274" b="-21429"/>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D1EB9071-1DBE-47A6-813B-BE9B18000FD6}"/>
              </a:ext>
            </a:extLst>
          </p:cNvPr>
          <p:cNvSpPr txBox="1"/>
          <p:nvPr/>
        </p:nvSpPr>
        <p:spPr>
          <a:xfrm>
            <a:off x="2844573" y="-85322"/>
            <a:ext cx="4370107" cy="707886"/>
          </a:xfrm>
          <a:prstGeom prst="rect">
            <a:avLst/>
          </a:prstGeom>
          <a:noFill/>
        </p:spPr>
        <p:txBody>
          <a:bodyPr wrap="none" rtlCol="0">
            <a:spAutoFit/>
          </a:bodyPr>
          <a:lstStyle/>
          <a:p>
            <a:r>
              <a:rPr lang="en-GB" sz="4000" dirty="0"/>
              <a:t>Circular polarization </a:t>
            </a:r>
            <a:endParaRPr lang="en-US" sz="4000" dirty="0"/>
          </a:p>
        </p:txBody>
      </p:sp>
      <p:pic>
        <p:nvPicPr>
          <p:cNvPr id="26" name="Content Placeholder 7">
            <a:extLst>
              <a:ext uri="{FF2B5EF4-FFF2-40B4-BE49-F238E27FC236}">
                <a16:creationId xmlns:a16="http://schemas.microsoft.com/office/drawing/2014/main" id="{8F511DAD-06B9-4650-9FCC-9DE5EFB3FE36}"/>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4906167" y="4679276"/>
            <a:ext cx="2905125" cy="1809750"/>
          </a:xfrm>
        </p:spPr>
      </p:pic>
      <p:sp>
        <p:nvSpPr>
          <p:cNvPr id="27" name="TextBox 26">
            <a:extLst>
              <a:ext uri="{FF2B5EF4-FFF2-40B4-BE49-F238E27FC236}">
                <a16:creationId xmlns:a16="http://schemas.microsoft.com/office/drawing/2014/main" id="{757AC46A-288E-4255-A3B9-8BC58DEEE1FD}"/>
              </a:ext>
            </a:extLst>
          </p:cNvPr>
          <p:cNvSpPr txBox="1"/>
          <p:nvPr/>
        </p:nvSpPr>
        <p:spPr>
          <a:xfrm>
            <a:off x="4211960" y="6521710"/>
            <a:ext cx="4743606" cy="430887"/>
          </a:xfrm>
          <a:prstGeom prst="rect">
            <a:avLst/>
          </a:prstGeom>
          <a:noFill/>
        </p:spPr>
        <p:txBody>
          <a:bodyPr wrap="none" rtlCol="0">
            <a:spAutoFit/>
          </a:bodyPr>
          <a:lstStyle/>
          <a:p>
            <a:r>
              <a:rPr lang="en-US" sz="1100" dirty="0">
                <a:hlinkClick r:id="rId10"/>
              </a:rPr>
              <a:t>http://physicsbuzz.physicscentral.com/2015/12/seeing-photons-in-new-light.html</a:t>
            </a:r>
            <a:endParaRPr lang="en-US" sz="1100" dirty="0"/>
          </a:p>
          <a:p>
            <a:endParaRPr lang="en-US" sz="1100" dirty="0"/>
          </a:p>
        </p:txBody>
      </p:sp>
      <p:cxnSp>
        <p:nvCxnSpPr>
          <p:cNvPr id="28" name="Straight Arrow Connector 27">
            <a:extLst>
              <a:ext uri="{FF2B5EF4-FFF2-40B4-BE49-F238E27FC236}">
                <a16:creationId xmlns:a16="http://schemas.microsoft.com/office/drawing/2014/main" id="{439391F8-0FC4-4E32-B1D6-E5CBBED047BC}"/>
              </a:ext>
            </a:extLst>
          </p:cNvPr>
          <p:cNvCxnSpPr/>
          <p:nvPr/>
        </p:nvCxnSpPr>
        <p:spPr bwMode="auto">
          <a:xfrm flipH="1" flipV="1">
            <a:off x="1252086" y="4600687"/>
            <a:ext cx="627184" cy="1023431"/>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C9BDD157-CF42-4D55-851A-37702D255F26}"/>
              </a:ext>
            </a:extLst>
          </p:cNvPr>
          <p:cNvCxnSpPr/>
          <p:nvPr/>
        </p:nvCxnSpPr>
        <p:spPr bwMode="auto">
          <a:xfrm flipH="1">
            <a:off x="939905" y="5631058"/>
            <a:ext cx="883205" cy="460376"/>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66204C94-BA82-4DD2-A9E4-61ADB3487CF0}"/>
              </a:ext>
            </a:extLst>
          </p:cNvPr>
          <p:cNvCxnSpPr/>
          <p:nvPr/>
        </p:nvCxnSpPr>
        <p:spPr bwMode="auto">
          <a:xfrm flipH="1">
            <a:off x="1475656" y="5656151"/>
            <a:ext cx="364851" cy="865210"/>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AD8230E3-0F37-4461-A7CF-CCA0E14FAD94}"/>
              </a:ext>
            </a:extLst>
          </p:cNvPr>
          <p:cNvCxnSpPr/>
          <p:nvPr/>
        </p:nvCxnSpPr>
        <p:spPr bwMode="auto">
          <a:xfrm>
            <a:off x="1879270" y="5616174"/>
            <a:ext cx="465807" cy="883979"/>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F5E5E750-3BB6-4E11-9CC7-9E75066BBA32}"/>
              </a:ext>
            </a:extLst>
          </p:cNvPr>
          <p:cNvCxnSpPr>
            <a:stCxn id="12" idx="0"/>
          </p:cNvCxnSpPr>
          <p:nvPr/>
        </p:nvCxnSpPr>
        <p:spPr bwMode="auto">
          <a:xfrm flipH="1" flipV="1">
            <a:off x="939905" y="5108472"/>
            <a:ext cx="822845" cy="461665"/>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20E91A1B-7C8B-49F8-9422-292E59D5C3C2}"/>
              </a:ext>
            </a:extLst>
          </p:cNvPr>
          <p:cNvCxnSpPr/>
          <p:nvPr/>
        </p:nvCxnSpPr>
        <p:spPr bwMode="auto">
          <a:xfrm>
            <a:off x="1949934" y="5651950"/>
            <a:ext cx="776286" cy="481614"/>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3907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par>
                                <p:cTn id="62" presetID="10"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6" grpId="0"/>
      <p:bldP spid="18" grpId="0"/>
      <p:bldP spid="22"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14</a:t>
            </a:fld>
            <a:endParaRPr lang="en-US" altLang="zh-CN"/>
          </a:p>
        </p:txBody>
      </p:sp>
      <p:sp>
        <p:nvSpPr>
          <p:cNvPr id="3" name="Rectangle: Rounded Corners 13">
            <a:extLst>
              <a:ext uri="{FF2B5EF4-FFF2-40B4-BE49-F238E27FC236}">
                <a16:creationId xmlns:a16="http://schemas.microsoft.com/office/drawing/2014/main" id="{9A7076CB-31B8-4CF2-B7FE-E9F00AFB82A8}"/>
              </a:ext>
            </a:extLst>
          </p:cNvPr>
          <p:cNvSpPr/>
          <p:nvPr/>
        </p:nvSpPr>
        <p:spPr bwMode="auto">
          <a:xfrm>
            <a:off x="467544" y="2836755"/>
            <a:ext cx="8560968" cy="100815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5" name="TextBox 4"/>
              <p:cNvSpPr txBox="1"/>
              <p:nvPr/>
            </p:nvSpPr>
            <p:spPr>
              <a:xfrm>
                <a:off x="1475656" y="2105765"/>
                <a:ext cx="6680355"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acc>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r>
                                <a:rPr lang="en-US" b="0" i="1" smtClean="0">
                                  <a:latin typeface="Cambria Math" panose="02040503050406030204" pitchFamily="18" charset="0"/>
                                </a:rPr>
                                <m:t>𝑘𝑧</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𝑘𝑧</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75656" y="2105765"/>
                <a:ext cx="6680355" cy="338875"/>
              </a:xfrm>
              <a:prstGeom prst="rect">
                <a:avLst/>
              </a:prstGeom>
              <a:blipFill>
                <a:blip r:embed="rId2"/>
                <a:stretch>
                  <a:fillRect l="-274" b="-21429"/>
                </a:stretch>
              </a:blipFill>
            </p:spPr>
            <p:txBody>
              <a:bodyPr/>
              <a:lstStyle/>
              <a:p>
                <a:r>
                  <a:rPr lang="en-US">
                    <a:noFill/>
                  </a:rPr>
                  <a:t> </a:t>
                </a:r>
              </a:p>
            </p:txBody>
          </p:sp>
        </mc:Fallback>
      </mc:AlternateContent>
      <p:cxnSp>
        <p:nvCxnSpPr>
          <p:cNvPr id="6" name="Straight Arrow Connector 5"/>
          <p:cNvCxnSpPr/>
          <p:nvPr/>
        </p:nvCxnSpPr>
        <p:spPr>
          <a:xfrm flipV="1">
            <a:off x="1863314" y="4430359"/>
            <a:ext cx="15956" cy="2251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86279" y="5601495"/>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34551" y="5385471"/>
            <a:ext cx="300082" cy="369332"/>
          </a:xfrm>
          <a:prstGeom prst="rect">
            <a:avLst/>
          </a:prstGeom>
          <a:noFill/>
        </p:spPr>
        <p:txBody>
          <a:bodyPr wrap="none" rtlCol="0">
            <a:spAutoFit/>
          </a:bodyPr>
          <a:lstStyle/>
          <a:p>
            <a:r>
              <a:rPr lang="en-US" dirty="0"/>
              <a:t>x</a:t>
            </a:r>
          </a:p>
        </p:txBody>
      </p:sp>
      <p:sp>
        <p:nvSpPr>
          <p:cNvPr id="9" name="TextBox 8"/>
          <p:cNvSpPr txBox="1"/>
          <p:nvPr/>
        </p:nvSpPr>
        <p:spPr>
          <a:xfrm>
            <a:off x="1636275" y="3890451"/>
            <a:ext cx="300082" cy="369332"/>
          </a:xfrm>
          <a:prstGeom prst="rect">
            <a:avLst/>
          </a:prstGeom>
          <a:noFill/>
        </p:spPr>
        <p:txBody>
          <a:bodyPr wrap="none" rtlCol="0">
            <a:spAutoFit/>
          </a:bodyPr>
          <a:lstStyle/>
          <a:p>
            <a:r>
              <a:rPr lang="en-US" dirty="0"/>
              <a:t>y</a:t>
            </a:r>
          </a:p>
        </p:txBody>
      </p:sp>
      <p:cxnSp>
        <p:nvCxnSpPr>
          <p:cNvPr id="10" name="Straight Arrow Connector 9"/>
          <p:cNvCxnSpPr/>
          <p:nvPr/>
        </p:nvCxnSpPr>
        <p:spPr>
          <a:xfrm flipV="1">
            <a:off x="1871292" y="4679276"/>
            <a:ext cx="680638" cy="92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499200" y="4401843"/>
                <a:ext cx="395685"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499200" y="4401843"/>
                <a:ext cx="395685" cy="402931"/>
              </a:xfrm>
              <a:prstGeom prst="rect">
                <a:avLst/>
              </a:prstGeom>
              <a:blipFill>
                <a:blip r:embed="rId3"/>
                <a:stretch>
                  <a:fillRect/>
                </a:stretch>
              </a:blipFill>
            </p:spPr>
            <p:txBody>
              <a:bodyPr/>
              <a:lstStyle/>
              <a:p>
                <a:r>
                  <a:rPr lang="en-US">
                    <a:noFill/>
                  </a:rPr>
                  <a:t> </a:t>
                </a:r>
              </a:p>
            </p:txBody>
          </p:sp>
        </mc:Fallback>
      </mc:AlternateContent>
      <p:cxnSp>
        <p:nvCxnSpPr>
          <p:cNvPr id="12" name="Straight Connector 11"/>
          <p:cNvCxnSpPr/>
          <p:nvPr/>
        </p:nvCxnSpPr>
        <p:spPr>
          <a:xfrm flipH="1">
            <a:off x="2559908" y="4819771"/>
            <a:ext cx="2" cy="7817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14112" y="4702730"/>
            <a:ext cx="68063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87061" y="5570137"/>
            <a:ext cx="351378" cy="369332"/>
          </a:xfrm>
          <a:prstGeom prst="rect">
            <a:avLst/>
          </a:prstGeom>
          <a:noFill/>
        </p:spPr>
        <p:txBody>
          <a:bodyPr wrap="none" rtlCol="0">
            <a:spAutoFit/>
          </a:bodyPr>
          <a:lstStyle/>
          <a:p>
            <a:r>
              <a:rPr lang="en-US" dirty="0"/>
              <a:t>O</a:t>
            </a:r>
          </a:p>
        </p:txBody>
      </p:sp>
      <p:sp>
        <p:nvSpPr>
          <p:cNvPr id="15" name="TextBox 14"/>
          <p:cNvSpPr txBox="1"/>
          <p:nvPr/>
        </p:nvSpPr>
        <p:spPr>
          <a:xfrm>
            <a:off x="2458487" y="5656151"/>
            <a:ext cx="402674" cy="369332"/>
          </a:xfrm>
          <a:prstGeom prst="rect">
            <a:avLst/>
          </a:prstGeom>
          <a:noFill/>
        </p:spPr>
        <p:txBody>
          <a:bodyPr wrap="none" rtlCol="0">
            <a:spAutoFit/>
          </a:bodyPr>
          <a:lstStyle/>
          <a:p>
            <a:r>
              <a:rPr lang="en-US" dirty="0"/>
              <a:t>E</a:t>
            </a:r>
            <a:r>
              <a:rPr lang="en-US" baseline="-25000" dirty="0"/>
              <a:t>x</a:t>
            </a:r>
          </a:p>
        </p:txBody>
      </p:sp>
      <p:sp>
        <p:nvSpPr>
          <p:cNvPr id="16" name="TextBox 15"/>
          <p:cNvSpPr txBox="1"/>
          <p:nvPr/>
        </p:nvSpPr>
        <p:spPr>
          <a:xfrm>
            <a:off x="1423293" y="4450439"/>
            <a:ext cx="402674" cy="369332"/>
          </a:xfrm>
          <a:prstGeom prst="rect">
            <a:avLst/>
          </a:prstGeom>
          <a:noFill/>
        </p:spPr>
        <p:txBody>
          <a:bodyPr wrap="none" rtlCol="0">
            <a:spAutoFit/>
          </a:bodyPr>
          <a:lstStyle/>
          <a:p>
            <a:r>
              <a:rPr lang="en-US" dirty="0" err="1"/>
              <a:t>E</a:t>
            </a:r>
            <a:r>
              <a:rPr lang="en-US" baseline="-25000" dirty="0" err="1"/>
              <a:t>y</a:t>
            </a:r>
            <a:endParaRPr lang="en-US" baseline="-25000" dirty="0"/>
          </a:p>
        </p:txBody>
      </p:sp>
      <mc:AlternateContent xmlns:mc="http://schemas.openxmlformats.org/markup-compatibility/2006" xmlns:a14="http://schemas.microsoft.com/office/drawing/2010/main">
        <mc:Choice Requires="a14">
          <p:sp>
            <p:nvSpPr>
              <p:cNvPr id="17" name="TextBox 16"/>
              <p:cNvSpPr txBox="1"/>
              <p:nvPr/>
            </p:nvSpPr>
            <p:spPr>
              <a:xfrm>
                <a:off x="3868229" y="4314126"/>
                <a:ext cx="28574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𝑘𝑧</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868229" y="4314126"/>
                <a:ext cx="2857449" cy="289182"/>
              </a:xfrm>
              <a:prstGeom prst="rect">
                <a:avLst/>
              </a:prstGeom>
              <a:blipFill>
                <a:blip r:embed="rId4"/>
                <a:stretch>
                  <a:fillRect l="-1496" b="-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73319" y="4715249"/>
                <a:ext cx="3329629"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func>
                        <m:funcPr>
                          <m:ctrlPr>
                            <a:rPr lang="en-US" i="1">
                              <a:latin typeface="Cambria Math" panose="02040503050406030204" pitchFamily="18" charset="0"/>
                            </a:rPr>
                          </m:ctrlPr>
                        </m:funcPr>
                        <m:fName>
                          <m:r>
                            <a:rPr lang="en-US" b="0" i="1" smtClean="0">
                              <a:latin typeface="Cambria Math" panose="02040503050406030204" pitchFamily="18" charset="0"/>
                            </a:rPr>
                            <m:t>𝑐𝑜𝑠</m:t>
                          </m:r>
                        </m:fName>
                        <m:e>
                          <m:d>
                            <m:dPr>
                              <m:ctrlPr>
                                <a:rPr lang="en-US" i="1">
                                  <a:latin typeface="Cambria Math" panose="02040503050406030204" pitchFamily="18" charset="0"/>
                                </a:rPr>
                              </m:ctrlPr>
                            </m:dPr>
                            <m:e>
                              <m:r>
                                <a:rPr lang="en-US" i="1">
                                  <a:latin typeface="Cambria Math" panose="02040503050406030204" pitchFamily="18" charset="0"/>
                                </a:rPr>
                                <m:t>𝑘𝑧</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873319" y="4715249"/>
                <a:ext cx="3329629" cy="298928"/>
              </a:xfrm>
              <a:prstGeom prst="rect">
                <a:avLst/>
              </a:prstGeom>
              <a:blipFill>
                <a:blip r:embed="rId5"/>
                <a:stretch>
                  <a:fillRect l="-1097" b="-18000"/>
                </a:stretch>
              </a:blipFill>
            </p:spPr>
            <p:txBody>
              <a:bodyPr/>
              <a:lstStyle/>
              <a:p>
                <a:r>
                  <a:rPr lang="en-US">
                    <a:noFill/>
                  </a:rPr>
                  <a:t> </a:t>
                </a:r>
              </a:p>
            </p:txBody>
          </p:sp>
        </mc:Fallback>
      </mc:AlternateContent>
      <p:cxnSp>
        <p:nvCxnSpPr>
          <p:cNvPr id="19" name="Straight Arrow Connector 18"/>
          <p:cNvCxnSpPr/>
          <p:nvPr/>
        </p:nvCxnSpPr>
        <p:spPr>
          <a:xfrm>
            <a:off x="1879270" y="5601495"/>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840506" y="5684536"/>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840506" y="5684536"/>
                <a:ext cx="529949" cy="276999"/>
              </a:xfrm>
              <a:prstGeom prst="rect">
                <a:avLst/>
              </a:prstGeom>
              <a:blipFill>
                <a:blip r:embed="rId6"/>
                <a:stretch>
                  <a:fillRect b="-13333"/>
                </a:stretch>
              </a:blipFill>
            </p:spPr>
            <p:txBody>
              <a:bodyPr/>
              <a:lstStyle/>
              <a:p>
                <a:r>
                  <a:rPr lang="en-US">
                    <a:noFill/>
                  </a:rPr>
                  <a:t> </a:t>
                </a:r>
              </a:p>
            </p:txBody>
          </p:sp>
        </mc:Fallback>
      </mc:AlternateContent>
      <p:cxnSp>
        <p:nvCxnSpPr>
          <p:cNvPr id="21" name="Straight Arrow Connector 20"/>
          <p:cNvCxnSpPr/>
          <p:nvPr/>
        </p:nvCxnSpPr>
        <p:spPr>
          <a:xfrm flipH="1" flipV="1">
            <a:off x="1866684" y="5296433"/>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434351" y="5108472"/>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434351" y="5108472"/>
                <a:ext cx="529949" cy="298928"/>
              </a:xfrm>
              <a:prstGeom prst="rect">
                <a:avLst/>
              </a:prstGeom>
              <a:blipFill>
                <a:blip r:embed="rId7"/>
                <a:stretch>
                  <a:fillRect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26082" y="3198264"/>
                <a:ext cx="8770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26082" y="3198264"/>
                <a:ext cx="877099" cy="276999"/>
              </a:xfrm>
              <a:prstGeom prst="rect">
                <a:avLst/>
              </a:prstGeom>
              <a:blipFill>
                <a:blip r:embed="rId8"/>
                <a:stretch>
                  <a:fillRect l="-6250" r="-2778" b="-28889"/>
                </a:stretch>
              </a:blipFill>
            </p:spPr>
            <p:txBody>
              <a:bodyPr/>
              <a:lstStyle/>
              <a:p>
                <a:r>
                  <a:rPr lang="en-US">
                    <a:noFill/>
                  </a:rPr>
                  <a:t> </a:t>
                </a:r>
              </a:p>
            </p:txBody>
          </p:sp>
        </mc:Fallback>
      </mc:AlternateContent>
      <p:sp>
        <p:nvSpPr>
          <p:cNvPr id="24" name="Right Arrow 23"/>
          <p:cNvSpPr/>
          <p:nvPr/>
        </p:nvSpPr>
        <p:spPr>
          <a:xfrm>
            <a:off x="2475795" y="3158411"/>
            <a:ext cx="313183" cy="27699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007173" y="3030544"/>
            <a:ext cx="6136827" cy="584775"/>
          </a:xfrm>
          <a:prstGeom prst="rect">
            <a:avLst/>
          </a:prstGeom>
          <a:noFill/>
        </p:spPr>
        <p:txBody>
          <a:bodyPr wrap="square" rtlCol="0">
            <a:spAutoFit/>
          </a:bodyPr>
          <a:lstStyle/>
          <a:p>
            <a:r>
              <a:rPr lang="en-US" sz="1600" b="1" dirty="0"/>
              <a:t>Elliptic polarization </a:t>
            </a:r>
            <a:r>
              <a:rPr lang="en-US" sz="1600" dirty="0"/>
              <a:t>(but take care that linear and circular polarization are particular cases of elliptic polarization)</a:t>
            </a:r>
          </a:p>
        </p:txBody>
      </p:sp>
      <p:sp>
        <p:nvSpPr>
          <p:cNvPr id="26" name="Oval 25"/>
          <p:cNvSpPr/>
          <p:nvPr/>
        </p:nvSpPr>
        <p:spPr>
          <a:xfrm rot="2116172">
            <a:off x="1681808" y="4496168"/>
            <a:ext cx="418205" cy="221037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6A06DC1-B186-400E-8BBC-24CC0E650D72}"/>
              </a:ext>
            </a:extLst>
          </p:cNvPr>
          <p:cNvSpPr txBox="1"/>
          <p:nvPr/>
        </p:nvSpPr>
        <p:spPr>
          <a:xfrm>
            <a:off x="2843808" y="-99392"/>
            <a:ext cx="4641014" cy="769441"/>
          </a:xfrm>
          <a:prstGeom prst="rect">
            <a:avLst/>
          </a:prstGeom>
          <a:noFill/>
        </p:spPr>
        <p:txBody>
          <a:bodyPr wrap="none" rtlCol="0">
            <a:spAutoFit/>
          </a:bodyPr>
          <a:lstStyle/>
          <a:p>
            <a:r>
              <a:rPr lang="en-GB" sz="4400" dirty="0"/>
              <a:t>Elliptic polarization </a:t>
            </a:r>
            <a:endParaRPr lang="en-US" sz="4400" dirty="0"/>
          </a:p>
        </p:txBody>
      </p:sp>
      <p:cxnSp>
        <p:nvCxnSpPr>
          <p:cNvPr id="28" name="Straight Arrow Connector 27">
            <a:extLst>
              <a:ext uri="{FF2B5EF4-FFF2-40B4-BE49-F238E27FC236}">
                <a16:creationId xmlns:a16="http://schemas.microsoft.com/office/drawing/2014/main" id="{F02E44FC-C960-4A85-8267-503CF9CDCF17}"/>
              </a:ext>
            </a:extLst>
          </p:cNvPr>
          <p:cNvCxnSpPr/>
          <p:nvPr/>
        </p:nvCxnSpPr>
        <p:spPr bwMode="auto">
          <a:xfrm flipV="1">
            <a:off x="1936357" y="5108472"/>
            <a:ext cx="115363" cy="461665"/>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F51BF4EC-2F70-4392-8A5E-74A338D402D5}"/>
              </a:ext>
            </a:extLst>
          </p:cNvPr>
          <p:cNvCxnSpPr/>
          <p:nvPr/>
        </p:nvCxnSpPr>
        <p:spPr bwMode="auto">
          <a:xfrm flipH="1">
            <a:off x="1423293" y="5624117"/>
            <a:ext cx="447999" cy="315352"/>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3F129CE4-7733-40C5-9802-6C0D59B699D8}"/>
              </a:ext>
            </a:extLst>
          </p:cNvPr>
          <p:cNvCxnSpPr>
            <a:endCxn id="26" idx="4"/>
          </p:cNvCxnSpPr>
          <p:nvPr/>
        </p:nvCxnSpPr>
        <p:spPr bwMode="auto">
          <a:xfrm flipH="1">
            <a:off x="1252751" y="5624117"/>
            <a:ext cx="626519" cy="879560"/>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BB833860-EED2-499A-989F-5589D0869877}"/>
              </a:ext>
            </a:extLst>
          </p:cNvPr>
          <p:cNvCxnSpPr/>
          <p:nvPr/>
        </p:nvCxnSpPr>
        <p:spPr bwMode="auto">
          <a:xfrm flipH="1">
            <a:off x="1814112" y="5616174"/>
            <a:ext cx="65158" cy="409309"/>
          </a:xfrm>
          <a:prstGeom prst="straightConnector1">
            <a:avLst/>
          </a:prstGeom>
          <a:solidFill>
            <a:schemeClr val="accent1"/>
          </a:solidFill>
          <a:ln w="9525" cap="flat" cmpd="sng" algn="ctr">
            <a:solidFill>
              <a:srgbClr val="00B05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0C274679-87ED-4E62-95A2-C2E71302C719}"/>
              </a:ext>
            </a:extLst>
          </p:cNvPr>
          <p:cNvCxnSpPr/>
          <p:nvPr/>
        </p:nvCxnSpPr>
        <p:spPr bwMode="auto">
          <a:xfrm flipV="1">
            <a:off x="1879270" y="5385471"/>
            <a:ext cx="388474" cy="184666"/>
          </a:xfrm>
          <a:prstGeom prst="straightConnector1">
            <a:avLst/>
          </a:prstGeom>
          <a:solidFill>
            <a:schemeClr val="accent1"/>
          </a:solidFill>
          <a:ln w="9525"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7B35A7E5-2EA2-440C-9035-920199D93BBA}"/>
              </a:ext>
            </a:extLst>
          </p:cNvPr>
          <p:cNvSpPr txBox="1"/>
          <p:nvPr/>
        </p:nvSpPr>
        <p:spPr>
          <a:xfrm>
            <a:off x="441977" y="2847580"/>
            <a:ext cx="1749197" cy="369332"/>
          </a:xfrm>
          <a:prstGeom prst="rect">
            <a:avLst/>
          </a:prstGeom>
          <a:noFill/>
        </p:spPr>
        <p:txBody>
          <a:bodyPr wrap="none" rtlCol="0">
            <a:spAutoFit/>
          </a:bodyPr>
          <a:lstStyle/>
          <a:p>
            <a:r>
              <a:rPr lang="en-GB" dirty="0"/>
              <a:t>Other cases than </a:t>
            </a: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717DA4C-0D8F-4335-AE6D-5DBF51F212D2}"/>
                  </a:ext>
                </a:extLst>
              </p:cNvPr>
              <p:cNvSpPr txBox="1"/>
              <p:nvPr/>
            </p:nvSpPr>
            <p:spPr>
              <a:xfrm>
                <a:off x="692116" y="3402869"/>
                <a:ext cx="2064668" cy="470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r>
                        <a:rPr lang="en-GB"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𝑦</m:t>
                          </m:r>
                        </m:sub>
                      </m:sSub>
                    </m:oMath>
                  </m:oMathPara>
                </a14:m>
                <a:endParaRPr lang="en-US" dirty="0"/>
              </a:p>
            </p:txBody>
          </p:sp>
        </mc:Choice>
        <mc:Fallback xmlns="">
          <p:sp>
            <p:nvSpPr>
              <p:cNvPr id="34" name="TextBox 33">
                <a:extLst>
                  <a:ext uri="{FF2B5EF4-FFF2-40B4-BE49-F238E27FC236}">
                    <a16:creationId xmlns:a16="http://schemas.microsoft.com/office/drawing/2014/main" id="{E717DA4C-0D8F-4335-AE6D-5DBF51F212D2}"/>
                  </a:ext>
                </a:extLst>
              </p:cNvPr>
              <p:cNvSpPr txBox="1">
                <a:spLocks noRot="1" noChangeAspect="1" noMove="1" noResize="1" noEditPoints="1" noAdjustHandles="1" noChangeArrowheads="1" noChangeShapeType="1" noTextEdit="1"/>
              </p:cNvSpPr>
              <p:nvPr/>
            </p:nvSpPr>
            <p:spPr>
              <a:xfrm>
                <a:off x="692116" y="3402869"/>
                <a:ext cx="2064668" cy="47064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51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15</a:t>
            </a:fld>
            <a:endParaRPr lang="en-US" altLang="zh-CN"/>
          </a:p>
        </p:txBody>
      </p:sp>
      <p:sp>
        <p:nvSpPr>
          <p:cNvPr id="3" name="Title 1">
            <a:extLst>
              <a:ext uri="{FF2B5EF4-FFF2-40B4-BE49-F238E27FC236}">
                <a16:creationId xmlns:a16="http://schemas.microsoft.com/office/drawing/2014/main" id="{1C9C9C1D-32D5-4E2C-B388-66135EAF7DB9}"/>
              </a:ext>
            </a:extLst>
          </p:cNvPr>
          <p:cNvSpPr>
            <a:spLocks noGrp="1"/>
          </p:cNvSpPr>
          <p:nvPr>
            <p:ph type="title"/>
          </p:nvPr>
        </p:nvSpPr>
        <p:spPr>
          <a:xfrm>
            <a:off x="395536" y="-99392"/>
            <a:ext cx="8229600" cy="1143000"/>
          </a:xfrm>
        </p:spPr>
        <p:txBody>
          <a:bodyPr/>
          <a:lstStyle/>
          <a:p>
            <a:r>
              <a:rPr lang="en-GB" dirty="0"/>
              <a:t>Summary </a:t>
            </a:r>
            <a:endParaRPr lang="en-US" dirty="0"/>
          </a:p>
        </p:txBody>
      </p:sp>
      <p:sp>
        <p:nvSpPr>
          <p:cNvPr id="5" name="Rectangle 4">
            <a:extLst>
              <a:ext uri="{FF2B5EF4-FFF2-40B4-BE49-F238E27FC236}">
                <a16:creationId xmlns:a16="http://schemas.microsoft.com/office/drawing/2014/main" id="{8E9983C7-B150-4C14-A764-D422105C8605}"/>
              </a:ext>
            </a:extLst>
          </p:cNvPr>
          <p:cNvSpPr/>
          <p:nvPr/>
        </p:nvSpPr>
        <p:spPr bwMode="auto">
          <a:xfrm>
            <a:off x="414585" y="1146230"/>
            <a:ext cx="1512168" cy="1143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6" name="Straight Connector 5">
            <a:extLst>
              <a:ext uri="{FF2B5EF4-FFF2-40B4-BE49-F238E27FC236}">
                <a16:creationId xmlns:a16="http://schemas.microsoft.com/office/drawing/2014/main" id="{F7288C5C-AA47-4EFC-A8F2-652D5840007B}"/>
              </a:ext>
            </a:extLst>
          </p:cNvPr>
          <p:cNvCxnSpPr/>
          <p:nvPr/>
        </p:nvCxnSpPr>
        <p:spPr bwMode="auto">
          <a:xfrm flipV="1">
            <a:off x="414585" y="1146230"/>
            <a:ext cx="1440160" cy="1143000"/>
          </a:xfrm>
          <a:prstGeom prst="line">
            <a:avLst/>
          </a:prstGeom>
          <a:solidFill>
            <a:schemeClr val="accent1"/>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a:extLst>
              <a:ext uri="{FF2B5EF4-FFF2-40B4-BE49-F238E27FC236}">
                <a16:creationId xmlns:a16="http://schemas.microsoft.com/office/drawing/2014/main" id="{72DD1814-34C2-4712-9EC4-311EC2DC174C}"/>
              </a:ext>
            </a:extLst>
          </p:cNvPr>
          <p:cNvCxnSpPr/>
          <p:nvPr/>
        </p:nvCxnSpPr>
        <p:spPr bwMode="auto">
          <a:xfrm flipV="1">
            <a:off x="1134665" y="1146230"/>
            <a:ext cx="720080" cy="576064"/>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1AC74527-539A-442B-B2DE-6C629FED66B6}"/>
              </a:ext>
            </a:extLst>
          </p:cNvPr>
          <p:cNvSpPr txBox="1"/>
          <p:nvPr/>
        </p:nvSpPr>
        <p:spPr>
          <a:xfrm>
            <a:off x="1686269" y="746574"/>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sp>
        <p:nvSpPr>
          <p:cNvPr id="9" name="Rectangle 8">
            <a:extLst>
              <a:ext uri="{FF2B5EF4-FFF2-40B4-BE49-F238E27FC236}">
                <a16:creationId xmlns:a16="http://schemas.microsoft.com/office/drawing/2014/main" id="{E9417A0F-5DC2-41A7-96F3-86BE5A86B3D2}"/>
              </a:ext>
            </a:extLst>
          </p:cNvPr>
          <p:cNvSpPr/>
          <p:nvPr/>
        </p:nvSpPr>
        <p:spPr bwMode="auto">
          <a:xfrm>
            <a:off x="414585" y="3306470"/>
            <a:ext cx="1512168" cy="1143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0" name="Straight Connector 9">
            <a:extLst>
              <a:ext uri="{FF2B5EF4-FFF2-40B4-BE49-F238E27FC236}">
                <a16:creationId xmlns:a16="http://schemas.microsoft.com/office/drawing/2014/main" id="{2AC048F1-41A4-4B27-B12C-E6891D88DF97}"/>
              </a:ext>
            </a:extLst>
          </p:cNvPr>
          <p:cNvCxnSpPr/>
          <p:nvPr/>
        </p:nvCxnSpPr>
        <p:spPr bwMode="auto">
          <a:xfrm>
            <a:off x="414585" y="3306470"/>
            <a:ext cx="1512168" cy="1143000"/>
          </a:xfrm>
          <a:prstGeom prst="line">
            <a:avLst/>
          </a:prstGeom>
          <a:solidFill>
            <a:schemeClr val="accent1"/>
          </a:solid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FB42728E-7868-430B-B1C4-21CBE3C8ACBF}"/>
              </a:ext>
            </a:extLst>
          </p:cNvPr>
          <p:cNvCxnSpPr/>
          <p:nvPr/>
        </p:nvCxnSpPr>
        <p:spPr bwMode="auto">
          <a:xfrm>
            <a:off x="1134665" y="3893603"/>
            <a:ext cx="792088" cy="555867"/>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46C67174-0030-4641-A231-ADF4EC2E0AAC}"/>
              </a:ext>
            </a:extLst>
          </p:cNvPr>
          <p:cNvSpPr txBox="1"/>
          <p:nvPr/>
        </p:nvSpPr>
        <p:spPr>
          <a:xfrm>
            <a:off x="1988743" y="4264804"/>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cxnSp>
        <p:nvCxnSpPr>
          <p:cNvPr id="13" name="Straight Connector 12">
            <a:extLst>
              <a:ext uri="{FF2B5EF4-FFF2-40B4-BE49-F238E27FC236}">
                <a16:creationId xmlns:a16="http://schemas.microsoft.com/office/drawing/2014/main" id="{DD046798-4E10-4D47-93C5-8F62DF21DE2A}"/>
              </a:ext>
            </a:extLst>
          </p:cNvPr>
          <p:cNvCxnSpPr/>
          <p:nvPr/>
        </p:nvCxnSpPr>
        <p:spPr bwMode="auto">
          <a:xfrm>
            <a:off x="2405616" y="624737"/>
            <a:ext cx="0" cy="532938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C2E3541-8478-4407-943C-2BD97B1D38DC}"/>
              </a:ext>
            </a:extLst>
          </p:cNvPr>
          <p:cNvCxnSpPr/>
          <p:nvPr/>
        </p:nvCxnSpPr>
        <p:spPr bwMode="auto">
          <a:xfrm flipV="1">
            <a:off x="918641" y="1506270"/>
            <a:ext cx="216024" cy="2114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59892144-5261-4408-9E98-2A9D68C9C5EF}"/>
              </a:ext>
            </a:extLst>
          </p:cNvPr>
          <p:cNvCxnSpPr/>
          <p:nvPr/>
        </p:nvCxnSpPr>
        <p:spPr bwMode="auto">
          <a:xfrm flipH="1">
            <a:off x="1134665" y="1717730"/>
            <a:ext cx="216024" cy="2205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7F1693C4-6EF9-4844-824B-66FAE1245CDB}"/>
              </a:ext>
            </a:extLst>
          </p:cNvPr>
          <p:cNvCxnSpPr/>
          <p:nvPr/>
        </p:nvCxnSpPr>
        <p:spPr bwMode="auto">
          <a:xfrm>
            <a:off x="1242677" y="3810526"/>
            <a:ext cx="252028" cy="1440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E5EA080B-2470-4B21-8E50-1DD79B5AA34D}"/>
              </a:ext>
            </a:extLst>
          </p:cNvPr>
          <p:cNvCxnSpPr/>
          <p:nvPr/>
        </p:nvCxnSpPr>
        <p:spPr bwMode="auto">
          <a:xfrm flipH="1" flipV="1">
            <a:off x="1092626" y="4003761"/>
            <a:ext cx="234026" cy="13945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18581B38-586F-42E3-8BDA-4CAA7A4B5607}"/>
              </a:ext>
            </a:extLst>
          </p:cNvPr>
          <p:cNvSpPr txBox="1"/>
          <p:nvPr/>
        </p:nvSpPr>
        <p:spPr>
          <a:xfrm>
            <a:off x="386322" y="5066927"/>
            <a:ext cx="1928733" cy="369332"/>
          </a:xfrm>
          <a:prstGeom prst="rect">
            <a:avLst/>
          </a:prstGeom>
          <a:noFill/>
        </p:spPr>
        <p:txBody>
          <a:bodyPr wrap="none" rtlCol="0">
            <a:spAutoFit/>
          </a:bodyPr>
          <a:lstStyle/>
          <a:p>
            <a:r>
              <a:rPr lang="en-GB" dirty="0"/>
              <a:t>Linear polarization</a:t>
            </a:r>
            <a:endParaRPr lang="en-US" dirty="0"/>
          </a:p>
        </p:txBody>
      </p:sp>
      <p:sp>
        <p:nvSpPr>
          <p:cNvPr id="19" name="Rectangle 18">
            <a:extLst>
              <a:ext uri="{FF2B5EF4-FFF2-40B4-BE49-F238E27FC236}">
                <a16:creationId xmlns:a16="http://schemas.microsoft.com/office/drawing/2014/main" id="{DF26AE5E-E848-471C-B0F4-6CE7C26F1AE5}"/>
              </a:ext>
            </a:extLst>
          </p:cNvPr>
          <p:cNvSpPr/>
          <p:nvPr/>
        </p:nvSpPr>
        <p:spPr bwMode="auto">
          <a:xfrm>
            <a:off x="2989320" y="1024393"/>
            <a:ext cx="1152126" cy="1143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0" name="Oval 19">
            <a:extLst>
              <a:ext uri="{FF2B5EF4-FFF2-40B4-BE49-F238E27FC236}">
                <a16:creationId xmlns:a16="http://schemas.microsoft.com/office/drawing/2014/main" id="{216BEE86-9B33-4568-94CB-0B01C770E4A6}"/>
              </a:ext>
            </a:extLst>
          </p:cNvPr>
          <p:cNvSpPr/>
          <p:nvPr/>
        </p:nvSpPr>
        <p:spPr bwMode="auto">
          <a:xfrm>
            <a:off x="3010047" y="1024393"/>
            <a:ext cx="1131401" cy="1143000"/>
          </a:xfrm>
          <a:prstGeom prst="ellipse">
            <a:avLst/>
          </a:prstGeom>
          <a:noFill/>
          <a:ln w="9525" cap="flat" cmpd="sng" algn="ctr">
            <a:solidFill>
              <a:srgbClr val="66FF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1" name="Straight Arrow Connector 20">
            <a:extLst>
              <a:ext uri="{FF2B5EF4-FFF2-40B4-BE49-F238E27FC236}">
                <a16:creationId xmlns:a16="http://schemas.microsoft.com/office/drawing/2014/main" id="{6333D2EF-9B4B-4469-8CCB-3A6030B03870}"/>
              </a:ext>
            </a:extLst>
          </p:cNvPr>
          <p:cNvCxnSpPr/>
          <p:nvPr/>
        </p:nvCxnSpPr>
        <p:spPr bwMode="auto">
          <a:xfrm flipH="1" flipV="1">
            <a:off x="4193627" y="1312425"/>
            <a:ext cx="123291" cy="283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9302297C-7484-4834-8106-2E6D67CF05EF}"/>
              </a:ext>
            </a:extLst>
          </p:cNvPr>
          <p:cNvCxnSpPr/>
          <p:nvPr/>
        </p:nvCxnSpPr>
        <p:spPr bwMode="auto">
          <a:xfrm>
            <a:off x="2773296" y="1595893"/>
            <a:ext cx="144016" cy="2205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0A666DC3-B771-46DA-9608-879FCF698BE8}"/>
              </a:ext>
            </a:extLst>
          </p:cNvPr>
          <p:cNvCxnSpPr/>
          <p:nvPr/>
        </p:nvCxnSpPr>
        <p:spPr bwMode="auto">
          <a:xfrm flipV="1">
            <a:off x="3540924" y="1096401"/>
            <a:ext cx="312492" cy="543672"/>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35A2929E-DFDC-405E-AE4A-6C03F3EF32EC}"/>
              </a:ext>
            </a:extLst>
          </p:cNvPr>
          <p:cNvSpPr txBox="1"/>
          <p:nvPr/>
        </p:nvSpPr>
        <p:spPr>
          <a:xfrm>
            <a:off x="3737803" y="684219"/>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sp>
        <p:nvSpPr>
          <p:cNvPr id="25" name="Rectangle 24">
            <a:extLst>
              <a:ext uri="{FF2B5EF4-FFF2-40B4-BE49-F238E27FC236}">
                <a16:creationId xmlns:a16="http://schemas.microsoft.com/office/drawing/2014/main" id="{48C25AC2-4BEF-40CC-B0C8-0ED2FC84BE2C}"/>
              </a:ext>
            </a:extLst>
          </p:cNvPr>
          <p:cNvSpPr/>
          <p:nvPr/>
        </p:nvSpPr>
        <p:spPr bwMode="auto">
          <a:xfrm>
            <a:off x="2989320" y="3164767"/>
            <a:ext cx="1152126" cy="1143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Oval 25">
            <a:extLst>
              <a:ext uri="{FF2B5EF4-FFF2-40B4-BE49-F238E27FC236}">
                <a16:creationId xmlns:a16="http://schemas.microsoft.com/office/drawing/2014/main" id="{A94266F6-2836-4C02-BC45-9A7923441C8D}"/>
              </a:ext>
            </a:extLst>
          </p:cNvPr>
          <p:cNvSpPr/>
          <p:nvPr/>
        </p:nvSpPr>
        <p:spPr bwMode="auto">
          <a:xfrm>
            <a:off x="3010047" y="3164767"/>
            <a:ext cx="1131401" cy="1143000"/>
          </a:xfrm>
          <a:prstGeom prst="ellipse">
            <a:avLst/>
          </a:prstGeom>
          <a:noFill/>
          <a:ln w="9525" cap="flat" cmpd="sng" algn="ctr">
            <a:solidFill>
              <a:srgbClr val="66FF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7" name="Straight Arrow Connector 26">
            <a:extLst>
              <a:ext uri="{FF2B5EF4-FFF2-40B4-BE49-F238E27FC236}">
                <a16:creationId xmlns:a16="http://schemas.microsoft.com/office/drawing/2014/main" id="{637F843C-AD8D-4082-976C-B6A2A990E769}"/>
              </a:ext>
            </a:extLst>
          </p:cNvPr>
          <p:cNvCxnSpPr/>
          <p:nvPr/>
        </p:nvCxnSpPr>
        <p:spPr bwMode="auto">
          <a:xfrm>
            <a:off x="4195691" y="3569295"/>
            <a:ext cx="121227" cy="3126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F3016144-F9B5-4C1C-BB5E-DCC023F0A3DC}"/>
              </a:ext>
            </a:extLst>
          </p:cNvPr>
          <p:cNvCxnSpPr/>
          <p:nvPr/>
        </p:nvCxnSpPr>
        <p:spPr bwMode="auto">
          <a:xfrm flipH="1" flipV="1">
            <a:off x="2785599" y="3668242"/>
            <a:ext cx="149478" cy="3289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86CC5AE2-B98A-44C9-9874-6424FE9002EF}"/>
              </a:ext>
            </a:extLst>
          </p:cNvPr>
          <p:cNvCxnSpPr/>
          <p:nvPr/>
        </p:nvCxnSpPr>
        <p:spPr bwMode="auto">
          <a:xfrm flipV="1">
            <a:off x="3540924" y="3236775"/>
            <a:ext cx="312492" cy="543672"/>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A8BBF05D-132D-4D5C-9333-53EAC83C0B05}"/>
              </a:ext>
            </a:extLst>
          </p:cNvPr>
          <p:cNvSpPr txBox="1"/>
          <p:nvPr/>
        </p:nvSpPr>
        <p:spPr>
          <a:xfrm>
            <a:off x="3737803" y="2824593"/>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cxnSp>
        <p:nvCxnSpPr>
          <p:cNvPr id="31" name="Straight Connector 30">
            <a:extLst>
              <a:ext uri="{FF2B5EF4-FFF2-40B4-BE49-F238E27FC236}">
                <a16:creationId xmlns:a16="http://schemas.microsoft.com/office/drawing/2014/main" id="{DA3FE4E0-88D9-45FD-8E71-E01CE93C7C64}"/>
              </a:ext>
            </a:extLst>
          </p:cNvPr>
          <p:cNvCxnSpPr/>
          <p:nvPr/>
        </p:nvCxnSpPr>
        <p:spPr bwMode="auto">
          <a:xfrm>
            <a:off x="5130511" y="1074118"/>
            <a:ext cx="0" cy="532938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0748322D-127F-47DF-8EB0-58DEB4AB6DB3}"/>
              </a:ext>
            </a:extLst>
          </p:cNvPr>
          <p:cNvSpPr txBox="1"/>
          <p:nvPr/>
        </p:nvSpPr>
        <p:spPr>
          <a:xfrm>
            <a:off x="2679827" y="4973514"/>
            <a:ext cx="2012089" cy="369332"/>
          </a:xfrm>
          <a:prstGeom prst="rect">
            <a:avLst/>
          </a:prstGeom>
          <a:noFill/>
        </p:spPr>
        <p:txBody>
          <a:bodyPr wrap="none" rtlCol="0">
            <a:spAutoFit/>
          </a:bodyPr>
          <a:lstStyle/>
          <a:p>
            <a:r>
              <a:rPr lang="en-GB" dirty="0"/>
              <a:t>Circular polarization</a:t>
            </a:r>
            <a:endParaRPr lang="en-US" dirty="0"/>
          </a:p>
        </p:txBody>
      </p:sp>
      <p:sp>
        <p:nvSpPr>
          <p:cNvPr id="33" name="Rectangle 32">
            <a:extLst>
              <a:ext uri="{FF2B5EF4-FFF2-40B4-BE49-F238E27FC236}">
                <a16:creationId xmlns:a16="http://schemas.microsoft.com/office/drawing/2014/main" id="{FCE81C89-5ECE-4EA0-A4F0-0481642A8DFB}"/>
              </a:ext>
            </a:extLst>
          </p:cNvPr>
          <p:cNvSpPr/>
          <p:nvPr/>
        </p:nvSpPr>
        <p:spPr bwMode="auto">
          <a:xfrm>
            <a:off x="5449698" y="1022058"/>
            <a:ext cx="852808" cy="1143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4" name="Oval 33">
            <a:extLst>
              <a:ext uri="{FF2B5EF4-FFF2-40B4-BE49-F238E27FC236}">
                <a16:creationId xmlns:a16="http://schemas.microsoft.com/office/drawing/2014/main" id="{53B0B4A8-8476-467E-A7DA-F1DE0033087A}"/>
              </a:ext>
            </a:extLst>
          </p:cNvPr>
          <p:cNvSpPr/>
          <p:nvPr/>
        </p:nvSpPr>
        <p:spPr bwMode="auto">
          <a:xfrm rot="1788536">
            <a:off x="5644274" y="975178"/>
            <a:ext cx="446513" cy="1248821"/>
          </a:xfrm>
          <a:prstGeom prst="ellipse">
            <a:avLst/>
          </a:prstGeom>
          <a:noFill/>
          <a:ln w="9525" cap="flat" cmpd="sng" algn="ctr">
            <a:solidFill>
              <a:srgbClr val="66FF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aramond" panose="02020404030301010803" pitchFamily="18" charset="0"/>
              <a:ea typeface="楷体_GB2312" pitchFamily="49" charset="-122"/>
            </a:endParaRPr>
          </a:p>
        </p:txBody>
      </p:sp>
      <p:cxnSp>
        <p:nvCxnSpPr>
          <p:cNvPr id="35" name="Straight Arrow Connector 34">
            <a:extLst>
              <a:ext uri="{FF2B5EF4-FFF2-40B4-BE49-F238E27FC236}">
                <a16:creationId xmlns:a16="http://schemas.microsoft.com/office/drawing/2014/main" id="{32C9FD1B-6A15-4ED9-A6EB-F40E269D2B5F}"/>
              </a:ext>
            </a:extLst>
          </p:cNvPr>
          <p:cNvCxnSpPr/>
          <p:nvPr/>
        </p:nvCxnSpPr>
        <p:spPr bwMode="auto">
          <a:xfrm flipV="1">
            <a:off x="6072560" y="1723718"/>
            <a:ext cx="159342" cy="1765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a:extLst>
              <a:ext uri="{FF2B5EF4-FFF2-40B4-BE49-F238E27FC236}">
                <a16:creationId xmlns:a16="http://schemas.microsoft.com/office/drawing/2014/main" id="{CCFB4029-5072-49A7-89FB-22C7539CE831}"/>
              </a:ext>
            </a:extLst>
          </p:cNvPr>
          <p:cNvCxnSpPr/>
          <p:nvPr/>
        </p:nvCxnSpPr>
        <p:spPr bwMode="auto">
          <a:xfrm flipH="1">
            <a:off x="5449698" y="1454911"/>
            <a:ext cx="72008" cy="2205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2A413E9-C015-45AA-A63B-8F2AEDB84DD6}"/>
              </a:ext>
            </a:extLst>
          </p:cNvPr>
          <p:cNvCxnSpPr/>
          <p:nvPr/>
        </p:nvCxnSpPr>
        <p:spPr bwMode="auto">
          <a:xfrm flipV="1">
            <a:off x="5885689" y="1058458"/>
            <a:ext cx="312492" cy="543672"/>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E076383B-4245-40BC-B5F8-11BCE7A37B24}"/>
              </a:ext>
            </a:extLst>
          </p:cNvPr>
          <p:cNvSpPr txBox="1"/>
          <p:nvPr/>
        </p:nvSpPr>
        <p:spPr>
          <a:xfrm>
            <a:off x="5975421" y="681087"/>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sp>
        <p:nvSpPr>
          <p:cNvPr id="39" name="TextBox 38">
            <a:extLst>
              <a:ext uri="{FF2B5EF4-FFF2-40B4-BE49-F238E27FC236}">
                <a16:creationId xmlns:a16="http://schemas.microsoft.com/office/drawing/2014/main" id="{A0529789-7C0C-486D-A22F-8672E15119BA}"/>
              </a:ext>
            </a:extLst>
          </p:cNvPr>
          <p:cNvSpPr txBox="1"/>
          <p:nvPr/>
        </p:nvSpPr>
        <p:spPr>
          <a:xfrm>
            <a:off x="5847142" y="4983619"/>
            <a:ext cx="2324982" cy="646331"/>
          </a:xfrm>
          <a:prstGeom prst="rect">
            <a:avLst/>
          </a:prstGeom>
          <a:noFill/>
        </p:spPr>
        <p:txBody>
          <a:bodyPr wrap="square" rtlCol="0">
            <a:spAutoFit/>
          </a:bodyPr>
          <a:lstStyle/>
          <a:p>
            <a:r>
              <a:rPr lang="en-GB" dirty="0"/>
              <a:t>Other cases of elliptic polarization </a:t>
            </a:r>
            <a:endParaRPr lang="en-US" dirty="0"/>
          </a:p>
        </p:txBody>
      </p:sp>
      <p:sp>
        <p:nvSpPr>
          <p:cNvPr id="40" name="Rectangle 39">
            <a:extLst>
              <a:ext uri="{FF2B5EF4-FFF2-40B4-BE49-F238E27FC236}">
                <a16:creationId xmlns:a16="http://schemas.microsoft.com/office/drawing/2014/main" id="{99ECD864-FAC6-4B21-BD78-2C38DA92E5FA}"/>
              </a:ext>
            </a:extLst>
          </p:cNvPr>
          <p:cNvSpPr/>
          <p:nvPr/>
        </p:nvSpPr>
        <p:spPr bwMode="auto">
          <a:xfrm>
            <a:off x="7156512" y="1102050"/>
            <a:ext cx="738896" cy="1142108"/>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41" name="Straight Arrow Connector 40">
            <a:extLst>
              <a:ext uri="{FF2B5EF4-FFF2-40B4-BE49-F238E27FC236}">
                <a16:creationId xmlns:a16="http://schemas.microsoft.com/office/drawing/2014/main" id="{2E88F1A8-BFCC-45C1-9C1A-290C8221621D}"/>
              </a:ext>
            </a:extLst>
          </p:cNvPr>
          <p:cNvCxnSpPr/>
          <p:nvPr/>
        </p:nvCxnSpPr>
        <p:spPr bwMode="auto">
          <a:xfrm>
            <a:off x="8035060" y="1880576"/>
            <a:ext cx="0" cy="2291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27494449-44C2-4CB7-BE9A-C083F422B91B}"/>
              </a:ext>
            </a:extLst>
          </p:cNvPr>
          <p:cNvCxnSpPr/>
          <p:nvPr/>
        </p:nvCxnSpPr>
        <p:spPr bwMode="auto">
          <a:xfrm flipV="1">
            <a:off x="7086504" y="1412112"/>
            <a:ext cx="31590" cy="2027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EB63E247-BE0F-440A-A5B3-A9B6ABD75D97}"/>
              </a:ext>
            </a:extLst>
          </p:cNvPr>
          <p:cNvCxnSpPr>
            <a:endCxn id="45" idx="0"/>
          </p:cNvCxnSpPr>
          <p:nvPr/>
        </p:nvCxnSpPr>
        <p:spPr bwMode="auto">
          <a:xfrm flipH="1" flipV="1">
            <a:off x="7358407" y="1127763"/>
            <a:ext cx="243683" cy="596956"/>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F162E73D-2136-44AD-A0B4-B520ECC051B7}"/>
              </a:ext>
            </a:extLst>
          </p:cNvPr>
          <p:cNvSpPr txBox="1"/>
          <p:nvPr/>
        </p:nvSpPr>
        <p:spPr>
          <a:xfrm>
            <a:off x="7296016" y="773835"/>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sp>
        <p:nvSpPr>
          <p:cNvPr id="45" name="Oval 44">
            <a:extLst>
              <a:ext uri="{FF2B5EF4-FFF2-40B4-BE49-F238E27FC236}">
                <a16:creationId xmlns:a16="http://schemas.microsoft.com/office/drawing/2014/main" id="{88145F9C-F1DD-4A80-BA1C-EAEE37E8DAAE}"/>
              </a:ext>
            </a:extLst>
          </p:cNvPr>
          <p:cNvSpPr/>
          <p:nvPr/>
        </p:nvSpPr>
        <p:spPr bwMode="auto">
          <a:xfrm rot="20425366">
            <a:off x="7309782" y="1093955"/>
            <a:ext cx="489167" cy="1169636"/>
          </a:xfrm>
          <a:prstGeom prst="ellipse">
            <a:avLst/>
          </a:prstGeom>
          <a:noFill/>
          <a:ln w="9525" cap="flat" cmpd="sng" algn="ctr">
            <a:solidFill>
              <a:srgbClr val="66FF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D8E4408-971E-4268-AB65-A95ECBB154D1}"/>
                  </a:ext>
                </a:extLst>
              </p:cNvPr>
              <p:cNvSpPr txBox="1"/>
              <p:nvPr/>
            </p:nvSpPr>
            <p:spPr>
              <a:xfrm>
                <a:off x="845360" y="2358610"/>
                <a:ext cx="6493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46" name="TextBox 45">
                <a:extLst>
                  <a:ext uri="{FF2B5EF4-FFF2-40B4-BE49-F238E27FC236}">
                    <a16:creationId xmlns:a16="http://schemas.microsoft.com/office/drawing/2014/main" id="{CD8E4408-971E-4268-AB65-A95ECBB154D1}"/>
                  </a:ext>
                </a:extLst>
              </p:cNvPr>
              <p:cNvSpPr txBox="1">
                <a:spLocks noRot="1" noChangeAspect="1" noMove="1" noResize="1" noEditPoints="1" noAdjustHandles="1" noChangeArrowheads="1" noChangeShapeType="1" noTextEdit="1"/>
              </p:cNvSpPr>
              <p:nvPr/>
            </p:nvSpPr>
            <p:spPr>
              <a:xfrm>
                <a:off x="845360" y="2358610"/>
                <a:ext cx="649345" cy="276999"/>
              </a:xfrm>
              <a:prstGeom prst="rect">
                <a:avLst/>
              </a:prstGeom>
              <a:blipFill>
                <a:blip r:embed="rId2"/>
                <a:stretch>
                  <a:fillRect l="-8491" r="-7547"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19A3095-6A03-4480-82E0-292B306A54CE}"/>
                  </a:ext>
                </a:extLst>
              </p:cNvPr>
              <p:cNvSpPr txBox="1"/>
              <p:nvPr/>
            </p:nvSpPr>
            <p:spPr>
              <a:xfrm>
                <a:off x="863696" y="4651833"/>
                <a:ext cx="6622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oMath>
                  </m:oMathPara>
                </a14:m>
                <a:endParaRPr lang="en-US" dirty="0"/>
              </a:p>
            </p:txBody>
          </p:sp>
        </mc:Choice>
        <mc:Fallback xmlns="">
          <p:sp>
            <p:nvSpPr>
              <p:cNvPr id="47" name="TextBox 46">
                <a:extLst>
                  <a:ext uri="{FF2B5EF4-FFF2-40B4-BE49-F238E27FC236}">
                    <a16:creationId xmlns:a16="http://schemas.microsoft.com/office/drawing/2014/main" id="{019A3095-6A03-4480-82E0-292B306A54CE}"/>
                  </a:ext>
                </a:extLst>
              </p:cNvPr>
              <p:cNvSpPr txBox="1">
                <a:spLocks noRot="1" noChangeAspect="1" noMove="1" noResize="1" noEditPoints="1" noAdjustHandles="1" noChangeArrowheads="1" noChangeShapeType="1" noTextEdit="1"/>
              </p:cNvSpPr>
              <p:nvPr/>
            </p:nvSpPr>
            <p:spPr>
              <a:xfrm>
                <a:off x="863696" y="4651833"/>
                <a:ext cx="662297" cy="276999"/>
              </a:xfrm>
              <a:prstGeom prst="rect">
                <a:avLst/>
              </a:prstGeom>
              <a:blipFill>
                <a:blip r:embed="rId3"/>
                <a:stretch>
                  <a:fillRect l="-8333" r="-4630"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4417987-3F8C-4433-97DE-A38492C02C48}"/>
                  </a:ext>
                </a:extLst>
              </p:cNvPr>
              <p:cNvSpPr txBox="1"/>
              <p:nvPr/>
            </p:nvSpPr>
            <p:spPr>
              <a:xfrm>
                <a:off x="3240118" y="4479795"/>
                <a:ext cx="662297" cy="470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m:oMathPara>
                </a14:m>
                <a:endParaRPr lang="en-US" dirty="0"/>
              </a:p>
            </p:txBody>
          </p:sp>
        </mc:Choice>
        <mc:Fallback xmlns="">
          <p:sp>
            <p:nvSpPr>
              <p:cNvPr id="48" name="TextBox 47">
                <a:extLst>
                  <a:ext uri="{FF2B5EF4-FFF2-40B4-BE49-F238E27FC236}">
                    <a16:creationId xmlns:a16="http://schemas.microsoft.com/office/drawing/2014/main" id="{F4417987-3F8C-4433-97DE-A38492C02C48}"/>
                  </a:ext>
                </a:extLst>
              </p:cNvPr>
              <p:cNvSpPr txBox="1">
                <a:spLocks noRot="1" noChangeAspect="1" noMove="1" noResize="1" noEditPoints="1" noAdjustHandles="1" noChangeArrowheads="1" noChangeShapeType="1" noTextEdit="1"/>
              </p:cNvSpPr>
              <p:nvPr/>
            </p:nvSpPr>
            <p:spPr>
              <a:xfrm>
                <a:off x="3240118" y="4479795"/>
                <a:ext cx="662297" cy="4706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FB18261-0745-4F5E-9DAC-A48D43BD0053}"/>
                  </a:ext>
                </a:extLst>
              </p:cNvPr>
              <p:cNvSpPr txBox="1"/>
              <p:nvPr/>
            </p:nvSpPr>
            <p:spPr>
              <a:xfrm>
                <a:off x="3263127" y="2137927"/>
                <a:ext cx="873894" cy="470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m:oMathPara>
                </a14:m>
                <a:endParaRPr lang="en-US" dirty="0"/>
              </a:p>
            </p:txBody>
          </p:sp>
        </mc:Choice>
        <mc:Fallback xmlns="">
          <p:sp>
            <p:nvSpPr>
              <p:cNvPr id="49" name="TextBox 48">
                <a:extLst>
                  <a:ext uri="{FF2B5EF4-FFF2-40B4-BE49-F238E27FC236}">
                    <a16:creationId xmlns:a16="http://schemas.microsoft.com/office/drawing/2014/main" id="{7FB18261-0745-4F5E-9DAC-A48D43BD0053}"/>
                  </a:ext>
                </a:extLst>
              </p:cNvPr>
              <p:cNvSpPr txBox="1">
                <a:spLocks noRot="1" noChangeAspect="1" noMove="1" noResize="1" noEditPoints="1" noAdjustHandles="1" noChangeArrowheads="1" noChangeShapeType="1" noTextEdit="1"/>
              </p:cNvSpPr>
              <p:nvPr/>
            </p:nvSpPr>
            <p:spPr>
              <a:xfrm>
                <a:off x="3263127" y="2137927"/>
                <a:ext cx="873894" cy="4706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243AC61-4C52-4709-A6D2-C62723347322}"/>
                  </a:ext>
                </a:extLst>
              </p:cNvPr>
              <p:cNvSpPr txBox="1"/>
              <p:nvPr/>
            </p:nvSpPr>
            <p:spPr>
              <a:xfrm>
                <a:off x="5404325" y="4372332"/>
                <a:ext cx="1091901" cy="470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0&lt;</m:t>
                      </m:r>
                      <m:r>
                        <a:rPr lang="en-GB"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&lt;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m:oMathPara>
                </a14:m>
                <a:endParaRPr lang="en-US" dirty="0"/>
              </a:p>
            </p:txBody>
          </p:sp>
        </mc:Choice>
        <mc:Fallback xmlns="">
          <p:sp>
            <p:nvSpPr>
              <p:cNvPr id="50" name="TextBox 49">
                <a:extLst>
                  <a:ext uri="{FF2B5EF4-FFF2-40B4-BE49-F238E27FC236}">
                    <a16:creationId xmlns:a16="http://schemas.microsoft.com/office/drawing/2014/main" id="{1243AC61-4C52-4709-A6D2-C62723347322}"/>
                  </a:ext>
                </a:extLst>
              </p:cNvPr>
              <p:cNvSpPr txBox="1">
                <a:spLocks noRot="1" noChangeAspect="1" noMove="1" noResize="1" noEditPoints="1" noAdjustHandles="1" noChangeArrowheads="1" noChangeShapeType="1" noTextEdit="1"/>
              </p:cNvSpPr>
              <p:nvPr/>
            </p:nvSpPr>
            <p:spPr>
              <a:xfrm>
                <a:off x="5404325" y="4372332"/>
                <a:ext cx="1091901" cy="470642"/>
              </a:xfrm>
              <a:prstGeom prst="rect">
                <a:avLst/>
              </a:prstGeom>
              <a:blipFill>
                <a:blip r:embed="rId6"/>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D2E006E9-EDB4-4621-9EDF-DF8197BEACD4}"/>
              </a:ext>
            </a:extLst>
          </p:cNvPr>
          <p:cNvSpPr/>
          <p:nvPr/>
        </p:nvSpPr>
        <p:spPr bwMode="auto">
          <a:xfrm>
            <a:off x="5514285" y="3164767"/>
            <a:ext cx="852808" cy="1143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2" name="Oval 51">
            <a:extLst>
              <a:ext uri="{FF2B5EF4-FFF2-40B4-BE49-F238E27FC236}">
                <a16:creationId xmlns:a16="http://schemas.microsoft.com/office/drawing/2014/main" id="{9FB40A23-14B5-464E-B9BD-38F38A5446E6}"/>
              </a:ext>
            </a:extLst>
          </p:cNvPr>
          <p:cNvSpPr/>
          <p:nvPr/>
        </p:nvSpPr>
        <p:spPr bwMode="auto">
          <a:xfrm rot="1788536">
            <a:off x="5708861" y="3117887"/>
            <a:ext cx="446513" cy="1248821"/>
          </a:xfrm>
          <a:prstGeom prst="ellipse">
            <a:avLst/>
          </a:prstGeom>
          <a:noFill/>
          <a:ln w="9525" cap="flat" cmpd="sng" algn="ctr">
            <a:solidFill>
              <a:srgbClr val="66FF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aramond" panose="02020404030301010803" pitchFamily="18" charset="0"/>
              <a:ea typeface="楷体_GB2312" pitchFamily="49" charset="-122"/>
            </a:endParaRPr>
          </a:p>
        </p:txBody>
      </p:sp>
      <p:cxnSp>
        <p:nvCxnSpPr>
          <p:cNvPr id="53" name="Straight Arrow Connector 52">
            <a:extLst>
              <a:ext uri="{FF2B5EF4-FFF2-40B4-BE49-F238E27FC236}">
                <a16:creationId xmlns:a16="http://schemas.microsoft.com/office/drawing/2014/main" id="{E9C718B1-E5B6-4100-9D9C-3E1512BEE2E6}"/>
              </a:ext>
            </a:extLst>
          </p:cNvPr>
          <p:cNvCxnSpPr/>
          <p:nvPr/>
        </p:nvCxnSpPr>
        <p:spPr bwMode="auto">
          <a:xfrm flipH="1">
            <a:off x="6054002" y="3849423"/>
            <a:ext cx="196458" cy="2647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2228E8FC-6C8C-4ADD-BC5F-6C0FA7ADBB5C}"/>
              </a:ext>
            </a:extLst>
          </p:cNvPr>
          <p:cNvCxnSpPr/>
          <p:nvPr/>
        </p:nvCxnSpPr>
        <p:spPr bwMode="auto">
          <a:xfrm flipV="1">
            <a:off x="5571135" y="3414408"/>
            <a:ext cx="171646" cy="2808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CAB19499-C943-4250-92C8-C7AA04146034}"/>
              </a:ext>
            </a:extLst>
          </p:cNvPr>
          <p:cNvCxnSpPr/>
          <p:nvPr/>
        </p:nvCxnSpPr>
        <p:spPr bwMode="auto">
          <a:xfrm flipV="1">
            <a:off x="5950276" y="3201167"/>
            <a:ext cx="312492" cy="543672"/>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1543FD41-EB62-419E-B9A2-CDE1EE0EF666}"/>
              </a:ext>
            </a:extLst>
          </p:cNvPr>
          <p:cNvSpPr txBox="1"/>
          <p:nvPr/>
        </p:nvSpPr>
        <p:spPr>
          <a:xfrm>
            <a:off x="6040008" y="2823796"/>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sp>
        <p:nvSpPr>
          <p:cNvPr id="57" name="Rectangle 56">
            <a:extLst>
              <a:ext uri="{FF2B5EF4-FFF2-40B4-BE49-F238E27FC236}">
                <a16:creationId xmlns:a16="http://schemas.microsoft.com/office/drawing/2014/main" id="{2870A047-8519-4058-A833-9A087DD2CDA8}"/>
              </a:ext>
            </a:extLst>
          </p:cNvPr>
          <p:cNvSpPr/>
          <p:nvPr/>
        </p:nvSpPr>
        <p:spPr bwMode="auto">
          <a:xfrm>
            <a:off x="7221099" y="3244759"/>
            <a:ext cx="738896" cy="1142108"/>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58" name="Straight Arrow Connector 57">
            <a:extLst>
              <a:ext uri="{FF2B5EF4-FFF2-40B4-BE49-F238E27FC236}">
                <a16:creationId xmlns:a16="http://schemas.microsoft.com/office/drawing/2014/main" id="{EEB51CEE-0961-4DA0-A566-A3EF0D431F86}"/>
              </a:ext>
            </a:extLst>
          </p:cNvPr>
          <p:cNvCxnSpPr/>
          <p:nvPr/>
        </p:nvCxnSpPr>
        <p:spPr bwMode="auto">
          <a:xfrm flipH="1" flipV="1">
            <a:off x="7863024" y="3564721"/>
            <a:ext cx="193941" cy="3375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667C92E2-E600-47AE-8D42-983B0D6F52E6}"/>
              </a:ext>
            </a:extLst>
          </p:cNvPr>
          <p:cNvCxnSpPr/>
          <p:nvPr/>
        </p:nvCxnSpPr>
        <p:spPr bwMode="auto">
          <a:xfrm>
            <a:off x="7151091" y="3757543"/>
            <a:ext cx="207316" cy="3566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93F1ACC4-5F90-45D9-9405-7150A7BBAEBE}"/>
              </a:ext>
            </a:extLst>
          </p:cNvPr>
          <p:cNvCxnSpPr>
            <a:endCxn id="62" idx="0"/>
          </p:cNvCxnSpPr>
          <p:nvPr/>
        </p:nvCxnSpPr>
        <p:spPr bwMode="auto">
          <a:xfrm flipH="1" flipV="1">
            <a:off x="7422994" y="3270472"/>
            <a:ext cx="243683" cy="596956"/>
          </a:xfrm>
          <a:prstGeom prst="straightConnector1">
            <a:avLst/>
          </a:prstGeom>
          <a:solidFill>
            <a:schemeClr val="accent1"/>
          </a:solidFill>
          <a:ln w="9525" cap="flat" cmpd="sng" algn="ctr">
            <a:solidFill>
              <a:srgbClr val="66FF33"/>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a:extLst>
              <a:ext uri="{FF2B5EF4-FFF2-40B4-BE49-F238E27FC236}">
                <a16:creationId xmlns:a16="http://schemas.microsoft.com/office/drawing/2014/main" id="{B0605AEA-A4A8-4103-B63D-C336D7D1FC6B}"/>
              </a:ext>
            </a:extLst>
          </p:cNvPr>
          <p:cNvSpPr txBox="1"/>
          <p:nvPr/>
        </p:nvSpPr>
        <p:spPr>
          <a:xfrm>
            <a:off x="7360603" y="2916544"/>
            <a:ext cx="336952" cy="369332"/>
          </a:xfrm>
          <a:prstGeom prst="rect">
            <a:avLst/>
          </a:prstGeom>
          <a:noFill/>
        </p:spPr>
        <p:txBody>
          <a:bodyPr wrap="none" rtlCol="0">
            <a:spAutoFit/>
          </a:bodyPr>
          <a:lstStyle/>
          <a:p>
            <a:r>
              <a:rPr lang="en-GB" dirty="0">
                <a:solidFill>
                  <a:srgbClr val="66FF33"/>
                </a:solidFill>
              </a:rPr>
              <a:t>E</a:t>
            </a:r>
            <a:endParaRPr lang="en-US" dirty="0">
              <a:solidFill>
                <a:srgbClr val="66FF33"/>
              </a:solidFill>
            </a:endParaRPr>
          </a:p>
        </p:txBody>
      </p:sp>
      <p:sp>
        <p:nvSpPr>
          <p:cNvPr id="62" name="Oval 61">
            <a:extLst>
              <a:ext uri="{FF2B5EF4-FFF2-40B4-BE49-F238E27FC236}">
                <a16:creationId xmlns:a16="http://schemas.microsoft.com/office/drawing/2014/main" id="{9F8F73FC-707E-47E4-ADE6-F017F8F3ADEF}"/>
              </a:ext>
            </a:extLst>
          </p:cNvPr>
          <p:cNvSpPr/>
          <p:nvPr/>
        </p:nvSpPr>
        <p:spPr bwMode="auto">
          <a:xfrm rot="20425366">
            <a:off x="7374369" y="3236664"/>
            <a:ext cx="489167" cy="1169636"/>
          </a:xfrm>
          <a:prstGeom prst="ellipse">
            <a:avLst/>
          </a:prstGeom>
          <a:noFill/>
          <a:ln w="9525" cap="flat" cmpd="sng" algn="ctr">
            <a:solidFill>
              <a:srgbClr val="66FF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7DFEB5C-EC99-4BC4-B6C1-C56C7A55906A}"/>
                  </a:ext>
                </a:extLst>
              </p:cNvPr>
              <p:cNvSpPr txBox="1"/>
              <p:nvPr/>
            </p:nvSpPr>
            <p:spPr>
              <a:xfrm>
                <a:off x="7151091" y="4455472"/>
                <a:ext cx="123309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rPr>
                        <m:t>&lt;</m:t>
                      </m:r>
                      <m:r>
                        <a:rPr lang="en-GB"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&lt;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3</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m:oMathPara>
                </a14:m>
                <a:endParaRPr lang="en-US" dirty="0"/>
              </a:p>
            </p:txBody>
          </p:sp>
        </mc:Choice>
        <mc:Fallback xmlns="">
          <p:sp>
            <p:nvSpPr>
              <p:cNvPr id="63" name="TextBox 62">
                <a:extLst>
                  <a:ext uri="{FF2B5EF4-FFF2-40B4-BE49-F238E27FC236}">
                    <a16:creationId xmlns:a16="http://schemas.microsoft.com/office/drawing/2014/main" id="{E7DFEB5C-EC99-4BC4-B6C1-C56C7A55906A}"/>
                  </a:ext>
                </a:extLst>
              </p:cNvPr>
              <p:cNvSpPr txBox="1">
                <a:spLocks noRot="1" noChangeAspect="1" noMove="1" noResize="1" noEditPoints="1" noAdjustHandles="1" noChangeArrowheads="1" noChangeShapeType="1" noTextEdit="1"/>
              </p:cNvSpPr>
              <p:nvPr/>
            </p:nvSpPr>
            <p:spPr>
              <a:xfrm>
                <a:off x="7151091" y="4455472"/>
                <a:ext cx="1233094" cy="5186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561CFAF-9CF3-4C6D-BFD8-5A18AD2C545A}"/>
                  </a:ext>
                </a:extLst>
              </p:cNvPr>
              <p:cNvSpPr txBox="1"/>
              <p:nvPr/>
            </p:nvSpPr>
            <p:spPr>
              <a:xfrm>
                <a:off x="7127962" y="2364048"/>
                <a:ext cx="1104854" cy="470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rPr>
                            <m:t>2</m:t>
                          </m:r>
                        </m:den>
                      </m:f>
                      <m:r>
                        <a:rPr lang="en-GB" b="0" i="1" smtClean="0">
                          <a:latin typeface="Cambria Math" panose="02040503050406030204" pitchFamily="18" charset="0"/>
                        </a:rPr>
                        <m:t>&lt;</m:t>
                      </m:r>
                      <m:r>
                        <a:rPr lang="en-GB"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&lt;</m:t>
                      </m:r>
                      <m:r>
                        <a:rPr lang="en-GB" b="0" i="1" smtClean="0">
                          <a:latin typeface="Cambria Math" panose="02040503050406030204" pitchFamily="18" charset="0"/>
                          <a:ea typeface="Cambria Math" panose="02040503050406030204" pitchFamily="18" charset="0"/>
                        </a:rPr>
                        <m:t>𝜋</m:t>
                      </m:r>
                    </m:oMath>
                  </m:oMathPara>
                </a14:m>
                <a:endParaRPr lang="en-US" dirty="0"/>
              </a:p>
            </p:txBody>
          </p:sp>
        </mc:Choice>
        <mc:Fallback xmlns="">
          <p:sp>
            <p:nvSpPr>
              <p:cNvPr id="64" name="TextBox 63">
                <a:extLst>
                  <a:ext uri="{FF2B5EF4-FFF2-40B4-BE49-F238E27FC236}">
                    <a16:creationId xmlns:a16="http://schemas.microsoft.com/office/drawing/2014/main" id="{6561CFAF-9CF3-4C6D-BFD8-5A18AD2C545A}"/>
                  </a:ext>
                </a:extLst>
              </p:cNvPr>
              <p:cNvSpPr txBox="1">
                <a:spLocks noRot="1" noChangeAspect="1" noMove="1" noResize="1" noEditPoints="1" noAdjustHandles="1" noChangeArrowheads="1" noChangeShapeType="1" noTextEdit="1"/>
              </p:cNvSpPr>
              <p:nvPr/>
            </p:nvSpPr>
            <p:spPr>
              <a:xfrm>
                <a:off x="7127962" y="2364048"/>
                <a:ext cx="1104854" cy="47064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A78AC91-E228-4FCC-9A38-9AD8660F174D}"/>
                  </a:ext>
                </a:extLst>
              </p:cNvPr>
              <p:cNvSpPr txBox="1"/>
              <p:nvPr/>
            </p:nvSpPr>
            <p:spPr>
              <a:xfrm>
                <a:off x="5388534" y="2287592"/>
                <a:ext cx="1303498" cy="470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rPr>
                            <m:t>2</m:t>
                          </m:r>
                        </m:den>
                      </m:f>
                      <m:r>
                        <a:rPr lang="en-GB" b="0" i="1" smtClean="0">
                          <a:latin typeface="Cambria Math" panose="02040503050406030204" pitchFamily="18" charset="0"/>
                        </a:rPr>
                        <m:t>&lt;</m:t>
                      </m:r>
                      <m:r>
                        <a:rPr lang="en-GB"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&lt;0</m:t>
                      </m:r>
                    </m:oMath>
                  </m:oMathPara>
                </a14:m>
                <a:endParaRPr lang="en-US" dirty="0"/>
              </a:p>
            </p:txBody>
          </p:sp>
        </mc:Choice>
        <mc:Fallback xmlns="">
          <p:sp>
            <p:nvSpPr>
              <p:cNvPr id="65" name="TextBox 64">
                <a:extLst>
                  <a:ext uri="{FF2B5EF4-FFF2-40B4-BE49-F238E27FC236}">
                    <a16:creationId xmlns:a16="http://schemas.microsoft.com/office/drawing/2014/main" id="{4A78AC91-E228-4FCC-9A38-9AD8660F174D}"/>
                  </a:ext>
                </a:extLst>
              </p:cNvPr>
              <p:cNvSpPr txBox="1">
                <a:spLocks noRot="1" noChangeAspect="1" noMove="1" noResize="1" noEditPoints="1" noAdjustHandles="1" noChangeArrowheads="1" noChangeShapeType="1" noTextEdit="1"/>
              </p:cNvSpPr>
              <p:nvPr/>
            </p:nvSpPr>
            <p:spPr>
              <a:xfrm>
                <a:off x="5388534" y="2287592"/>
                <a:ext cx="1303498" cy="47064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9FB60F9D-A10A-42D0-9407-406C2B595B0F}"/>
                  </a:ext>
                </a:extLst>
              </p:cNvPr>
              <p:cNvSpPr/>
              <p:nvPr/>
            </p:nvSpPr>
            <p:spPr>
              <a:xfrm>
                <a:off x="2860338" y="5684702"/>
                <a:ext cx="1308114"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𝑦</m:t>
                          </m:r>
                        </m:sub>
                      </m:sSub>
                    </m:oMath>
                  </m:oMathPara>
                </a14:m>
                <a:endParaRPr lang="en-US" dirty="0"/>
              </a:p>
            </p:txBody>
          </p:sp>
        </mc:Choice>
        <mc:Fallback xmlns="">
          <p:sp>
            <p:nvSpPr>
              <p:cNvPr id="66" name="Rectangle 65">
                <a:extLst>
                  <a:ext uri="{FF2B5EF4-FFF2-40B4-BE49-F238E27FC236}">
                    <a16:creationId xmlns:a16="http://schemas.microsoft.com/office/drawing/2014/main" id="{9FB60F9D-A10A-42D0-9407-406C2B595B0F}"/>
                  </a:ext>
                </a:extLst>
              </p:cNvPr>
              <p:cNvSpPr>
                <a:spLocks noRot="1" noChangeAspect="1" noMove="1" noResize="1" noEditPoints="1" noAdjustHandles="1" noChangeArrowheads="1" noChangeShapeType="1" noTextEdit="1"/>
              </p:cNvSpPr>
              <p:nvPr/>
            </p:nvSpPr>
            <p:spPr>
              <a:xfrm>
                <a:off x="2860338" y="5684702"/>
                <a:ext cx="1308114" cy="391261"/>
              </a:xfrm>
              <a:prstGeom prst="rect">
                <a:avLst/>
              </a:prstGeom>
              <a:blipFill>
                <a:blip r:embed="rId10"/>
                <a:stretch>
                  <a:fillRect b="-3125"/>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F04D6405-7344-4096-8BD1-8E22EB4E74CF}"/>
              </a:ext>
            </a:extLst>
          </p:cNvPr>
          <p:cNvSpPr txBox="1"/>
          <p:nvPr/>
        </p:nvSpPr>
        <p:spPr>
          <a:xfrm>
            <a:off x="2845304" y="5342846"/>
            <a:ext cx="1090363" cy="369332"/>
          </a:xfrm>
          <a:prstGeom prst="rect">
            <a:avLst/>
          </a:prstGeom>
          <a:noFill/>
        </p:spPr>
        <p:txBody>
          <a:bodyPr wrap="none" rtlCol="0">
            <a:spAutoFit/>
          </a:bodyPr>
          <a:lstStyle/>
          <a:p>
            <a:r>
              <a:rPr lang="en-GB" dirty="0"/>
              <a:t>With also </a:t>
            </a:r>
            <a:endParaRPr lang="en-US" dirty="0"/>
          </a:p>
        </p:txBody>
      </p:sp>
      <p:sp>
        <p:nvSpPr>
          <p:cNvPr id="68" name="Left Brace 67">
            <a:extLst>
              <a:ext uri="{FF2B5EF4-FFF2-40B4-BE49-F238E27FC236}">
                <a16:creationId xmlns:a16="http://schemas.microsoft.com/office/drawing/2014/main" id="{16384655-BDEA-47C4-A513-D38418E83066}"/>
              </a:ext>
            </a:extLst>
          </p:cNvPr>
          <p:cNvSpPr/>
          <p:nvPr/>
        </p:nvSpPr>
        <p:spPr bwMode="auto">
          <a:xfrm rot="16200000">
            <a:off x="2499013" y="3950996"/>
            <a:ext cx="476023" cy="4562458"/>
          </a:xfrm>
          <a:prstGeom prst="leftBrace">
            <a:avLst>
              <a:gd name="adj1" fmla="val 8333"/>
              <a:gd name="adj2" fmla="val 49629"/>
            </a:avLst>
          </a:prstGeom>
          <a:noFill/>
          <a:ln w="9525" cap="flat" cmpd="sng" algn="ctr">
            <a:solidFill>
              <a:schemeClr val="tx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9" name="TextBox 68">
            <a:extLst>
              <a:ext uri="{FF2B5EF4-FFF2-40B4-BE49-F238E27FC236}">
                <a16:creationId xmlns:a16="http://schemas.microsoft.com/office/drawing/2014/main" id="{6E91F7E1-4507-4197-B9BB-971331DCA040}"/>
              </a:ext>
            </a:extLst>
          </p:cNvPr>
          <p:cNvSpPr txBox="1"/>
          <p:nvPr/>
        </p:nvSpPr>
        <p:spPr>
          <a:xfrm>
            <a:off x="673604" y="6443738"/>
            <a:ext cx="4012445" cy="369332"/>
          </a:xfrm>
          <a:prstGeom prst="rect">
            <a:avLst/>
          </a:prstGeom>
          <a:noFill/>
        </p:spPr>
        <p:txBody>
          <a:bodyPr wrap="none" rtlCol="0">
            <a:spAutoFit/>
          </a:bodyPr>
          <a:lstStyle/>
          <a:p>
            <a:r>
              <a:rPr lang="en-GB" dirty="0">
                <a:solidFill>
                  <a:srgbClr val="FF0000"/>
                </a:solidFill>
              </a:rPr>
              <a:t>Important to remember (and understand) </a:t>
            </a:r>
            <a:endParaRPr lang="en-US" dirty="0">
              <a:solidFill>
                <a:srgbClr val="FF0000"/>
              </a:solidFill>
            </a:endParaRPr>
          </a:p>
        </p:txBody>
      </p:sp>
    </p:spTree>
    <p:extLst>
      <p:ext uri="{BB962C8B-B14F-4D97-AF65-F5344CB8AC3E}">
        <p14:creationId xmlns:p14="http://schemas.microsoft.com/office/powerpoint/2010/main" val="200053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par>
                                <p:cTn id="82" presetID="10" presetClass="entr" presetSubtype="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fade">
                                      <p:cBhvr>
                                        <p:cTn id="93" dur="500"/>
                                        <p:tgtEl>
                                          <p:spTgt spid="5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500"/>
                                        <p:tgtEl>
                                          <p:spTgt spid="5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par>
                                <p:cTn id="100" presetID="10" presetClass="entr" presetSubtype="0" fill="hold"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par>
                                <p:cTn id="103" presetID="10" presetClass="entr" presetSubtype="0" fill="hold"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fade">
                                      <p:cBhvr>
                                        <p:cTn id="105" dur="500"/>
                                        <p:tgtEl>
                                          <p:spTgt spid="54"/>
                                        </p:tgtEl>
                                      </p:cBhvr>
                                    </p:animEffect>
                                  </p:childTnLst>
                                </p:cTn>
                              </p:par>
                              <p:par>
                                <p:cTn id="106" presetID="10" presetClass="entr" presetSubtype="0" fill="hold"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animEffect transition="in" filter="fade">
                                      <p:cBhvr>
                                        <p:cTn id="111" dur="500"/>
                                        <p:tgtEl>
                                          <p:spTgt spid="5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fade">
                                      <p:cBhvr>
                                        <p:cTn id="114" dur="500"/>
                                        <p:tgtEl>
                                          <p:spTgt spid="57"/>
                                        </p:tgtEl>
                                      </p:cBhvr>
                                    </p:animEffect>
                                  </p:childTnLst>
                                </p:cTn>
                              </p:par>
                              <p:par>
                                <p:cTn id="115" presetID="10" presetClass="entr" presetSubtype="0" fill="hold" nodeType="withEffect">
                                  <p:stCondLst>
                                    <p:cond delay="0"/>
                                  </p:stCondLst>
                                  <p:childTnLst>
                                    <p:set>
                                      <p:cBhvr>
                                        <p:cTn id="116" dur="1" fill="hold">
                                          <p:stCondLst>
                                            <p:cond delay="0"/>
                                          </p:stCondLst>
                                        </p:cTn>
                                        <p:tgtEl>
                                          <p:spTgt spid="58"/>
                                        </p:tgtEl>
                                        <p:attrNameLst>
                                          <p:attrName>style.visibility</p:attrName>
                                        </p:attrNameLst>
                                      </p:cBhvr>
                                      <p:to>
                                        <p:strVal val="visible"/>
                                      </p:to>
                                    </p:set>
                                    <p:animEffect transition="in" filter="fade">
                                      <p:cBhvr>
                                        <p:cTn id="117" dur="500"/>
                                        <p:tgtEl>
                                          <p:spTgt spid="58"/>
                                        </p:tgtEl>
                                      </p:cBhvr>
                                    </p:animEffect>
                                  </p:childTnLst>
                                </p:cTn>
                              </p:par>
                              <p:par>
                                <p:cTn id="118" presetID="10" presetClass="entr" presetSubtype="0" fill="hold" nodeType="with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fade">
                                      <p:cBhvr>
                                        <p:cTn id="120" dur="500"/>
                                        <p:tgtEl>
                                          <p:spTgt spid="59"/>
                                        </p:tgtEl>
                                      </p:cBhvr>
                                    </p:animEffect>
                                  </p:childTnLst>
                                </p:cTn>
                              </p:par>
                              <p:par>
                                <p:cTn id="121" presetID="10" presetClass="entr" presetSubtype="0" fill="hold" nodeType="with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fade">
                                      <p:cBhvr>
                                        <p:cTn id="123" dur="500"/>
                                        <p:tgtEl>
                                          <p:spTgt spid="60"/>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fade">
                                      <p:cBhvr>
                                        <p:cTn id="126" dur="500"/>
                                        <p:tgtEl>
                                          <p:spTgt spid="6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fade">
                                      <p:cBhvr>
                                        <p:cTn id="129" dur="500"/>
                                        <p:tgtEl>
                                          <p:spTgt spid="6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tgtEl>
                                        <p:attrNameLst>
                                          <p:attrName>style.visibility</p:attrName>
                                        </p:attrNameLst>
                                      </p:cBhvr>
                                      <p:to>
                                        <p:strVal val="visible"/>
                                      </p:to>
                                    </p:set>
                                    <p:animEffect transition="in" filter="fade">
                                      <p:cBhvr>
                                        <p:cTn id="132" dur="500"/>
                                        <p:tgtEl>
                                          <p:spTgt spid="6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fade">
                                      <p:cBhvr>
                                        <p:cTn id="135" dur="500"/>
                                        <p:tgtEl>
                                          <p:spTgt spid="6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fade">
                                      <p:cBhvr>
                                        <p:cTn id="138" dur="500"/>
                                        <p:tgtEl>
                                          <p:spTgt spid="65"/>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fade">
                                      <p:cBhvr>
                                        <p:cTn id="143" dur="500"/>
                                        <p:tgtEl>
                                          <p:spTgt spid="68"/>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69"/>
                                        </p:tgtEl>
                                        <p:attrNameLst>
                                          <p:attrName>style.visibility</p:attrName>
                                        </p:attrNameLst>
                                      </p:cBhvr>
                                      <p:to>
                                        <p:strVal val="visible"/>
                                      </p:to>
                                    </p:set>
                                    <p:animEffect transition="in" filter="fade">
                                      <p:cBhvr>
                                        <p:cTn id="14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p:bldP spid="25" grpId="0" animBg="1"/>
      <p:bldP spid="26" grpId="0" animBg="1"/>
      <p:bldP spid="30" grpId="0"/>
      <p:bldP spid="32" grpId="0"/>
      <p:bldP spid="33" grpId="0" animBg="1"/>
      <p:bldP spid="34" grpId="0" animBg="1"/>
      <p:bldP spid="38" grpId="0"/>
      <p:bldP spid="39" grpId="0"/>
      <p:bldP spid="40" grpId="0" animBg="1"/>
      <p:bldP spid="44" grpId="0"/>
      <p:bldP spid="45" grpId="0" animBg="1"/>
      <p:bldP spid="48" grpId="0"/>
      <p:bldP spid="49" grpId="0"/>
      <p:bldP spid="50" grpId="0"/>
      <p:bldP spid="51" grpId="0" animBg="1"/>
      <p:bldP spid="52" grpId="0" animBg="1"/>
      <p:bldP spid="56" grpId="0"/>
      <p:bldP spid="57" grpId="0" animBg="1"/>
      <p:bldP spid="61" grpId="0"/>
      <p:bldP spid="62" grpId="0" animBg="1"/>
      <p:bldP spid="63" grpId="0"/>
      <p:bldP spid="64" grpId="0"/>
      <p:bldP spid="65" grpId="0"/>
      <p:bldP spid="68" grpId="0" animBg="1"/>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dirty="0"/>
          </a:p>
        </p:txBody>
      </p:sp>
      <p:sp>
        <p:nvSpPr>
          <p:cNvPr id="3" name="Title 1">
            <a:extLst>
              <a:ext uri="{FF2B5EF4-FFF2-40B4-BE49-F238E27FC236}">
                <a16:creationId xmlns:a16="http://schemas.microsoft.com/office/drawing/2014/main" id="{0E122D01-5064-49C0-8A2C-81826062A143}"/>
              </a:ext>
            </a:extLst>
          </p:cNvPr>
          <p:cNvSpPr>
            <a:spLocks noGrp="1"/>
          </p:cNvSpPr>
          <p:nvPr>
            <p:ph type="title"/>
          </p:nvPr>
        </p:nvSpPr>
        <p:spPr>
          <a:xfrm>
            <a:off x="457200" y="-99392"/>
            <a:ext cx="8229600" cy="1143000"/>
          </a:xfrm>
        </p:spPr>
        <p:txBody>
          <a:bodyPr/>
          <a:lstStyle/>
          <a:p>
            <a:r>
              <a:rPr lang="en-GB" dirty="0"/>
              <a:t>Unpolarized light </a:t>
            </a:r>
            <a:endParaRPr lang="en-US" dirty="0"/>
          </a:p>
        </p:txBody>
      </p:sp>
      <p:grpSp>
        <p:nvGrpSpPr>
          <p:cNvPr id="5" name="Group 3">
            <a:extLst>
              <a:ext uri="{FF2B5EF4-FFF2-40B4-BE49-F238E27FC236}">
                <a16:creationId xmlns:a16="http://schemas.microsoft.com/office/drawing/2014/main" id="{5F31B8C4-D6E6-402F-BED6-D087188DFCA1}"/>
              </a:ext>
            </a:extLst>
          </p:cNvPr>
          <p:cNvGrpSpPr>
            <a:grpSpLocks noChangeAspect="1"/>
          </p:cNvGrpSpPr>
          <p:nvPr/>
        </p:nvGrpSpPr>
        <p:grpSpPr bwMode="auto">
          <a:xfrm>
            <a:off x="539552" y="1916832"/>
            <a:ext cx="2880320" cy="2880320"/>
            <a:chOff x="2547" y="8244"/>
            <a:chExt cx="2201" cy="2201"/>
          </a:xfrm>
        </p:grpSpPr>
        <p:sp>
          <p:nvSpPr>
            <p:cNvPr id="6" name="Oval 4">
              <a:extLst>
                <a:ext uri="{FF2B5EF4-FFF2-40B4-BE49-F238E27FC236}">
                  <a16:creationId xmlns:a16="http://schemas.microsoft.com/office/drawing/2014/main" id="{39607734-7EFF-41BF-B798-CFCAA1B49782}"/>
                </a:ext>
              </a:extLst>
            </p:cNvPr>
            <p:cNvSpPr>
              <a:spLocks noChangeAspect="1" noChangeArrowheads="1"/>
            </p:cNvSpPr>
            <p:nvPr/>
          </p:nvSpPr>
          <p:spPr bwMode="auto">
            <a:xfrm>
              <a:off x="2547" y="8244"/>
              <a:ext cx="2201" cy="2201"/>
            </a:xfrm>
            <a:prstGeom prst="ellipse">
              <a:avLst/>
            </a:prstGeom>
            <a:noFill/>
            <a:ln w="25400">
              <a:solidFill>
                <a:schemeClr val="bg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7" name="Line 5">
              <a:extLst>
                <a:ext uri="{FF2B5EF4-FFF2-40B4-BE49-F238E27FC236}">
                  <a16:creationId xmlns:a16="http://schemas.microsoft.com/office/drawing/2014/main" id="{7000FD3A-63F8-4AD6-9E01-CDB39EE069D6}"/>
                </a:ext>
              </a:extLst>
            </p:cNvPr>
            <p:cNvSpPr>
              <a:spLocks noChangeAspect="1" noChangeShapeType="1"/>
            </p:cNvSpPr>
            <p:nvPr/>
          </p:nvSpPr>
          <p:spPr bwMode="auto">
            <a:xfrm>
              <a:off x="3662" y="8732"/>
              <a:ext cx="1" cy="1249"/>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Line 6">
              <a:extLst>
                <a:ext uri="{FF2B5EF4-FFF2-40B4-BE49-F238E27FC236}">
                  <a16:creationId xmlns:a16="http://schemas.microsoft.com/office/drawing/2014/main" id="{F248C303-479E-4EEB-8581-C04568F15A26}"/>
                </a:ext>
              </a:extLst>
            </p:cNvPr>
            <p:cNvSpPr>
              <a:spLocks noChangeAspect="1" noChangeShapeType="1"/>
            </p:cNvSpPr>
            <p:nvPr/>
          </p:nvSpPr>
          <p:spPr bwMode="auto">
            <a:xfrm>
              <a:off x="3032" y="9348"/>
              <a:ext cx="1246" cy="1"/>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7">
              <a:extLst>
                <a:ext uri="{FF2B5EF4-FFF2-40B4-BE49-F238E27FC236}">
                  <a16:creationId xmlns:a16="http://schemas.microsoft.com/office/drawing/2014/main" id="{BACCD19B-FCA5-4EF0-89AB-0C704854A484}"/>
                </a:ext>
              </a:extLst>
            </p:cNvPr>
            <p:cNvSpPr>
              <a:spLocks noChangeAspect="1" noChangeShapeType="1"/>
            </p:cNvSpPr>
            <p:nvPr/>
          </p:nvSpPr>
          <p:spPr bwMode="auto">
            <a:xfrm flipV="1">
              <a:off x="3197" y="8947"/>
              <a:ext cx="946" cy="818"/>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8">
              <a:extLst>
                <a:ext uri="{FF2B5EF4-FFF2-40B4-BE49-F238E27FC236}">
                  <a16:creationId xmlns:a16="http://schemas.microsoft.com/office/drawing/2014/main" id="{BB62E729-AC2A-4D52-A602-2E8F85CEAB67}"/>
                </a:ext>
              </a:extLst>
            </p:cNvPr>
            <p:cNvSpPr>
              <a:spLocks noChangeAspect="1" noChangeShapeType="1"/>
            </p:cNvSpPr>
            <p:nvPr/>
          </p:nvSpPr>
          <p:spPr bwMode="auto">
            <a:xfrm rot="111068">
              <a:off x="3182" y="8932"/>
              <a:ext cx="961" cy="833"/>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9">
              <a:extLst>
                <a:ext uri="{FF2B5EF4-FFF2-40B4-BE49-F238E27FC236}">
                  <a16:creationId xmlns:a16="http://schemas.microsoft.com/office/drawing/2014/main" id="{40A52DF3-9B27-4E35-8B50-D0606F3E45E3}"/>
                </a:ext>
              </a:extLst>
            </p:cNvPr>
            <p:cNvSpPr>
              <a:spLocks noChangeAspect="1" noChangeShapeType="1"/>
            </p:cNvSpPr>
            <p:nvPr/>
          </p:nvSpPr>
          <p:spPr bwMode="auto">
            <a:xfrm rot="1658535">
              <a:off x="3653" y="8712"/>
              <a:ext cx="2" cy="1284"/>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a:extLst>
                <a:ext uri="{FF2B5EF4-FFF2-40B4-BE49-F238E27FC236}">
                  <a16:creationId xmlns:a16="http://schemas.microsoft.com/office/drawing/2014/main" id="{340EA25E-D87D-49CB-8FED-574B187E5B43}"/>
                </a:ext>
              </a:extLst>
            </p:cNvPr>
            <p:cNvSpPr>
              <a:spLocks noChangeAspect="1" noChangeShapeType="1"/>
            </p:cNvSpPr>
            <p:nvPr/>
          </p:nvSpPr>
          <p:spPr bwMode="auto">
            <a:xfrm rot="1318187" flipV="1">
              <a:off x="3019" y="9335"/>
              <a:ext cx="1257" cy="21"/>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1">
              <a:extLst>
                <a:ext uri="{FF2B5EF4-FFF2-40B4-BE49-F238E27FC236}">
                  <a16:creationId xmlns:a16="http://schemas.microsoft.com/office/drawing/2014/main" id="{0D20A828-9AF8-456B-B38F-7F5EB99DF934}"/>
                </a:ext>
              </a:extLst>
            </p:cNvPr>
            <p:cNvSpPr>
              <a:spLocks noChangeAspect="1" noChangeShapeType="1"/>
            </p:cNvSpPr>
            <p:nvPr/>
          </p:nvSpPr>
          <p:spPr bwMode="auto">
            <a:xfrm rot="1165010" flipV="1">
              <a:off x="3182" y="8948"/>
              <a:ext cx="951" cy="814"/>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2">
              <a:extLst>
                <a:ext uri="{FF2B5EF4-FFF2-40B4-BE49-F238E27FC236}">
                  <a16:creationId xmlns:a16="http://schemas.microsoft.com/office/drawing/2014/main" id="{32378B00-E3FB-48D6-A8FA-B4E784BEAEF2}"/>
                </a:ext>
              </a:extLst>
            </p:cNvPr>
            <p:cNvSpPr>
              <a:spLocks noChangeAspect="1" noChangeShapeType="1"/>
            </p:cNvSpPr>
            <p:nvPr/>
          </p:nvSpPr>
          <p:spPr bwMode="auto">
            <a:xfrm rot="1393498">
              <a:off x="3185" y="8947"/>
              <a:ext cx="961" cy="833"/>
            </a:xfrm>
            <a:prstGeom prst="line">
              <a:avLst/>
            </a:prstGeom>
            <a:noFill/>
            <a:ln w="25400">
              <a:solidFill>
                <a:srgbClr val="FFCC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 name="Oval 13">
            <a:extLst>
              <a:ext uri="{FF2B5EF4-FFF2-40B4-BE49-F238E27FC236}">
                <a16:creationId xmlns:a16="http://schemas.microsoft.com/office/drawing/2014/main" id="{19F781CF-688E-4822-9EE6-C537604ADCD9}"/>
              </a:ext>
            </a:extLst>
          </p:cNvPr>
          <p:cNvSpPr>
            <a:spLocks noChangeAspect="1" noChangeArrowheads="1"/>
          </p:cNvSpPr>
          <p:nvPr/>
        </p:nvSpPr>
        <p:spPr bwMode="auto">
          <a:xfrm>
            <a:off x="5323756" y="2809391"/>
            <a:ext cx="1482725" cy="1482725"/>
          </a:xfrm>
          <a:prstGeom prst="ellipse">
            <a:avLst/>
          </a:prstGeom>
          <a:noFill/>
          <a:ln w="25400">
            <a:solidFill>
              <a:schemeClr val="bg1"/>
            </a:solidFill>
            <a:prstDash val="dash"/>
            <a:round/>
            <a:headEnd/>
            <a:tailEnd/>
          </a:ln>
          <a:effectLst/>
          <a:extLst>
            <a:ext uri="{909E8E84-426E-40DD-AFC4-6F175D3DCCD1}">
              <a14:hiddenFill xmlns:a14="http://schemas.microsoft.com/office/drawing/2010/main">
                <a:solidFill>
                  <a:srgbClr val="808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CCECFF"/>
              </a:solidFill>
              <a:latin typeface="宋体" panose="02010600030101010101" pitchFamily="2" charset="-122"/>
            </a:endParaRPr>
          </a:p>
        </p:txBody>
      </p:sp>
      <p:sp>
        <p:nvSpPr>
          <p:cNvPr id="16" name="Line 14">
            <a:extLst>
              <a:ext uri="{FF2B5EF4-FFF2-40B4-BE49-F238E27FC236}">
                <a16:creationId xmlns:a16="http://schemas.microsoft.com/office/drawing/2014/main" id="{514E58A7-D13A-4E90-8C1F-D04B2A88BBE1}"/>
              </a:ext>
            </a:extLst>
          </p:cNvPr>
          <p:cNvSpPr>
            <a:spLocks noChangeShapeType="1"/>
          </p:cNvSpPr>
          <p:nvPr/>
        </p:nvSpPr>
        <p:spPr bwMode="auto">
          <a:xfrm>
            <a:off x="6084168" y="2904641"/>
            <a:ext cx="1588" cy="1287463"/>
          </a:xfrm>
          <a:prstGeom prst="line">
            <a:avLst/>
          </a:prstGeom>
          <a:noFill/>
          <a:ln w="28575">
            <a:solidFill>
              <a:srgbClr val="66FF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8">
            <a:extLst>
              <a:ext uri="{FF2B5EF4-FFF2-40B4-BE49-F238E27FC236}">
                <a16:creationId xmlns:a16="http://schemas.microsoft.com/office/drawing/2014/main" id="{AE54F8AA-509B-48AA-AA58-956E15755CA5}"/>
              </a:ext>
            </a:extLst>
          </p:cNvPr>
          <p:cNvSpPr>
            <a:spLocks noChangeShapeType="1"/>
          </p:cNvSpPr>
          <p:nvPr/>
        </p:nvSpPr>
        <p:spPr bwMode="auto">
          <a:xfrm rot="16200000">
            <a:off x="6068293" y="2904642"/>
            <a:ext cx="1587" cy="1287462"/>
          </a:xfrm>
          <a:prstGeom prst="line">
            <a:avLst/>
          </a:prstGeom>
          <a:noFill/>
          <a:ln w="28575">
            <a:solidFill>
              <a:srgbClr val="66FF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TextBox 17">
            <a:extLst>
              <a:ext uri="{FF2B5EF4-FFF2-40B4-BE49-F238E27FC236}">
                <a16:creationId xmlns:a16="http://schemas.microsoft.com/office/drawing/2014/main" id="{2474D856-78B0-48E3-B8F0-1CCB21AD2E02}"/>
              </a:ext>
            </a:extLst>
          </p:cNvPr>
          <p:cNvSpPr txBox="1"/>
          <p:nvPr/>
        </p:nvSpPr>
        <p:spPr>
          <a:xfrm>
            <a:off x="827585" y="4437112"/>
            <a:ext cx="4172540" cy="646331"/>
          </a:xfrm>
          <a:prstGeom prst="rect">
            <a:avLst/>
          </a:prstGeom>
          <a:noFill/>
        </p:spPr>
        <p:txBody>
          <a:bodyPr wrap="square" rtlCol="0">
            <a:spAutoFit/>
          </a:bodyPr>
          <a:lstStyle/>
          <a:p>
            <a:r>
              <a:rPr lang="en-GB" dirty="0"/>
              <a:t>All the direction of electric field are possible (and </a:t>
            </a:r>
            <a:r>
              <a:rPr lang="en-GB" b="1" dirty="0"/>
              <a:t>random</a:t>
            </a:r>
            <a:r>
              <a:rPr lang="en-GB" dirty="0"/>
              <a:t>)</a:t>
            </a:r>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A61E45D-9EC1-4EFE-8B0D-A0DFF3FB30FF}"/>
                  </a:ext>
                </a:extLst>
              </p:cNvPr>
              <p:cNvSpPr/>
              <p:nvPr/>
            </p:nvSpPr>
            <p:spPr>
              <a:xfrm>
                <a:off x="5254291" y="4924909"/>
                <a:ext cx="1914050"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𝑥</m:t>
                          </m:r>
                        </m:sub>
                      </m:sSub>
                      <m:r>
                        <a:rPr lang="en-GB" b="0" i="1" smtClean="0">
                          <a:latin typeface="Cambria Math" panose="02040503050406030204" pitchFamily="18" charset="0"/>
                        </a:rPr>
                        <m:t>&gt; =&lt;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𝑦</m:t>
                          </m:r>
                        </m:sub>
                      </m:sSub>
                      <m:r>
                        <a:rPr lang="en-GB" b="0" i="1" smtClean="0">
                          <a:latin typeface="Cambria Math" panose="02040503050406030204" pitchFamily="18" charset="0"/>
                        </a:rPr>
                        <m:t>&gt;</m:t>
                      </m:r>
                    </m:oMath>
                  </m:oMathPara>
                </a14:m>
                <a:endParaRPr lang="en-US" dirty="0"/>
              </a:p>
            </p:txBody>
          </p:sp>
        </mc:Choice>
        <mc:Fallback xmlns="">
          <p:sp>
            <p:nvSpPr>
              <p:cNvPr id="19" name="Rectangle 18">
                <a:extLst>
                  <a:ext uri="{FF2B5EF4-FFF2-40B4-BE49-F238E27FC236}">
                    <a16:creationId xmlns:a16="http://schemas.microsoft.com/office/drawing/2014/main" id="{AA61E45D-9EC1-4EFE-8B0D-A0DFF3FB30FF}"/>
                  </a:ext>
                </a:extLst>
              </p:cNvPr>
              <p:cNvSpPr>
                <a:spLocks noRot="1" noChangeAspect="1" noMove="1" noResize="1" noEditPoints="1" noAdjustHandles="1" noChangeArrowheads="1" noChangeShapeType="1" noTextEdit="1"/>
              </p:cNvSpPr>
              <p:nvPr/>
            </p:nvSpPr>
            <p:spPr>
              <a:xfrm>
                <a:off x="5254291" y="4924909"/>
                <a:ext cx="1914050" cy="391261"/>
              </a:xfrm>
              <a:prstGeom prst="rect">
                <a:avLst/>
              </a:prstGeom>
              <a:blipFill>
                <a:blip r:embed="rId2"/>
                <a:stretch>
                  <a:fillRect b="-312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EF55995-D8E1-49FE-BF04-C4B5047D8112}"/>
              </a:ext>
            </a:extLst>
          </p:cNvPr>
          <p:cNvSpPr txBox="1"/>
          <p:nvPr/>
        </p:nvSpPr>
        <p:spPr>
          <a:xfrm>
            <a:off x="118747" y="992912"/>
            <a:ext cx="7416824" cy="1015663"/>
          </a:xfrm>
          <a:prstGeom prst="rect">
            <a:avLst/>
          </a:prstGeom>
          <a:noFill/>
        </p:spPr>
        <p:txBody>
          <a:bodyPr wrap="square" rtlCol="0">
            <a:spAutoFit/>
          </a:bodyPr>
          <a:lstStyle/>
          <a:p>
            <a:r>
              <a:rPr lang="en-GB" sz="2000" dirty="0"/>
              <a:t>The light which come from an incoherent source of light is unpolarized light. The other name for unpolarized light is natural light.</a:t>
            </a:r>
          </a:p>
          <a:p>
            <a:r>
              <a:rPr lang="en-GB" sz="2000" dirty="0"/>
              <a:t>Example: white light from an incandescent bulb or the sun rays</a:t>
            </a:r>
            <a:endParaRPr lang="en-US" sz="2000" dirty="0">
              <a:solidFill>
                <a:srgbClr val="FFC000"/>
              </a:solidFill>
            </a:endParaRPr>
          </a:p>
        </p:txBody>
      </p:sp>
      <p:sp>
        <p:nvSpPr>
          <p:cNvPr id="21" name="TextBox 20">
            <a:extLst>
              <a:ext uri="{FF2B5EF4-FFF2-40B4-BE49-F238E27FC236}">
                <a16:creationId xmlns:a16="http://schemas.microsoft.com/office/drawing/2014/main" id="{616C4701-D0AD-46FC-8CB7-74324FB7FDBF}"/>
              </a:ext>
            </a:extLst>
          </p:cNvPr>
          <p:cNvSpPr txBox="1"/>
          <p:nvPr/>
        </p:nvSpPr>
        <p:spPr>
          <a:xfrm>
            <a:off x="4531640" y="3959369"/>
            <a:ext cx="3712740" cy="1200329"/>
          </a:xfrm>
          <a:prstGeom prst="rect">
            <a:avLst/>
          </a:prstGeom>
          <a:noFill/>
        </p:spPr>
        <p:txBody>
          <a:bodyPr wrap="square" rtlCol="0">
            <a:spAutoFit/>
          </a:bodyPr>
          <a:lstStyle/>
          <a:p>
            <a:r>
              <a:rPr lang="en-GB" dirty="0"/>
              <a:t>The time average of electric fields components along x-axis and y-axis  are equal (we consider z-propagating wave)</a:t>
            </a:r>
            <a:endParaRPr lang="en-US" dirty="0"/>
          </a:p>
        </p:txBody>
      </p:sp>
      <p:sp>
        <p:nvSpPr>
          <p:cNvPr id="22" name="TextBox 21">
            <a:extLst>
              <a:ext uri="{FF2B5EF4-FFF2-40B4-BE49-F238E27FC236}">
                <a16:creationId xmlns:a16="http://schemas.microsoft.com/office/drawing/2014/main" id="{B00309DB-8527-4B63-B076-A4C6EB82F236}"/>
              </a:ext>
            </a:extLst>
          </p:cNvPr>
          <p:cNvSpPr txBox="1"/>
          <p:nvPr/>
        </p:nvSpPr>
        <p:spPr>
          <a:xfrm>
            <a:off x="3553147" y="5365747"/>
            <a:ext cx="2531021" cy="369332"/>
          </a:xfrm>
          <a:prstGeom prst="rect">
            <a:avLst/>
          </a:prstGeom>
          <a:noFill/>
        </p:spPr>
        <p:txBody>
          <a:bodyPr wrap="square" rtlCol="0">
            <a:spAutoFit/>
          </a:bodyPr>
          <a:lstStyle/>
          <a:p>
            <a:r>
              <a:rPr lang="en-GB" dirty="0"/>
              <a:t>Light intensity: </a:t>
            </a: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EECA7D9-FE81-4B64-965B-983EF5774119}"/>
                  </a:ext>
                </a:extLst>
              </p:cNvPr>
              <p:cNvSpPr txBox="1"/>
              <p:nvPr/>
            </p:nvSpPr>
            <p:spPr>
              <a:xfrm>
                <a:off x="5189568" y="5485728"/>
                <a:ext cx="2133982"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𝑢𝑛𝑝𝑜𝑙𝑎𝑟𝑖𝑧𝑒𝑑</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𝑥</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𝑦</m:t>
                          </m:r>
                        </m:sub>
                      </m:sSub>
                    </m:oMath>
                  </m:oMathPara>
                </a14:m>
                <a:endParaRPr lang="en-US" dirty="0"/>
              </a:p>
            </p:txBody>
          </p:sp>
        </mc:Choice>
        <mc:Fallback xmlns="">
          <p:sp>
            <p:nvSpPr>
              <p:cNvPr id="23" name="TextBox 22">
                <a:extLst>
                  <a:ext uri="{FF2B5EF4-FFF2-40B4-BE49-F238E27FC236}">
                    <a16:creationId xmlns:a16="http://schemas.microsoft.com/office/drawing/2014/main" id="{3EECA7D9-FE81-4B64-965B-983EF5774119}"/>
                  </a:ext>
                </a:extLst>
              </p:cNvPr>
              <p:cNvSpPr txBox="1">
                <a:spLocks noRot="1" noChangeAspect="1" noMove="1" noResize="1" noEditPoints="1" noAdjustHandles="1" noChangeArrowheads="1" noChangeShapeType="1" noTextEdit="1"/>
              </p:cNvSpPr>
              <p:nvPr/>
            </p:nvSpPr>
            <p:spPr>
              <a:xfrm>
                <a:off x="5189568" y="5485728"/>
                <a:ext cx="2133982" cy="298928"/>
              </a:xfrm>
              <a:prstGeom prst="rect">
                <a:avLst/>
              </a:prstGeom>
              <a:blipFill>
                <a:blip r:embed="rId3"/>
                <a:stretch>
                  <a:fillRect l="-2000" r="-571" b="-26531"/>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465FDB8-83CB-4139-B12E-331F6872049E}"/>
              </a:ext>
            </a:extLst>
          </p:cNvPr>
          <p:cNvCxnSpPr/>
          <p:nvPr/>
        </p:nvCxnSpPr>
        <p:spPr bwMode="auto">
          <a:xfrm>
            <a:off x="6084168" y="3547579"/>
            <a:ext cx="122413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2226F5-3CAF-40EC-BB14-561A52C8A88E}"/>
                  </a:ext>
                </a:extLst>
              </p:cNvPr>
              <p:cNvSpPr txBox="1"/>
              <p:nvPr/>
            </p:nvSpPr>
            <p:spPr>
              <a:xfrm>
                <a:off x="2228651" y="2362966"/>
                <a:ext cx="211019"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𝐸</m:t>
                          </m:r>
                        </m:e>
                      </m:acc>
                    </m:oMath>
                  </m:oMathPara>
                </a14:m>
                <a:endParaRPr lang="en-US" dirty="0"/>
              </a:p>
            </p:txBody>
          </p:sp>
        </mc:Choice>
        <mc:Fallback xmlns="">
          <p:sp>
            <p:nvSpPr>
              <p:cNvPr id="25" name="TextBox 24">
                <a:extLst>
                  <a:ext uri="{FF2B5EF4-FFF2-40B4-BE49-F238E27FC236}">
                    <a16:creationId xmlns:a16="http://schemas.microsoft.com/office/drawing/2014/main" id="{782226F5-3CAF-40EC-BB14-561A52C8A88E}"/>
                  </a:ext>
                </a:extLst>
              </p:cNvPr>
              <p:cNvSpPr txBox="1">
                <a:spLocks noRot="1" noChangeAspect="1" noMove="1" noResize="1" noEditPoints="1" noAdjustHandles="1" noChangeArrowheads="1" noChangeShapeType="1" noTextEdit="1"/>
              </p:cNvSpPr>
              <p:nvPr/>
            </p:nvSpPr>
            <p:spPr>
              <a:xfrm>
                <a:off x="2228651" y="2362966"/>
                <a:ext cx="211019" cy="310598"/>
              </a:xfrm>
              <a:prstGeom prst="rect">
                <a:avLst/>
              </a:prstGeom>
              <a:blipFill>
                <a:blip r:embed="rId4"/>
                <a:stretch>
                  <a:fillRect l="-26471" r="-23529"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2CC2B76-99B0-4DB2-BFDB-F5B254884D91}"/>
                  </a:ext>
                </a:extLst>
              </p:cNvPr>
              <p:cNvSpPr txBox="1"/>
              <p:nvPr/>
            </p:nvSpPr>
            <p:spPr>
              <a:xfrm>
                <a:off x="7435438" y="342900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26" name="TextBox 25">
                <a:extLst>
                  <a:ext uri="{FF2B5EF4-FFF2-40B4-BE49-F238E27FC236}">
                    <a16:creationId xmlns:a16="http://schemas.microsoft.com/office/drawing/2014/main" id="{22CC2B76-99B0-4DB2-BFDB-F5B254884D91}"/>
                  </a:ext>
                </a:extLst>
              </p:cNvPr>
              <p:cNvSpPr txBox="1">
                <a:spLocks noRot="1" noChangeAspect="1" noMove="1" noResize="1" noEditPoints="1" noAdjustHandles="1" noChangeArrowheads="1" noChangeShapeType="1" noTextEdit="1"/>
              </p:cNvSpPr>
              <p:nvPr/>
            </p:nvSpPr>
            <p:spPr>
              <a:xfrm>
                <a:off x="7435438" y="3429000"/>
                <a:ext cx="188128" cy="276999"/>
              </a:xfrm>
              <a:prstGeom prst="rect">
                <a:avLst/>
              </a:prstGeom>
              <a:blipFill>
                <a:blip r:embed="rId5"/>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04D79FB-F2F2-4E87-B1F9-77CA088C3628}"/>
                  </a:ext>
                </a:extLst>
              </p:cNvPr>
              <p:cNvSpPr txBox="1"/>
              <p:nvPr/>
            </p:nvSpPr>
            <p:spPr>
              <a:xfrm>
                <a:off x="5733423" y="2166454"/>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7" name="TextBox 26">
                <a:extLst>
                  <a:ext uri="{FF2B5EF4-FFF2-40B4-BE49-F238E27FC236}">
                    <a16:creationId xmlns:a16="http://schemas.microsoft.com/office/drawing/2014/main" id="{104D79FB-F2F2-4E87-B1F9-77CA088C3628}"/>
                  </a:ext>
                </a:extLst>
              </p:cNvPr>
              <p:cNvSpPr txBox="1">
                <a:spLocks noRot="1" noChangeAspect="1" noMove="1" noResize="1" noEditPoints="1" noAdjustHandles="1" noChangeArrowheads="1" noChangeShapeType="1" noTextEdit="1"/>
              </p:cNvSpPr>
              <p:nvPr/>
            </p:nvSpPr>
            <p:spPr>
              <a:xfrm>
                <a:off x="5733423" y="2166454"/>
                <a:ext cx="191526" cy="276999"/>
              </a:xfrm>
              <a:prstGeom prst="rect">
                <a:avLst/>
              </a:prstGeom>
              <a:blipFill>
                <a:blip r:embed="rId6"/>
                <a:stretch>
                  <a:fillRect l="-29032" r="-29032" b="-26087"/>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1F34D131-BD5D-489B-8527-4E2D7A55AE36}"/>
              </a:ext>
            </a:extLst>
          </p:cNvPr>
          <p:cNvCxnSpPr/>
          <p:nvPr/>
        </p:nvCxnSpPr>
        <p:spPr bwMode="auto">
          <a:xfrm flipV="1">
            <a:off x="6084168" y="2443453"/>
            <a:ext cx="0" cy="11041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9" name="Picture 28">
            <a:extLst>
              <a:ext uri="{FF2B5EF4-FFF2-40B4-BE49-F238E27FC236}">
                <a16:creationId xmlns:a16="http://schemas.microsoft.com/office/drawing/2014/main" id="{8851978C-987F-4CFA-A53C-6E1CCB84D469}"/>
              </a:ext>
            </a:extLst>
          </p:cNvPr>
          <p:cNvPicPr>
            <a:picLocks noChangeAspect="1"/>
          </p:cNvPicPr>
          <p:nvPr/>
        </p:nvPicPr>
        <p:blipFill>
          <a:blip r:embed="rId7"/>
          <a:stretch>
            <a:fillRect/>
          </a:stretch>
        </p:blipFill>
        <p:spPr>
          <a:xfrm>
            <a:off x="637556" y="5335739"/>
            <a:ext cx="2743200" cy="1190625"/>
          </a:xfrm>
          <a:prstGeom prst="rect">
            <a:avLst/>
          </a:prstGeom>
        </p:spPr>
      </p:pic>
    </p:spTree>
    <p:extLst>
      <p:ext uri="{BB962C8B-B14F-4D97-AF65-F5344CB8AC3E}">
        <p14:creationId xmlns:p14="http://schemas.microsoft.com/office/powerpoint/2010/main" val="34233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17</a:t>
            </a:fld>
            <a:endParaRPr lang="en-US" altLang="zh-CN"/>
          </a:p>
        </p:txBody>
      </p:sp>
      <p:sp>
        <p:nvSpPr>
          <p:cNvPr id="3" name="Title 1"/>
          <p:cNvSpPr>
            <a:spLocks noGrp="1"/>
          </p:cNvSpPr>
          <p:nvPr>
            <p:ph type="title"/>
          </p:nvPr>
        </p:nvSpPr>
        <p:spPr>
          <a:xfrm>
            <a:off x="516898" y="-44622"/>
            <a:ext cx="8229600" cy="1143000"/>
          </a:xfrm>
        </p:spPr>
        <p:txBody>
          <a:bodyPr/>
          <a:lstStyle/>
          <a:p>
            <a:r>
              <a:rPr lang="en-US" dirty="0">
                <a:solidFill>
                  <a:schemeClr val="tx1"/>
                </a:solidFill>
              </a:rPr>
              <a:t>Polarizer/analyzer </a:t>
            </a:r>
          </a:p>
        </p:txBody>
      </p:sp>
      <p:sp>
        <p:nvSpPr>
          <p:cNvPr id="5" name="Content Placeholder 2"/>
          <p:cNvSpPr>
            <a:spLocks noGrp="1"/>
          </p:cNvSpPr>
          <p:nvPr>
            <p:ph idx="1"/>
          </p:nvPr>
        </p:nvSpPr>
        <p:spPr>
          <a:xfrm>
            <a:off x="209290" y="891794"/>
            <a:ext cx="8229600" cy="4525963"/>
          </a:xfrm>
        </p:spPr>
        <p:txBody>
          <a:bodyPr/>
          <a:lstStyle/>
          <a:p>
            <a:r>
              <a:rPr lang="en-US" sz="2400" dirty="0"/>
              <a:t>A polarizer or analyzer is a device which apply a linear polarization (circular  polarization is possible) to an incident wave (which could have linear, circular, elliptic polarization or could be </a:t>
            </a:r>
            <a:r>
              <a:rPr lang="en-US" sz="2400" dirty="0" err="1"/>
              <a:t>unpolarized</a:t>
            </a:r>
            <a:r>
              <a:rPr lang="en-US" sz="2400" dirty="0"/>
              <a:t>)</a:t>
            </a:r>
          </a:p>
          <a:p>
            <a:endParaRPr lang="en-US" sz="2400" dirty="0"/>
          </a:p>
          <a:p>
            <a:pPr marL="0" indent="0">
              <a:buNone/>
            </a:pPr>
            <a:endParaRPr lang="en-US" dirty="0"/>
          </a:p>
          <a:p>
            <a:pPr marL="0" indent="0">
              <a:buNone/>
            </a:pPr>
            <a:endParaRPr lang="en-US" dirty="0"/>
          </a:p>
        </p:txBody>
      </p:sp>
      <p:grpSp>
        <p:nvGrpSpPr>
          <p:cNvPr id="6" name="Group 9">
            <a:extLst>
              <a:ext uri="{FF2B5EF4-FFF2-40B4-BE49-F238E27FC236}">
                <a16:creationId xmlns:a16="http://schemas.microsoft.com/office/drawing/2014/main" id="{1684CF0A-33E3-4077-8132-A147CD7F8AE7}"/>
              </a:ext>
            </a:extLst>
          </p:cNvPr>
          <p:cNvGrpSpPr>
            <a:grpSpLocks/>
          </p:cNvGrpSpPr>
          <p:nvPr/>
        </p:nvGrpSpPr>
        <p:grpSpPr bwMode="auto">
          <a:xfrm>
            <a:off x="1361325" y="3306544"/>
            <a:ext cx="3873196" cy="2697163"/>
            <a:chOff x="2263" y="1008"/>
            <a:chExt cx="3344" cy="2998"/>
          </a:xfrm>
        </p:grpSpPr>
        <p:grpSp>
          <p:nvGrpSpPr>
            <p:cNvPr id="7" name="Group 10">
              <a:extLst>
                <a:ext uri="{FF2B5EF4-FFF2-40B4-BE49-F238E27FC236}">
                  <a16:creationId xmlns:a16="http://schemas.microsoft.com/office/drawing/2014/main" id="{573AC80A-B551-4DDA-9A17-FC6F12A1C497}"/>
                </a:ext>
              </a:extLst>
            </p:cNvPr>
            <p:cNvGrpSpPr>
              <a:grpSpLocks/>
            </p:cNvGrpSpPr>
            <p:nvPr/>
          </p:nvGrpSpPr>
          <p:grpSpPr bwMode="auto">
            <a:xfrm>
              <a:off x="3192" y="1483"/>
              <a:ext cx="1611" cy="1935"/>
              <a:chOff x="3514" y="2448"/>
              <a:chExt cx="1249" cy="1393"/>
            </a:xfrm>
          </p:grpSpPr>
          <p:sp>
            <p:nvSpPr>
              <p:cNvPr id="45" name="Freeform 11">
                <a:extLst>
                  <a:ext uri="{FF2B5EF4-FFF2-40B4-BE49-F238E27FC236}">
                    <a16:creationId xmlns:a16="http://schemas.microsoft.com/office/drawing/2014/main" id="{64AD7F5D-2A57-43B4-B2A9-E3FD03A95C7A}"/>
                  </a:ext>
                </a:extLst>
              </p:cNvPr>
              <p:cNvSpPr>
                <a:spLocks/>
              </p:cNvSpPr>
              <p:nvPr/>
            </p:nvSpPr>
            <p:spPr bwMode="auto">
              <a:xfrm>
                <a:off x="3514" y="2448"/>
                <a:ext cx="1249" cy="591"/>
              </a:xfrm>
              <a:custGeom>
                <a:avLst/>
                <a:gdLst>
                  <a:gd name="T0" fmla="*/ 1248 w 1249"/>
                  <a:gd name="T1" fmla="*/ 168 h 591"/>
                  <a:gd name="T2" fmla="*/ 912 w 1249"/>
                  <a:gd name="T3" fmla="*/ 0 h 591"/>
                  <a:gd name="T4" fmla="*/ 0 w 1249"/>
                  <a:gd name="T5" fmla="*/ 421 h 591"/>
                  <a:gd name="T6" fmla="*/ 335 w 1249"/>
                  <a:gd name="T7" fmla="*/ 590 h 591"/>
                  <a:gd name="T8" fmla="*/ 0 60000 65536"/>
                  <a:gd name="T9" fmla="*/ 0 60000 65536"/>
                  <a:gd name="T10" fmla="*/ 0 60000 65536"/>
                  <a:gd name="T11" fmla="*/ 0 60000 65536"/>
                  <a:gd name="T12" fmla="*/ 0 w 1249"/>
                  <a:gd name="T13" fmla="*/ 0 h 591"/>
                  <a:gd name="T14" fmla="*/ 1249 w 1249"/>
                  <a:gd name="T15" fmla="*/ 591 h 591"/>
                </a:gdLst>
                <a:ahLst/>
                <a:cxnLst>
                  <a:cxn ang="T8">
                    <a:pos x="T0" y="T1"/>
                  </a:cxn>
                  <a:cxn ang="T9">
                    <a:pos x="T2" y="T3"/>
                  </a:cxn>
                  <a:cxn ang="T10">
                    <a:pos x="T4" y="T5"/>
                  </a:cxn>
                  <a:cxn ang="T11">
                    <a:pos x="T6" y="T7"/>
                  </a:cxn>
                </a:cxnLst>
                <a:rect l="T12" t="T13" r="T14" b="T15"/>
                <a:pathLst>
                  <a:path w="1249" h="591">
                    <a:moveTo>
                      <a:pt x="1248" y="168"/>
                    </a:moveTo>
                    <a:lnTo>
                      <a:pt x="912" y="0"/>
                    </a:lnTo>
                    <a:lnTo>
                      <a:pt x="0" y="421"/>
                    </a:lnTo>
                    <a:lnTo>
                      <a:pt x="335" y="590"/>
                    </a:lnTo>
                  </a:path>
                </a:pathLst>
              </a:custGeom>
              <a:solidFill>
                <a:schemeClr val="accent1"/>
              </a:solidFill>
              <a:ln w="12700" cap="rnd" cmpd="sng">
                <a:solidFill>
                  <a:schemeClr val="tx1"/>
                </a:solidFill>
                <a:prstDash val="solid"/>
                <a:round/>
                <a:headEnd type="none" w="sm" len="sm"/>
                <a:tailEnd type="none" w="sm" len="sm"/>
              </a:ln>
            </p:spPr>
            <p:txBody>
              <a:bodyPr/>
              <a:lstStyle/>
              <a:p>
                <a:endParaRPr lang="en-US"/>
              </a:p>
            </p:txBody>
          </p:sp>
          <p:sp>
            <p:nvSpPr>
              <p:cNvPr id="46" name="Freeform 12">
                <a:extLst>
                  <a:ext uri="{FF2B5EF4-FFF2-40B4-BE49-F238E27FC236}">
                    <a16:creationId xmlns:a16="http://schemas.microsoft.com/office/drawing/2014/main" id="{031EDD95-CE4E-4A0F-9DEC-165DA9FDAC92}"/>
                  </a:ext>
                </a:extLst>
              </p:cNvPr>
              <p:cNvSpPr>
                <a:spLocks/>
              </p:cNvSpPr>
              <p:nvPr/>
            </p:nvSpPr>
            <p:spPr bwMode="auto">
              <a:xfrm>
                <a:off x="3514" y="2870"/>
                <a:ext cx="337" cy="971"/>
              </a:xfrm>
              <a:custGeom>
                <a:avLst/>
                <a:gdLst>
                  <a:gd name="T0" fmla="*/ 0 w 337"/>
                  <a:gd name="T1" fmla="*/ 0 h 971"/>
                  <a:gd name="T2" fmla="*/ 336 w 337"/>
                  <a:gd name="T3" fmla="*/ 168 h 971"/>
                  <a:gd name="T4" fmla="*/ 336 w 337"/>
                  <a:gd name="T5" fmla="*/ 970 h 971"/>
                  <a:gd name="T6" fmla="*/ 0 w 337"/>
                  <a:gd name="T7" fmla="*/ 801 h 971"/>
                  <a:gd name="T8" fmla="*/ 0 w 337"/>
                  <a:gd name="T9" fmla="*/ 780 h 971"/>
                  <a:gd name="T10" fmla="*/ 0 w 337"/>
                  <a:gd name="T11" fmla="*/ 0 h 971"/>
                  <a:gd name="T12" fmla="*/ 0 60000 65536"/>
                  <a:gd name="T13" fmla="*/ 0 60000 65536"/>
                  <a:gd name="T14" fmla="*/ 0 60000 65536"/>
                  <a:gd name="T15" fmla="*/ 0 60000 65536"/>
                  <a:gd name="T16" fmla="*/ 0 60000 65536"/>
                  <a:gd name="T17" fmla="*/ 0 60000 65536"/>
                  <a:gd name="T18" fmla="*/ 0 w 337"/>
                  <a:gd name="T19" fmla="*/ 0 h 971"/>
                  <a:gd name="T20" fmla="*/ 337 w 337"/>
                  <a:gd name="T21" fmla="*/ 971 h 971"/>
                </a:gdLst>
                <a:ahLst/>
                <a:cxnLst>
                  <a:cxn ang="T12">
                    <a:pos x="T0" y="T1"/>
                  </a:cxn>
                  <a:cxn ang="T13">
                    <a:pos x="T2" y="T3"/>
                  </a:cxn>
                  <a:cxn ang="T14">
                    <a:pos x="T4" y="T5"/>
                  </a:cxn>
                  <a:cxn ang="T15">
                    <a:pos x="T6" y="T7"/>
                  </a:cxn>
                  <a:cxn ang="T16">
                    <a:pos x="T8" y="T9"/>
                  </a:cxn>
                  <a:cxn ang="T17">
                    <a:pos x="T10" y="T11"/>
                  </a:cxn>
                </a:cxnLst>
                <a:rect l="T18" t="T19" r="T20" b="T21"/>
                <a:pathLst>
                  <a:path w="337" h="971">
                    <a:moveTo>
                      <a:pt x="0" y="0"/>
                    </a:moveTo>
                    <a:lnTo>
                      <a:pt x="336" y="168"/>
                    </a:lnTo>
                    <a:lnTo>
                      <a:pt x="336" y="970"/>
                    </a:lnTo>
                    <a:lnTo>
                      <a:pt x="0" y="801"/>
                    </a:lnTo>
                    <a:lnTo>
                      <a:pt x="0" y="780"/>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nvGrpSpPr>
              <p:cNvPr id="47" name="Group 13">
                <a:extLst>
                  <a:ext uri="{FF2B5EF4-FFF2-40B4-BE49-F238E27FC236}">
                    <a16:creationId xmlns:a16="http://schemas.microsoft.com/office/drawing/2014/main" id="{5574ACDC-6BE1-4CBB-893A-0AED3FEDD1E5}"/>
                  </a:ext>
                </a:extLst>
              </p:cNvPr>
              <p:cNvGrpSpPr>
                <a:grpSpLocks/>
              </p:cNvGrpSpPr>
              <p:nvPr/>
            </p:nvGrpSpPr>
            <p:grpSpPr bwMode="auto">
              <a:xfrm>
                <a:off x="3514" y="2448"/>
                <a:ext cx="1249" cy="1393"/>
                <a:chOff x="3514" y="2448"/>
                <a:chExt cx="1249" cy="1393"/>
              </a:xfrm>
            </p:grpSpPr>
            <p:sp>
              <p:nvSpPr>
                <p:cNvPr id="48" name="Freeform 14">
                  <a:extLst>
                    <a:ext uri="{FF2B5EF4-FFF2-40B4-BE49-F238E27FC236}">
                      <a16:creationId xmlns:a16="http://schemas.microsoft.com/office/drawing/2014/main" id="{D670CEA8-6700-43A0-A9EF-C99640EB7084}"/>
                    </a:ext>
                  </a:extLst>
                </p:cNvPr>
                <p:cNvSpPr>
                  <a:spLocks/>
                </p:cNvSpPr>
                <p:nvPr/>
              </p:nvSpPr>
              <p:spPr bwMode="auto">
                <a:xfrm>
                  <a:off x="3802" y="2617"/>
                  <a:ext cx="961" cy="1224"/>
                </a:xfrm>
                <a:custGeom>
                  <a:avLst/>
                  <a:gdLst>
                    <a:gd name="T0" fmla="*/ 47 w 961"/>
                    <a:gd name="T1" fmla="*/ 420 h 1224"/>
                    <a:gd name="T2" fmla="*/ 47 w 961"/>
                    <a:gd name="T3" fmla="*/ 1223 h 1224"/>
                    <a:gd name="T4" fmla="*/ 960 w 961"/>
                    <a:gd name="T5" fmla="*/ 801 h 1224"/>
                    <a:gd name="T6" fmla="*/ 960 w 961"/>
                    <a:gd name="T7" fmla="*/ 0 h 1224"/>
                    <a:gd name="T8" fmla="*/ 0 w 961"/>
                    <a:gd name="T9" fmla="*/ 463 h 1224"/>
                    <a:gd name="T10" fmla="*/ 0 60000 65536"/>
                    <a:gd name="T11" fmla="*/ 0 60000 65536"/>
                    <a:gd name="T12" fmla="*/ 0 60000 65536"/>
                    <a:gd name="T13" fmla="*/ 0 60000 65536"/>
                    <a:gd name="T14" fmla="*/ 0 60000 65536"/>
                    <a:gd name="T15" fmla="*/ 0 w 961"/>
                    <a:gd name="T16" fmla="*/ 0 h 1224"/>
                    <a:gd name="T17" fmla="*/ 961 w 961"/>
                    <a:gd name="T18" fmla="*/ 1224 h 1224"/>
                  </a:gdLst>
                  <a:ahLst/>
                  <a:cxnLst>
                    <a:cxn ang="T10">
                      <a:pos x="T0" y="T1"/>
                    </a:cxn>
                    <a:cxn ang="T11">
                      <a:pos x="T2" y="T3"/>
                    </a:cxn>
                    <a:cxn ang="T12">
                      <a:pos x="T4" y="T5"/>
                    </a:cxn>
                    <a:cxn ang="T13">
                      <a:pos x="T6" y="T7"/>
                    </a:cxn>
                    <a:cxn ang="T14">
                      <a:pos x="T8" y="T9"/>
                    </a:cxn>
                  </a:cxnLst>
                  <a:rect l="T15" t="T16" r="T17" b="T18"/>
                  <a:pathLst>
                    <a:path w="961" h="1224">
                      <a:moveTo>
                        <a:pt x="47" y="420"/>
                      </a:moveTo>
                      <a:lnTo>
                        <a:pt x="47" y="1223"/>
                      </a:lnTo>
                      <a:lnTo>
                        <a:pt x="960" y="801"/>
                      </a:lnTo>
                      <a:lnTo>
                        <a:pt x="960" y="0"/>
                      </a:lnTo>
                      <a:lnTo>
                        <a:pt x="0" y="463"/>
                      </a:lnTo>
                    </a:path>
                  </a:pathLst>
                </a:custGeom>
                <a:solidFill>
                  <a:schemeClr val="accent1"/>
                </a:solidFill>
                <a:ln w="12700" cap="rnd" cmpd="sng">
                  <a:solidFill>
                    <a:schemeClr val="tx1"/>
                  </a:solidFill>
                  <a:prstDash val="solid"/>
                  <a:round/>
                  <a:headEnd type="none" w="sm" len="sm"/>
                  <a:tailEnd type="none" w="sm" len="sm"/>
                </a:ln>
              </p:spPr>
              <p:txBody>
                <a:bodyPr/>
                <a:lstStyle/>
                <a:p>
                  <a:endParaRPr lang="en-US"/>
                </a:p>
              </p:txBody>
            </p:sp>
            <p:sp>
              <p:nvSpPr>
                <p:cNvPr id="49" name="Line 15">
                  <a:extLst>
                    <a:ext uri="{FF2B5EF4-FFF2-40B4-BE49-F238E27FC236}">
                      <a16:creationId xmlns:a16="http://schemas.microsoft.com/office/drawing/2014/main" id="{66984F3A-B43E-492B-B968-245CB35275D6}"/>
                    </a:ext>
                  </a:extLst>
                </p:cNvPr>
                <p:cNvSpPr>
                  <a:spLocks noChangeShapeType="1"/>
                </p:cNvSpPr>
                <p:nvPr/>
              </p:nvSpPr>
              <p:spPr bwMode="auto">
                <a:xfrm>
                  <a:off x="4426" y="2448"/>
                  <a:ext cx="0" cy="80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6">
                  <a:extLst>
                    <a:ext uri="{FF2B5EF4-FFF2-40B4-BE49-F238E27FC236}">
                      <a16:creationId xmlns:a16="http://schemas.microsoft.com/office/drawing/2014/main" id="{54B3504E-A59E-441B-91F1-212A91A7E48B}"/>
                    </a:ext>
                  </a:extLst>
                </p:cNvPr>
                <p:cNvSpPr>
                  <a:spLocks noChangeShapeType="1"/>
                </p:cNvSpPr>
                <p:nvPr/>
              </p:nvSpPr>
              <p:spPr bwMode="auto">
                <a:xfrm flipV="1">
                  <a:off x="3514" y="3250"/>
                  <a:ext cx="912" cy="42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 name="Line 17">
              <a:extLst>
                <a:ext uri="{FF2B5EF4-FFF2-40B4-BE49-F238E27FC236}">
                  <a16:creationId xmlns:a16="http://schemas.microsoft.com/office/drawing/2014/main" id="{8A18FFF9-A12C-489A-804F-4DCE36EB4D60}"/>
                </a:ext>
              </a:extLst>
            </p:cNvPr>
            <p:cNvSpPr>
              <a:spLocks noChangeShapeType="1"/>
            </p:cNvSpPr>
            <p:nvPr/>
          </p:nvSpPr>
          <p:spPr bwMode="auto">
            <a:xfrm>
              <a:off x="4369" y="2597"/>
              <a:ext cx="433" cy="23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18">
              <a:extLst>
                <a:ext uri="{FF2B5EF4-FFF2-40B4-BE49-F238E27FC236}">
                  <a16:creationId xmlns:a16="http://schemas.microsoft.com/office/drawing/2014/main" id="{9A7F01DA-E281-451B-9AEC-E1AE3985623A}"/>
                </a:ext>
              </a:extLst>
            </p:cNvPr>
            <p:cNvSpPr>
              <a:spLocks noChangeShapeType="1"/>
            </p:cNvSpPr>
            <p:nvPr/>
          </p:nvSpPr>
          <p:spPr bwMode="auto">
            <a:xfrm>
              <a:off x="4678" y="1883"/>
              <a:ext cx="0" cy="667"/>
            </a:xfrm>
            <a:prstGeom prst="line">
              <a:avLst/>
            </a:prstGeom>
            <a:noFill/>
            <a:ln w="19050">
              <a:solidFill>
                <a:schemeClr val="hlink"/>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 name="Group 19">
              <a:extLst>
                <a:ext uri="{FF2B5EF4-FFF2-40B4-BE49-F238E27FC236}">
                  <a16:creationId xmlns:a16="http://schemas.microsoft.com/office/drawing/2014/main" id="{48A8131F-7363-472F-81C5-2897ACA5907F}"/>
                </a:ext>
              </a:extLst>
            </p:cNvPr>
            <p:cNvGrpSpPr>
              <a:grpSpLocks/>
            </p:cNvGrpSpPr>
            <p:nvPr/>
          </p:nvGrpSpPr>
          <p:grpSpPr bwMode="auto">
            <a:xfrm>
              <a:off x="2263" y="1216"/>
              <a:ext cx="3344" cy="2134"/>
              <a:chOff x="2263" y="1216"/>
              <a:chExt cx="3344" cy="2134"/>
            </a:xfrm>
          </p:grpSpPr>
          <p:sp>
            <p:nvSpPr>
              <p:cNvPr id="20" name="Line 20">
                <a:extLst>
                  <a:ext uri="{FF2B5EF4-FFF2-40B4-BE49-F238E27FC236}">
                    <a16:creationId xmlns:a16="http://schemas.microsoft.com/office/drawing/2014/main" id="{4C0BCD98-7F5D-4CD7-879F-ABDAA8B37ADA}"/>
                  </a:ext>
                </a:extLst>
              </p:cNvPr>
              <p:cNvSpPr>
                <a:spLocks noChangeShapeType="1"/>
              </p:cNvSpPr>
              <p:nvPr/>
            </p:nvSpPr>
            <p:spPr bwMode="auto">
              <a:xfrm>
                <a:off x="4245" y="2550"/>
                <a:ext cx="1362" cy="800"/>
              </a:xfrm>
              <a:prstGeom prst="line">
                <a:avLst/>
              </a:prstGeom>
              <a:noFill/>
              <a:ln w="254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1">
                <a:extLst>
                  <a:ext uri="{FF2B5EF4-FFF2-40B4-BE49-F238E27FC236}">
                    <a16:creationId xmlns:a16="http://schemas.microsoft.com/office/drawing/2014/main" id="{C2F74307-4DEB-49D7-9F09-47C328EE8B8E}"/>
                  </a:ext>
                </a:extLst>
              </p:cNvPr>
              <p:cNvSpPr>
                <a:spLocks noChangeShapeType="1"/>
              </p:cNvSpPr>
              <p:nvPr/>
            </p:nvSpPr>
            <p:spPr bwMode="auto">
              <a:xfrm>
                <a:off x="2263" y="1350"/>
                <a:ext cx="1115" cy="666"/>
              </a:xfrm>
              <a:prstGeom prst="line">
                <a:avLst/>
              </a:prstGeom>
              <a:noFill/>
              <a:ln w="254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2">
                <a:extLst>
                  <a:ext uri="{FF2B5EF4-FFF2-40B4-BE49-F238E27FC236}">
                    <a16:creationId xmlns:a16="http://schemas.microsoft.com/office/drawing/2014/main" id="{B6432074-48EF-405E-920F-95214CB5FBEE}"/>
                  </a:ext>
                </a:extLst>
              </p:cNvPr>
              <p:cNvSpPr>
                <a:spLocks noChangeShapeType="1"/>
              </p:cNvSpPr>
              <p:nvPr/>
            </p:nvSpPr>
            <p:spPr bwMode="auto">
              <a:xfrm>
                <a:off x="3378" y="2016"/>
                <a:ext cx="867" cy="534"/>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23">
                <a:extLst>
                  <a:ext uri="{FF2B5EF4-FFF2-40B4-BE49-F238E27FC236}">
                    <a16:creationId xmlns:a16="http://schemas.microsoft.com/office/drawing/2014/main" id="{AEFA9763-C25D-4883-B0BB-6B09F32C5E09}"/>
                  </a:ext>
                </a:extLst>
              </p:cNvPr>
              <p:cNvGrpSpPr>
                <a:grpSpLocks/>
              </p:cNvGrpSpPr>
              <p:nvPr/>
            </p:nvGrpSpPr>
            <p:grpSpPr bwMode="auto">
              <a:xfrm>
                <a:off x="2325" y="1216"/>
                <a:ext cx="2725" cy="2134"/>
                <a:chOff x="2842" y="2256"/>
                <a:chExt cx="2112" cy="1536"/>
              </a:xfrm>
            </p:grpSpPr>
            <p:sp>
              <p:nvSpPr>
                <p:cNvPr id="24" name="Line 24">
                  <a:extLst>
                    <a:ext uri="{FF2B5EF4-FFF2-40B4-BE49-F238E27FC236}">
                      <a16:creationId xmlns:a16="http://schemas.microsoft.com/office/drawing/2014/main" id="{AE0EB8A5-F6C9-41F0-826E-F9D339FF42DF}"/>
                    </a:ext>
                  </a:extLst>
                </p:cNvPr>
                <p:cNvSpPr>
                  <a:spLocks noChangeShapeType="1"/>
                </p:cNvSpPr>
                <p:nvPr/>
              </p:nvSpPr>
              <p:spPr bwMode="auto">
                <a:xfrm>
                  <a:off x="3610" y="2880"/>
                  <a:ext cx="0" cy="192"/>
                </a:xfrm>
                <a:prstGeom prst="line">
                  <a:avLst/>
                </a:prstGeom>
                <a:noFill/>
                <a:ln w="12700">
                  <a:solidFill>
                    <a:srgbClr val="FFCC00"/>
                  </a:solidFill>
                  <a:prstDash val="dash"/>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5" name="Group 25">
                  <a:extLst>
                    <a:ext uri="{FF2B5EF4-FFF2-40B4-BE49-F238E27FC236}">
                      <a16:creationId xmlns:a16="http://schemas.microsoft.com/office/drawing/2014/main" id="{29BF508A-7662-40FC-8ACE-E1F835A286EF}"/>
                    </a:ext>
                  </a:extLst>
                </p:cNvPr>
                <p:cNvGrpSpPr>
                  <a:grpSpLocks/>
                </p:cNvGrpSpPr>
                <p:nvPr/>
              </p:nvGrpSpPr>
              <p:grpSpPr bwMode="auto">
                <a:xfrm>
                  <a:off x="2842" y="2256"/>
                  <a:ext cx="2112" cy="1536"/>
                  <a:chOff x="2842" y="2256"/>
                  <a:chExt cx="2112" cy="1536"/>
                </a:xfrm>
              </p:grpSpPr>
              <p:sp>
                <p:nvSpPr>
                  <p:cNvPr id="26" name="Line 26">
                    <a:extLst>
                      <a:ext uri="{FF2B5EF4-FFF2-40B4-BE49-F238E27FC236}">
                        <a16:creationId xmlns:a16="http://schemas.microsoft.com/office/drawing/2014/main" id="{86B23B16-F59F-4FBA-96DA-BDE759CA5CF0}"/>
                      </a:ext>
                    </a:extLst>
                  </p:cNvPr>
                  <p:cNvSpPr>
                    <a:spLocks noChangeShapeType="1"/>
                  </p:cNvSpPr>
                  <p:nvPr/>
                </p:nvSpPr>
                <p:spPr bwMode="auto">
                  <a:xfrm>
                    <a:off x="4570" y="3120"/>
                    <a:ext cx="0" cy="480"/>
                  </a:xfrm>
                  <a:prstGeom prst="line">
                    <a:avLst/>
                  </a:prstGeom>
                  <a:noFill/>
                  <a:ln w="12700">
                    <a:solidFill>
                      <a:srgbClr val="FFFF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7">
                    <a:extLst>
                      <a:ext uri="{FF2B5EF4-FFF2-40B4-BE49-F238E27FC236}">
                        <a16:creationId xmlns:a16="http://schemas.microsoft.com/office/drawing/2014/main" id="{35EB4195-8EE7-4DCC-AEB8-2FF5937B6BB8}"/>
                      </a:ext>
                    </a:extLst>
                  </p:cNvPr>
                  <p:cNvSpPr>
                    <a:spLocks noChangeShapeType="1"/>
                  </p:cNvSpPr>
                  <p:nvPr/>
                </p:nvSpPr>
                <p:spPr bwMode="auto">
                  <a:xfrm>
                    <a:off x="4762" y="3216"/>
                    <a:ext cx="0" cy="48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8">
                    <a:extLst>
                      <a:ext uri="{FF2B5EF4-FFF2-40B4-BE49-F238E27FC236}">
                        <a16:creationId xmlns:a16="http://schemas.microsoft.com/office/drawing/2014/main" id="{71A0CDFF-F6F7-4481-9891-697E0CE4B1F9}"/>
                      </a:ext>
                    </a:extLst>
                  </p:cNvPr>
                  <p:cNvSpPr>
                    <a:spLocks noChangeShapeType="1"/>
                  </p:cNvSpPr>
                  <p:nvPr/>
                </p:nvSpPr>
                <p:spPr bwMode="auto">
                  <a:xfrm>
                    <a:off x="4954" y="3312"/>
                    <a:ext cx="0" cy="48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9">
                    <a:extLst>
                      <a:ext uri="{FF2B5EF4-FFF2-40B4-BE49-F238E27FC236}">
                        <a16:creationId xmlns:a16="http://schemas.microsoft.com/office/drawing/2014/main" id="{81E4FF3E-A6A2-466E-8F1B-B4203C9FB7F1}"/>
                      </a:ext>
                    </a:extLst>
                  </p:cNvPr>
                  <p:cNvSpPr>
                    <a:spLocks noChangeShapeType="1"/>
                  </p:cNvSpPr>
                  <p:nvPr/>
                </p:nvSpPr>
                <p:spPr bwMode="auto">
                  <a:xfrm>
                    <a:off x="4378" y="2976"/>
                    <a:ext cx="0" cy="480"/>
                  </a:xfrm>
                  <a:prstGeom prst="line">
                    <a:avLst/>
                  </a:prstGeom>
                  <a:noFill/>
                  <a:ln w="12700">
                    <a:solidFill>
                      <a:srgbClr val="FFFF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0">
                    <a:extLst>
                      <a:ext uri="{FF2B5EF4-FFF2-40B4-BE49-F238E27FC236}">
                        <a16:creationId xmlns:a16="http://schemas.microsoft.com/office/drawing/2014/main" id="{F2187BD7-5403-44E3-B898-CA01A70291B6}"/>
                      </a:ext>
                    </a:extLst>
                  </p:cNvPr>
                  <p:cNvSpPr>
                    <a:spLocks noChangeShapeType="1"/>
                  </p:cNvSpPr>
                  <p:nvPr/>
                </p:nvSpPr>
                <p:spPr bwMode="auto">
                  <a:xfrm>
                    <a:off x="3226" y="2352"/>
                    <a:ext cx="0" cy="48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1">
                    <a:extLst>
                      <a:ext uri="{FF2B5EF4-FFF2-40B4-BE49-F238E27FC236}">
                        <a16:creationId xmlns:a16="http://schemas.microsoft.com/office/drawing/2014/main" id="{6696B3FD-F062-4C2C-B860-44BAFB9B6613}"/>
                      </a:ext>
                    </a:extLst>
                  </p:cNvPr>
                  <p:cNvSpPr>
                    <a:spLocks noChangeShapeType="1"/>
                  </p:cNvSpPr>
                  <p:nvPr/>
                </p:nvSpPr>
                <p:spPr bwMode="auto">
                  <a:xfrm>
                    <a:off x="3418" y="2448"/>
                    <a:ext cx="0" cy="48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2">
                    <a:extLst>
                      <a:ext uri="{FF2B5EF4-FFF2-40B4-BE49-F238E27FC236}">
                        <a16:creationId xmlns:a16="http://schemas.microsoft.com/office/drawing/2014/main" id="{7512E6C0-D75E-43EE-9CAD-57B78CEF0A62}"/>
                      </a:ext>
                    </a:extLst>
                  </p:cNvPr>
                  <p:cNvSpPr>
                    <a:spLocks noChangeShapeType="1"/>
                  </p:cNvSpPr>
                  <p:nvPr/>
                </p:nvSpPr>
                <p:spPr bwMode="auto">
                  <a:xfrm>
                    <a:off x="3610" y="2592"/>
                    <a:ext cx="0" cy="240"/>
                  </a:xfrm>
                  <a:prstGeom prst="line">
                    <a:avLst/>
                  </a:prstGeom>
                  <a:noFill/>
                  <a:ln w="12700">
                    <a:solidFill>
                      <a:srgbClr val="FF99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3">
                    <a:extLst>
                      <a:ext uri="{FF2B5EF4-FFF2-40B4-BE49-F238E27FC236}">
                        <a16:creationId xmlns:a16="http://schemas.microsoft.com/office/drawing/2014/main" id="{72CA764E-601A-473C-9AE2-D6B51C24A22C}"/>
                      </a:ext>
                    </a:extLst>
                  </p:cNvPr>
                  <p:cNvSpPr>
                    <a:spLocks noChangeShapeType="1"/>
                  </p:cNvSpPr>
                  <p:nvPr/>
                </p:nvSpPr>
                <p:spPr bwMode="auto">
                  <a:xfrm>
                    <a:off x="3034" y="2256"/>
                    <a:ext cx="0" cy="48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4">
                    <a:extLst>
                      <a:ext uri="{FF2B5EF4-FFF2-40B4-BE49-F238E27FC236}">
                        <a16:creationId xmlns:a16="http://schemas.microsoft.com/office/drawing/2014/main" id="{715CF551-3711-460D-8388-2555EC91C770}"/>
                      </a:ext>
                    </a:extLst>
                  </p:cNvPr>
                  <p:cNvSpPr>
                    <a:spLocks noChangeShapeType="1"/>
                  </p:cNvSpPr>
                  <p:nvPr/>
                </p:nvSpPr>
                <p:spPr bwMode="auto">
                  <a:xfrm flipV="1">
                    <a:off x="2842" y="2352"/>
                    <a:ext cx="384" cy="24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5">
                    <a:extLst>
                      <a:ext uri="{FF2B5EF4-FFF2-40B4-BE49-F238E27FC236}">
                        <a16:creationId xmlns:a16="http://schemas.microsoft.com/office/drawing/2014/main" id="{7C19E73F-B7BD-4E66-BC6C-60120F082AAC}"/>
                      </a:ext>
                    </a:extLst>
                  </p:cNvPr>
                  <p:cNvSpPr>
                    <a:spLocks noChangeShapeType="1"/>
                  </p:cNvSpPr>
                  <p:nvPr/>
                </p:nvSpPr>
                <p:spPr bwMode="auto">
                  <a:xfrm flipV="1">
                    <a:off x="3418" y="2736"/>
                    <a:ext cx="384" cy="240"/>
                  </a:xfrm>
                  <a:prstGeom prst="line">
                    <a:avLst/>
                  </a:prstGeom>
                  <a:noFill/>
                  <a:ln w="12700">
                    <a:solidFill>
                      <a:srgbClr val="FF99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6">
                    <a:extLst>
                      <a:ext uri="{FF2B5EF4-FFF2-40B4-BE49-F238E27FC236}">
                        <a16:creationId xmlns:a16="http://schemas.microsoft.com/office/drawing/2014/main" id="{37235DD1-1199-43C0-A435-90ADBD82958B}"/>
                      </a:ext>
                    </a:extLst>
                  </p:cNvPr>
                  <p:cNvSpPr>
                    <a:spLocks noChangeShapeType="1"/>
                  </p:cNvSpPr>
                  <p:nvPr/>
                </p:nvSpPr>
                <p:spPr bwMode="auto">
                  <a:xfrm flipV="1">
                    <a:off x="3034" y="2496"/>
                    <a:ext cx="384" cy="24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7">
                    <a:extLst>
                      <a:ext uri="{FF2B5EF4-FFF2-40B4-BE49-F238E27FC236}">
                        <a16:creationId xmlns:a16="http://schemas.microsoft.com/office/drawing/2014/main" id="{AC608568-9E56-4015-9D2A-E101476ADCD2}"/>
                      </a:ext>
                    </a:extLst>
                  </p:cNvPr>
                  <p:cNvSpPr>
                    <a:spLocks noChangeShapeType="1"/>
                  </p:cNvSpPr>
                  <p:nvPr/>
                </p:nvSpPr>
                <p:spPr bwMode="auto">
                  <a:xfrm flipV="1">
                    <a:off x="3226" y="2592"/>
                    <a:ext cx="384" cy="240"/>
                  </a:xfrm>
                  <a:prstGeom prst="line">
                    <a:avLst/>
                  </a:prstGeom>
                  <a:noFill/>
                  <a:ln w="12700">
                    <a:solidFill>
                      <a:srgbClr val="FF9900"/>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8" name="Group 38">
                    <a:extLst>
                      <a:ext uri="{FF2B5EF4-FFF2-40B4-BE49-F238E27FC236}">
                        <a16:creationId xmlns:a16="http://schemas.microsoft.com/office/drawing/2014/main" id="{118491C9-5798-4B6D-9306-2FC9F231E026}"/>
                      </a:ext>
                    </a:extLst>
                  </p:cNvPr>
                  <p:cNvGrpSpPr>
                    <a:grpSpLocks/>
                  </p:cNvGrpSpPr>
                  <p:nvPr/>
                </p:nvGrpSpPr>
                <p:grpSpPr bwMode="auto">
                  <a:xfrm>
                    <a:off x="3610" y="2688"/>
                    <a:ext cx="672" cy="672"/>
                    <a:chOff x="3610" y="2688"/>
                    <a:chExt cx="672" cy="672"/>
                  </a:xfrm>
                </p:grpSpPr>
                <p:sp>
                  <p:nvSpPr>
                    <p:cNvPr id="39" name="Line 39">
                      <a:extLst>
                        <a:ext uri="{FF2B5EF4-FFF2-40B4-BE49-F238E27FC236}">
                          <a16:creationId xmlns:a16="http://schemas.microsoft.com/office/drawing/2014/main" id="{2D803865-61A7-4A75-8C71-359849A59E30}"/>
                        </a:ext>
                      </a:extLst>
                    </p:cNvPr>
                    <p:cNvSpPr>
                      <a:spLocks noChangeShapeType="1"/>
                    </p:cNvSpPr>
                    <p:nvPr/>
                  </p:nvSpPr>
                  <p:spPr bwMode="auto">
                    <a:xfrm>
                      <a:off x="3802" y="2688"/>
                      <a:ext cx="0" cy="480"/>
                    </a:xfrm>
                    <a:prstGeom prst="line">
                      <a:avLst/>
                    </a:prstGeom>
                    <a:noFill/>
                    <a:ln w="12700">
                      <a:solidFill>
                        <a:srgbClr val="FFFF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0">
                      <a:extLst>
                        <a:ext uri="{FF2B5EF4-FFF2-40B4-BE49-F238E27FC236}">
                          <a16:creationId xmlns:a16="http://schemas.microsoft.com/office/drawing/2014/main" id="{0766874C-5B85-4A14-85BC-52F5F9C2CD7F}"/>
                        </a:ext>
                      </a:extLst>
                    </p:cNvPr>
                    <p:cNvSpPr>
                      <a:spLocks noChangeShapeType="1"/>
                    </p:cNvSpPr>
                    <p:nvPr/>
                  </p:nvSpPr>
                  <p:spPr bwMode="auto">
                    <a:xfrm>
                      <a:off x="3994" y="2784"/>
                      <a:ext cx="0" cy="480"/>
                    </a:xfrm>
                    <a:prstGeom prst="line">
                      <a:avLst/>
                    </a:prstGeom>
                    <a:noFill/>
                    <a:ln w="12700">
                      <a:solidFill>
                        <a:srgbClr val="FFFF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1">
                      <a:extLst>
                        <a:ext uri="{FF2B5EF4-FFF2-40B4-BE49-F238E27FC236}">
                          <a16:creationId xmlns:a16="http://schemas.microsoft.com/office/drawing/2014/main" id="{107462BB-8DBF-4B2B-9D15-47AD734E8298}"/>
                        </a:ext>
                      </a:extLst>
                    </p:cNvPr>
                    <p:cNvSpPr>
                      <a:spLocks noChangeShapeType="1"/>
                    </p:cNvSpPr>
                    <p:nvPr/>
                  </p:nvSpPr>
                  <p:spPr bwMode="auto">
                    <a:xfrm>
                      <a:off x="4186" y="2880"/>
                      <a:ext cx="0" cy="480"/>
                    </a:xfrm>
                    <a:prstGeom prst="line">
                      <a:avLst/>
                    </a:prstGeom>
                    <a:noFill/>
                    <a:ln w="12700">
                      <a:solidFill>
                        <a:srgbClr val="FFFF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2">
                      <a:extLst>
                        <a:ext uri="{FF2B5EF4-FFF2-40B4-BE49-F238E27FC236}">
                          <a16:creationId xmlns:a16="http://schemas.microsoft.com/office/drawing/2014/main" id="{8FE8E15A-B704-4F9C-93C5-B26EB3EEE9AA}"/>
                        </a:ext>
                      </a:extLst>
                    </p:cNvPr>
                    <p:cNvSpPr>
                      <a:spLocks noChangeShapeType="1"/>
                    </p:cNvSpPr>
                    <p:nvPr/>
                  </p:nvSpPr>
                  <p:spPr bwMode="auto">
                    <a:xfrm flipV="1">
                      <a:off x="3610" y="2832"/>
                      <a:ext cx="384" cy="240"/>
                    </a:xfrm>
                    <a:prstGeom prst="line">
                      <a:avLst/>
                    </a:prstGeom>
                    <a:noFill/>
                    <a:ln w="12700">
                      <a:solidFill>
                        <a:srgbClr val="FFFF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3">
                      <a:extLst>
                        <a:ext uri="{FF2B5EF4-FFF2-40B4-BE49-F238E27FC236}">
                          <a16:creationId xmlns:a16="http://schemas.microsoft.com/office/drawing/2014/main" id="{145D0804-BFDE-49DF-8053-B283D9DD3767}"/>
                        </a:ext>
                      </a:extLst>
                    </p:cNvPr>
                    <p:cNvSpPr>
                      <a:spLocks noChangeShapeType="1"/>
                    </p:cNvSpPr>
                    <p:nvPr/>
                  </p:nvSpPr>
                  <p:spPr bwMode="auto">
                    <a:xfrm flipV="1">
                      <a:off x="3898" y="2976"/>
                      <a:ext cx="192" cy="96"/>
                    </a:xfrm>
                    <a:prstGeom prst="line">
                      <a:avLst/>
                    </a:prstGeom>
                    <a:noFill/>
                    <a:ln w="12700">
                      <a:solidFill>
                        <a:srgbClr val="FFFF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4">
                      <a:extLst>
                        <a:ext uri="{FF2B5EF4-FFF2-40B4-BE49-F238E27FC236}">
                          <a16:creationId xmlns:a16="http://schemas.microsoft.com/office/drawing/2014/main" id="{FFFFB550-8E53-40A3-AB43-6ABE82C672A9}"/>
                        </a:ext>
                      </a:extLst>
                    </p:cNvPr>
                    <p:cNvSpPr>
                      <a:spLocks noChangeShapeType="1"/>
                    </p:cNvSpPr>
                    <p:nvPr/>
                  </p:nvSpPr>
                  <p:spPr bwMode="auto">
                    <a:xfrm flipV="1">
                      <a:off x="4090" y="3120"/>
                      <a:ext cx="192" cy="96"/>
                    </a:xfrm>
                    <a:prstGeom prst="line">
                      <a:avLst/>
                    </a:prstGeom>
                    <a:noFill/>
                    <a:ln w="12700">
                      <a:solidFill>
                        <a:srgbClr val="FFFF00"/>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grpSp>
        <p:grpSp>
          <p:nvGrpSpPr>
            <p:cNvPr id="11" name="Group 45">
              <a:extLst>
                <a:ext uri="{FF2B5EF4-FFF2-40B4-BE49-F238E27FC236}">
                  <a16:creationId xmlns:a16="http://schemas.microsoft.com/office/drawing/2014/main" id="{C31A8FC6-0F90-46DF-8CCC-D2294F25AA6E}"/>
                </a:ext>
              </a:extLst>
            </p:cNvPr>
            <p:cNvGrpSpPr>
              <a:grpSpLocks/>
            </p:cNvGrpSpPr>
            <p:nvPr/>
          </p:nvGrpSpPr>
          <p:grpSpPr bwMode="auto">
            <a:xfrm>
              <a:off x="4671" y="1110"/>
              <a:ext cx="889" cy="1536"/>
              <a:chOff x="4666" y="1972"/>
              <a:chExt cx="764" cy="1384"/>
            </a:xfrm>
          </p:grpSpPr>
          <p:sp>
            <p:nvSpPr>
              <p:cNvPr id="18" name="Rectangle 47">
                <a:extLst>
                  <a:ext uri="{FF2B5EF4-FFF2-40B4-BE49-F238E27FC236}">
                    <a16:creationId xmlns:a16="http://schemas.microsoft.com/office/drawing/2014/main" id="{D43B8257-5B2C-41B7-9B39-635496831189}"/>
                  </a:ext>
                </a:extLst>
              </p:cNvPr>
              <p:cNvSpPr>
                <a:spLocks noChangeArrowheads="1"/>
              </p:cNvSpPr>
              <p:nvPr/>
            </p:nvSpPr>
            <p:spPr bwMode="auto">
              <a:xfrm>
                <a:off x="5102" y="1972"/>
                <a:ext cx="328"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zh-CN">
                  <a:solidFill>
                    <a:schemeClr val="tx1"/>
                  </a:solidFill>
                  <a:latin typeface="Garamond" panose="02020404030301010803" pitchFamily="18" charset="0"/>
                  <a:ea typeface="楷体_GB2312" pitchFamily="49" charset="-122"/>
                </a:endParaRPr>
              </a:p>
            </p:txBody>
          </p:sp>
          <p:sp>
            <p:nvSpPr>
              <p:cNvPr id="19" name="Line 48">
                <a:extLst>
                  <a:ext uri="{FF2B5EF4-FFF2-40B4-BE49-F238E27FC236}">
                    <a16:creationId xmlns:a16="http://schemas.microsoft.com/office/drawing/2014/main" id="{53D97ADA-03F2-4098-802D-036066A8C981}"/>
                  </a:ext>
                </a:extLst>
              </p:cNvPr>
              <p:cNvSpPr>
                <a:spLocks noChangeShapeType="1"/>
              </p:cNvSpPr>
              <p:nvPr/>
            </p:nvSpPr>
            <p:spPr bwMode="auto">
              <a:xfrm flipH="1">
                <a:off x="4666" y="2736"/>
                <a:ext cx="433" cy="24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defRPr/>
                </a:pPr>
                <a:endParaRPr lang="zh-CN" altLang="en-US">
                  <a:ln>
                    <a:solidFill>
                      <a:schemeClr val="bg1"/>
                    </a:solidFill>
                  </a:ln>
                </a:endParaRPr>
              </a:p>
            </p:txBody>
          </p:sp>
        </p:grpSp>
        <p:grpSp>
          <p:nvGrpSpPr>
            <p:cNvPr id="12" name="Group 53">
              <a:extLst>
                <a:ext uri="{FF2B5EF4-FFF2-40B4-BE49-F238E27FC236}">
                  <a16:creationId xmlns:a16="http://schemas.microsoft.com/office/drawing/2014/main" id="{097BA02D-7DFB-4ED8-9537-740B95E4D3AA}"/>
                </a:ext>
              </a:extLst>
            </p:cNvPr>
            <p:cNvGrpSpPr>
              <a:grpSpLocks/>
            </p:cNvGrpSpPr>
            <p:nvPr/>
          </p:nvGrpSpPr>
          <p:grpSpPr bwMode="auto">
            <a:xfrm>
              <a:off x="4233" y="3029"/>
              <a:ext cx="1250" cy="977"/>
              <a:chOff x="4320" y="3591"/>
              <a:chExt cx="969" cy="704"/>
            </a:xfrm>
          </p:grpSpPr>
          <p:sp>
            <p:nvSpPr>
              <p:cNvPr id="14" name="Rectangle 54">
                <a:extLst>
                  <a:ext uri="{FF2B5EF4-FFF2-40B4-BE49-F238E27FC236}">
                    <a16:creationId xmlns:a16="http://schemas.microsoft.com/office/drawing/2014/main" id="{3689DF96-4CFA-4D6B-83E2-C76DE41752CF}"/>
                  </a:ext>
                </a:extLst>
              </p:cNvPr>
              <p:cNvSpPr>
                <a:spLocks noChangeArrowheads="1"/>
              </p:cNvSpPr>
              <p:nvPr/>
            </p:nvSpPr>
            <p:spPr bwMode="auto">
              <a:xfrm>
                <a:off x="4800" y="3830"/>
                <a:ext cx="29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sz="2000">
                    <a:latin typeface="楷体_GB2312" pitchFamily="49" charset="-122"/>
                    <a:ea typeface="楷体_GB2312" pitchFamily="49" charset="-122"/>
                  </a:rPr>
                  <a:t>振</a:t>
                </a:r>
              </a:p>
            </p:txBody>
          </p:sp>
          <p:grpSp>
            <p:nvGrpSpPr>
              <p:cNvPr id="15" name="Group 55">
                <a:extLst>
                  <a:ext uri="{FF2B5EF4-FFF2-40B4-BE49-F238E27FC236}">
                    <a16:creationId xmlns:a16="http://schemas.microsoft.com/office/drawing/2014/main" id="{A95964DD-755D-47F4-8DC0-7A68066DD4D8}"/>
                  </a:ext>
                </a:extLst>
              </p:cNvPr>
              <p:cNvGrpSpPr>
                <a:grpSpLocks/>
              </p:cNvGrpSpPr>
              <p:nvPr/>
            </p:nvGrpSpPr>
            <p:grpSpPr bwMode="auto">
              <a:xfrm>
                <a:off x="4320" y="3591"/>
                <a:ext cx="969" cy="704"/>
                <a:chOff x="4320" y="3591"/>
                <a:chExt cx="969" cy="704"/>
              </a:xfrm>
            </p:grpSpPr>
            <p:sp>
              <p:nvSpPr>
                <p:cNvPr id="16" name="Rectangle 56">
                  <a:extLst>
                    <a:ext uri="{FF2B5EF4-FFF2-40B4-BE49-F238E27FC236}">
                      <a16:creationId xmlns:a16="http://schemas.microsoft.com/office/drawing/2014/main" id="{B398368C-6FF8-4E65-AF5B-023C1C5F503A}"/>
                    </a:ext>
                  </a:extLst>
                </p:cNvPr>
                <p:cNvSpPr>
                  <a:spLocks noChangeArrowheads="1"/>
                </p:cNvSpPr>
                <p:nvPr/>
              </p:nvSpPr>
              <p:spPr bwMode="auto">
                <a:xfrm>
                  <a:off x="4320" y="3591"/>
                  <a:ext cx="29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sz="2000">
                      <a:latin typeface="楷体_GB2312" pitchFamily="49" charset="-122"/>
                      <a:ea typeface="楷体_GB2312" pitchFamily="49" charset="-122"/>
                    </a:rPr>
                    <a:t>线</a:t>
                  </a:r>
                </a:p>
              </p:txBody>
            </p:sp>
            <p:sp>
              <p:nvSpPr>
                <p:cNvPr id="17" name="Rectangle 58">
                  <a:extLst>
                    <a:ext uri="{FF2B5EF4-FFF2-40B4-BE49-F238E27FC236}">
                      <a16:creationId xmlns:a16="http://schemas.microsoft.com/office/drawing/2014/main" id="{EBB84DB9-2CF1-48EA-BE91-42FAE0261D64}"/>
                    </a:ext>
                  </a:extLst>
                </p:cNvPr>
                <p:cNvSpPr>
                  <a:spLocks noChangeArrowheads="1"/>
                </p:cNvSpPr>
                <p:nvPr/>
              </p:nvSpPr>
              <p:spPr bwMode="auto">
                <a:xfrm>
                  <a:off x="4992" y="3974"/>
                  <a:ext cx="29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sz="2000">
                      <a:latin typeface="楷体_GB2312" pitchFamily="49" charset="-122"/>
                      <a:ea typeface="楷体_GB2312" pitchFamily="49" charset="-122"/>
                    </a:rPr>
                    <a:t>光</a:t>
                  </a:r>
                </a:p>
              </p:txBody>
            </p:sp>
          </p:grpSp>
        </p:grpSp>
        <p:sp>
          <p:nvSpPr>
            <p:cNvPr id="13" name="Rectangle 59">
              <a:extLst>
                <a:ext uri="{FF2B5EF4-FFF2-40B4-BE49-F238E27FC236}">
                  <a16:creationId xmlns:a16="http://schemas.microsoft.com/office/drawing/2014/main" id="{AD7C07EA-2EFD-45B5-9841-831DC6B76A18}"/>
                </a:ext>
              </a:extLst>
            </p:cNvPr>
            <p:cNvSpPr>
              <a:spLocks noChangeArrowheads="1"/>
            </p:cNvSpPr>
            <p:nvPr/>
          </p:nvSpPr>
          <p:spPr bwMode="auto">
            <a:xfrm>
              <a:off x="3430" y="1008"/>
              <a:ext cx="82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sz="2000">
                  <a:latin typeface="楷体_GB2312" pitchFamily="49" charset="-122"/>
                  <a:ea typeface="楷体_GB2312" pitchFamily="49" charset="-122"/>
                </a:rPr>
                <a:t>偏振片</a:t>
              </a:r>
            </a:p>
          </p:txBody>
        </p:sp>
      </p:grpSp>
      <p:sp>
        <p:nvSpPr>
          <p:cNvPr id="51" name="TextBox 50">
            <a:extLst>
              <a:ext uri="{FF2B5EF4-FFF2-40B4-BE49-F238E27FC236}">
                <a16:creationId xmlns:a16="http://schemas.microsoft.com/office/drawing/2014/main" id="{97520096-B50D-4BEE-8214-B80CC221D57D}"/>
              </a:ext>
            </a:extLst>
          </p:cNvPr>
          <p:cNvSpPr txBox="1"/>
          <p:nvPr/>
        </p:nvSpPr>
        <p:spPr>
          <a:xfrm>
            <a:off x="4869018" y="4033633"/>
            <a:ext cx="3102709" cy="369332"/>
          </a:xfrm>
          <a:prstGeom prst="rect">
            <a:avLst/>
          </a:prstGeom>
          <a:noFill/>
        </p:spPr>
        <p:txBody>
          <a:bodyPr wrap="none" rtlCol="0">
            <a:spAutoFit/>
          </a:bodyPr>
          <a:lstStyle/>
          <a:p>
            <a:r>
              <a:rPr lang="en-GB" dirty="0"/>
              <a:t>Polarization axis of the polarizer</a:t>
            </a:r>
            <a:endParaRPr lang="en-US" dirty="0"/>
          </a:p>
        </p:txBody>
      </p:sp>
      <p:sp>
        <p:nvSpPr>
          <p:cNvPr id="52" name="TextBox 51">
            <a:extLst>
              <a:ext uri="{FF2B5EF4-FFF2-40B4-BE49-F238E27FC236}">
                <a16:creationId xmlns:a16="http://schemas.microsoft.com/office/drawing/2014/main" id="{003C95D3-5C21-41AC-A6AF-C71C690B1447}"/>
              </a:ext>
            </a:extLst>
          </p:cNvPr>
          <p:cNvSpPr txBox="1"/>
          <p:nvPr/>
        </p:nvSpPr>
        <p:spPr>
          <a:xfrm>
            <a:off x="603626" y="2884124"/>
            <a:ext cx="7792941" cy="369332"/>
          </a:xfrm>
          <a:prstGeom prst="rect">
            <a:avLst/>
          </a:prstGeom>
          <a:noFill/>
        </p:spPr>
        <p:txBody>
          <a:bodyPr wrap="square" rtlCol="0">
            <a:spAutoFit/>
          </a:bodyPr>
          <a:lstStyle/>
          <a:p>
            <a:r>
              <a:rPr lang="en-GB" dirty="0"/>
              <a:t>Incident light:</a:t>
            </a:r>
            <a:endParaRPr lang="en-US" dirty="0"/>
          </a:p>
        </p:txBody>
      </p:sp>
      <p:sp>
        <p:nvSpPr>
          <p:cNvPr id="53" name="TextBox 52">
            <a:extLst>
              <a:ext uri="{FF2B5EF4-FFF2-40B4-BE49-F238E27FC236}">
                <a16:creationId xmlns:a16="http://schemas.microsoft.com/office/drawing/2014/main" id="{A0063256-9E5F-493F-B093-9C65E4F36F40}"/>
              </a:ext>
            </a:extLst>
          </p:cNvPr>
          <p:cNvSpPr txBox="1"/>
          <p:nvPr/>
        </p:nvSpPr>
        <p:spPr>
          <a:xfrm>
            <a:off x="516898" y="5870770"/>
            <a:ext cx="8784976" cy="646331"/>
          </a:xfrm>
          <a:prstGeom prst="rect">
            <a:avLst/>
          </a:prstGeom>
          <a:noFill/>
        </p:spPr>
        <p:txBody>
          <a:bodyPr wrap="square" rtlCol="0">
            <a:spAutoFit/>
          </a:bodyPr>
          <a:lstStyle/>
          <a:p>
            <a:r>
              <a:rPr lang="en-GB" dirty="0"/>
              <a:t>The incident light can be unpolarized or polarized (with two components, perpendicular and parallel to the polarization axis of the polarizer )</a:t>
            </a:r>
            <a:endParaRPr lang="en-US" dirty="0"/>
          </a:p>
        </p:txBody>
      </p:sp>
    </p:spTree>
    <p:extLst>
      <p:ext uri="{BB962C8B-B14F-4D97-AF65-F5344CB8AC3E}">
        <p14:creationId xmlns:p14="http://schemas.microsoft.com/office/powerpoint/2010/main" val="395211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p:sp>
        <p:nvSpPr>
          <p:cNvPr id="3" name="Title 1"/>
          <p:cNvSpPr>
            <a:spLocks noGrp="1"/>
          </p:cNvSpPr>
          <p:nvPr>
            <p:ph type="title"/>
          </p:nvPr>
        </p:nvSpPr>
        <p:spPr>
          <a:xfrm>
            <a:off x="457200" y="-175983"/>
            <a:ext cx="8229600" cy="1143000"/>
          </a:xfrm>
        </p:spPr>
        <p:txBody>
          <a:bodyPr/>
          <a:lstStyle/>
          <a:p>
            <a:r>
              <a:rPr lang="en-US" dirty="0">
                <a:solidFill>
                  <a:schemeClr val="tx1"/>
                </a:solidFill>
              </a:rPr>
              <a:t>Polarizer/analyzer </a:t>
            </a:r>
          </a:p>
        </p:txBody>
      </p:sp>
      <p:sp>
        <p:nvSpPr>
          <p:cNvPr id="5" name="Content Placeholder 2"/>
          <p:cNvSpPr>
            <a:spLocks noGrp="1"/>
          </p:cNvSpPr>
          <p:nvPr>
            <p:ph idx="1"/>
          </p:nvPr>
        </p:nvSpPr>
        <p:spPr>
          <a:xfrm>
            <a:off x="209290" y="891794"/>
            <a:ext cx="8229600" cy="4525963"/>
          </a:xfrm>
        </p:spPr>
        <p:txBody>
          <a:bodyPr/>
          <a:lstStyle/>
          <a:p>
            <a:r>
              <a:rPr lang="en-US" sz="2400" dirty="0"/>
              <a:t>A polarizer or analyzer is a device which apply a linear polarization (circular  polarization is possible) to an incident wave (which could have linear, circular, elliptic polarization or could be </a:t>
            </a:r>
            <a:r>
              <a:rPr lang="en-US" sz="2400" dirty="0" err="1"/>
              <a:t>unpolarized</a:t>
            </a:r>
            <a:r>
              <a:rPr lang="en-US" sz="2400" dirty="0"/>
              <a:t>)</a:t>
            </a:r>
          </a:p>
          <a:p>
            <a:endParaRPr lang="en-US" sz="2400"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A0063256-9E5F-493F-B093-9C65E4F36F40}"/>
              </a:ext>
            </a:extLst>
          </p:cNvPr>
          <p:cNvSpPr txBox="1"/>
          <p:nvPr/>
        </p:nvSpPr>
        <p:spPr>
          <a:xfrm>
            <a:off x="472010" y="6003707"/>
            <a:ext cx="8784976" cy="646331"/>
          </a:xfrm>
          <a:prstGeom prst="rect">
            <a:avLst/>
          </a:prstGeom>
          <a:noFill/>
        </p:spPr>
        <p:txBody>
          <a:bodyPr wrap="square" rtlCol="0">
            <a:spAutoFit/>
          </a:bodyPr>
          <a:lstStyle/>
          <a:p>
            <a:r>
              <a:rPr lang="en-GB" dirty="0"/>
              <a:t>The incident light can be unpolarized or polarized (with two components, perpendicular and parallel to the polarization axis of the polarizer )</a:t>
            </a:r>
            <a:endParaRPr lang="en-US" dirty="0"/>
          </a:p>
        </p:txBody>
      </p:sp>
      <p:pic>
        <p:nvPicPr>
          <p:cNvPr id="7" name="Picture 6">
            <a:extLst>
              <a:ext uri="{FF2B5EF4-FFF2-40B4-BE49-F238E27FC236}">
                <a16:creationId xmlns:a16="http://schemas.microsoft.com/office/drawing/2014/main" id="{3101D909-8F8B-481B-99F7-2231E9BA0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712285"/>
            <a:ext cx="6012160" cy="2705472"/>
          </a:xfrm>
          <a:prstGeom prst="rect">
            <a:avLst/>
          </a:prstGeom>
        </p:spPr>
      </p:pic>
      <p:sp>
        <p:nvSpPr>
          <p:cNvPr id="8" name="TextBox 7">
            <a:extLst>
              <a:ext uri="{FF2B5EF4-FFF2-40B4-BE49-F238E27FC236}">
                <a16:creationId xmlns:a16="http://schemas.microsoft.com/office/drawing/2014/main" id="{30E4086D-8340-4F50-9D47-0CA366D9ACE7}"/>
              </a:ext>
            </a:extLst>
          </p:cNvPr>
          <p:cNvSpPr txBox="1"/>
          <p:nvPr/>
        </p:nvSpPr>
        <p:spPr>
          <a:xfrm>
            <a:off x="1530101" y="5467635"/>
            <a:ext cx="6317755" cy="415498"/>
          </a:xfrm>
          <a:prstGeom prst="rect">
            <a:avLst/>
          </a:prstGeom>
          <a:noFill/>
        </p:spPr>
        <p:txBody>
          <a:bodyPr wrap="none" rtlCol="0">
            <a:spAutoFit/>
          </a:bodyPr>
          <a:lstStyle/>
          <a:p>
            <a:r>
              <a:rPr lang="en-US" sz="1050" dirty="0">
                <a:hlinkClick r:id="rId3"/>
              </a:rPr>
              <a:t>https://d1d1c1tnh6i0t6.cloudfront.net/wp-content/uploads/2018/03/Polarization-example-with-linear-polarizers.gif</a:t>
            </a:r>
            <a:endParaRPr lang="en-US" sz="1050" dirty="0"/>
          </a:p>
          <a:p>
            <a:endParaRPr lang="en-US" sz="1050" dirty="0"/>
          </a:p>
        </p:txBody>
      </p:sp>
    </p:spTree>
    <p:extLst>
      <p:ext uri="{BB962C8B-B14F-4D97-AF65-F5344CB8AC3E}">
        <p14:creationId xmlns:p14="http://schemas.microsoft.com/office/powerpoint/2010/main" val="280812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p:sp>
        <p:nvSpPr>
          <p:cNvPr id="2" name="TextBox 1"/>
          <p:cNvSpPr txBox="1"/>
          <p:nvPr/>
        </p:nvSpPr>
        <p:spPr>
          <a:xfrm>
            <a:off x="2051720" y="0"/>
            <a:ext cx="6120680" cy="646331"/>
          </a:xfrm>
          <a:prstGeom prst="rect">
            <a:avLst/>
          </a:prstGeom>
          <a:noFill/>
        </p:spPr>
        <p:txBody>
          <a:bodyPr wrap="square" rtlCol="0">
            <a:spAutoFit/>
          </a:bodyPr>
          <a:lstStyle/>
          <a:p>
            <a:r>
              <a:rPr lang="en-GB" sz="3600" dirty="0"/>
              <a:t>A mistake I have seen often …</a:t>
            </a:r>
            <a:endParaRPr lang="en-US" sz="3600" dirty="0"/>
          </a:p>
        </p:txBody>
      </p:sp>
      <p:pic>
        <p:nvPicPr>
          <p:cNvPr id="3" name="Picture 2"/>
          <p:cNvPicPr>
            <a:picLocks noChangeAspect="1"/>
          </p:cNvPicPr>
          <p:nvPr/>
        </p:nvPicPr>
        <p:blipFill>
          <a:blip r:embed="rId2"/>
          <a:stretch>
            <a:fillRect/>
          </a:stretch>
        </p:blipFill>
        <p:spPr>
          <a:xfrm>
            <a:off x="1675060" y="692696"/>
            <a:ext cx="2955499" cy="2685018"/>
          </a:xfrm>
          <a:prstGeom prst="rect">
            <a:avLst/>
          </a:prstGeom>
        </p:spPr>
      </p:pic>
      <p:sp>
        <p:nvSpPr>
          <p:cNvPr id="5" name="Right Arrow 4"/>
          <p:cNvSpPr/>
          <p:nvPr/>
        </p:nvSpPr>
        <p:spPr>
          <a:xfrm rot="10800000">
            <a:off x="4932040" y="1772816"/>
            <a:ext cx="90010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56176" y="1772816"/>
            <a:ext cx="2376264" cy="954107"/>
          </a:xfrm>
          <a:prstGeom prst="rect">
            <a:avLst/>
          </a:prstGeom>
          <a:noFill/>
        </p:spPr>
        <p:txBody>
          <a:bodyPr wrap="square" rtlCol="0">
            <a:spAutoFit/>
          </a:bodyPr>
          <a:lstStyle/>
          <a:p>
            <a:r>
              <a:rPr lang="en-GB" sz="2800" dirty="0"/>
              <a:t>This is a polarizer </a:t>
            </a:r>
            <a:endParaRPr lang="en-US" sz="2800" dirty="0"/>
          </a:p>
        </p:txBody>
      </p:sp>
      <p:pic>
        <p:nvPicPr>
          <p:cNvPr id="7" name="Picture 6"/>
          <p:cNvPicPr>
            <a:picLocks noChangeAspect="1"/>
          </p:cNvPicPr>
          <p:nvPr/>
        </p:nvPicPr>
        <p:blipFill>
          <a:blip r:embed="rId3"/>
          <a:stretch>
            <a:fillRect/>
          </a:stretch>
        </p:blipFill>
        <p:spPr>
          <a:xfrm>
            <a:off x="1675060" y="3573016"/>
            <a:ext cx="3162738" cy="2139339"/>
          </a:xfrm>
          <a:prstGeom prst="rect">
            <a:avLst/>
          </a:prstGeom>
        </p:spPr>
      </p:pic>
      <p:sp>
        <p:nvSpPr>
          <p:cNvPr id="8" name="Right Arrow 7"/>
          <p:cNvSpPr/>
          <p:nvPr/>
        </p:nvSpPr>
        <p:spPr>
          <a:xfrm rot="10800000">
            <a:off x="4971421" y="4066621"/>
            <a:ext cx="90010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0152" y="4059069"/>
            <a:ext cx="2376264" cy="954107"/>
          </a:xfrm>
          <a:prstGeom prst="rect">
            <a:avLst/>
          </a:prstGeom>
          <a:noFill/>
        </p:spPr>
        <p:txBody>
          <a:bodyPr wrap="square" rtlCol="0">
            <a:spAutoFit/>
          </a:bodyPr>
          <a:lstStyle/>
          <a:p>
            <a:r>
              <a:rPr lang="en-GB" sz="2800" dirty="0"/>
              <a:t>This is a polaroid </a:t>
            </a:r>
            <a:endParaRPr lang="en-US" sz="2800" dirty="0"/>
          </a:p>
        </p:txBody>
      </p:sp>
      <p:sp>
        <p:nvSpPr>
          <p:cNvPr id="10" name="TextBox 9"/>
          <p:cNvSpPr txBox="1"/>
          <p:nvPr/>
        </p:nvSpPr>
        <p:spPr>
          <a:xfrm>
            <a:off x="1504503" y="6114563"/>
            <a:ext cx="6783267" cy="523220"/>
          </a:xfrm>
          <a:prstGeom prst="rect">
            <a:avLst/>
          </a:prstGeom>
          <a:noFill/>
        </p:spPr>
        <p:txBody>
          <a:bodyPr wrap="none" rtlCol="0">
            <a:spAutoFit/>
          </a:bodyPr>
          <a:lstStyle/>
          <a:p>
            <a:r>
              <a:rPr lang="en-GB" sz="2800" dirty="0"/>
              <a:t>So from now, please to don’t confuse them …</a:t>
            </a:r>
            <a:endParaRPr lang="en-US" sz="2800" dirty="0"/>
          </a:p>
        </p:txBody>
      </p:sp>
    </p:spTree>
    <p:extLst>
      <p:ext uri="{BB962C8B-B14F-4D97-AF65-F5344CB8AC3E}">
        <p14:creationId xmlns:p14="http://schemas.microsoft.com/office/powerpoint/2010/main" val="25194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a:t>
            </a:fld>
            <a:endParaRPr lang="en-US" altLang="zh-CN"/>
          </a:p>
        </p:txBody>
      </p:sp>
      <p:pic>
        <p:nvPicPr>
          <p:cNvPr id="5" name="Picture 4">
            <a:extLst>
              <a:ext uri="{FF2B5EF4-FFF2-40B4-BE49-F238E27FC236}">
                <a16:creationId xmlns:a16="http://schemas.microsoft.com/office/drawing/2014/main" id="{9C617BBF-9F3F-4E49-A95A-023FF880A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705804" cy="4329063"/>
          </a:xfrm>
          <a:prstGeom prst="rect">
            <a:avLst/>
          </a:prstGeom>
        </p:spPr>
      </p:pic>
      <p:sp>
        <p:nvSpPr>
          <p:cNvPr id="6" name="TextBox 5">
            <a:extLst>
              <a:ext uri="{FF2B5EF4-FFF2-40B4-BE49-F238E27FC236}">
                <a16:creationId xmlns:a16="http://schemas.microsoft.com/office/drawing/2014/main" id="{A4D0BA34-7734-4399-85CD-BFC0AB0A4F0C}"/>
              </a:ext>
            </a:extLst>
          </p:cNvPr>
          <p:cNvSpPr txBox="1"/>
          <p:nvPr/>
        </p:nvSpPr>
        <p:spPr>
          <a:xfrm>
            <a:off x="1331640" y="5452377"/>
            <a:ext cx="8613999" cy="430887"/>
          </a:xfrm>
          <a:prstGeom prst="rect">
            <a:avLst/>
          </a:prstGeom>
          <a:noFill/>
        </p:spPr>
        <p:txBody>
          <a:bodyPr wrap="square" rtlCol="0">
            <a:spAutoFit/>
          </a:bodyPr>
          <a:lstStyle/>
          <a:p>
            <a:r>
              <a:rPr lang="en-US" sz="1100" dirty="0">
                <a:hlinkClick r:id="rId3"/>
              </a:rPr>
              <a:t>http://1.bp.blogspot.com/-mpdH6XBkFdY/Tjxv3LJq0uI/AAAAAAAAEiA/TL5oFDWWTWk/s1600/3.gif</a:t>
            </a:r>
            <a:endParaRPr lang="en-US" sz="1100" dirty="0"/>
          </a:p>
          <a:p>
            <a:endParaRPr lang="en-US" sz="1100" dirty="0"/>
          </a:p>
        </p:txBody>
      </p:sp>
      <p:sp>
        <p:nvSpPr>
          <p:cNvPr id="7" name="TextBox 6">
            <a:extLst>
              <a:ext uri="{FF2B5EF4-FFF2-40B4-BE49-F238E27FC236}">
                <a16:creationId xmlns:a16="http://schemas.microsoft.com/office/drawing/2014/main" id="{AE51217E-8A56-42E1-A605-D8C5EE9FB297}"/>
              </a:ext>
            </a:extLst>
          </p:cNvPr>
          <p:cNvSpPr txBox="1"/>
          <p:nvPr/>
        </p:nvSpPr>
        <p:spPr>
          <a:xfrm>
            <a:off x="2195736" y="5744764"/>
            <a:ext cx="4755392" cy="276999"/>
          </a:xfrm>
          <a:prstGeom prst="rect">
            <a:avLst/>
          </a:prstGeom>
          <a:noFill/>
        </p:spPr>
        <p:txBody>
          <a:bodyPr wrap="square" rtlCol="0">
            <a:spAutoFit/>
          </a:bodyPr>
          <a:lstStyle/>
          <a:p>
            <a:r>
              <a:rPr lang="en-GB" sz="1200" dirty="0"/>
              <a:t>The stones in the water can be seen using the polarizer</a:t>
            </a:r>
            <a:endParaRPr lang="en-US" sz="1200" dirty="0"/>
          </a:p>
        </p:txBody>
      </p:sp>
      <p:sp>
        <p:nvSpPr>
          <p:cNvPr id="8" name="TextBox 7"/>
          <p:cNvSpPr txBox="1"/>
          <p:nvPr/>
        </p:nvSpPr>
        <p:spPr>
          <a:xfrm>
            <a:off x="3370213" y="-26945"/>
            <a:ext cx="4536852" cy="646331"/>
          </a:xfrm>
          <a:prstGeom prst="rect">
            <a:avLst/>
          </a:prstGeom>
          <a:noFill/>
        </p:spPr>
        <p:txBody>
          <a:bodyPr wrap="square" rtlCol="0">
            <a:spAutoFit/>
          </a:bodyPr>
          <a:lstStyle/>
          <a:p>
            <a:r>
              <a:rPr lang="en-GB" sz="3600" dirty="0"/>
              <a:t>Introduction</a:t>
            </a:r>
            <a:endParaRPr lang="en-US" sz="3600" dirty="0"/>
          </a:p>
        </p:txBody>
      </p:sp>
      <p:sp>
        <p:nvSpPr>
          <p:cNvPr id="9" name="Oval 8"/>
          <p:cNvSpPr/>
          <p:nvPr/>
        </p:nvSpPr>
        <p:spPr>
          <a:xfrm>
            <a:off x="3203848" y="3789040"/>
            <a:ext cx="1201787"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37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20</a:t>
            </a:fld>
            <a:endParaRPr lang="en-US" altLang="zh-CN"/>
          </a:p>
        </p:txBody>
      </p:sp>
      <p:sp>
        <p:nvSpPr>
          <p:cNvPr id="3" name="Rounded Rectangle 2"/>
          <p:cNvSpPr/>
          <p:nvPr/>
        </p:nvSpPr>
        <p:spPr>
          <a:xfrm>
            <a:off x="5132830" y="6165304"/>
            <a:ext cx="1664174" cy="484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547275" y="-183970"/>
            <a:ext cx="8229600" cy="1143000"/>
          </a:xfrm>
        </p:spPr>
        <p:txBody>
          <a:bodyPr/>
          <a:lstStyle/>
          <a:p>
            <a:r>
              <a:rPr lang="en-GB" dirty="0"/>
              <a:t>The malus law</a:t>
            </a:r>
            <a:endParaRPr lang="en-US" dirty="0"/>
          </a:p>
        </p:txBody>
      </p:sp>
      <p:sp>
        <p:nvSpPr>
          <p:cNvPr id="6" name="Content Placeholder 2"/>
          <p:cNvSpPr>
            <a:spLocks noGrp="1"/>
          </p:cNvSpPr>
          <p:nvPr>
            <p:ph idx="1"/>
          </p:nvPr>
        </p:nvSpPr>
        <p:spPr>
          <a:xfrm>
            <a:off x="539552" y="908720"/>
            <a:ext cx="8229600" cy="4525963"/>
          </a:xfrm>
        </p:spPr>
        <p:txBody>
          <a:bodyPr/>
          <a:lstStyle/>
          <a:p>
            <a:r>
              <a:rPr lang="en-US" sz="2800" dirty="0"/>
              <a:t>The Malus law:</a:t>
            </a:r>
          </a:p>
        </p:txBody>
      </p:sp>
      <p:cxnSp>
        <p:nvCxnSpPr>
          <p:cNvPr id="7" name="Straight Arrow Connector 6"/>
          <p:cNvCxnSpPr/>
          <p:nvPr/>
        </p:nvCxnSpPr>
        <p:spPr>
          <a:xfrm flipV="1">
            <a:off x="827584" y="3933056"/>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3717032"/>
            <a:ext cx="300082" cy="369332"/>
          </a:xfrm>
          <a:prstGeom prst="rect">
            <a:avLst/>
          </a:prstGeom>
          <a:noFill/>
        </p:spPr>
        <p:txBody>
          <a:bodyPr wrap="none" rtlCol="0">
            <a:spAutoFit/>
          </a:bodyPr>
          <a:lstStyle/>
          <a:p>
            <a:r>
              <a:rPr lang="en-US" dirty="0"/>
              <a:t>x</a:t>
            </a:r>
          </a:p>
        </p:txBody>
      </p:sp>
      <p:sp>
        <p:nvSpPr>
          <p:cNvPr id="9" name="TextBox 8"/>
          <p:cNvSpPr txBox="1"/>
          <p:nvPr/>
        </p:nvSpPr>
        <p:spPr>
          <a:xfrm>
            <a:off x="1677580" y="2222012"/>
            <a:ext cx="300082" cy="369332"/>
          </a:xfrm>
          <a:prstGeom prst="rect">
            <a:avLst/>
          </a:prstGeom>
          <a:noFill/>
        </p:spPr>
        <p:txBody>
          <a:bodyPr wrap="none" rtlCol="0">
            <a:spAutoFit/>
          </a:bodyPr>
          <a:lstStyle/>
          <a:p>
            <a:r>
              <a:rPr lang="en-US" dirty="0"/>
              <a:t>y</a:t>
            </a:r>
          </a:p>
        </p:txBody>
      </p:sp>
      <p:cxnSp>
        <p:nvCxnSpPr>
          <p:cNvPr id="10" name="Straight Arrow Connector 9"/>
          <p:cNvCxnSpPr/>
          <p:nvPr/>
        </p:nvCxnSpPr>
        <p:spPr>
          <a:xfrm flipV="1">
            <a:off x="1912597" y="3010837"/>
            <a:ext cx="680638" cy="92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601213" y="3151332"/>
            <a:ext cx="2" cy="7817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28366" y="3901698"/>
            <a:ext cx="351378" cy="369332"/>
          </a:xfrm>
          <a:prstGeom prst="rect">
            <a:avLst/>
          </a:prstGeom>
          <a:noFill/>
        </p:spPr>
        <p:txBody>
          <a:bodyPr wrap="none" rtlCol="0">
            <a:spAutoFit/>
          </a:bodyPr>
          <a:lstStyle/>
          <a:p>
            <a:r>
              <a:rPr lang="en-US" dirty="0"/>
              <a:t>O</a:t>
            </a:r>
          </a:p>
        </p:txBody>
      </p:sp>
      <p:sp>
        <p:nvSpPr>
          <p:cNvPr id="13" name="TextBox 12"/>
          <p:cNvSpPr txBox="1"/>
          <p:nvPr/>
        </p:nvSpPr>
        <p:spPr>
          <a:xfrm>
            <a:off x="2499792" y="3987712"/>
            <a:ext cx="630301" cy="369332"/>
          </a:xfrm>
          <a:prstGeom prst="rect">
            <a:avLst/>
          </a:prstGeom>
          <a:noFill/>
        </p:spPr>
        <p:txBody>
          <a:bodyPr wrap="none" rtlCol="0">
            <a:spAutoFit/>
          </a:bodyPr>
          <a:lstStyle/>
          <a:p>
            <a:r>
              <a:rPr lang="en-US" dirty="0" err="1"/>
              <a:t>E</a:t>
            </a:r>
            <a:r>
              <a:rPr lang="en-US" baseline="-25000" dirty="0" err="1"/>
              <a:t>x,inc</a:t>
            </a:r>
            <a:endParaRPr lang="en-US" baseline="-25000" dirty="0"/>
          </a:p>
        </p:txBody>
      </p:sp>
      <p:cxnSp>
        <p:nvCxnSpPr>
          <p:cNvPr id="14" name="Straight Arrow Connector 13"/>
          <p:cNvCxnSpPr/>
          <p:nvPr/>
        </p:nvCxnSpPr>
        <p:spPr>
          <a:xfrm>
            <a:off x="1920575" y="3933056"/>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1881811" y="4016097"/>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881811" y="4016097"/>
                <a:ext cx="529949" cy="276999"/>
              </a:xfrm>
              <a:prstGeom prst="rect">
                <a:avLst/>
              </a:prstGeom>
              <a:blipFill>
                <a:blip r:embed="rId2"/>
                <a:stretch>
                  <a:fillRect b="-13333"/>
                </a:stretch>
              </a:blipFill>
            </p:spPr>
            <p:txBody>
              <a:bodyPr/>
              <a:lstStyle/>
              <a:p>
                <a:r>
                  <a:rPr lang="en-US">
                    <a:noFill/>
                  </a:rPr>
                  <a:t> </a:t>
                </a:r>
              </a:p>
            </p:txBody>
          </p:sp>
        </mc:Fallback>
      </mc:AlternateContent>
      <p:cxnSp>
        <p:nvCxnSpPr>
          <p:cNvPr id="16" name="Straight Arrow Connector 15"/>
          <p:cNvCxnSpPr/>
          <p:nvPr/>
        </p:nvCxnSpPr>
        <p:spPr>
          <a:xfrm flipH="1" flipV="1">
            <a:off x="1907989" y="3627994"/>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475656" y="3440033"/>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475656" y="3440033"/>
                <a:ext cx="529949" cy="298928"/>
              </a:xfrm>
              <a:prstGeom prst="rect">
                <a:avLst/>
              </a:prstGeom>
              <a:blipFill>
                <a:blip r:embed="rId3"/>
                <a:stretch>
                  <a:fillRect b="-20408"/>
                </a:stretch>
              </a:blipFill>
            </p:spPr>
            <p:txBody>
              <a:bodyPr/>
              <a:lstStyle/>
              <a:p>
                <a:r>
                  <a:rPr lang="en-US">
                    <a:noFill/>
                  </a:rPr>
                  <a:t> </a:t>
                </a:r>
              </a:p>
            </p:txBody>
          </p:sp>
        </mc:Fallback>
      </mc:AlternateContent>
      <p:cxnSp>
        <p:nvCxnSpPr>
          <p:cNvPr id="18" name="Straight Arrow Connector 17"/>
          <p:cNvCxnSpPr/>
          <p:nvPr/>
        </p:nvCxnSpPr>
        <p:spPr>
          <a:xfrm flipV="1">
            <a:off x="1898362" y="2581588"/>
            <a:ext cx="23566" cy="1310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2375338" y="3268717"/>
            <a:ext cx="267056" cy="662152"/>
          </a:xfrm>
          <a:custGeom>
            <a:avLst/>
            <a:gdLst>
              <a:gd name="connsiteX0" fmla="*/ 0 w 267056"/>
              <a:gd name="connsiteY0" fmla="*/ 0 h 662152"/>
              <a:gd name="connsiteX1" fmla="*/ 231228 w 267056"/>
              <a:gd name="connsiteY1" fmla="*/ 294290 h 662152"/>
              <a:gd name="connsiteX2" fmla="*/ 262759 w 267056"/>
              <a:gd name="connsiteY2" fmla="*/ 662152 h 662152"/>
            </a:gdLst>
            <a:ahLst/>
            <a:cxnLst>
              <a:cxn ang="0">
                <a:pos x="connsiteX0" y="connsiteY0"/>
              </a:cxn>
              <a:cxn ang="0">
                <a:pos x="connsiteX1" y="connsiteY1"/>
              </a:cxn>
              <a:cxn ang="0">
                <a:pos x="connsiteX2" y="connsiteY2"/>
              </a:cxn>
            </a:cxnLst>
            <a:rect l="l" t="t" r="r" b="b"/>
            <a:pathLst>
              <a:path w="267056" h="662152">
                <a:moveTo>
                  <a:pt x="0" y="0"/>
                </a:moveTo>
                <a:cubicBezTo>
                  <a:pt x="93717" y="91965"/>
                  <a:pt x="187435" y="183931"/>
                  <a:pt x="231228" y="294290"/>
                </a:cubicBezTo>
                <a:cubicBezTo>
                  <a:pt x="275021" y="404649"/>
                  <a:pt x="268890" y="533400"/>
                  <a:pt x="262759" y="6621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2668704" y="3417269"/>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668704" y="3417269"/>
                <a:ext cx="194284" cy="276999"/>
              </a:xfrm>
              <a:prstGeom prst="rect">
                <a:avLst/>
              </a:prstGeom>
              <a:blipFill>
                <a:blip r:embed="rId4"/>
                <a:stretch>
                  <a:fillRect l="-28125" r="-21875" b="-8889"/>
                </a:stretch>
              </a:blipFill>
            </p:spPr>
            <p:txBody>
              <a:bodyPr/>
              <a:lstStyle/>
              <a:p>
                <a:r>
                  <a:rPr lang="en-US">
                    <a:noFill/>
                  </a:rPr>
                  <a:t> </a:t>
                </a:r>
              </a:p>
            </p:txBody>
          </p:sp>
        </mc:Fallback>
      </mc:AlternateContent>
      <p:cxnSp>
        <p:nvCxnSpPr>
          <p:cNvPr id="21" name="Straight Connector 20"/>
          <p:cNvCxnSpPr/>
          <p:nvPr/>
        </p:nvCxnSpPr>
        <p:spPr>
          <a:xfrm flipV="1">
            <a:off x="395536" y="3930869"/>
            <a:ext cx="3744416" cy="2480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92426" y="3569897"/>
            <a:ext cx="4217565" cy="646331"/>
          </a:xfrm>
          <a:prstGeom prst="rect">
            <a:avLst/>
          </a:prstGeom>
          <a:noFill/>
        </p:spPr>
        <p:txBody>
          <a:bodyPr wrap="none" rtlCol="0">
            <a:spAutoFit/>
          </a:bodyPr>
          <a:lstStyle/>
          <a:p>
            <a:r>
              <a:rPr lang="en-US" dirty="0">
                <a:solidFill>
                  <a:srgbClr val="00B050"/>
                </a:solidFill>
              </a:rPr>
              <a:t>Transmission axis </a:t>
            </a:r>
          </a:p>
          <a:p>
            <a:r>
              <a:rPr lang="en-US" dirty="0">
                <a:solidFill>
                  <a:srgbClr val="00B050"/>
                </a:solidFill>
              </a:rPr>
              <a:t>Of the polarizer (x-direction in this example)</a:t>
            </a:r>
          </a:p>
        </p:txBody>
      </p:sp>
      <p:sp>
        <p:nvSpPr>
          <p:cNvPr id="23" name="TextBox 22"/>
          <p:cNvSpPr txBox="1"/>
          <p:nvPr/>
        </p:nvSpPr>
        <p:spPr>
          <a:xfrm>
            <a:off x="3115690" y="2516704"/>
            <a:ext cx="3749744" cy="369332"/>
          </a:xfrm>
          <a:prstGeom prst="rect">
            <a:avLst/>
          </a:prstGeom>
          <a:noFill/>
        </p:spPr>
        <p:txBody>
          <a:bodyPr wrap="none" rtlCol="0">
            <a:spAutoFit/>
          </a:bodyPr>
          <a:lstStyle/>
          <a:p>
            <a:r>
              <a:rPr lang="en-US" dirty="0"/>
              <a:t>Electric field incident on the polarizer </a:t>
            </a:r>
          </a:p>
        </p:txBody>
      </p:sp>
      <p:cxnSp>
        <p:nvCxnSpPr>
          <p:cNvPr id="24" name="Straight Arrow Connector 23"/>
          <p:cNvCxnSpPr>
            <a:endCxn id="19" idx="2"/>
          </p:cNvCxnSpPr>
          <p:nvPr/>
        </p:nvCxnSpPr>
        <p:spPr>
          <a:xfrm>
            <a:off x="1932080" y="3917377"/>
            <a:ext cx="706017" cy="13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126032" y="3555124"/>
                <a:ext cx="485774"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𝐸</m:t>
                              </m:r>
                            </m:e>
                          </m:acc>
                        </m:e>
                        <m:sub>
                          <m:r>
                            <a:rPr lang="en-US" b="0" i="1" smtClean="0">
                              <a:solidFill>
                                <a:srgbClr val="FF0000"/>
                              </a:solidFill>
                              <a:latin typeface="Cambria Math" panose="02040503050406030204" pitchFamily="18" charset="0"/>
                            </a:rPr>
                            <m:t>𝑜𝑢𝑡</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126032" y="3555124"/>
                <a:ext cx="485774" cy="310598"/>
              </a:xfrm>
              <a:prstGeom prst="rect">
                <a:avLst/>
              </a:prstGeom>
              <a:blipFill>
                <a:blip r:embed="rId5"/>
                <a:stretch>
                  <a:fillRect l="-11392" r="-3797"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47275" y="4490489"/>
                <a:ext cx="7131696"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a:latin typeface="Cambria Math" panose="02040503050406030204" pitchFamily="18" charset="0"/>
                            </a:rPr>
                            <m:t>𝑖𝑛𝑐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a:p>
                <a:endParaRPr lang="en-US" dirty="0"/>
              </a:p>
              <a:p>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47275" y="4490489"/>
                <a:ext cx="7131696" cy="95692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439827" y="2635797"/>
                <a:ext cx="457754"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𝐸</m:t>
                              </m:r>
                            </m:e>
                          </m:acc>
                        </m:e>
                        <m:sub>
                          <m:r>
                            <a:rPr lang="en-US" b="0" i="1" smtClean="0">
                              <a:solidFill>
                                <a:schemeClr val="tx1"/>
                              </a:solidFill>
                              <a:latin typeface="Cambria Math" panose="02040503050406030204" pitchFamily="18" charset="0"/>
                            </a:rPr>
                            <m:t>𝑖𝑛𝑐</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439827" y="2635797"/>
                <a:ext cx="457754" cy="310598"/>
              </a:xfrm>
              <a:prstGeom prst="rect">
                <a:avLst/>
              </a:prstGeom>
              <a:blipFill>
                <a:blip r:embed="rId7"/>
                <a:stretch>
                  <a:fillRect l="-10667" r="-6667"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53569" y="5042202"/>
                <a:ext cx="2365135"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a:latin typeface="Cambria Math" panose="02040503050406030204" pitchFamily="18" charset="0"/>
                            </a:rPr>
                            <m:t>𝑖𝑛𝑐</m:t>
                          </m:r>
                        </m:sub>
                      </m:sSub>
                      <m:r>
                        <a:rPr lang="en-US" i="1">
                          <a:latin typeface="Cambria Math" panose="02040503050406030204" pitchFamily="18" charset="0"/>
                        </a:rPr>
                        <m:t>=</m:t>
                      </m:r>
                      <m:r>
                        <m:rPr>
                          <m:nor/>
                        </m:rPr>
                        <a:rPr lang="en-US" dirty="0"/>
                        <m:t>E</m:t>
                      </m:r>
                      <m:r>
                        <m:rPr>
                          <m:nor/>
                        </m:rPr>
                        <a:rPr lang="en-US" baseline="-25000" dirty="0"/>
                        <m:t>x</m:t>
                      </m:r>
                      <m:r>
                        <m:rPr>
                          <m:nor/>
                        </m:rPr>
                        <a:rPr lang="en-US" baseline="-25000" dirty="0"/>
                        <m:t>,</m:t>
                      </m:r>
                      <m:r>
                        <m:rPr>
                          <m:nor/>
                        </m:rPr>
                        <a:rPr lang="en-US" baseline="-25000" dirty="0"/>
                        <m:t>inc</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r>
                        <a:rPr lang="en-US" i="1">
                          <a:latin typeface="Cambria Math" panose="02040503050406030204" pitchFamily="18" charset="0"/>
                        </a:rPr>
                        <m:t>+</m:t>
                      </m:r>
                      <m:r>
                        <m:rPr>
                          <m:nor/>
                        </m:rPr>
                        <a:rPr lang="en-US" dirty="0"/>
                        <m:t>E</m:t>
                      </m:r>
                      <m:r>
                        <m:rPr>
                          <m:nor/>
                        </m:rPr>
                        <a:rPr lang="en-US" baseline="-25000" dirty="0"/>
                        <m:t>y</m:t>
                      </m:r>
                      <m:r>
                        <m:rPr>
                          <m:nor/>
                        </m:rPr>
                        <a:rPr lang="en-US" baseline="-25000" dirty="0"/>
                        <m:t>,</m:t>
                      </m:r>
                      <m:r>
                        <m:rPr>
                          <m:nor/>
                        </m:rPr>
                        <a:rPr lang="en-US" baseline="-25000" dirty="0"/>
                        <m:t>inc</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𝑦</m:t>
                              </m:r>
                            </m:sub>
                          </m:sSub>
                        </m:e>
                      </m:acc>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53569" y="5042202"/>
                <a:ext cx="2365135" cy="338875"/>
              </a:xfrm>
              <a:prstGeom prst="rect">
                <a:avLst/>
              </a:prstGeom>
              <a:blipFill>
                <a:blip r:embed="rId8"/>
                <a:stretch>
                  <a:fillRect l="-1804" r="-773"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750565" y="5876168"/>
                <a:ext cx="145328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r>
                        <m:rPr>
                          <m:nor/>
                        </m:rPr>
                        <a:rPr lang="en-US" dirty="0"/>
                        <m:t>E</m:t>
                      </m:r>
                      <m:r>
                        <m:rPr>
                          <m:nor/>
                        </m:rPr>
                        <a:rPr lang="en-US" baseline="-25000" dirty="0"/>
                        <m:t>x</m:t>
                      </m:r>
                      <m:r>
                        <m:rPr>
                          <m:nor/>
                        </m:rPr>
                        <a:rPr lang="en-US" baseline="-25000" dirty="0"/>
                        <m:t>,</m:t>
                      </m:r>
                      <m:r>
                        <m:rPr>
                          <m:nor/>
                        </m:rPr>
                        <a:rPr lang="en-US" baseline="-25000" dirty="0"/>
                        <m:t>inc</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750565" y="5876168"/>
                <a:ext cx="1453283" cy="310598"/>
              </a:xfrm>
              <a:prstGeom prst="rect">
                <a:avLst/>
              </a:prstGeom>
              <a:blipFill>
                <a:blip r:embed="rId9"/>
                <a:stretch>
                  <a:fillRect l="-2929" b="-27451"/>
                </a:stretch>
              </a:blipFill>
            </p:spPr>
            <p:txBody>
              <a:bodyPr/>
              <a:lstStyle/>
              <a:p>
                <a:r>
                  <a:rPr lang="en-US">
                    <a:noFill/>
                  </a:rPr>
                  <a:t> </a:t>
                </a:r>
              </a:p>
            </p:txBody>
          </p:sp>
        </mc:Fallback>
      </mc:AlternateContent>
      <p:sp>
        <p:nvSpPr>
          <p:cNvPr id="30" name="TextBox 29"/>
          <p:cNvSpPr txBox="1"/>
          <p:nvPr/>
        </p:nvSpPr>
        <p:spPr>
          <a:xfrm>
            <a:off x="827584" y="6237288"/>
            <a:ext cx="4339650" cy="369332"/>
          </a:xfrm>
          <a:prstGeom prst="rect">
            <a:avLst/>
          </a:prstGeom>
          <a:noFill/>
        </p:spPr>
        <p:txBody>
          <a:bodyPr wrap="none" rtlCol="0">
            <a:spAutoFit/>
          </a:bodyPr>
          <a:lstStyle/>
          <a:p>
            <a:r>
              <a:rPr lang="en-US" dirty="0"/>
              <a:t>Light intensity at the output of the polarizer: </a:t>
            </a:r>
          </a:p>
        </p:txBody>
      </p:sp>
      <mc:AlternateContent xmlns:mc="http://schemas.openxmlformats.org/markup-compatibility/2006" xmlns:a14="http://schemas.microsoft.com/office/drawing/2010/main">
        <mc:Choice Requires="a14">
          <p:sp>
            <p:nvSpPr>
              <p:cNvPr id="31" name="TextBox 30"/>
              <p:cNvSpPr txBox="1"/>
              <p:nvPr/>
            </p:nvSpPr>
            <p:spPr>
              <a:xfrm>
                <a:off x="5132830" y="6283454"/>
                <a:ext cx="16641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𝑖𝑛𝑐</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𝑐𝑜𝑠</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5132830" y="6283454"/>
                <a:ext cx="1664174" cy="276999"/>
              </a:xfrm>
              <a:prstGeom prst="rect">
                <a:avLst/>
              </a:prstGeom>
              <a:blipFill>
                <a:blip r:embed="rId10"/>
                <a:stretch>
                  <a:fillRect l="-2564" t="-2222" r="-2564" b="-20000"/>
                </a:stretch>
              </a:blipFill>
            </p:spPr>
            <p:txBody>
              <a:bodyPr/>
              <a:lstStyle/>
              <a:p>
                <a:r>
                  <a:rPr lang="en-US">
                    <a:noFill/>
                  </a:rPr>
                  <a:t> </a:t>
                </a:r>
              </a:p>
            </p:txBody>
          </p:sp>
        </mc:Fallback>
      </mc:AlternateContent>
      <p:cxnSp>
        <p:nvCxnSpPr>
          <p:cNvPr id="32" name="Straight Arrow Connector 31"/>
          <p:cNvCxnSpPr>
            <a:endCxn id="31" idx="0"/>
          </p:cNvCxnSpPr>
          <p:nvPr/>
        </p:nvCxnSpPr>
        <p:spPr>
          <a:xfrm>
            <a:off x="5964917" y="5692563"/>
            <a:ext cx="0" cy="590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0134" y="5375800"/>
            <a:ext cx="1864613" cy="369332"/>
          </a:xfrm>
          <a:prstGeom prst="rect">
            <a:avLst/>
          </a:prstGeom>
          <a:noFill/>
        </p:spPr>
        <p:txBody>
          <a:bodyPr wrap="none" rtlCol="0">
            <a:spAutoFit/>
          </a:bodyPr>
          <a:lstStyle/>
          <a:p>
            <a:r>
              <a:rPr lang="en-US" dirty="0"/>
              <a:t>Incident intensity </a:t>
            </a:r>
          </a:p>
        </p:txBody>
      </p:sp>
      <p:sp>
        <p:nvSpPr>
          <p:cNvPr id="34" name="TextBox 33">
            <a:extLst>
              <a:ext uri="{FF2B5EF4-FFF2-40B4-BE49-F238E27FC236}">
                <a16:creationId xmlns:a16="http://schemas.microsoft.com/office/drawing/2014/main" id="{6D924649-1570-4FC9-8B8F-D29D542F2FC4}"/>
              </a:ext>
            </a:extLst>
          </p:cNvPr>
          <p:cNvSpPr txBox="1"/>
          <p:nvPr/>
        </p:nvSpPr>
        <p:spPr>
          <a:xfrm>
            <a:off x="420260" y="5570241"/>
            <a:ext cx="1892826" cy="369332"/>
          </a:xfrm>
          <a:prstGeom prst="rect">
            <a:avLst/>
          </a:prstGeom>
          <a:noFill/>
        </p:spPr>
        <p:txBody>
          <a:bodyPr wrap="none" rtlCol="0">
            <a:spAutoFit/>
          </a:bodyPr>
          <a:lstStyle/>
          <a:p>
            <a:r>
              <a:rPr lang="en-GB" dirty="0"/>
              <a:t>After the polarizer:</a:t>
            </a:r>
            <a:endParaRPr lang="en-US" dirty="0"/>
          </a:p>
        </p:txBody>
      </p:sp>
    </p:spTree>
    <p:extLst>
      <p:ext uri="{BB962C8B-B14F-4D97-AF65-F5344CB8AC3E}">
        <p14:creationId xmlns:p14="http://schemas.microsoft.com/office/powerpoint/2010/main" val="20493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p:bldP spid="28" grpId="0"/>
      <p:bldP spid="29" grpId="0"/>
      <p:bldP spid="30" grpId="0"/>
      <p:bldP spid="31"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21</a:t>
            </a:fld>
            <a:endParaRPr lang="en-US" altLang="zh-CN"/>
          </a:p>
        </p:txBody>
      </p:sp>
      <p:sp>
        <p:nvSpPr>
          <p:cNvPr id="3" name="Title 1"/>
          <p:cNvSpPr>
            <a:spLocks noGrp="1"/>
          </p:cNvSpPr>
          <p:nvPr>
            <p:ph type="title"/>
          </p:nvPr>
        </p:nvSpPr>
        <p:spPr>
          <a:xfrm>
            <a:off x="457200" y="-175983"/>
            <a:ext cx="8229600" cy="1143000"/>
          </a:xfrm>
        </p:spPr>
        <p:txBody>
          <a:bodyPr/>
          <a:lstStyle/>
          <a:p>
            <a:r>
              <a:rPr lang="en-US" dirty="0">
                <a:solidFill>
                  <a:schemeClr val="tx1"/>
                </a:solidFill>
              </a:rPr>
              <a:t>Polarizer/analyzer </a:t>
            </a:r>
          </a:p>
        </p:txBody>
      </p:sp>
      <p:sp>
        <p:nvSpPr>
          <p:cNvPr id="5" name="Content Placeholder 2"/>
          <p:cNvSpPr>
            <a:spLocks noGrp="1"/>
          </p:cNvSpPr>
          <p:nvPr>
            <p:ph idx="1"/>
          </p:nvPr>
        </p:nvSpPr>
        <p:spPr>
          <a:xfrm>
            <a:off x="457200" y="620688"/>
            <a:ext cx="8229600" cy="4525963"/>
          </a:xfrm>
        </p:spPr>
        <p:txBody>
          <a:bodyPr/>
          <a:lstStyle/>
          <a:p>
            <a:endParaRPr lang="en-US" sz="2000" dirty="0"/>
          </a:p>
          <a:p>
            <a:r>
              <a:rPr lang="en-US" sz="2000" dirty="0"/>
              <a:t>Polarizer and analyzer has the same principle (it is two names to describe the same thing), the purpose is different: </a:t>
            </a:r>
          </a:p>
          <a:p>
            <a:endParaRPr lang="en-US" sz="2000" dirty="0"/>
          </a:p>
          <a:p>
            <a:pPr lvl="1"/>
            <a:r>
              <a:rPr lang="en-US" sz="1800" dirty="0"/>
              <a:t>Polarizer is used to apply polarization we wish on a beam. For instance, if we want to illuminate a particle with linear polarization, along the direction wished. </a:t>
            </a:r>
          </a:p>
          <a:p>
            <a:endParaRPr lang="en-US" sz="2000" dirty="0"/>
          </a:p>
          <a:p>
            <a:pPr lvl="1"/>
            <a:r>
              <a:rPr lang="en-US" sz="1800" dirty="0"/>
              <a:t>Analyzer is used to examine a component of the light we study, along the transmission axis of the polarizer. For instance, it can be used if we want to study the light scattered by an illuminated particle.</a:t>
            </a:r>
          </a:p>
          <a:p>
            <a:pPr marL="0" indent="0">
              <a:buNone/>
            </a:pPr>
            <a:endParaRPr lang="en-US" sz="2800" dirty="0"/>
          </a:p>
          <a:p>
            <a:pPr marL="0" indent="0">
              <a:buNone/>
            </a:pPr>
            <a:endParaRPr lang="en-US" sz="2800" dirty="0"/>
          </a:p>
        </p:txBody>
      </p:sp>
      <p:sp>
        <p:nvSpPr>
          <p:cNvPr id="2" name="TextBox 1"/>
          <p:cNvSpPr txBox="1"/>
          <p:nvPr/>
        </p:nvSpPr>
        <p:spPr>
          <a:xfrm flipH="1">
            <a:off x="1043608" y="5368804"/>
            <a:ext cx="5328592" cy="646331"/>
          </a:xfrm>
          <a:prstGeom prst="rect">
            <a:avLst/>
          </a:prstGeom>
          <a:noFill/>
        </p:spPr>
        <p:txBody>
          <a:bodyPr wrap="square" rtlCol="0">
            <a:spAutoFit/>
          </a:bodyPr>
          <a:lstStyle/>
          <a:p>
            <a:r>
              <a:rPr lang="en-GB" dirty="0"/>
              <a:t>Particle in Optics: droplets, bubbles, soot, nanoparticles …</a:t>
            </a:r>
            <a:endParaRPr lang="en-US" dirty="0"/>
          </a:p>
        </p:txBody>
      </p:sp>
    </p:spTree>
    <p:extLst>
      <p:ext uri="{BB962C8B-B14F-4D97-AF65-F5344CB8AC3E}">
        <p14:creationId xmlns:p14="http://schemas.microsoft.com/office/powerpoint/2010/main" val="31492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22</a:t>
            </a:fld>
            <a:endParaRPr lang="en-US" altLang="zh-CN"/>
          </a:p>
        </p:txBody>
      </p:sp>
      <p:sp>
        <p:nvSpPr>
          <p:cNvPr id="3" name="Title 1">
            <a:extLst>
              <a:ext uri="{FF2B5EF4-FFF2-40B4-BE49-F238E27FC236}">
                <a16:creationId xmlns:a16="http://schemas.microsoft.com/office/drawing/2014/main" id="{D4F4A319-F3F2-46AB-885E-77E74C3D2B75}"/>
              </a:ext>
            </a:extLst>
          </p:cNvPr>
          <p:cNvSpPr>
            <a:spLocks noGrp="1"/>
          </p:cNvSpPr>
          <p:nvPr>
            <p:ph type="title"/>
          </p:nvPr>
        </p:nvSpPr>
        <p:spPr>
          <a:xfrm>
            <a:off x="636588" y="-95522"/>
            <a:ext cx="8229600" cy="1143000"/>
          </a:xfrm>
        </p:spPr>
        <p:txBody>
          <a:bodyPr/>
          <a:lstStyle/>
          <a:p>
            <a:r>
              <a:rPr lang="en-GB" sz="4000" dirty="0"/>
              <a:t>Some applications of polarization</a:t>
            </a:r>
            <a:endParaRPr lang="en-US" sz="4000" dirty="0"/>
          </a:p>
        </p:txBody>
      </p:sp>
      <p:sp>
        <p:nvSpPr>
          <p:cNvPr id="5" name="Content Placeholder 2">
            <a:extLst>
              <a:ext uri="{FF2B5EF4-FFF2-40B4-BE49-F238E27FC236}">
                <a16:creationId xmlns:a16="http://schemas.microsoft.com/office/drawing/2014/main" id="{1D230038-9E43-4EC2-B3E0-E4E0366752DB}"/>
              </a:ext>
            </a:extLst>
          </p:cNvPr>
          <p:cNvSpPr>
            <a:spLocks noGrp="1"/>
          </p:cNvSpPr>
          <p:nvPr>
            <p:ph idx="1"/>
          </p:nvPr>
        </p:nvSpPr>
        <p:spPr>
          <a:xfrm>
            <a:off x="251520" y="1268760"/>
            <a:ext cx="8229600" cy="4525963"/>
          </a:xfrm>
        </p:spPr>
        <p:txBody>
          <a:bodyPr/>
          <a:lstStyle/>
          <a:p>
            <a:r>
              <a:rPr lang="en-US" sz="2400" dirty="0"/>
              <a:t>Liquid-Cristal displays (LCD)</a:t>
            </a:r>
          </a:p>
        </p:txBody>
      </p:sp>
      <p:pic>
        <p:nvPicPr>
          <p:cNvPr id="6" name="Picture 5">
            <a:extLst>
              <a:ext uri="{FF2B5EF4-FFF2-40B4-BE49-F238E27FC236}">
                <a16:creationId xmlns:a16="http://schemas.microsoft.com/office/drawing/2014/main" id="{69861160-40AE-441D-999B-535C51D2D5F5}"/>
              </a:ext>
            </a:extLst>
          </p:cNvPr>
          <p:cNvPicPr>
            <a:picLocks noChangeAspect="1"/>
          </p:cNvPicPr>
          <p:nvPr/>
        </p:nvPicPr>
        <p:blipFill>
          <a:blip r:embed="rId2"/>
          <a:stretch>
            <a:fillRect/>
          </a:stretch>
        </p:blipFill>
        <p:spPr>
          <a:xfrm>
            <a:off x="1617497" y="1971374"/>
            <a:ext cx="5115091" cy="4028282"/>
          </a:xfrm>
          <a:prstGeom prst="rect">
            <a:avLst/>
          </a:prstGeom>
        </p:spPr>
      </p:pic>
      <p:sp>
        <p:nvSpPr>
          <p:cNvPr id="7" name="TextBox 6">
            <a:extLst>
              <a:ext uri="{FF2B5EF4-FFF2-40B4-BE49-F238E27FC236}">
                <a16:creationId xmlns:a16="http://schemas.microsoft.com/office/drawing/2014/main" id="{EDBFF74B-AFB8-4141-A35F-DA5B75006131}"/>
              </a:ext>
            </a:extLst>
          </p:cNvPr>
          <p:cNvSpPr txBox="1"/>
          <p:nvPr/>
        </p:nvSpPr>
        <p:spPr>
          <a:xfrm>
            <a:off x="2653894" y="6051858"/>
            <a:ext cx="2343911" cy="430887"/>
          </a:xfrm>
          <a:prstGeom prst="rect">
            <a:avLst/>
          </a:prstGeom>
          <a:noFill/>
        </p:spPr>
        <p:txBody>
          <a:bodyPr wrap="none" rtlCol="0">
            <a:spAutoFit/>
          </a:bodyPr>
          <a:lstStyle/>
          <a:p>
            <a:r>
              <a:rPr lang="en-US" sz="1100" dirty="0">
                <a:hlinkClick r:id="rId3"/>
              </a:rPr>
              <a:t>http://slideplayer.com/slide/5992315/</a:t>
            </a:r>
            <a:endParaRPr lang="en-US" sz="1100" dirty="0"/>
          </a:p>
          <a:p>
            <a:endParaRPr lang="en-US" sz="1100" dirty="0"/>
          </a:p>
        </p:txBody>
      </p:sp>
    </p:spTree>
    <p:extLst>
      <p:ext uri="{BB962C8B-B14F-4D97-AF65-F5344CB8AC3E}">
        <p14:creationId xmlns:p14="http://schemas.microsoft.com/office/powerpoint/2010/main" val="45559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23</a:t>
            </a:fld>
            <a:endParaRPr lang="en-US" altLang="zh-CN"/>
          </a:p>
        </p:txBody>
      </p:sp>
      <p:pic>
        <p:nvPicPr>
          <p:cNvPr id="3" name="Picture 2">
            <a:extLst>
              <a:ext uri="{FF2B5EF4-FFF2-40B4-BE49-F238E27FC236}">
                <a16:creationId xmlns:a16="http://schemas.microsoft.com/office/drawing/2014/main" id="{37AB8CA5-8086-4344-AB26-8926FECE95C3}"/>
              </a:ext>
            </a:extLst>
          </p:cNvPr>
          <p:cNvPicPr>
            <a:picLocks noChangeAspect="1"/>
          </p:cNvPicPr>
          <p:nvPr/>
        </p:nvPicPr>
        <p:blipFill>
          <a:blip r:embed="rId2"/>
          <a:stretch>
            <a:fillRect/>
          </a:stretch>
        </p:blipFill>
        <p:spPr>
          <a:xfrm>
            <a:off x="1763688" y="2053408"/>
            <a:ext cx="5400600" cy="3741315"/>
          </a:xfrm>
          <a:prstGeom prst="rect">
            <a:avLst/>
          </a:prstGeom>
        </p:spPr>
      </p:pic>
      <p:sp>
        <p:nvSpPr>
          <p:cNvPr id="6" name="Content Placeholder 2">
            <a:extLst>
              <a:ext uri="{FF2B5EF4-FFF2-40B4-BE49-F238E27FC236}">
                <a16:creationId xmlns:a16="http://schemas.microsoft.com/office/drawing/2014/main" id="{1D230038-9E43-4EC2-B3E0-E4E0366752DB}"/>
              </a:ext>
            </a:extLst>
          </p:cNvPr>
          <p:cNvSpPr>
            <a:spLocks noGrp="1"/>
          </p:cNvSpPr>
          <p:nvPr>
            <p:ph idx="1"/>
          </p:nvPr>
        </p:nvSpPr>
        <p:spPr>
          <a:xfrm>
            <a:off x="251520" y="1268760"/>
            <a:ext cx="8229600" cy="4525963"/>
          </a:xfrm>
        </p:spPr>
        <p:txBody>
          <a:bodyPr/>
          <a:lstStyle/>
          <a:p>
            <a:r>
              <a:rPr lang="en-US" sz="2400" dirty="0"/>
              <a:t>3D displays</a:t>
            </a:r>
          </a:p>
        </p:txBody>
      </p:sp>
      <p:sp>
        <p:nvSpPr>
          <p:cNvPr id="7" name="Rectangle 6">
            <a:extLst>
              <a:ext uri="{FF2B5EF4-FFF2-40B4-BE49-F238E27FC236}">
                <a16:creationId xmlns:a16="http://schemas.microsoft.com/office/drawing/2014/main" id="{8E013D99-066C-4717-8B52-02094F0996A9}"/>
              </a:ext>
            </a:extLst>
          </p:cNvPr>
          <p:cNvSpPr/>
          <p:nvPr/>
        </p:nvSpPr>
        <p:spPr>
          <a:xfrm>
            <a:off x="2586113" y="5879391"/>
            <a:ext cx="3945722" cy="738664"/>
          </a:xfrm>
          <a:prstGeom prst="rect">
            <a:avLst/>
          </a:prstGeom>
        </p:spPr>
        <p:txBody>
          <a:bodyPr wrap="square">
            <a:spAutoFit/>
          </a:bodyPr>
          <a:lstStyle/>
          <a:p>
            <a:r>
              <a:rPr lang="en-US" sz="1400" dirty="0">
                <a:hlinkClick r:id="rId3"/>
              </a:rPr>
              <a:t>http://www.mecanusa.com/polarizer/3D-Glasses/3dglass_instruction.htm</a:t>
            </a:r>
            <a:endParaRPr lang="en-US" sz="1400" dirty="0"/>
          </a:p>
          <a:p>
            <a:endParaRPr lang="en-US" sz="1400" dirty="0"/>
          </a:p>
        </p:txBody>
      </p:sp>
      <p:sp>
        <p:nvSpPr>
          <p:cNvPr id="8" name="Title 1">
            <a:extLst>
              <a:ext uri="{FF2B5EF4-FFF2-40B4-BE49-F238E27FC236}">
                <a16:creationId xmlns:a16="http://schemas.microsoft.com/office/drawing/2014/main" id="{D4F4A319-F3F2-46AB-885E-77E74C3D2B75}"/>
              </a:ext>
            </a:extLst>
          </p:cNvPr>
          <p:cNvSpPr txBox="1">
            <a:spLocks/>
          </p:cNvSpPr>
          <p:nvPr/>
        </p:nvSpPr>
        <p:spPr>
          <a:xfrm>
            <a:off x="636588" y="-95522"/>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en-GB" sz="4000" kern="0" dirty="0"/>
              <a:t>Some applications of polarization</a:t>
            </a:r>
            <a:endParaRPr lang="en-US" sz="4000" kern="0" dirty="0"/>
          </a:p>
        </p:txBody>
      </p:sp>
    </p:spTree>
    <p:extLst>
      <p:ext uri="{BB962C8B-B14F-4D97-AF65-F5344CB8AC3E}">
        <p14:creationId xmlns:p14="http://schemas.microsoft.com/office/powerpoint/2010/main" val="399059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24</a:t>
            </a:fld>
            <a:endParaRPr lang="en-US" altLang="zh-CN"/>
          </a:p>
        </p:txBody>
      </p:sp>
      <p:sp>
        <p:nvSpPr>
          <p:cNvPr id="3" name="Content Placeholder 2">
            <a:extLst>
              <a:ext uri="{FF2B5EF4-FFF2-40B4-BE49-F238E27FC236}">
                <a16:creationId xmlns:a16="http://schemas.microsoft.com/office/drawing/2014/main" id="{1D230038-9E43-4EC2-B3E0-E4E0366752DB}"/>
              </a:ext>
            </a:extLst>
          </p:cNvPr>
          <p:cNvSpPr>
            <a:spLocks noGrp="1"/>
          </p:cNvSpPr>
          <p:nvPr>
            <p:ph idx="1"/>
          </p:nvPr>
        </p:nvSpPr>
        <p:spPr>
          <a:xfrm>
            <a:off x="281675" y="1417638"/>
            <a:ext cx="8229600" cy="4525963"/>
          </a:xfrm>
        </p:spPr>
        <p:txBody>
          <a:bodyPr/>
          <a:lstStyle/>
          <a:p>
            <a:r>
              <a:rPr lang="en-US" sz="2400" dirty="0"/>
              <a:t>Decrease the light intensity</a:t>
            </a:r>
          </a:p>
        </p:txBody>
      </p:sp>
      <p:sp>
        <p:nvSpPr>
          <p:cNvPr id="5" name="TextBox 4">
            <a:extLst>
              <a:ext uri="{FF2B5EF4-FFF2-40B4-BE49-F238E27FC236}">
                <a16:creationId xmlns:a16="http://schemas.microsoft.com/office/drawing/2014/main" id="{B678C188-D2A6-44B2-B9B4-39B68484495D}"/>
              </a:ext>
            </a:extLst>
          </p:cNvPr>
          <p:cNvSpPr txBox="1"/>
          <p:nvPr/>
        </p:nvSpPr>
        <p:spPr>
          <a:xfrm>
            <a:off x="7545" y="4293096"/>
            <a:ext cx="5520667" cy="577081"/>
          </a:xfrm>
          <a:prstGeom prst="rect">
            <a:avLst/>
          </a:prstGeom>
          <a:noFill/>
        </p:spPr>
        <p:txBody>
          <a:bodyPr wrap="square" rtlCol="0">
            <a:spAutoFit/>
          </a:bodyPr>
          <a:lstStyle/>
          <a:p>
            <a:r>
              <a:rPr lang="en-US" sz="1050" dirty="0">
                <a:hlinkClick r:id="rId2"/>
              </a:rPr>
              <a:t>http://images.evo.com/imgp/1500/33537/217367/smith-backdrop-polarized-sunglasses-totrtoise-polarized-brown.jpg</a:t>
            </a:r>
            <a:endParaRPr lang="en-US" sz="1050" dirty="0"/>
          </a:p>
          <a:p>
            <a:endParaRPr lang="en-US" sz="1050" dirty="0"/>
          </a:p>
        </p:txBody>
      </p:sp>
      <p:pic>
        <p:nvPicPr>
          <p:cNvPr id="6" name="Picture 5">
            <a:extLst>
              <a:ext uri="{FF2B5EF4-FFF2-40B4-BE49-F238E27FC236}">
                <a16:creationId xmlns:a16="http://schemas.microsoft.com/office/drawing/2014/main" id="{BD759A13-671C-43D0-95BC-71AECD75782F}"/>
              </a:ext>
            </a:extLst>
          </p:cNvPr>
          <p:cNvPicPr>
            <a:picLocks noChangeAspect="1"/>
          </p:cNvPicPr>
          <p:nvPr/>
        </p:nvPicPr>
        <p:blipFill>
          <a:blip r:embed="rId3"/>
          <a:stretch>
            <a:fillRect/>
          </a:stretch>
        </p:blipFill>
        <p:spPr>
          <a:xfrm>
            <a:off x="693035" y="2636912"/>
            <a:ext cx="3415481" cy="1506464"/>
          </a:xfrm>
          <a:prstGeom prst="rect">
            <a:avLst/>
          </a:prstGeom>
        </p:spPr>
      </p:pic>
      <p:pic>
        <p:nvPicPr>
          <p:cNvPr id="7" name="Picture 6">
            <a:extLst>
              <a:ext uri="{FF2B5EF4-FFF2-40B4-BE49-F238E27FC236}">
                <a16:creationId xmlns:a16="http://schemas.microsoft.com/office/drawing/2014/main" id="{9931D195-66C7-420D-AE4C-8CCF442110AA}"/>
              </a:ext>
            </a:extLst>
          </p:cNvPr>
          <p:cNvPicPr>
            <a:picLocks noChangeAspect="1"/>
          </p:cNvPicPr>
          <p:nvPr/>
        </p:nvPicPr>
        <p:blipFill>
          <a:blip r:embed="rId4"/>
          <a:stretch>
            <a:fillRect/>
          </a:stretch>
        </p:blipFill>
        <p:spPr>
          <a:xfrm>
            <a:off x="5166886" y="2135112"/>
            <a:ext cx="3564363" cy="2942136"/>
          </a:xfrm>
          <a:prstGeom prst="rect">
            <a:avLst/>
          </a:prstGeom>
        </p:spPr>
      </p:pic>
      <p:sp>
        <p:nvSpPr>
          <p:cNvPr id="8" name="TextBox 7">
            <a:extLst>
              <a:ext uri="{FF2B5EF4-FFF2-40B4-BE49-F238E27FC236}">
                <a16:creationId xmlns:a16="http://schemas.microsoft.com/office/drawing/2014/main" id="{0FE91C57-8792-4E2A-863D-800EECE53CA3}"/>
              </a:ext>
            </a:extLst>
          </p:cNvPr>
          <p:cNvSpPr txBox="1"/>
          <p:nvPr/>
        </p:nvSpPr>
        <p:spPr>
          <a:xfrm>
            <a:off x="5034057" y="5077248"/>
            <a:ext cx="3751348" cy="461665"/>
          </a:xfrm>
          <a:prstGeom prst="rect">
            <a:avLst/>
          </a:prstGeom>
          <a:noFill/>
        </p:spPr>
        <p:txBody>
          <a:bodyPr wrap="none" rtlCol="0">
            <a:spAutoFit/>
          </a:bodyPr>
          <a:lstStyle/>
          <a:p>
            <a:r>
              <a:rPr lang="en-US" sz="1200" dirty="0">
                <a:hlinkClick r:id="rId5"/>
              </a:rPr>
              <a:t>https://cdn.hackaday.io/images/2095511442624031749.jpg</a:t>
            </a:r>
            <a:endParaRPr lang="en-US" sz="1200" dirty="0"/>
          </a:p>
          <a:p>
            <a:endParaRPr lang="en-US" sz="1200" dirty="0"/>
          </a:p>
        </p:txBody>
      </p:sp>
      <p:sp>
        <p:nvSpPr>
          <p:cNvPr id="9" name="Title 1">
            <a:extLst>
              <a:ext uri="{FF2B5EF4-FFF2-40B4-BE49-F238E27FC236}">
                <a16:creationId xmlns:a16="http://schemas.microsoft.com/office/drawing/2014/main" id="{D4F4A319-F3F2-46AB-885E-77E74C3D2B75}"/>
              </a:ext>
            </a:extLst>
          </p:cNvPr>
          <p:cNvSpPr txBox="1">
            <a:spLocks/>
          </p:cNvSpPr>
          <p:nvPr/>
        </p:nvSpPr>
        <p:spPr>
          <a:xfrm>
            <a:off x="636588" y="-95522"/>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en-GB" sz="4000" kern="0" dirty="0"/>
              <a:t>Some applications of polarization</a:t>
            </a:r>
            <a:endParaRPr lang="en-US" sz="4000" kern="0" dirty="0"/>
          </a:p>
        </p:txBody>
      </p:sp>
    </p:spTree>
    <p:extLst>
      <p:ext uri="{BB962C8B-B14F-4D97-AF65-F5344CB8AC3E}">
        <p14:creationId xmlns:p14="http://schemas.microsoft.com/office/powerpoint/2010/main" val="3098717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72816"/>
            <a:ext cx="8229600" cy="1143000"/>
          </a:xfrm>
        </p:spPr>
        <p:txBody>
          <a:bodyPr/>
          <a:lstStyle/>
          <a:p>
            <a:r>
              <a:rPr lang="en-GB" dirty="0"/>
              <a:t>End of lesson 4, end of the part: Wave Optics.</a:t>
            </a:r>
            <a:br>
              <a:rPr lang="en-GB" dirty="0"/>
            </a:br>
            <a:br>
              <a:rPr lang="en-GB" dirty="0"/>
            </a:br>
            <a:r>
              <a:rPr lang="en-GB" sz="3600" dirty="0">
                <a:solidFill>
                  <a:srgbClr val="FF0000"/>
                </a:solidFill>
              </a:rPr>
              <a:t>In </a:t>
            </a:r>
            <a:r>
              <a:rPr lang="en-GB" sz="3600" dirty="0" err="1">
                <a:solidFill>
                  <a:srgbClr val="FF0000"/>
                </a:solidFill>
              </a:rPr>
              <a:t>ppt</a:t>
            </a:r>
            <a:r>
              <a:rPr lang="en-GB" sz="3600" dirty="0">
                <a:solidFill>
                  <a:srgbClr val="FF0000"/>
                </a:solidFill>
              </a:rPr>
              <a:t> for students I will send you tonight, I will add a summary of everything important to remember.</a:t>
            </a:r>
            <a:endParaRPr lang="en-US" sz="3600" dirty="0">
              <a:solidFill>
                <a:srgbClr val="FF0000"/>
              </a:solidFill>
            </a:endParaRP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25</a:t>
            </a:fld>
            <a:endParaRPr lang="en-US" altLang="zh-CN"/>
          </a:p>
        </p:txBody>
      </p:sp>
    </p:spTree>
    <p:extLst>
      <p:ext uri="{BB962C8B-B14F-4D97-AF65-F5344CB8AC3E}">
        <p14:creationId xmlns:p14="http://schemas.microsoft.com/office/powerpoint/2010/main" val="3999220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p:sp>
        <p:nvSpPr>
          <p:cNvPr id="3" name="Title 1">
            <a:extLst>
              <a:ext uri="{FF2B5EF4-FFF2-40B4-BE49-F238E27FC236}">
                <a16:creationId xmlns:a16="http://schemas.microsoft.com/office/drawing/2014/main" id="{C136DBD8-9EEB-434F-AA0B-956F318D6B37}"/>
              </a:ext>
            </a:extLst>
          </p:cNvPr>
          <p:cNvSpPr>
            <a:spLocks noGrp="1"/>
          </p:cNvSpPr>
          <p:nvPr>
            <p:ph type="title"/>
          </p:nvPr>
        </p:nvSpPr>
        <p:spPr>
          <a:xfrm>
            <a:off x="646081" y="1988840"/>
            <a:ext cx="8229600" cy="1143000"/>
          </a:xfrm>
        </p:spPr>
        <p:txBody>
          <a:bodyPr/>
          <a:lstStyle/>
          <a:p>
            <a:r>
              <a:rPr lang="en-GB" dirty="0"/>
              <a:t>Summary of some things important to remember about wave optics </a:t>
            </a:r>
            <a:endParaRPr lang="en-US" dirty="0"/>
          </a:p>
        </p:txBody>
      </p:sp>
    </p:spTree>
    <p:extLst>
      <p:ext uri="{BB962C8B-B14F-4D97-AF65-F5344CB8AC3E}">
        <p14:creationId xmlns:p14="http://schemas.microsoft.com/office/powerpoint/2010/main" val="3447808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27</a:t>
            </a:fld>
            <a:endParaRPr lang="en-US" altLang="zh-CN"/>
          </a:p>
        </p:txBody>
      </p:sp>
      <p:sp>
        <p:nvSpPr>
          <p:cNvPr id="3" name="Title 1">
            <a:extLst>
              <a:ext uri="{FF2B5EF4-FFF2-40B4-BE49-F238E27FC236}">
                <a16:creationId xmlns:a16="http://schemas.microsoft.com/office/drawing/2014/main" id="{33D2FA88-AB66-4719-8C2D-323F22573F80}"/>
              </a:ext>
            </a:extLst>
          </p:cNvPr>
          <p:cNvSpPr>
            <a:spLocks noGrp="1"/>
          </p:cNvSpPr>
          <p:nvPr>
            <p:ph type="title"/>
          </p:nvPr>
        </p:nvSpPr>
        <p:spPr>
          <a:xfrm>
            <a:off x="895819" y="-171400"/>
            <a:ext cx="8229600" cy="1143000"/>
          </a:xfrm>
        </p:spPr>
        <p:txBody>
          <a:bodyPr/>
          <a:lstStyle/>
          <a:p>
            <a:r>
              <a:rPr lang="en-GB" dirty="0"/>
              <a:t>About condition of interferences between two light waves:</a:t>
            </a:r>
            <a:endParaRPr lang="en-US" dirty="0"/>
          </a:p>
        </p:txBody>
      </p:sp>
      <p:sp>
        <p:nvSpPr>
          <p:cNvPr id="5" name="TextBox 4">
            <a:extLst>
              <a:ext uri="{FF2B5EF4-FFF2-40B4-BE49-F238E27FC236}">
                <a16:creationId xmlns:a16="http://schemas.microsoft.com/office/drawing/2014/main" id="{523C532E-1679-4CBC-A15E-DD1A491AA0D7}"/>
              </a:ext>
            </a:extLst>
          </p:cNvPr>
          <p:cNvSpPr txBox="1"/>
          <p:nvPr/>
        </p:nvSpPr>
        <p:spPr>
          <a:xfrm>
            <a:off x="535210" y="1484784"/>
            <a:ext cx="8579296" cy="3108543"/>
          </a:xfrm>
          <a:prstGeom prst="rect">
            <a:avLst/>
          </a:prstGeom>
          <a:noFill/>
        </p:spPr>
        <p:txBody>
          <a:bodyPr wrap="square" rtlCol="0">
            <a:spAutoFit/>
          </a:bodyPr>
          <a:lstStyle/>
          <a:p>
            <a:pPr marL="285750" indent="-285750">
              <a:buFont typeface="Arial" panose="020B0604020202020204" pitchFamily="34" charset="0"/>
              <a:buChar char="•"/>
            </a:pPr>
            <a:r>
              <a:rPr lang="en-GB" sz="2800" dirty="0"/>
              <a:t>They have the same frequency (thus, they have the same wavelength)</a:t>
            </a:r>
          </a:p>
          <a:p>
            <a:pPr marL="285750" indent="-285750">
              <a:buFont typeface="Arial" panose="020B0604020202020204" pitchFamily="34" charset="0"/>
              <a:buChar char="•"/>
            </a:pPr>
            <a:r>
              <a:rPr lang="en-GB" sz="2800" dirty="0"/>
              <a:t>Their phase difference at this point is constant with time (to permit to observe the interferences in a interferometric pattern)</a:t>
            </a:r>
          </a:p>
          <a:p>
            <a:pPr marL="285750" indent="-285750">
              <a:buFont typeface="Arial" panose="020B0604020202020204" pitchFamily="34" charset="0"/>
              <a:buChar char="•"/>
            </a:pPr>
            <a:r>
              <a:rPr lang="en-GB" sz="2800" dirty="0"/>
              <a:t>The direction of their electric field must be the same</a:t>
            </a:r>
            <a:endParaRPr lang="en-US" sz="2800" dirty="0"/>
          </a:p>
          <a:p>
            <a:endParaRPr lang="en-US" sz="2800" dirty="0"/>
          </a:p>
        </p:txBody>
      </p:sp>
    </p:spTree>
    <p:extLst>
      <p:ext uri="{BB962C8B-B14F-4D97-AF65-F5344CB8AC3E}">
        <p14:creationId xmlns:p14="http://schemas.microsoft.com/office/powerpoint/2010/main" val="357663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28</a:t>
            </a:fld>
            <a:endParaRPr lang="en-US" altLang="zh-CN"/>
          </a:p>
        </p:txBody>
      </p:sp>
      <p:sp>
        <p:nvSpPr>
          <p:cNvPr id="3" name="Title 1">
            <a:extLst>
              <a:ext uri="{FF2B5EF4-FFF2-40B4-BE49-F238E27FC236}">
                <a16:creationId xmlns:a16="http://schemas.microsoft.com/office/drawing/2014/main" id="{47047D86-AB04-477F-93D9-5A1FA7C4F4A7}"/>
              </a:ext>
            </a:extLst>
          </p:cNvPr>
          <p:cNvSpPr>
            <a:spLocks noGrp="1"/>
          </p:cNvSpPr>
          <p:nvPr>
            <p:ph type="title"/>
          </p:nvPr>
        </p:nvSpPr>
        <p:spPr>
          <a:xfrm>
            <a:off x="815615" y="-79344"/>
            <a:ext cx="8229600" cy="1143000"/>
          </a:xfrm>
        </p:spPr>
        <p:txBody>
          <a:bodyPr/>
          <a:lstStyle/>
          <a:p>
            <a:r>
              <a:rPr lang="en-GB" dirty="0"/>
              <a:t>About optical path</a:t>
            </a:r>
            <a:endParaRPr lang="en-US" dirty="0"/>
          </a:p>
        </p:txBody>
      </p:sp>
      <p:sp>
        <p:nvSpPr>
          <p:cNvPr id="5" name="TextBox 4">
            <a:extLst>
              <a:ext uri="{FF2B5EF4-FFF2-40B4-BE49-F238E27FC236}">
                <a16:creationId xmlns:a16="http://schemas.microsoft.com/office/drawing/2014/main" id="{1905528A-414A-4B7A-AAD0-2C4072702E45}"/>
              </a:ext>
            </a:extLst>
          </p:cNvPr>
          <p:cNvSpPr txBox="1"/>
          <p:nvPr/>
        </p:nvSpPr>
        <p:spPr>
          <a:xfrm>
            <a:off x="265318" y="1212979"/>
            <a:ext cx="4320926" cy="523220"/>
          </a:xfrm>
          <a:prstGeom prst="rect">
            <a:avLst/>
          </a:prstGeom>
          <a:noFill/>
        </p:spPr>
        <p:txBody>
          <a:bodyPr wrap="none" rtlCol="0">
            <a:spAutoFit/>
          </a:bodyPr>
          <a:lstStyle/>
          <a:p>
            <a:r>
              <a:rPr lang="en-GB" sz="2800" dirty="0"/>
              <a:t>Calculation of an optical path</a:t>
            </a:r>
            <a:endParaRPr lang="en-US" sz="2800" dirty="0"/>
          </a:p>
        </p:txBody>
      </p:sp>
      <p:cxnSp>
        <p:nvCxnSpPr>
          <p:cNvPr id="6" name="Straight Connector 5">
            <a:extLst>
              <a:ext uri="{FF2B5EF4-FFF2-40B4-BE49-F238E27FC236}">
                <a16:creationId xmlns:a16="http://schemas.microsoft.com/office/drawing/2014/main" id="{1CD31EA4-4CA3-4BFF-87A9-160A0D9E1680}"/>
              </a:ext>
            </a:extLst>
          </p:cNvPr>
          <p:cNvCxnSpPr/>
          <p:nvPr/>
        </p:nvCxnSpPr>
        <p:spPr bwMode="auto">
          <a:xfrm>
            <a:off x="1157375" y="2649301"/>
            <a:ext cx="10081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570F9D28-5147-43F2-86A7-8B500093C061}"/>
              </a:ext>
            </a:extLst>
          </p:cNvPr>
          <p:cNvSpPr txBox="1"/>
          <p:nvPr/>
        </p:nvSpPr>
        <p:spPr>
          <a:xfrm>
            <a:off x="815615" y="2496734"/>
            <a:ext cx="341760" cy="369332"/>
          </a:xfrm>
          <a:prstGeom prst="rect">
            <a:avLst/>
          </a:prstGeom>
          <a:noFill/>
        </p:spPr>
        <p:txBody>
          <a:bodyPr wrap="none" rtlCol="0">
            <a:spAutoFit/>
          </a:bodyPr>
          <a:lstStyle/>
          <a:p>
            <a:r>
              <a:rPr lang="en-GB" dirty="0"/>
              <a:t>A</a:t>
            </a:r>
            <a:endParaRPr lang="en-US" dirty="0"/>
          </a:p>
        </p:txBody>
      </p:sp>
      <p:sp>
        <p:nvSpPr>
          <p:cNvPr id="8" name="TextBox 7">
            <a:extLst>
              <a:ext uri="{FF2B5EF4-FFF2-40B4-BE49-F238E27FC236}">
                <a16:creationId xmlns:a16="http://schemas.microsoft.com/office/drawing/2014/main" id="{8197E6EA-2234-4759-800B-6CCAAE6E7840}"/>
              </a:ext>
            </a:extLst>
          </p:cNvPr>
          <p:cNvSpPr txBox="1"/>
          <p:nvPr/>
        </p:nvSpPr>
        <p:spPr>
          <a:xfrm>
            <a:off x="2235749" y="2466038"/>
            <a:ext cx="327334" cy="369332"/>
          </a:xfrm>
          <a:prstGeom prst="rect">
            <a:avLst/>
          </a:prstGeom>
          <a:noFill/>
        </p:spPr>
        <p:txBody>
          <a:bodyPr wrap="none" rtlCol="0">
            <a:spAutoFit/>
          </a:bodyPr>
          <a:lstStyle/>
          <a:p>
            <a:r>
              <a:rPr lang="en-GB" dirty="0"/>
              <a:t>B</a:t>
            </a:r>
            <a:endParaRPr lang="en-US" dirty="0"/>
          </a:p>
        </p:txBody>
      </p:sp>
      <p:cxnSp>
        <p:nvCxnSpPr>
          <p:cNvPr id="9" name="Straight Arrow Connector 8">
            <a:extLst>
              <a:ext uri="{FF2B5EF4-FFF2-40B4-BE49-F238E27FC236}">
                <a16:creationId xmlns:a16="http://schemas.microsoft.com/office/drawing/2014/main" id="{744F0B0D-7297-4713-A0EE-BFC38C479F1B}"/>
              </a:ext>
            </a:extLst>
          </p:cNvPr>
          <p:cNvCxnSpPr/>
          <p:nvPr/>
        </p:nvCxnSpPr>
        <p:spPr bwMode="auto">
          <a:xfrm>
            <a:off x="1157375" y="2649301"/>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E42CCF31-5745-494D-AAB3-5FA270E1C536}"/>
              </a:ext>
            </a:extLst>
          </p:cNvPr>
          <p:cNvSpPr txBox="1"/>
          <p:nvPr/>
        </p:nvSpPr>
        <p:spPr>
          <a:xfrm>
            <a:off x="2741551" y="2289261"/>
            <a:ext cx="2569934" cy="369332"/>
          </a:xfrm>
          <a:prstGeom prst="rect">
            <a:avLst/>
          </a:prstGeom>
          <a:noFill/>
        </p:spPr>
        <p:txBody>
          <a:bodyPr wrap="none" rtlCol="0">
            <a:spAutoFit/>
          </a:bodyPr>
          <a:lstStyle/>
          <a:p>
            <a:r>
              <a:rPr lang="en-GB" dirty="0"/>
              <a:t>Optical path from A to B: </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D0628C-CA23-4151-A47D-3EC55A9CBF52}"/>
                  </a:ext>
                </a:extLst>
              </p:cNvPr>
              <p:cNvSpPr txBox="1"/>
              <p:nvPr/>
            </p:nvSpPr>
            <p:spPr>
              <a:xfrm>
                <a:off x="5189823" y="2335644"/>
                <a:ext cx="9168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𝐴𝐵</m:t>
                          </m:r>
                        </m:sub>
                      </m:sSub>
                      <m:r>
                        <a:rPr lang="en-GB" b="0" i="1" smtClean="0">
                          <a:latin typeface="Cambria Math" panose="02040503050406030204" pitchFamily="18" charset="0"/>
                        </a:rPr>
                        <m:t>=</m:t>
                      </m:r>
                      <m:r>
                        <a:rPr lang="en-GB" b="0" i="1" smtClean="0">
                          <a:latin typeface="Cambria Math" panose="02040503050406030204" pitchFamily="18" charset="0"/>
                        </a:rPr>
                        <m:t>𝑛𝑙</m:t>
                      </m:r>
                    </m:oMath>
                  </m:oMathPara>
                </a14:m>
                <a:endParaRPr lang="en-US" dirty="0"/>
              </a:p>
            </p:txBody>
          </p:sp>
        </mc:Choice>
        <mc:Fallback xmlns="">
          <p:sp>
            <p:nvSpPr>
              <p:cNvPr id="11" name="TextBox 10">
                <a:extLst>
                  <a:ext uri="{FF2B5EF4-FFF2-40B4-BE49-F238E27FC236}">
                    <a16:creationId xmlns:a16="http://schemas.microsoft.com/office/drawing/2014/main" id="{D8D0628C-CA23-4151-A47D-3EC55A9CBF52}"/>
                  </a:ext>
                </a:extLst>
              </p:cNvPr>
              <p:cNvSpPr txBox="1">
                <a:spLocks noRot="1" noChangeAspect="1" noMove="1" noResize="1" noEditPoints="1" noAdjustHandles="1" noChangeArrowheads="1" noChangeShapeType="1" noTextEdit="1"/>
              </p:cNvSpPr>
              <p:nvPr/>
            </p:nvSpPr>
            <p:spPr>
              <a:xfrm>
                <a:off x="5189823" y="2335644"/>
                <a:ext cx="916854" cy="276999"/>
              </a:xfrm>
              <a:prstGeom prst="rect">
                <a:avLst/>
              </a:prstGeom>
              <a:blipFill>
                <a:blip r:embed="rId2"/>
                <a:stretch>
                  <a:fillRect l="-5960" r="-4636" b="-17391"/>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7A46F160-1EAE-4B76-A580-EB6F2CC26D6F}"/>
              </a:ext>
            </a:extLst>
          </p:cNvPr>
          <p:cNvCxnSpPr/>
          <p:nvPr/>
        </p:nvCxnSpPr>
        <p:spPr bwMode="auto">
          <a:xfrm>
            <a:off x="1157375" y="3009341"/>
            <a:ext cx="1008112"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395BEF-3564-46CE-9872-FC9C5FD57BE8}"/>
                  </a:ext>
                </a:extLst>
              </p:cNvPr>
              <p:cNvSpPr txBox="1"/>
              <p:nvPr/>
            </p:nvSpPr>
            <p:spPr>
              <a:xfrm>
                <a:off x="1661431" y="3152617"/>
                <a:ext cx="1371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oMath>
                  </m:oMathPara>
                </a14:m>
                <a:endParaRPr lang="en-US" dirty="0"/>
              </a:p>
            </p:txBody>
          </p:sp>
        </mc:Choice>
        <mc:Fallback xmlns="">
          <p:sp>
            <p:nvSpPr>
              <p:cNvPr id="13" name="TextBox 12">
                <a:extLst>
                  <a:ext uri="{FF2B5EF4-FFF2-40B4-BE49-F238E27FC236}">
                    <a16:creationId xmlns:a16="http://schemas.microsoft.com/office/drawing/2014/main" id="{8B395BEF-3564-46CE-9872-FC9C5FD57BE8}"/>
                  </a:ext>
                </a:extLst>
              </p:cNvPr>
              <p:cNvSpPr txBox="1">
                <a:spLocks noRot="1" noChangeAspect="1" noMove="1" noResize="1" noEditPoints="1" noAdjustHandles="1" noChangeArrowheads="1" noChangeShapeType="1" noTextEdit="1"/>
              </p:cNvSpPr>
              <p:nvPr/>
            </p:nvSpPr>
            <p:spPr>
              <a:xfrm>
                <a:off x="1661431" y="3152617"/>
                <a:ext cx="137152" cy="276999"/>
              </a:xfrm>
              <a:prstGeom prst="rect">
                <a:avLst/>
              </a:prstGeom>
              <a:blipFill>
                <a:blip r:embed="rId3"/>
                <a:stretch>
                  <a:fillRect l="-40909" r="-40909"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4195751-834F-413C-B58A-40FED19C697F}"/>
                  </a:ext>
                </a:extLst>
              </p:cNvPr>
              <p:cNvSpPr txBox="1"/>
              <p:nvPr/>
            </p:nvSpPr>
            <p:spPr>
              <a:xfrm>
                <a:off x="219780" y="1947383"/>
                <a:ext cx="4083234" cy="369332"/>
              </a:xfrm>
              <a:prstGeom prst="rect">
                <a:avLst/>
              </a:prstGeom>
              <a:noFill/>
            </p:spPr>
            <p:txBody>
              <a:bodyPr wrap="none" rtlCol="0">
                <a:spAutoFit/>
              </a:bodyPr>
              <a:lstStyle/>
              <a:p>
                <a:r>
                  <a:rPr lang="en-GB" dirty="0"/>
                  <a:t>In a medium of uniform refractive index </a:t>
                </a:r>
                <a14:m>
                  <m:oMath xmlns:m="http://schemas.openxmlformats.org/officeDocument/2006/math">
                    <m:r>
                      <a:rPr lang="en-GB" b="0" i="1" smtClean="0">
                        <a:latin typeface="Cambria Math" panose="02040503050406030204" pitchFamily="18" charset="0"/>
                      </a:rPr>
                      <m:t>𝑛</m:t>
                    </m:r>
                  </m:oMath>
                </a14:m>
                <a:r>
                  <a:rPr lang="en-US" dirty="0"/>
                  <a:t>:</a:t>
                </a:r>
              </a:p>
            </p:txBody>
          </p:sp>
        </mc:Choice>
        <mc:Fallback xmlns="">
          <p:sp>
            <p:nvSpPr>
              <p:cNvPr id="14" name="TextBox 13">
                <a:extLst>
                  <a:ext uri="{FF2B5EF4-FFF2-40B4-BE49-F238E27FC236}">
                    <a16:creationId xmlns:a16="http://schemas.microsoft.com/office/drawing/2014/main" id="{E4195751-834F-413C-B58A-40FED19C697F}"/>
                  </a:ext>
                </a:extLst>
              </p:cNvPr>
              <p:cNvSpPr txBox="1">
                <a:spLocks noRot="1" noChangeAspect="1" noMove="1" noResize="1" noEditPoints="1" noAdjustHandles="1" noChangeArrowheads="1" noChangeShapeType="1" noTextEdit="1"/>
              </p:cNvSpPr>
              <p:nvPr/>
            </p:nvSpPr>
            <p:spPr>
              <a:xfrm>
                <a:off x="219780" y="1947383"/>
                <a:ext cx="4083234" cy="369332"/>
              </a:xfrm>
              <a:prstGeom prst="rect">
                <a:avLst/>
              </a:prstGeom>
              <a:blipFill>
                <a:blip r:embed="rId4"/>
                <a:stretch>
                  <a:fillRect l="-1194" t="-8197" r="-2388" b="-24590"/>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2762EC5F-C835-43E6-87C0-D8D5107B3064}"/>
              </a:ext>
            </a:extLst>
          </p:cNvPr>
          <p:cNvCxnSpPr/>
          <p:nvPr/>
        </p:nvCxnSpPr>
        <p:spPr bwMode="auto">
          <a:xfrm>
            <a:off x="1009801" y="4780926"/>
            <a:ext cx="1467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a:extLst>
              <a:ext uri="{FF2B5EF4-FFF2-40B4-BE49-F238E27FC236}">
                <a16:creationId xmlns:a16="http://schemas.microsoft.com/office/drawing/2014/main" id="{8DB0EE80-25E5-4DF5-93F3-A0F0FF5DC543}"/>
              </a:ext>
            </a:extLst>
          </p:cNvPr>
          <p:cNvSpPr/>
          <p:nvPr/>
        </p:nvSpPr>
        <p:spPr bwMode="auto">
          <a:xfrm>
            <a:off x="2425781" y="4508437"/>
            <a:ext cx="137152" cy="173996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7" name="Straight Connector 16">
            <a:extLst>
              <a:ext uri="{FF2B5EF4-FFF2-40B4-BE49-F238E27FC236}">
                <a16:creationId xmlns:a16="http://schemas.microsoft.com/office/drawing/2014/main" id="{554EAC42-3AF3-4A4C-BD14-54F5A38547E7}"/>
              </a:ext>
            </a:extLst>
          </p:cNvPr>
          <p:cNvCxnSpPr/>
          <p:nvPr/>
        </p:nvCxnSpPr>
        <p:spPr bwMode="auto">
          <a:xfrm>
            <a:off x="1009801" y="5517232"/>
            <a:ext cx="276316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B67BBA5B-D50B-403F-9EDE-7DA763964925}"/>
              </a:ext>
            </a:extLst>
          </p:cNvPr>
          <p:cNvCxnSpPr/>
          <p:nvPr/>
        </p:nvCxnSpPr>
        <p:spPr bwMode="auto">
          <a:xfrm>
            <a:off x="1095320" y="5993588"/>
            <a:ext cx="146702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1661AAA5-B7F5-46D9-9546-E092B4D1A9C1}"/>
              </a:ext>
            </a:extLst>
          </p:cNvPr>
          <p:cNvCxnSpPr>
            <a:stCxn id="16" idx="7"/>
          </p:cNvCxnSpPr>
          <p:nvPr/>
        </p:nvCxnSpPr>
        <p:spPr bwMode="auto">
          <a:xfrm>
            <a:off x="2542848" y="4763249"/>
            <a:ext cx="1237064" cy="7539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DD997A4C-8814-46E2-93ED-522B74FFC279}"/>
              </a:ext>
            </a:extLst>
          </p:cNvPr>
          <p:cNvCxnSpPr>
            <a:stCxn id="16" idx="5"/>
          </p:cNvCxnSpPr>
          <p:nvPr/>
        </p:nvCxnSpPr>
        <p:spPr bwMode="auto">
          <a:xfrm flipV="1">
            <a:off x="2542848" y="5517232"/>
            <a:ext cx="1266515" cy="4763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184B6AC2-0AA6-4487-82CB-949D707BE50C}"/>
              </a:ext>
            </a:extLst>
          </p:cNvPr>
          <p:cNvCxnSpPr/>
          <p:nvPr/>
        </p:nvCxnSpPr>
        <p:spPr bwMode="auto">
          <a:xfrm>
            <a:off x="1052260" y="4781670"/>
            <a:ext cx="74351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592D7E8E-0519-40FF-83B7-ACC17AFB105D}"/>
              </a:ext>
            </a:extLst>
          </p:cNvPr>
          <p:cNvCxnSpPr/>
          <p:nvPr/>
        </p:nvCxnSpPr>
        <p:spPr bwMode="auto">
          <a:xfrm>
            <a:off x="1016744" y="5517232"/>
            <a:ext cx="72903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05313A77-C7E3-4278-AE4C-FE086524001F}"/>
              </a:ext>
            </a:extLst>
          </p:cNvPr>
          <p:cNvCxnSpPr/>
          <p:nvPr/>
        </p:nvCxnSpPr>
        <p:spPr bwMode="auto">
          <a:xfrm>
            <a:off x="1066733" y="5993588"/>
            <a:ext cx="72903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45E33F50-2A41-4B9B-ADAB-0B4E8CF7F2C3}"/>
              </a:ext>
            </a:extLst>
          </p:cNvPr>
          <p:cNvCxnSpPr/>
          <p:nvPr/>
        </p:nvCxnSpPr>
        <p:spPr bwMode="auto">
          <a:xfrm>
            <a:off x="1115616" y="4437112"/>
            <a:ext cx="0" cy="216024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E5521E2-37DD-4AC6-BF98-E27308091F7F}"/>
                  </a:ext>
                </a:extLst>
              </p:cNvPr>
              <p:cNvSpPr/>
              <p:nvPr/>
            </p:nvSpPr>
            <p:spPr>
              <a:xfrm>
                <a:off x="745540" y="4375110"/>
                <a:ext cx="3904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xmlns="">
          <p:sp>
            <p:nvSpPr>
              <p:cNvPr id="25" name="Rectangle 24">
                <a:extLst>
                  <a:ext uri="{FF2B5EF4-FFF2-40B4-BE49-F238E27FC236}">
                    <a16:creationId xmlns:a16="http://schemas.microsoft.com/office/drawing/2014/main" id="{2E5521E2-37DD-4AC6-BF98-E27308091F7F}"/>
                  </a:ext>
                </a:extLst>
              </p:cNvPr>
              <p:cNvSpPr>
                <a:spLocks noRot="1" noChangeAspect="1" noMove="1" noResize="1" noEditPoints="1" noAdjustHandles="1" noChangeArrowheads="1" noChangeShapeType="1" noTextEdit="1"/>
              </p:cNvSpPr>
              <p:nvPr/>
            </p:nvSpPr>
            <p:spPr>
              <a:xfrm>
                <a:off x="745540" y="4375110"/>
                <a:ext cx="3904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4486B41-E6B9-48FA-8A14-A6760C0A4C49}"/>
                  </a:ext>
                </a:extLst>
              </p:cNvPr>
              <p:cNvSpPr/>
              <p:nvPr/>
            </p:nvSpPr>
            <p:spPr>
              <a:xfrm>
                <a:off x="778472" y="5193752"/>
                <a:ext cx="4008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xmlns="">
          <p:sp>
            <p:nvSpPr>
              <p:cNvPr id="26" name="Rectangle 25">
                <a:extLst>
                  <a:ext uri="{FF2B5EF4-FFF2-40B4-BE49-F238E27FC236}">
                    <a16:creationId xmlns:a16="http://schemas.microsoft.com/office/drawing/2014/main" id="{04486B41-E6B9-48FA-8A14-A6760C0A4C49}"/>
                  </a:ext>
                </a:extLst>
              </p:cNvPr>
              <p:cNvSpPr>
                <a:spLocks noRot="1" noChangeAspect="1" noMove="1" noResize="1" noEditPoints="1" noAdjustHandles="1" noChangeArrowheads="1" noChangeShapeType="1" noTextEdit="1"/>
              </p:cNvSpPr>
              <p:nvPr/>
            </p:nvSpPr>
            <p:spPr>
              <a:xfrm>
                <a:off x="778472" y="5193752"/>
                <a:ext cx="40087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2BA7439-103F-4A87-9B51-EA9D2766BF34}"/>
                  </a:ext>
                </a:extLst>
              </p:cNvPr>
              <p:cNvSpPr txBox="1"/>
              <p:nvPr/>
            </p:nvSpPr>
            <p:spPr>
              <a:xfrm>
                <a:off x="875631" y="5870521"/>
                <a:ext cx="205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US" dirty="0"/>
              </a:p>
            </p:txBody>
          </p:sp>
        </mc:Choice>
        <mc:Fallback xmlns="">
          <p:sp>
            <p:nvSpPr>
              <p:cNvPr id="27" name="TextBox 26">
                <a:extLst>
                  <a:ext uri="{FF2B5EF4-FFF2-40B4-BE49-F238E27FC236}">
                    <a16:creationId xmlns:a16="http://schemas.microsoft.com/office/drawing/2014/main" id="{A2BA7439-103F-4A87-9B51-EA9D2766BF34}"/>
                  </a:ext>
                </a:extLst>
              </p:cNvPr>
              <p:cNvSpPr txBox="1">
                <a:spLocks noRot="1" noChangeAspect="1" noMove="1" noResize="1" noEditPoints="1" noAdjustHandles="1" noChangeArrowheads="1" noChangeShapeType="1" noTextEdit="1"/>
              </p:cNvSpPr>
              <p:nvPr/>
            </p:nvSpPr>
            <p:spPr>
              <a:xfrm>
                <a:off x="875631" y="5870521"/>
                <a:ext cx="205697" cy="276999"/>
              </a:xfrm>
              <a:prstGeom prst="rect">
                <a:avLst/>
              </a:prstGeom>
              <a:blipFill>
                <a:blip r:embed="rId7"/>
                <a:stretch>
                  <a:fillRect l="-27273" r="-2424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7ACB920-9951-4714-85C6-489A37F174D6}"/>
                  </a:ext>
                </a:extLst>
              </p:cNvPr>
              <p:cNvSpPr txBox="1"/>
              <p:nvPr/>
            </p:nvSpPr>
            <p:spPr>
              <a:xfrm>
                <a:off x="3714117" y="5140240"/>
                <a:ext cx="184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US" dirty="0"/>
              </a:p>
            </p:txBody>
          </p:sp>
        </mc:Choice>
        <mc:Fallback xmlns="">
          <p:sp>
            <p:nvSpPr>
              <p:cNvPr id="28" name="TextBox 27">
                <a:extLst>
                  <a:ext uri="{FF2B5EF4-FFF2-40B4-BE49-F238E27FC236}">
                    <a16:creationId xmlns:a16="http://schemas.microsoft.com/office/drawing/2014/main" id="{67ACB920-9951-4714-85C6-489A37F174D6}"/>
                  </a:ext>
                </a:extLst>
              </p:cNvPr>
              <p:cNvSpPr txBox="1">
                <a:spLocks noRot="1" noChangeAspect="1" noMove="1" noResize="1" noEditPoints="1" noAdjustHandles="1" noChangeArrowheads="1" noChangeShapeType="1" noTextEdit="1"/>
              </p:cNvSpPr>
              <p:nvPr/>
            </p:nvSpPr>
            <p:spPr>
              <a:xfrm>
                <a:off x="3714117" y="5140240"/>
                <a:ext cx="184025" cy="276999"/>
              </a:xfrm>
              <a:prstGeom prst="rect">
                <a:avLst/>
              </a:prstGeom>
              <a:blipFill>
                <a:blip r:embed="rId8"/>
                <a:stretch>
                  <a:fillRect l="-26667" r="-30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D220FD7-FA66-4B4B-8F13-66CC351F231F}"/>
                  </a:ext>
                </a:extLst>
              </p:cNvPr>
              <p:cNvSpPr txBox="1"/>
              <p:nvPr/>
            </p:nvSpPr>
            <p:spPr>
              <a:xfrm>
                <a:off x="2159402" y="6339553"/>
                <a:ext cx="16450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𝐴𝑆</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𝐵𝑆</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𝐶𝑆</m:t>
                          </m:r>
                        </m:sub>
                      </m:sSub>
                    </m:oMath>
                  </m:oMathPara>
                </a14:m>
                <a:endParaRPr lang="en-US" dirty="0"/>
              </a:p>
            </p:txBody>
          </p:sp>
        </mc:Choice>
        <mc:Fallback xmlns="">
          <p:sp>
            <p:nvSpPr>
              <p:cNvPr id="29" name="TextBox 28">
                <a:extLst>
                  <a:ext uri="{FF2B5EF4-FFF2-40B4-BE49-F238E27FC236}">
                    <a16:creationId xmlns:a16="http://schemas.microsoft.com/office/drawing/2014/main" id="{9D220FD7-FA66-4B4B-8F13-66CC351F231F}"/>
                  </a:ext>
                </a:extLst>
              </p:cNvPr>
              <p:cNvSpPr txBox="1">
                <a:spLocks noRot="1" noChangeAspect="1" noMove="1" noResize="1" noEditPoints="1" noAdjustHandles="1" noChangeArrowheads="1" noChangeShapeType="1" noTextEdit="1"/>
              </p:cNvSpPr>
              <p:nvPr/>
            </p:nvSpPr>
            <p:spPr>
              <a:xfrm>
                <a:off x="2159402" y="6339553"/>
                <a:ext cx="1645066" cy="276999"/>
              </a:xfrm>
              <a:prstGeom prst="rect">
                <a:avLst/>
              </a:prstGeom>
              <a:blipFill>
                <a:blip r:embed="rId9"/>
                <a:stretch>
                  <a:fillRect l="-2963" r="-741" b="-17778"/>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7E7BD295-A48F-4298-AF23-0AB35321BB1D}"/>
              </a:ext>
            </a:extLst>
          </p:cNvPr>
          <p:cNvCxnSpPr/>
          <p:nvPr/>
        </p:nvCxnSpPr>
        <p:spPr bwMode="auto">
          <a:xfrm>
            <a:off x="107504" y="3789040"/>
            <a:ext cx="8928992"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5EFF05B3-F6AF-4856-B9F2-174F58897D45}"/>
              </a:ext>
            </a:extLst>
          </p:cNvPr>
          <p:cNvCxnSpPr/>
          <p:nvPr/>
        </p:nvCxnSpPr>
        <p:spPr bwMode="auto">
          <a:xfrm>
            <a:off x="4427984" y="3789040"/>
            <a:ext cx="13259" cy="306896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Oval 31">
            <a:extLst>
              <a:ext uri="{FF2B5EF4-FFF2-40B4-BE49-F238E27FC236}">
                <a16:creationId xmlns:a16="http://schemas.microsoft.com/office/drawing/2014/main" id="{5F7F846A-971C-4D69-9620-30E91A515D74}"/>
              </a:ext>
            </a:extLst>
          </p:cNvPr>
          <p:cNvSpPr/>
          <p:nvPr/>
        </p:nvSpPr>
        <p:spPr bwMode="auto">
          <a:xfrm>
            <a:off x="6152696" y="4375110"/>
            <a:ext cx="137152" cy="173996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33" name="Straight Connector 32">
            <a:extLst>
              <a:ext uri="{FF2B5EF4-FFF2-40B4-BE49-F238E27FC236}">
                <a16:creationId xmlns:a16="http://schemas.microsoft.com/office/drawing/2014/main" id="{5F3D6EE6-4EEA-4AF6-A759-C1B075293CD5}"/>
              </a:ext>
            </a:extLst>
          </p:cNvPr>
          <p:cNvCxnSpPr>
            <a:stCxn id="32" idx="7"/>
          </p:cNvCxnSpPr>
          <p:nvPr/>
        </p:nvCxnSpPr>
        <p:spPr bwMode="auto">
          <a:xfrm flipH="1">
            <a:off x="5295039" y="4629922"/>
            <a:ext cx="974724" cy="7539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A3E26C8D-DC78-446F-9784-40D8631B93ED}"/>
              </a:ext>
            </a:extLst>
          </p:cNvPr>
          <p:cNvCxnSpPr>
            <a:stCxn id="32" idx="5"/>
          </p:cNvCxnSpPr>
          <p:nvPr/>
        </p:nvCxnSpPr>
        <p:spPr bwMode="auto">
          <a:xfrm flipH="1" flipV="1">
            <a:off x="5295039" y="5417239"/>
            <a:ext cx="974724" cy="4430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883CAC-ACE5-4915-95F4-305F20FA7057}"/>
                  </a:ext>
                </a:extLst>
              </p:cNvPr>
              <p:cNvSpPr txBox="1"/>
              <p:nvPr/>
            </p:nvSpPr>
            <p:spPr>
              <a:xfrm>
                <a:off x="4992732" y="5140239"/>
                <a:ext cx="3331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oMath>
                  </m:oMathPara>
                </a14:m>
                <a:endParaRPr lang="en-US" dirty="0"/>
              </a:p>
            </p:txBody>
          </p:sp>
        </mc:Choice>
        <mc:Fallback xmlns="">
          <p:sp>
            <p:nvSpPr>
              <p:cNvPr id="35" name="TextBox 34">
                <a:extLst>
                  <a:ext uri="{FF2B5EF4-FFF2-40B4-BE49-F238E27FC236}">
                    <a16:creationId xmlns:a16="http://schemas.microsoft.com/office/drawing/2014/main" id="{99883CAC-ACE5-4915-95F4-305F20FA7057}"/>
                  </a:ext>
                </a:extLst>
              </p:cNvPr>
              <p:cNvSpPr txBox="1">
                <a:spLocks noRot="1" noChangeAspect="1" noMove="1" noResize="1" noEditPoints="1" noAdjustHandles="1" noChangeArrowheads="1" noChangeShapeType="1" noTextEdit="1"/>
              </p:cNvSpPr>
              <p:nvPr/>
            </p:nvSpPr>
            <p:spPr>
              <a:xfrm>
                <a:off x="4992732" y="5140239"/>
                <a:ext cx="333199" cy="276999"/>
              </a:xfrm>
              <a:prstGeom prst="rect">
                <a:avLst/>
              </a:prstGeom>
              <a:blipFill>
                <a:blip r:embed="rId10"/>
                <a:stretch>
                  <a:fillRect b="-8696"/>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F3D1735F-B77D-42B7-A45A-5E0362D6A5C3}"/>
              </a:ext>
            </a:extLst>
          </p:cNvPr>
          <p:cNvCxnSpPr/>
          <p:nvPr/>
        </p:nvCxnSpPr>
        <p:spPr bwMode="auto">
          <a:xfrm>
            <a:off x="5311485" y="5398878"/>
            <a:ext cx="974724" cy="1836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62911806-9824-4787-A44C-78BD7920E8C9}"/>
              </a:ext>
            </a:extLst>
          </p:cNvPr>
          <p:cNvCxnSpPr/>
          <p:nvPr/>
        </p:nvCxnSpPr>
        <p:spPr bwMode="auto">
          <a:xfrm>
            <a:off x="6237718" y="4637044"/>
            <a:ext cx="111907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471EA618-5D3C-4B3A-896D-4382E011C60B}"/>
              </a:ext>
            </a:extLst>
          </p:cNvPr>
          <p:cNvCxnSpPr/>
          <p:nvPr/>
        </p:nvCxnSpPr>
        <p:spPr bwMode="auto">
          <a:xfrm>
            <a:off x="6237718" y="5417239"/>
            <a:ext cx="107058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a:extLst>
              <a:ext uri="{FF2B5EF4-FFF2-40B4-BE49-F238E27FC236}">
                <a16:creationId xmlns:a16="http://schemas.microsoft.com/office/drawing/2014/main" id="{FCF50C59-7052-43FB-B7B5-FF4C696E4D20}"/>
              </a:ext>
            </a:extLst>
          </p:cNvPr>
          <p:cNvSpPr txBox="1"/>
          <p:nvPr/>
        </p:nvSpPr>
        <p:spPr>
          <a:xfrm>
            <a:off x="1879333" y="3936961"/>
            <a:ext cx="1680845" cy="369332"/>
          </a:xfrm>
          <a:prstGeom prst="rect">
            <a:avLst/>
          </a:prstGeom>
          <a:noFill/>
        </p:spPr>
        <p:txBody>
          <a:bodyPr wrap="none" rtlCol="0">
            <a:spAutoFit/>
          </a:bodyPr>
          <a:lstStyle/>
          <a:p>
            <a:r>
              <a:rPr lang="en-GB" dirty="0"/>
              <a:t>Converging lens </a:t>
            </a:r>
            <a:endParaRPr lang="en-US" dirty="0"/>
          </a:p>
        </p:txBody>
      </p:sp>
      <p:cxnSp>
        <p:nvCxnSpPr>
          <p:cNvPr id="40" name="Straight Arrow Connector 39">
            <a:extLst>
              <a:ext uri="{FF2B5EF4-FFF2-40B4-BE49-F238E27FC236}">
                <a16:creationId xmlns:a16="http://schemas.microsoft.com/office/drawing/2014/main" id="{36F5F58E-ECBA-4C74-B647-3BF2385C8115}"/>
              </a:ext>
            </a:extLst>
          </p:cNvPr>
          <p:cNvCxnSpPr/>
          <p:nvPr/>
        </p:nvCxnSpPr>
        <p:spPr bwMode="auto">
          <a:xfrm flipV="1">
            <a:off x="2476825" y="4629922"/>
            <a:ext cx="1421317" cy="7122"/>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a:extLst>
              <a:ext uri="{FF2B5EF4-FFF2-40B4-BE49-F238E27FC236}">
                <a16:creationId xmlns:a16="http://schemas.microsoft.com/office/drawing/2014/main" id="{BE968EF8-497C-4B2E-996A-C126FAACB7FB}"/>
              </a:ext>
            </a:extLst>
          </p:cNvPr>
          <p:cNvSpPr txBox="1"/>
          <p:nvPr/>
        </p:nvSpPr>
        <p:spPr>
          <a:xfrm>
            <a:off x="2749302" y="4249033"/>
            <a:ext cx="1334853" cy="369332"/>
          </a:xfrm>
          <a:prstGeom prst="rect">
            <a:avLst/>
          </a:prstGeom>
          <a:noFill/>
        </p:spPr>
        <p:txBody>
          <a:bodyPr wrap="none" rtlCol="0">
            <a:spAutoFit/>
          </a:bodyPr>
          <a:lstStyle/>
          <a:p>
            <a:r>
              <a:rPr lang="en-GB" dirty="0"/>
              <a:t>Focal length </a:t>
            </a:r>
            <a:endParaRPr lang="en-US" dirty="0"/>
          </a:p>
        </p:txBody>
      </p:sp>
      <p:cxnSp>
        <p:nvCxnSpPr>
          <p:cNvPr id="42" name="Straight Arrow Connector 41">
            <a:extLst>
              <a:ext uri="{FF2B5EF4-FFF2-40B4-BE49-F238E27FC236}">
                <a16:creationId xmlns:a16="http://schemas.microsoft.com/office/drawing/2014/main" id="{F218CB19-BF81-45E2-82F7-077A1111EA3F}"/>
              </a:ext>
            </a:extLst>
          </p:cNvPr>
          <p:cNvCxnSpPr>
            <a:stCxn id="32" idx="5"/>
          </p:cNvCxnSpPr>
          <p:nvPr/>
        </p:nvCxnSpPr>
        <p:spPr bwMode="auto">
          <a:xfrm>
            <a:off x="6269763" y="5860261"/>
            <a:ext cx="1182557" cy="102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D351D07C-5B37-4C3D-835E-20D56A91AB5B}"/>
              </a:ext>
            </a:extLst>
          </p:cNvPr>
          <p:cNvCxnSpPr/>
          <p:nvPr/>
        </p:nvCxnSpPr>
        <p:spPr bwMode="auto">
          <a:xfrm flipV="1">
            <a:off x="5208002" y="4596588"/>
            <a:ext cx="883593" cy="1"/>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E36F195D-4603-46D0-9C34-E39BEB7290E4}"/>
              </a:ext>
            </a:extLst>
          </p:cNvPr>
          <p:cNvSpPr txBox="1"/>
          <p:nvPr/>
        </p:nvSpPr>
        <p:spPr>
          <a:xfrm>
            <a:off x="4724209" y="4148025"/>
            <a:ext cx="1334853" cy="369332"/>
          </a:xfrm>
          <a:prstGeom prst="rect">
            <a:avLst/>
          </a:prstGeom>
          <a:noFill/>
        </p:spPr>
        <p:txBody>
          <a:bodyPr wrap="none" rtlCol="0">
            <a:spAutoFit/>
          </a:bodyPr>
          <a:lstStyle/>
          <a:p>
            <a:r>
              <a:rPr lang="en-GB" dirty="0"/>
              <a:t>Focal length </a:t>
            </a:r>
            <a:endParaRPr lang="en-US" dirty="0"/>
          </a:p>
        </p:txBody>
      </p:sp>
      <p:cxnSp>
        <p:nvCxnSpPr>
          <p:cNvPr id="45" name="Straight Connector 44">
            <a:extLst>
              <a:ext uri="{FF2B5EF4-FFF2-40B4-BE49-F238E27FC236}">
                <a16:creationId xmlns:a16="http://schemas.microsoft.com/office/drawing/2014/main" id="{A61358EE-FBE1-4381-B6E2-1062A414B0B0}"/>
              </a:ext>
            </a:extLst>
          </p:cNvPr>
          <p:cNvCxnSpPr/>
          <p:nvPr/>
        </p:nvCxnSpPr>
        <p:spPr bwMode="auto">
          <a:xfrm>
            <a:off x="7100553" y="4293096"/>
            <a:ext cx="0" cy="182197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5CD6BC2-6A3A-4E40-AE89-6E2092A608CC}"/>
                  </a:ext>
                </a:extLst>
              </p:cNvPr>
              <p:cNvSpPr/>
              <p:nvPr/>
            </p:nvSpPr>
            <p:spPr>
              <a:xfrm>
                <a:off x="6730477" y="4231094"/>
                <a:ext cx="3904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xmlns="">
          <p:sp>
            <p:nvSpPr>
              <p:cNvPr id="46" name="Rectangle 45">
                <a:extLst>
                  <a:ext uri="{FF2B5EF4-FFF2-40B4-BE49-F238E27FC236}">
                    <a16:creationId xmlns:a16="http://schemas.microsoft.com/office/drawing/2014/main" id="{15CD6BC2-6A3A-4E40-AE89-6E2092A608CC}"/>
                  </a:ext>
                </a:extLst>
              </p:cNvPr>
              <p:cNvSpPr>
                <a:spLocks noRot="1" noChangeAspect="1" noMove="1" noResize="1" noEditPoints="1" noAdjustHandles="1" noChangeArrowheads="1" noChangeShapeType="1" noTextEdit="1"/>
              </p:cNvSpPr>
              <p:nvPr/>
            </p:nvSpPr>
            <p:spPr>
              <a:xfrm>
                <a:off x="6730477" y="4231094"/>
                <a:ext cx="39049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598E32A-D11B-4AA3-A913-AC0E5C93C2BC}"/>
                  </a:ext>
                </a:extLst>
              </p:cNvPr>
              <p:cNvSpPr/>
              <p:nvPr/>
            </p:nvSpPr>
            <p:spPr>
              <a:xfrm>
                <a:off x="6763409" y="5049736"/>
                <a:ext cx="4008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xmlns="">
          <p:sp>
            <p:nvSpPr>
              <p:cNvPr id="47" name="Rectangle 46">
                <a:extLst>
                  <a:ext uri="{FF2B5EF4-FFF2-40B4-BE49-F238E27FC236}">
                    <a16:creationId xmlns:a16="http://schemas.microsoft.com/office/drawing/2014/main" id="{D598E32A-D11B-4AA3-A913-AC0E5C93C2BC}"/>
                  </a:ext>
                </a:extLst>
              </p:cNvPr>
              <p:cNvSpPr>
                <a:spLocks noRot="1" noChangeAspect="1" noMove="1" noResize="1" noEditPoints="1" noAdjustHandles="1" noChangeArrowheads="1" noChangeShapeType="1" noTextEdit="1"/>
              </p:cNvSpPr>
              <p:nvPr/>
            </p:nvSpPr>
            <p:spPr>
              <a:xfrm>
                <a:off x="6763409" y="5049736"/>
                <a:ext cx="40087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96817BE-97DE-4E76-A1B2-134E4067615C}"/>
                  </a:ext>
                </a:extLst>
              </p:cNvPr>
              <p:cNvSpPr txBox="1"/>
              <p:nvPr/>
            </p:nvSpPr>
            <p:spPr>
              <a:xfrm>
                <a:off x="6849312" y="5583262"/>
                <a:ext cx="205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US" dirty="0"/>
              </a:p>
            </p:txBody>
          </p:sp>
        </mc:Choice>
        <mc:Fallback xmlns="">
          <p:sp>
            <p:nvSpPr>
              <p:cNvPr id="48" name="TextBox 47">
                <a:extLst>
                  <a:ext uri="{FF2B5EF4-FFF2-40B4-BE49-F238E27FC236}">
                    <a16:creationId xmlns:a16="http://schemas.microsoft.com/office/drawing/2014/main" id="{296817BE-97DE-4E76-A1B2-134E4067615C}"/>
                  </a:ext>
                </a:extLst>
              </p:cNvPr>
              <p:cNvSpPr txBox="1">
                <a:spLocks noRot="1" noChangeAspect="1" noMove="1" noResize="1" noEditPoints="1" noAdjustHandles="1" noChangeArrowheads="1" noChangeShapeType="1" noTextEdit="1"/>
              </p:cNvSpPr>
              <p:nvPr/>
            </p:nvSpPr>
            <p:spPr>
              <a:xfrm>
                <a:off x="6849312" y="5583262"/>
                <a:ext cx="205697" cy="276999"/>
              </a:xfrm>
              <a:prstGeom prst="rect">
                <a:avLst/>
              </a:prstGeom>
              <a:blipFill>
                <a:blip r:embed="rId13"/>
                <a:stretch>
                  <a:fillRect l="-27273" r="-24242"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C56A971-5654-405F-A0B4-653D944D927A}"/>
                  </a:ext>
                </a:extLst>
              </p:cNvPr>
              <p:cNvSpPr txBox="1"/>
              <p:nvPr/>
            </p:nvSpPr>
            <p:spPr>
              <a:xfrm>
                <a:off x="5692046" y="6331174"/>
                <a:ext cx="1640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𝑆𝐴</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𝑆𝐵</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rPr>
                            <m:t>𝑆𝐶</m:t>
                          </m:r>
                        </m:sub>
                      </m:sSub>
                    </m:oMath>
                  </m:oMathPara>
                </a14:m>
                <a:endParaRPr lang="en-US" dirty="0"/>
              </a:p>
            </p:txBody>
          </p:sp>
        </mc:Choice>
        <mc:Fallback xmlns="">
          <p:sp>
            <p:nvSpPr>
              <p:cNvPr id="49" name="TextBox 48">
                <a:extLst>
                  <a:ext uri="{FF2B5EF4-FFF2-40B4-BE49-F238E27FC236}">
                    <a16:creationId xmlns:a16="http://schemas.microsoft.com/office/drawing/2014/main" id="{EC56A971-5654-405F-A0B4-653D944D927A}"/>
                  </a:ext>
                </a:extLst>
              </p:cNvPr>
              <p:cNvSpPr txBox="1">
                <a:spLocks noRot="1" noChangeAspect="1" noMove="1" noResize="1" noEditPoints="1" noAdjustHandles="1" noChangeArrowheads="1" noChangeShapeType="1" noTextEdit="1"/>
              </p:cNvSpPr>
              <p:nvPr/>
            </p:nvSpPr>
            <p:spPr>
              <a:xfrm>
                <a:off x="5692046" y="6331174"/>
                <a:ext cx="1640642" cy="276999"/>
              </a:xfrm>
              <a:prstGeom prst="rect">
                <a:avLst/>
              </a:prstGeom>
              <a:blipFill>
                <a:blip r:embed="rId14"/>
                <a:stretch>
                  <a:fillRect l="-2974" r="-372" b="-17778"/>
                </a:stretch>
              </a:blipFill>
            </p:spPr>
            <p:txBody>
              <a:bodyPr/>
              <a:lstStyle/>
              <a:p>
                <a:r>
                  <a:rPr lang="en-US">
                    <a:noFill/>
                  </a:rPr>
                  <a:t> </a:t>
                </a:r>
              </a:p>
            </p:txBody>
          </p:sp>
        </mc:Fallback>
      </mc:AlternateContent>
    </p:spTree>
    <p:extLst>
      <p:ext uri="{BB962C8B-B14F-4D97-AF65-F5344CB8AC3E}">
        <p14:creationId xmlns:p14="http://schemas.microsoft.com/office/powerpoint/2010/main" val="35254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par>
                                <p:cTn id="76" presetID="10" presetClass="entr" presetSubtype="0"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500"/>
                                        <p:tgtEl>
                                          <p:spTgt spid="4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25" grpId="0"/>
      <p:bldP spid="26" grpId="0"/>
      <p:bldP spid="27" grpId="0"/>
      <p:bldP spid="28" grpId="0"/>
      <p:bldP spid="29" grpId="0"/>
      <p:bldP spid="32" grpId="0" animBg="1"/>
      <p:bldP spid="35" grpId="0"/>
      <p:bldP spid="39" grpId="0"/>
      <p:bldP spid="41" grpId="0"/>
      <p:bldP spid="44" grpId="0"/>
      <p:bldP spid="46" grpId="0"/>
      <p:bldP spid="47" grpId="0"/>
      <p:bldP spid="48" grpId="0"/>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29</a:t>
            </a:fld>
            <a:endParaRPr lang="en-US" altLang="zh-CN"/>
          </a:p>
        </p:txBody>
      </p:sp>
      <p:sp>
        <p:nvSpPr>
          <p:cNvPr id="2" name="TextBox 1"/>
          <p:cNvSpPr txBox="1"/>
          <p:nvPr/>
        </p:nvSpPr>
        <p:spPr>
          <a:xfrm flipH="1">
            <a:off x="2195502" y="0"/>
            <a:ext cx="5616624" cy="584775"/>
          </a:xfrm>
          <a:prstGeom prst="rect">
            <a:avLst/>
          </a:prstGeom>
          <a:noFill/>
        </p:spPr>
        <p:txBody>
          <a:bodyPr wrap="square" rtlCol="0">
            <a:spAutoFit/>
          </a:bodyPr>
          <a:lstStyle/>
          <a:p>
            <a:r>
              <a:rPr lang="en-GB" sz="3200" dirty="0"/>
              <a:t>Interferences between two waves</a:t>
            </a:r>
            <a:endParaRPr lang="en-US" sz="3200" dirty="0"/>
          </a:p>
        </p:txBody>
      </p:sp>
      <mc:AlternateContent xmlns:mc="http://schemas.openxmlformats.org/markup-compatibility/2006" xmlns:a14="http://schemas.microsoft.com/office/drawing/2010/main">
        <mc:Choice Requires="a14">
          <p:sp>
            <p:nvSpPr>
              <p:cNvPr id="3" name="TextBox 2"/>
              <p:cNvSpPr txBox="1"/>
              <p:nvPr/>
            </p:nvSpPr>
            <p:spPr>
              <a:xfrm>
                <a:off x="1475656" y="980728"/>
                <a:ext cx="5740739" cy="670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𝐼</m:t>
                      </m:r>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1</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2</m:t>
                          </m:r>
                        </m:sub>
                      </m:sSub>
                      <m:r>
                        <a:rPr lang="en-GB" sz="3600" b="0" i="1" smtClean="0">
                          <a:latin typeface="Cambria Math" panose="02040503050406030204" pitchFamily="18" charset="0"/>
                        </a:rPr>
                        <m:t>+2</m:t>
                      </m:r>
                      <m:rad>
                        <m:radPr>
                          <m:degHide m:val="on"/>
                          <m:ctrlPr>
                            <a:rPr lang="en-GB" sz="3600" b="0" i="1" smtClean="0">
                              <a:latin typeface="Cambria Math" panose="02040503050406030204" pitchFamily="18" charset="0"/>
                            </a:rPr>
                          </m:ctrlPr>
                        </m:radPr>
                        <m:deg/>
                        <m:e>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1</m:t>
                              </m:r>
                            </m:sub>
                          </m:sSub>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2</m:t>
                              </m:r>
                            </m:sub>
                          </m:sSub>
                        </m:e>
                      </m:rad>
                      <m:func>
                        <m:funcPr>
                          <m:ctrlPr>
                            <a:rPr lang="en-GB" sz="3600" b="0" i="1" smtClean="0">
                              <a:latin typeface="Cambria Math" panose="02040503050406030204" pitchFamily="18" charset="0"/>
                            </a:rPr>
                          </m:ctrlPr>
                        </m:funcPr>
                        <m:fName>
                          <m:r>
                            <m:rPr>
                              <m:sty m:val="p"/>
                            </m:rPr>
                            <a:rPr lang="en-GB" sz="3600" b="0" i="0" smtClean="0">
                              <a:latin typeface="Cambria Math" panose="02040503050406030204" pitchFamily="18" charset="0"/>
                            </a:rPr>
                            <m:t>cos</m:t>
                          </m:r>
                        </m:fName>
                        <m:e>
                          <m:d>
                            <m:dPr>
                              <m:ctrlPr>
                                <a:rPr lang="en-GB" sz="3600" b="0" i="1" smtClean="0">
                                  <a:latin typeface="Cambria Math" panose="02040503050406030204" pitchFamily="18" charset="0"/>
                                </a:rPr>
                              </m:ctrlPr>
                            </m:dPr>
                            <m:e>
                              <m:r>
                                <a:rPr lang="en-GB" sz="3600" b="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𝜙</m:t>
                              </m:r>
                            </m:e>
                          </m:d>
                        </m:e>
                      </m:func>
                    </m:oMath>
                  </m:oMathPara>
                </a14:m>
                <a:endParaRPr lang="en-US" sz="3600" dirty="0"/>
              </a:p>
            </p:txBody>
          </p:sp>
        </mc:Choice>
        <mc:Fallback xmlns="">
          <p:sp>
            <p:nvSpPr>
              <p:cNvPr id="3" name="TextBox 2"/>
              <p:cNvSpPr txBox="1">
                <a:spLocks noRot="1" noChangeAspect="1" noMove="1" noResize="1" noEditPoints="1" noAdjustHandles="1" noChangeArrowheads="1" noChangeShapeType="1" noTextEdit="1"/>
              </p:cNvSpPr>
              <p:nvPr/>
            </p:nvSpPr>
            <p:spPr>
              <a:xfrm>
                <a:off x="1475656" y="980728"/>
                <a:ext cx="5740739" cy="670889"/>
              </a:xfrm>
              <a:prstGeom prst="rect">
                <a:avLst/>
              </a:prstGeom>
              <a:blipFill>
                <a:blip r:embed="rId2"/>
                <a:stretch>
                  <a:fillRect/>
                </a:stretch>
              </a:blipFill>
            </p:spPr>
            <p:txBody>
              <a:bodyPr/>
              <a:lstStyle/>
              <a:p>
                <a:r>
                  <a:rPr lang="en-US">
                    <a:noFill/>
                  </a:rPr>
                  <a:t> </a:t>
                </a:r>
              </a:p>
            </p:txBody>
          </p:sp>
        </mc:Fallback>
      </mc:AlternateContent>
      <p:sp>
        <p:nvSpPr>
          <p:cNvPr id="6" name="TextBox 5"/>
          <p:cNvSpPr txBox="1"/>
          <p:nvPr/>
        </p:nvSpPr>
        <p:spPr>
          <a:xfrm>
            <a:off x="899592" y="611396"/>
            <a:ext cx="5472396" cy="369332"/>
          </a:xfrm>
          <a:prstGeom prst="rect">
            <a:avLst/>
          </a:prstGeom>
          <a:noFill/>
        </p:spPr>
        <p:txBody>
          <a:bodyPr wrap="none" rtlCol="0">
            <a:spAutoFit/>
          </a:bodyPr>
          <a:lstStyle/>
          <a:p>
            <a:r>
              <a:rPr lang="en-GB" dirty="0"/>
              <a:t>Intensity at a point P of space where two waves interfere:</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603139" y="2276872"/>
                <a:ext cx="5947077" cy="553998"/>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US" dirty="0"/>
                  <a:t> intensity of the wave 1, </a:t>
                </a:r>
                <a14:m>
                  <m:oMath xmlns:m="http://schemas.openxmlformats.org/officeDocument/2006/math">
                    <m:r>
                      <a:rPr lang="en-GB" i="1">
                        <a:latin typeface="Cambria Math" panose="02040503050406030204" pitchFamily="18" charset="0"/>
                      </a:rPr>
                      <m:t>𝐼</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 </m:t>
                    </m:r>
                  </m:oMath>
                </a14:m>
                <a:r>
                  <a:rPr lang="en-US" dirty="0"/>
                  <a:t>if there is only the wave 1 at P.</a:t>
                </a: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603139" y="2276872"/>
                <a:ext cx="5947077" cy="553998"/>
              </a:xfrm>
              <a:prstGeom prst="rect">
                <a:avLst/>
              </a:prstGeom>
              <a:blipFill>
                <a:blip r:embed="rId3"/>
                <a:stretch>
                  <a:fillRect l="-1434" t="-14444" r="-2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90928" y="2902127"/>
                <a:ext cx="6061083" cy="553998"/>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US" dirty="0"/>
                  <a:t> intensity of the wave 2, </a:t>
                </a:r>
                <a14:m>
                  <m:oMath xmlns:m="http://schemas.openxmlformats.org/officeDocument/2006/math">
                    <m:r>
                      <a:rPr lang="en-GB" i="1">
                        <a:latin typeface="Cambria Math" panose="02040503050406030204" pitchFamily="18" charset="0"/>
                      </a:rPr>
                      <m:t>𝐼</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sub>
                    </m:sSub>
                    <m:r>
                      <a:rPr lang="en-GB" i="1">
                        <a:latin typeface="Cambria Math" panose="02040503050406030204" pitchFamily="18" charset="0"/>
                      </a:rPr>
                      <m:t> </m:t>
                    </m:r>
                  </m:oMath>
                </a14:m>
                <a:r>
                  <a:rPr lang="en-US" dirty="0"/>
                  <a:t>if there is only the wave 2 at P.</a:t>
                </a:r>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590928" y="2902127"/>
                <a:ext cx="6061083" cy="553998"/>
              </a:xfrm>
              <a:prstGeom prst="rect">
                <a:avLst/>
              </a:prstGeom>
              <a:blipFill>
                <a:blip r:embed="rId4"/>
                <a:stretch>
                  <a:fillRect l="-1408" t="-14286" r="-2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502431" y="3480111"/>
                <a:ext cx="4511363" cy="369332"/>
              </a:xfrm>
              <a:prstGeom prst="rect">
                <a:avLst/>
              </a:prstGeom>
            </p:spPr>
            <p:txBody>
              <a:bodyPr wrap="none">
                <a:spAutoFit/>
              </a:bodyPr>
              <a:lstStyle/>
              <a:p>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𝜙</m:t>
                    </m:r>
                  </m:oMath>
                </a14:m>
                <a:r>
                  <a:rPr lang="en-US" dirty="0"/>
                  <a:t>: phase difference at P between both waves</a:t>
                </a:r>
              </a:p>
            </p:txBody>
          </p:sp>
        </mc:Choice>
        <mc:Fallback xmlns="">
          <p:sp>
            <p:nvSpPr>
              <p:cNvPr id="9" name="Rectangle 8"/>
              <p:cNvSpPr>
                <a:spLocks noRot="1" noChangeAspect="1" noMove="1" noResize="1" noEditPoints="1" noAdjustHandles="1" noChangeArrowheads="1" noChangeShapeType="1" noTextEdit="1"/>
              </p:cNvSpPr>
              <p:nvPr/>
            </p:nvSpPr>
            <p:spPr>
              <a:xfrm>
                <a:off x="1502431" y="3480111"/>
                <a:ext cx="4511363" cy="369332"/>
              </a:xfrm>
              <a:prstGeom prst="rect">
                <a:avLst/>
              </a:prstGeom>
              <a:blipFill>
                <a:blip r:embed="rId5"/>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71600" y="4293096"/>
                <a:ext cx="5472608" cy="369332"/>
              </a:xfrm>
              <a:prstGeom prst="rect">
                <a:avLst/>
              </a:prstGeom>
              <a:noFill/>
            </p:spPr>
            <p:txBody>
              <a:bodyPr wrap="square" rtlCol="0">
                <a:spAutoFit/>
              </a:bodyPr>
              <a:lstStyle/>
              <a:p>
                <a:r>
                  <a:rPr lang="en-GB" dirty="0"/>
                  <a:t>Particular case: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0</m:t>
                        </m:r>
                      </m:sub>
                    </m:sSub>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971600" y="4293096"/>
                <a:ext cx="5472608" cy="369332"/>
              </a:xfrm>
              <a:prstGeom prst="rect">
                <a:avLst/>
              </a:prstGeom>
              <a:blipFill>
                <a:blip r:embed="rId6"/>
                <a:stretch>
                  <a:fillRect l="-89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31640" y="4949174"/>
                <a:ext cx="44842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𝐼</m:t>
                      </m:r>
                      <m:r>
                        <a:rPr lang="en-GB" sz="3600" b="0" i="1" smtClean="0">
                          <a:latin typeface="Cambria Math" panose="02040503050406030204" pitchFamily="18" charset="0"/>
                        </a:rPr>
                        <m:t>=2</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𝐼</m:t>
                          </m:r>
                        </m:e>
                        <m:sub>
                          <m:r>
                            <a:rPr lang="en-GB" sz="3600" b="0" i="1" smtClean="0">
                              <a:latin typeface="Cambria Math" panose="02040503050406030204" pitchFamily="18" charset="0"/>
                            </a:rPr>
                            <m:t>0</m:t>
                          </m:r>
                        </m:sub>
                      </m:sSub>
                      <m:d>
                        <m:dPr>
                          <m:ctrlPr>
                            <a:rPr lang="en-GB" sz="3600" b="0" i="1" smtClean="0">
                              <a:latin typeface="Cambria Math" panose="02040503050406030204" pitchFamily="18" charset="0"/>
                            </a:rPr>
                          </m:ctrlPr>
                        </m:dPr>
                        <m:e>
                          <m:r>
                            <a:rPr lang="en-GB" sz="3600" i="1">
                              <a:latin typeface="Cambria Math" panose="02040503050406030204" pitchFamily="18" charset="0"/>
                            </a:rPr>
                            <m:t>1+</m:t>
                          </m:r>
                          <m:func>
                            <m:funcPr>
                              <m:ctrlPr>
                                <a:rPr lang="en-GB" sz="3600" i="1">
                                  <a:latin typeface="Cambria Math" panose="02040503050406030204" pitchFamily="18" charset="0"/>
                                </a:rPr>
                              </m:ctrlPr>
                            </m:funcPr>
                            <m:fName>
                              <m:r>
                                <m:rPr>
                                  <m:sty m:val="p"/>
                                </m:rPr>
                                <a:rPr lang="en-GB" sz="3600">
                                  <a:latin typeface="Cambria Math" panose="02040503050406030204" pitchFamily="18" charset="0"/>
                                </a:rPr>
                                <m:t>cos</m:t>
                              </m:r>
                            </m:fName>
                            <m:e>
                              <m:d>
                                <m:dPr>
                                  <m:ctrlPr>
                                    <a:rPr lang="en-GB" sz="3600" i="1">
                                      <a:latin typeface="Cambria Math" panose="02040503050406030204" pitchFamily="18" charset="0"/>
                                    </a:rPr>
                                  </m:ctrlPr>
                                </m:dPr>
                                <m:e>
                                  <m:r>
                                    <a:rPr lang="en-GB" sz="3600" i="1">
                                      <a:latin typeface="Cambria Math" panose="02040503050406030204" pitchFamily="18" charset="0"/>
                                      <a:ea typeface="Cambria Math" panose="02040503050406030204" pitchFamily="18" charset="0"/>
                                    </a:rPr>
                                    <m:t>∆</m:t>
                                  </m:r>
                                  <m:r>
                                    <a:rPr lang="en-GB" sz="3600" i="1">
                                      <a:latin typeface="Cambria Math" panose="02040503050406030204" pitchFamily="18" charset="0"/>
                                      <a:ea typeface="Cambria Math" panose="02040503050406030204" pitchFamily="18" charset="0"/>
                                    </a:rPr>
                                    <m:t>𝜙</m:t>
                                  </m:r>
                                </m:e>
                              </m:d>
                            </m:e>
                          </m:func>
                        </m:e>
                      </m:d>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331640" y="4949174"/>
                <a:ext cx="4484240" cy="55399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4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a:t>
            </a:fld>
            <a:endParaRPr lang="en-US" altLang="zh-CN"/>
          </a:p>
        </p:txBody>
      </p:sp>
      <p:sp>
        <p:nvSpPr>
          <p:cNvPr id="3" name="Title 1">
            <a:extLst>
              <a:ext uri="{FF2B5EF4-FFF2-40B4-BE49-F238E27FC236}">
                <a16:creationId xmlns:a16="http://schemas.microsoft.com/office/drawing/2014/main" id="{A6F52820-D517-4268-91E1-C82DF429CB59}"/>
              </a:ext>
            </a:extLst>
          </p:cNvPr>
          <p:cNvSpPr>
            <a:spLocks noGrp="1"/>
          </p:cNvSpPr>
          <p:nvPr>
            <p:ph type="title"/>
          </p:nvPr>
        </p:nvSpPr>
        <p:spPr>
          <a:xfrm>
            <a:off x="1187624" y="-99055"/>
            <a:ext cx="8229600" cy="1143000"/>
          </a:xfrm>
        </p:spPr>
        <p:txBody>
          <a:bodyPr/>
          <a:lstStyle/>
          <a:p>
            <a:r>
              <a:rPr lang="en-GB" dirty="0"/>
              <a:t>What is the polarization ?</a:t>
            </a:r>
            <a:endParaRPr lang="en-US" dirty="0"/>
          </a:p>
        </p:txBody>
      </p:sp>
      <p:sp>
        <p:nvSpPr>
          <p:cNvPr id="5" name="TextBox 4">
            <a:extLst>
              <a:ext uri="{FF2B5EF4-FFF2-40B4-BE49-F238E27FC236}">
                <a16:creationId xmlns:a16="http://schemas.microsoft.com/office/drawing/2014/main" id="{084C846F-DD6C-4D88-A232-59D6D5445916}"/>
              </a:ext>
            </a:extLst>
          </p:cNvPr>
          <p:cNvSpPr txBox="1"/>
          <p:nvPr/>
        </p:nvSpPr>
        <p:spPr>
          <a:xfrm>
            <a:off x="251520" y="1473696"/>
            <a:ext cx="7632848" cy="1815882"/>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light is a propagation of an electromagnetic field.</a:t>
            </a:r>
          </a:p>
          <a:p>
            <a:pPr marL="285750" indent="-285750">
              <a:buFont typeface="Arial" panose="020B0604020202020204" pitchFamily="34" charset="0"/>
              <a:buChar char="•"/>
            </a:pPr>
            <a:r>
              <a:rPr lang="en-GB" sz="2800" dirty="0"/>
              <a:t>The polarization of the light describes the direction of the electric field vector</a:t>
            </a:r>
            <a:endParaRPr lang="en-US" sz="2800" dirty="0"/>
          </a:p>
        </p:txBody>
      </p:sp>
      <p:sp>
        <p:nvSpPr>
          <p:cNvPr id="6" name="TextBox 5">
            <a:extLst>
              <a:ext uri="{FF2B5EF4-FFF2-40B4-BE49-F238E27FC236}">
                <a16:creationId xmlns:a16="http://schemas.microsoft.com/office/drawing/2014/main" id="{4AC3AD73-A19B-4F3E-B272-EE08D6897838}"/>
              </a:ext>
            </a:extLst>
          </p:cNvPr>
          <p:cNvSpPr txBox="1"/>
          <p:nvPr/>
        </p:nvSpPr>
        <p:spPr>
          <a:xfrm>
            <a:off x="179513" y="4149080"/>
            <a:ext cx="3312368" cy="923330"/>
          </a:xfrm>
          <a:prstGeom prst="rect">
            <a:avLst/>
          </a:prstGeom>
          <a:noFill/>
        </p:spPr>
        <p:txBody>
          <a:bodyPr wrap="square" rtlCol="0">
            <a:spAutoFit/>
          </a:bodyPr>
          <a:lstStyle/>
          <a:p>
            <a:r>
              <a:rPr lang="en-GB" dirty="0"/>
              <a:t>Example with an incident plane wave propagating along the </a:t>
            </a:r>
            <a:r>
              <a:rPr lang="en-US" dirty="0"/>
              <a:t>along the y-direction </a:t>
            </a:r>
            <a:r>
              <a:rPr lang="en-GB" dirty="0"/>
              <a:t>:</a:t>
            </a:r>
            <a:endParaRPr lang="en-US" dirty="0"/>
          </a:p>
        </p:txBody>
      </p:sp>
      <p:pic>
        <p:nvPicPr>
          <p:cNvPr id="7" name="Picture 6">
            <a:extLst>
              <a:ext uri="{FF2B5EF4-FFF2-40B4-BE49-F238E27FC236}">
                <a16:creationId xmlns:a16="http://schemas.microsoft.com/office/drawing/2014/main" id="{BB4BE65C-11CF-4239-AD1F-0CC1DEF85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3429000"/>
            <a:ext cx="2657649" cy="2639990"/>
          </a:xfrm>
          <a:prstGeom prst="rect">
            <a:avLst/>
          </a:prstGeom>
        </p:spPr>
      </p:pic>
      <p:sp>
        <p:nvSpPr>
          <p:cNvPr id="8" name="TextBox 7">
            <a:extLst>
              <a:ext uri="{FF2B5EF4-FFF2-40B4-BE49-F238E27FC236}">
                <a16:creationId xmlns:a16="http://schemas.microsoft.com/office/drawing/2014/main" id="{192C45B3-A003-473B-9CDC-890A620D3897}"/>
              </a:ext>
            </a:extLst>
          </p:cNvPr>
          <p:cNvSpPr txBox="1"/>
          <p:nvPr/>
        </p:nvSpPr>
        <p:spPr>
          <a:xfrm>
            <a:off x="3739269" y="6129527"/>
            <a:ext cx="3722246" cy="646331"/>
          </a:xfrm>
          <a:prstGeom prst="rect">
            <a:avLst/>
          </a:prstGeom>
          <a:noFill/>
        </p:spPr>
        <p:txBody>
          <a:bodyPr wrap="square" rtlCol="0">
            <a:spAutoFit/>
          </a:bodyPr>
          <a:lstStyle/>
          <a:p>
            <a:r>
              <a:rPr lang="en-US" sz="1200" dirty="0">
                <a:hlinkClick r:id="rId3"/>
              </a:rPr>
              <a:t>http://www.thephysicsmill.com/blog/wp-content/uploads/Electromagneticwave3D.gif</a:t>
            </a:r>
            <a:endParaRPr lang="en-US" sz="1200" dirty="0"/>
          </a:p>
          <a:p>
            <a:endParaRPr lang="en-US" sz="1200" dirty="0"/>
          </a:p>
        </p:txBody>
      </p:sp>
      <p:sp>
        <p:nvSpPr>
          <p:cNvPr id="9" name="TextBox 8">
            <a:extLst>
              <a:ext uri="{FF2B5EF4-FFF2-40B4-BE49-F238E27FC236}">
                <a16:creationId xmlns:a16="http://schemas.microsoft.com/office/drawing/2014/main" id="{BDC23072-35DC-4EDA-B0C8-B295B141621C}"/>
              </a:ext>
            </a:extLst>
          </p:cNvPr>
          <p:cNvSpPr txBox="1"/>
          <p:nvPr/>
        </p:nvSpPr>
        <p:spPr>
          <a:xfrm>
            <a:off x="6414378" y="4031486"/>
            <a:ext cx="1758022" cy="261610"/>
          </a:xfrm>
          <a:prstGeom prst="rect">
            <a:avLst/>
          </a:prstGeom>
          <a:noFill/>
        </p:spPr>
        <p:txBody>
          <a:bodyPr wrap="square" rtlCol="0">
            <a:spAutoFit/>
          </a:bodyPr>
          <a:lstStyle/>
          <a:p>
            <a:r>
              <a:rPr lang="en-US" sz="1100" dirty="0" err="1"/>
              <a:t>rection</a:t>
            </a:r>
            <a:endParaRPr lang="en-US" sz="1100" dirty="0"/>
          </a:p>
        </p:txBody>
      </p:sp>
      <p:cxnSp>
        <p:nvCxnSpPr>
          <p:cNvPr id="10" name="Straight Arrow Connector 9">
            <a:extLst>
              <a:ext uri="{FF2B5EF4-FFF2-40B4-BE49-F238E27FC236}">
                <a16:creationId xmlns:a16="http://schemas.microsoft.com/office/drawing/2014/main" id="{41D2F182-EEA6-4528-8E57-55606B477550}"/>
              </a:ext>
            </a:extLst>
          </p:cNvPr>
          <p:cNvCxnSpPr/>
          <p:nvPr/>
        </p:nvCxnSpPr>
        <p:spPr bwMode="auto">
          <a:xfrm>
            <a:off x="6480350" y="5687112"/>
            <a:ext cx="323898" cy="1901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23E143B7-CF40-450A-9C0D-71BDB9731970}"/>
              </a:ext>
            </a:extLst>
          </p:cNvPr>
          <p:cNvSpPr txBox="1"/>
          <p:nvPr/>
        </p:nvSpPr>
        <p:spPr>
          <a:xfrm>
            <a:off x="6826779" y="5678705"/>
            <a:ext cx="280846" cy="369332"/>
          </a:xfrm>
          <a:prstGeom prst="rect">
            <a:avLst/>
          </a:prstGeom>
          <a:noFill/>
        </p:spPr>
        <p:txBody>
          <a:bodyPr wrap="none" rtlCol="0">
            <a:spAutoFit/>
          </a:bodyPr>
          <a:lstStyle/>
          <a:p>
            <a:r>
              <a:rPr lang="en-GB" dirty="0"/>
              <a:t>y</a:t>
            </a:r>
            <a:endParaRPr lang="en-US" dirty="0"/>
          </a:p>
        </p:txBody>
      </p:sp>
    </p:spTree>
    <p:extLst>
      <p:ext uri="{BB962C8B-B14F-4D97-AF65-F5344CB8AC3E}">
        <p14:creationId xmlns:p14="http://schemas.microsoft.com/office/powerpoint/2010/main" val="370430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30</a:t>
            </a:fld>
            <a:endParaRPr lang="en-US" altLang="zh-CN"/>
          </a:p>
        </p:txBody>
      </p:sp>
      <p:sp>
        <p:nvSpPr>
          <p:cNvPr id="3" name="Title 1">
            <a:extLst>
              <a:ext uri="{FF2B5EF4-FFF2-40B4-BE49-F238E27FC236}">
                <a16:creationId xmlns:a16="http://schemas.microsoft.com/office/drawing/2014/main" id="{FFAC8F92-CA77-4C2F-9189-59B62DCD905B}"/>
              </a:ext>
            </a:extLst>
          </p:cNvPr>
          <p:cNvSpPr>
            <a:spLocks noGrp="1"/>
          </p:cNvSpPr>
          <p:nvPr>
            <p:ph type="title"/>
          </p:nvPr>
        </p:nvSpPr>
        <p:spPr>
          <a:xfrm>
            <a:off x="1059030" y="120358"/>
            <a:ext cx="8229600" cy="1143000"/>
          </a:xfrm>
        </p:spPr>
        <p:txBody>
          <a:bodyPr/>
          <a:lstStyle/>
          <a:p>
            <a:r>
              <a:rPr lang="en-GB" sz="2800" dirty="0"/>
              <a:t>Phase difference between two waves and optical path difference</a:t>
            </a:r>
            <a:endParaRPr lang="en-US" sz="2800" dirty="0"/>
          </a:p>
        </p:txBody>
      </p:sp>
      <p:sp>
        <p:nvSpPr>
          <p:cNvPr id="5" name="Freeform: Shape 6">
            <a:extLst>
              <a:ext uri="{FF2B5EF4-FFF2-40B4-BE49-F238E27FC236}">
                <a16:creationId xmlns:a16="http://schemas.microsoft.com/office/drawing/2014/main" id="{60E31F94-DC12-4DB5-9CC2-56848999C669}"/>
              </a:ext>
            </a:extLst>
          </p:cNvPr>
          <p:cNvSpPr/>
          <p:nvPr/>
        </p:nvSpPr>
        <p:spPr bwMode="auto">
          <a:xfrm>
            <a:off x="1187624" y="1067262"/>
            <a:ext cx="303215" cy="626534"/>
          </a:xfrm>
          <a:custGeom>
            <a:avLst/>
            <a:gdLst>
              <a:gd name="connsiteX0" fmla="*/ 0 w 303215"/>
              <a:gd name="connsiteY0" fmla="*/ 0 h 626534"/>
              <a:gd name="connsiteX1" fmla="*/ 270933 w 303215"/>
              <a:gd name="connsiteY1" fmla="*/ 237067 h 626534"/>
              <a:gd name="connsiteX2" fmla="*/ 287867 w 303215"/>
              <a:gd name="connsiteY2" fmla="*/ 626534 h 626534"/>
            </a:gdLst>
            <a:ahLst/>
            <a:cxnLst>
              <a:cxn ang="0">
                <a:pos x="connsiteX0" y="connsiteY0"/>
              </a:cxn>
              <a:cxn ang="0">
                <a:pos x="connsiteX1" y="connsiteY1"/>
              </a:cxn>
              <a:cxn ang="0">
                <a:pos x="connsiteX2" y="connsiteY2"/>
              </a:cxn>
            </a:cxnLst>
            <a:rect l="l" t="t" r="r" b="b"/>
            <a:pathLst>
              <a:path w="303215" h="626534">
                <a:moveTo>
                  <a:pt x="0" y="0"/>
                </a:moveTo>
                <a:cubicBezTo>
                  <a:pt x="111477" y="66322"/>
                  <a:pt x="222955" y="132645"/>
                  <a:pt x="270933" y="237067"/>
                </a:cubicBezTo>
                <a:cubicBezTo>
                  <a:pt x="318911" y="341489"/>
                  <a:pt x="303389" y="484011"/>
                  <a:pt x="287867" y="626534"/>
                </a:cubicBezTo>
              </a:path>
            </a:pathLst>
          </a:cu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Freeform: Shape 7">
            <a:extLst>
              <a:ext uri="{FF2B5EF4-FFF2-40B4-BE49-F238E27FC236}">
                <a16:creationId xmlns:a16="http://schemas.microsoft.com/office/drawing/2014/main" id="{46247B21-F705-48C0-B69B-26A46EA76A53}"/>
              </a:ext>
            </a:extLst>
          </p:cNvPr>
          <p:cNvSpPr/>
          <p:nvPr/>
        </p:nvSpPr>
        <p:spPr bwMode="auto">
          <a:xfrm rot="21133765">
            <a:off x="1228588" y="1084883"/>
            <a:ext cx="303215" cy="626534"/>
          </a:xfrm>
          <a:custGeom>
            <a:avLst/>
            <a:gdLst>
              <a:gd name="connsiteX0" fmla="*/ 0 w 303215"/>
              <a:gd name="connsiteY0" fmla="*/ 0 h 626534"/>
              <a:gd name="connsiteX1" fmla="*/ 270933 w 303215"/>
              <a:gd name="connsiteY1" fmla="*/ 237067 h 626534"/>
              <a:gd name="connsiteX2" fmla="*/ 287867 w 303215"/>
              <a:gd name="connsiteY2" fmla="*/ 626534 h 626534"/>
            </a:gdLst>
            <a:ahLst/>
            <a:cxnLst>
              <a:cxn ang="0">
                <a:pos x="connsiteX0" y="connsiteY0"/>
              </a:cxn>
              <a:cxn ang="0">
                <a:pos x="connsiteX1" y="connsiteY1"/>
              </a:cxn>
              <a:cxn ang="0">
                <a:pos x="connsiteX2" y="connsiteY2"/>
              </a:cxn>
            </a:cxnLst>
            <a:rect l="l" t="t" r="r" b="b"/>
            <a:pathLst>
              <a:path w="303215" h="626534">
                <a:moveTo>
                  <a:pt x="0" y="0"/>
                </a:moveTo>
                <a:cubicBezTo>
                  <a:pt x="111477" y="66322"/>
                  <a:pt x="222955" y="132645"/>
                  <a:pt x="270933" y="237067"/>
                </a:cubicBezTo>
                <a:cubicBezTo>
                  <a:pt x="318911" y="341489"/>
                  <a:pt x="303389" y="484011"/>
                  <a:pt x="287867" y="626534"/>
                </a:cubicBezTo>
              </a:path>
            </a:pathLst>
          </a:custGeom>
          <a:no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TextBox 6">
            <a:extLst>
              <a:ext uri="{FF2B5EF4-FFF2-40B4-BE49-F238E27FC236}">
                <a16:creationId xmlns:a16="http://schemas.microsoft.com/office/drawing/2014/main" id="{FAD031D0-924C-47B0-B50B-F6E835690ADE}"/>
              </a:ext>
            </a:extLst>
          </p:cNvPr>
          <p:cNvSpPr txBox="1"/>
          <p:nvPr/>
        </p:nvSpPr>
        <p:spPr>
          <a:xfrm>
            <a:off x="1490839" y="1144706"/>
            <a:ext cx="314510" cy="369332"/>
          </a:xfrm>
          <a:prstGeom prst="rect">
            <a:avLst/>
          </a:prstGeom>
          <a:noFill/>
        </p:spPr>
        <p:txBody>
          <a:bodyPr wrap="none" rtlCol="0">
            <a:spAutoFit/>
          </a:bodyPr>
          <a:lstStyle/>
          <a:p>
            <a:r>
              <a:rPr lang="en-GB" dirty="0"/>
              <a:t>P</a:t>
            </a:r>
            <a:endParaRPr lang="en-US" dirty="0"/>
          </a:p>
        </p:txBody>
      </p:sp>
      <p:sp>
        <p:nvSpPr>
          <p:cNvPr id="8" name="TextBox 7">
            <a:extLst>
              <a:ext uri="{FF2B5EF4-FFF2-40B4-BE49-F238E27FC236}">
                <a16:creationId xmlns:a16="http://schemas.microsoft.com/office/drawing/2014/main" id="{366E9D38-C13F-4767-9421-C8ADD6D53E49}"/>
              </a:ext>
            </a:extLst>
          </p:cNvPr>
          <p:cNvSpPr txBox="1"/>
          <p:nvPr/>
        </p:nvSpPr>
        <p:spPr>
          <a:xfrm>
            <a:off x="51922" y="1671536"/>
            <a:ext cx="4773999" cy="369332"/>
          </a:xfrm>
          <a:prstGeom prst="rect">
            <a:avLst/>
          </a:prstGeom>
          <a:noFill/>
        </p:spPr>
        <p:txBody>
          <a:bodyPr wrap="none" rtlCol="0">
            <a:spAutoFit/>
          </a:bodyPr>
          <a:lstStyle/>
          <a:p>
            <a:r>
              <a:rPr lang="en-GB" dirty="0"/>
              <a:t>Two waves interfere at P. Their phase difference is: </a:t>
            </a: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33EFD2-0286-4F27-9B11-6557296BD1DF}"/>
                  </a:ext>
                </a:extLst>
              </p:cNvPr>
              <p:cNvSpPr txBox="1"/>
              <p:nvPr/>
            </p:nvSpPr>
            <p:spPr>
              <a:xfrm>
                <a:off x="4825921" y="1597293"/>
                <a:ext cx="1099340"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den>
                      </m:f>
                      <m:r>
                        <a:rPr lang="en-US" i="1" smtClean="0">
                          <a:latin typeface="Cambria Math" panose="02040503050406030204" pitchFamily="18" charset="0"/>
                          <a:ea typeface="Cambria Math" panose="02040503050406030204" pitchFamily="18" charset="0"/>
                        </a:rPr>
                        <m:t>𝛿</m:t>
                      </m:r>
                    </m:oMath>
                  </m:oMathPara>
                </a14:m>
                <a:endParaRPr lang="en-US" dirty="0"/>
              </a:p>
            </p:txBody>
          </p:sp>
        </mc:Choice>
        <mc:Fallback xmlns="">
          <p:sp>
            <p:nvSpPr>
              <p:cNvPr id="9" name="TextBox 8">
                <a:extLst>
                  <a:ext uri="{FF2B5EF4-FFF2-40B4-BE49-F238E27FC236}">
                    <a16:creationId xmlns:a16="http://schemas.microsoft.com/office/drawing/2014/main" id="{D933EFD2-0286-4F27-9B11-6557296BD1DF}"/>
                  </a:ext>
                </a:extLst>
              </p:cNvPr>
              <p:cNvSpPr txBox="1">
                <a:spLocks noRot="1" noChangeAspect="1" noMove="1" noResize="1" noEditPoints="1" noAdjustHandles="1" noChangeArrowheads="1" noChangeShapeType="1" noTextEdit="1"/>
              </p:cNvSpPr>
              <p:nvPr/>
            </p:nvSpPr>
            <p:spPr>
              <a:xfrm>
                <a:off x="4825921" y="1597293"/>
                <a:ext cx="1099340" cy="567463"/>
              </a:xfrm>
              <a:prstGeom prst="rect">
                <a:avLst/>
              </a:prstGeom>
              <a:blipFill>
                <a:blip r:embed="rId2"/>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18EA1C5-9DC5-4724-806B-2941FC1FD21E}"/>
              </a:ext>
            </a:extLst>
          </p:cNvPr>
          <p:cNvCxnSpPr/>
          <p:nvPr/>
        </p:nvCxnSpPr>
        <p:spPr bwMode="auto">
          <a:xfrm flipV="1">
            <a:off x="5544995" y="2270337"/>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DD195CFE-A578-40BD-93B3-17BA181A4C8D}"/>
              </a:ext>
            </a:extLst>
          </p:cNvPr>
          <p:cNvSpPr txBox="1"/>
          <p:nvPr/>
        </p:nvSpPr>
        <p:spPr>
          <a:xfrm>
            <a:off x="3533793" y="2525396"/>
            <a:ext cx="2202462" cy="369332"/>
          </a:xfrm>
          <a:prstGeom prst="rect">
            <a:avLst/>
          </a:prstGeom>
          <a:noFill/>
        </p:spPr>
        <p:txBody>
          <a:bodyPr wrap="none" rtlCol="0">
            <a:spAutoFit/>
          </a:bodyPr>
          <a:lstStyle/>
          <a:p>
            <a:r>
              <a:rPr lang="en-GB" dirty="0"/>
              <a:t>Wavelength in vacuum</a:t>
            </a:r>
            <a:endParaRPr lang="en-US" dirty="0"/>
          </a:p>
        </p:txBody>
      </p:sp>
      <p:cxnSp>
        <p:nvCxnSpPr>
          <p:cNvPr id="12" name="Straight Arrow Connector 11">
            <a:extLst>
              <a:ext uri="{FF2B5EF4-FFF2-40B4-BE49-F238E27FC236}">
                <a16:creationId xmlns:a16="http://schemas.microsoft.com/office/drawing/2014/main" id="{12B22E04-E451-4F23-8068-429A1D43A606}"/>
              </a:ext>
            </a:extLst>
          </p:cNvPr>
          <p:cNvCxnSpPr/>
          <p:nvPr/>
        </p:nvCxnSpPr>
        <p:spPr bwMode="auto">
          <a:xfrm flipH="1" flipV="1">
            <a:off x="5927635" y="1980435"/>
            <a:ext cx="420921" cy="3686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8E18AC49-7B40-41CC-B764-51171A9599DE}"/>
              </a:ext>
            </a:extLst>
          </p:cNvPr>
          <p:cNvSpPr txBox="1"/>
          <p:nvPr/>
        </p:nvSpPr>
        <p:spPr>
          <a:xfrm>
            <a:off x="5927513" y="2450357"/>
            <a:ext cx="3384376" cy="923330"/>
          </a:xfrm>
          <a:prstGeom prst="rect">
            <a:avLst/>
          </a:prstGeom>
          <a:noFill/>
        </p:spPr>
        <p:txBody>
          <a:bodyPr wrap="square" rtlCol="0">
            <a:spAutoFit/>
          </a:bodyPr>
          <a:lstStyle/>
          <a:p>
            <a:r>
              <a:rPr lang="en-GB" dirty="0"/>
              <a:t>Optical path difference between the waves from a point (or points) the waves have the same phase.</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F1C6D27-2AE6-4699-9C3B-930F2EC771D8}"/>
                  </a:ext>
                </a:extLst>
              </p:cNvPr>
              <p:cNvSpPr txBox="1"/>
              <p:nvPr/>
            </p:nvSpPr>
            <p:spPr>
              <a:xfrm>
                <a:off x="404560" y="3491926"/>
                <a:ext cx="8055872" cy="646331"/>
              </a:xfrm>
              <a:prstGeom prst="rect">
                <a:avLst/>
              </a:prstGeom>
              <a:noFill/>
            </p:spPr>
            <p:txBody>
              <a:bodyPr wrap="square" rtlCol="0">
                <a:spAutoFit/>
              </a:bodyPr>
              <a:lstStyle/>
              <a:p>
                <a:r>
                  <a:rPr lang="en-GB" dirty="0"/>
                  <a:t>Example of two point sources of light ( where the phase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1</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2</m:t>
                        </m:r>
                      </m:sub>
                    </m:sSub>
                  </m:oMath>
                </a14:m>
                <a:r>
                  <a:rPr lang="en-GB" dirty="0"/>
                  <a:t> is the same, propagation in a medium of uniform refractive index </a:t>
                </a:r>
                <a14:m>
                  <m:oMath xmlns:m="http://schemas.openxmlformats.org/officeDocument/2006/math">
                    <m:r>
                      <a:rPr lang="en-GB" b="0" i="1" smtClean="0">
                        <a:latin typeface="Cambria Math" panose="02040503050406030204" pitchFamily="18" charset="0"/>
                      </a:rPr>
                      <m:t>𝑛</m:t>
                    </m:r>
                  </m:oMath>
                </a14:m>
                <a:r>
                  <a:rPr lang="en-GB" dirty="0"/>
                  <a:t>):</a:t>
                </a:r>
                <a:endParaRPr lang="en-US" dirty="0"/>
              </a:p>
            </p:txBody>
          </p:sp>
        </mc:Choice>
        <mc:Fallback xmlns="">
          <p:sp>
            <p:nvSpPr>
              <p:cNvPr id="14" name="TextBox 13">
                <a:extLst>
                  <a:ext uri="{FF2B5EF4-FFF2-40B4-BE49-F238E27FC236}">
                    <a16:creationId xmlns:a16="http://schemas.microsoft.com/office/drawing/2014/main" id="{4F1C6D27-2AE6-4699-9C3B-930F2EC771D8}"/>
                  </a:ext>
                </a:extLst>
              </p:cNvPr>
              <p:cNvSpPr txBox="1">
                <a:spLocks noRot="1" noChangeAspect="1" noMove="1" noResize="1" noEditPoints="1" noAdjustHandles="1" noChangeArrowheads="1" noChangeShapeType="1" noTextEdit="1"/>
              </p:cNvSpPr>
              <p:nvPr/>
            </p:nvSpPr>
            <p:spPr>
              <a:xfrm>
                <a:off x="404560" y="3491926"/>
                <a:ext cx="8055872" cy="646331"/>
              </a:xfrm>
              <a:prstGeom prst="rect">
                <a:avLst/>
              </a:prstGeom>
              <a:blipFill>
                <a:blip r:embed="rId3"/>
                <a:stretch>
                  <a:fillRect l="-60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90E2F44-8BD1-49A2-8BB4-9728EF3801BA}"/>
                  </a:ext>
                </a:extLst>
              </p:cNvPr>
              <p:cNvSpPr txBox="1"/>
              <p:nvPr/>
            </p:nvSpPr>
            <p:spPr>
              <a:xfrm>
                <a:off x="827584" y="5533862"/>
                <a:ext cx="2714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m:oMathPara>
                </a14:m>
                <a:endParaRPr lang="en-US" dirty="0"/>
              </a:p>
            </p:txBody>
          </p:sp>
        </mc:Choice>
        <mc:Fallback xmlns="">
          <p:sp>
            <p:nvSpPr>
              <p:cNvPr id="18" name="TextBox 17">
                <a:extLst>
                  <a:ext uri="{FF2B5EF4-FFF2-40B4-BE49-F238E27FC236}">
                    <a16:creationId xmlns:a16="http://schemas.microsoft.com/office/drawing/2014/main" id="{C90E2F44-8BD1-49A2-8BB4-9728EF3801BA}"/>
                  </a:ext>
                </a:extLst>
              </p:cNvPr>
              <p:cNvSpPr txBox="1">
                <a:spLocks noRot="1" noChangeAspect="1" noMove="1" noResize="1" noEditPoints="1" noAdjustHandles="1" noChangeArrowheads="1" noChangeShapeType="1" noTextEdit="1"/>
              </p:cNvSpPr>
              <p:nvPr/>
            </p:nvSpPr>
            <p:spPr>
              <a:xfrm>
                <a:off x="827584" y="5533862"/>
                <a:ext cx="271421" cy="276999"/>
              </a:xfrm>
              <a:prstGeom prst="rect">
                <a:avLst/>
              </a:prstGeom>
              <a:blipFill>
                <a:blip r:embed="rId4"/>
                <a:stretch>
                  <a:fillRect l="-20455" r="-681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B1B500-9B36-4199-9F14-12A7C53B9667}"/>
                  </a:ext>
                </a:extLst>
              </p:cNvPr>
              <p:cNvSpPr txBox="1"/>
              <p:nvPr/>
            </p:nvSpPr>
            <p:spPr>
              <a:xfrm>
                <a:off x="827583" y="4828645"/>
                <a:ext cx="2767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m:oMathPara>
                </a14:m>
                <a:endParaRPr lang="en-US" dirty="0"/>
              </a:p>
            </p:txBody>
          </p:sp>
        </mc:Choice>
        <mc:Fallback xmlns="">
          <p:sp>
            <p:nvSpPr>
              <p:cNvPr id="19" name="TextBox 18">
                <a:extLst>
                  <a:ext uri="{FF2B5EF4-FFF2-40B4-BE49-F238E27FC236}">
                    <a16:creationId xmlns:a16="http://schemas.microsoft.com/office/drawing/2014/main" id="{51B1B500-9B36-4199-9F14-12A7C53B9667}"/>
                  </a:ext>
                </a:extLst>
              </p:cNvPr>
              <p:cNvSpPr txBox="1">
                <a:spLocks noRot="1" noChangeAspect="1" noMove="1" noResize="1" noEditPoints="1" noAdjustHandles="1" noChangeArrowheads="1" noChangeShapeType="1" noTextEdit="1"/>
              </p:cNvSpPr>
              <p:nvPr/>
            </p:nvSpPr>
            <p:spPr>
              <a:xfrm>
                <a:off x="827583" y="4828645"/>
                <a:ext cx="276742" cy="276999"/>
              </a:xfrm>
              <a:prstGeom prst="rect">
                <a:avLst/>
              </a:prstGeom>
              <a:blipFill>
                <a:blip r:embed="rId5"/>
                <a:stretch>
                  <a:fillRect l="-20000" r="-6667" b="-17391"/>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C5D2E16F-6072-4792-9CFC-5326FF32F319}"/>
              </a:ext>
            </a:extLst>
          </p:cNvPr>
          <p:cNvCxnSpPr/>
          <p:nvPr/>
        </p:nvCxnSpPr>
        <p:spPr bwMode="auto">
          <a:xfrm flipV="1">
            <a:off x="1187624" y="4761148"/>
            <a:ext cx="1505508" cy="3444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a:extLst>
              <a:ext uri="{FF2B5EF4-FFF2-40B4-BE49-F238E27FC236}">
                <a16:creationId xmlns:a16="http://schemas.microsoft.com/office/drawing/2014/main" id="{FA603B63-1411-4CFE-A65E-1504F288C74C}"/>
              </a:ext>
            </a:extLst>
          </p:cNvPr>
          <p:cNvCxnSpPr/>
          <p:nvPr/>
        </p:nvCxnSpPr>
        <p:spPr bwMode="auto">
          <a:xfrm flipV="1">
            <a:off x="1187624" y="4787100"/>
            <a:ext cx="1505508" cy="10777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10326-BBC9-4688-86E0-80793BDE36F5}"/>
                  </a:ext>
                </a:extLst>
              </p:cNvPr>
              <p:cNvSpPr txBox="1"/>
              <p:nvPr/>
            </p:nvSpPr>
            <p:spPr>
              <a:xfrm>
                <a:off x="2598722" y="4506586"/>
                <a:ext cx="2060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xmlns="">
          <p:sp>
            <p:nvSpPr>
              <p:cNvPr id="26" name="TextBox 25">
                <a:extLst>
                  <a:ext uri="{FF2B5EF4-FFF2-40B4-BE49-F238E27FC236}">
                    <a16:creationId xmlns:a16="http://schemas.microsoft.com/office/drawing/2014/main" id="{67B10326-BBC9-4688-86E0-80793BDE36F5}"/>
                  </a:ext>
                </a:extLst>
              </p:cNvPr>
              <p:cNvSpPr txBox="1">
                <a:spLocks noRot="1" noChangeAspect="1" noMove="1" noResize="1" noEditPoints="1" noAdjustHandles="1" noChangeArrowheads="1" noChangeShapeType="1" noTextEdit="1"/>
              </p:cNvSpPr>
              <p:nvPr/>
            </p:nvSpPr>
            <p:spPr>
              <a:xfrm>
                <a:off x="2598722" y="4506586"/>
                <a:ext cx="206018" cy="276999"/>
              </a:xfrm>
              <a:prstGeom prst="rect">
                <a:avLst/>
              </a:prstGeom>
              <a:blipFill>
                <a:blip r:embed="rId6"/>
                <a:stretch>
                  <a:fillRect l="-23529" r="-26471" b="-8696"/>
                </a:stretch>
              </a:blipFill>
            </p:spPr>
            <p:txBody>
              <a:bodyPr/>
              <a:lstStyle/>
              <a:p>
                <a:r>
                  <a:rPr lang="en-US">
                    <a:noFill/>
                  </a:rPr>
                  <a:t> </a:t>
                </a:r>
              </a:p>
            </p:txBody>
          </p:sp>
        </mc:Fallback>
      </mc:AlternateContent>
      <p:sp>
        <p:nvSpPr>
          <p:cNvPr id="28" name="Arrow: Right 41">
            <a:extLst>
              <a:ext uri="{FF2B5EF4-FFF2-40B4-BE49-F238E27FC236}">
                <a16:creationId xmlns:a16="http://schemas.microsoft.com/office/drawing/2014/main" id="{AC6889F5-D45C-4546-9E09-CBB02F3EDFB4}"/>
              </a:ext>
            </a:extLst>
          </p:cNvPr>
          <p:cNvSpPr/>
          <p:nvPr/>
        </p:nvSpPr>
        <p:spPr bwMode="auto">
          <a:xfrm>
            <a:off x="3635896" y="4667785"/>
            <a:ext cx="288032" cy="19245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TextBox 28">
            <a:extLst>
              <a:ext uri="{FF2B5EF4-FFF2-40B4-BE49-F238E27FC236}">
                <a16:creationId xmlns:a16="http://schemas.microsoft.com/office/drawing/2014/main" id="{B6DEA28E-B2AB-4DC3-BBE4-5E8CE3D01D99}"/>
              </a:ext>
            </a:extLst>
          </p:cNvPr>
          <p:cNvSpPr txBox="1"/>
          <p:nvPr/>
        </p:nvSpPr>
        <p:spPr>
          <a:xfrm>
            <a:off x="3392323" y="4171549"/>
            <a:ext cx="5769593" cy="369332"/>
          </a:xfrm>
          <a:prstGeom prst="rect">
            <a:avLst/>
          </a:prstGeom>
          <a:noFill/>
        </p:spPr>
        <p:txBody>
          <a:bodyPr wrap="none" rtlCol="0">
            <a:spAutoFit/>
          </a:bodyPr>
          <a:lstStyle/>
          <a:p>
            <a:r>
              <a:rPr lang="en-GB" dirty="0"/>
              <a:t>The optical path difference between the two waves is at P is:</a:t>
            </a:r>
            <a:endParaRPr lang="en-US"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AE813FF-7040-4B77-84C5-E23802FDE9AE}"/>
                  </a:ext>
                </a:extLst>
              </p:cNvPr>
              <p:cNvSpPr txBox="1"/>
              <p:nvPr/>
            </p:nvSpPr>
            <p:spPr>
              <a:xfrm>
                <a:off x="4097584" y="4690145"/>
                <a:ext cx="17706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𝑆</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𝑆</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𝑃</m:t>
                      </m:r>
                    </m:oMath>
                  </m:oMathPara>
                </a14:m>
                <a:endParaRPr lang="en-US" dirty="0"/>
              </a:p>
            </p:txBody>
          </p:sp>
        </mc:Choice>
        <mc:Fallback xmlns="">
          <p:sp>
            <p:nvSpPr>
              <p:cNvPr id="30" name="TextBox 29">
                <a:extLst>
                  <a:ext uri="{FF2B5EF4-FFF2-40B4-BE49-F238E27FC236}">
                    <a16:creationId xmlns:a16="http://schemas.microsoft.com/office/drawing/2014/main" id="{1AE813FF-7040-4B77-84C5-E23802FDE9AE}"/>
                  </a:ext>
                </a:extLst>
              </p:cNvPr>
              <p:cNvSpPr txBox="1">
                <a:spLocks noRot="1" noChangeAspect="1" noMove="1" noResize="1" noEditPoints="1" noAdjustHandles="1" noChangeArrowheads="1" noChangeShapeType="1" noTextEdit="1"/>
              </p:cNvSpPr>
              <p:nvPr/>
            </p:nvSpPr>
            <p:spPr>
              <a:xfrm>
                <a:off x="4097584" y="4690145"/>
                <a:ext cx="1770678" cy="276999"/>
              </a:xfrm>
              <a:prstGeom prst="rect">
                <a:avLst/>
              </a:prstGeom>
              <a:blipFill>
                <a:blip r:embed="rId7"/>
                <a:stretch>
                  <a:fillRect l="-2749" r="-2405"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2A6325F-D47F-4233-BDC4-6484E31DE590}"/>
                  </a:ext>
                </a:extLst>
              </p:cNvPr>
              <p:cNvSpPr txBox="1"/>
              <p:nvPr/>
            </p:nvSpPr>
            <p:spPr>
              <a:xfrm>
                <a:off x="3644806" y="5659542"/>
                <a:ext cx="4258153"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den>
                      </m:f>
                      <m:d>
                        <m:dPr>
                          <m:ctrlPr>
                            <a:rPr lang="en-GB" b="0" i="1" smtClean="0">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𝑛</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𝑆</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𝑃</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𝑆</m:t>
                              </m:r>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𝑃</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𝜆</m:t>
                          </m:r>
                        </m:den>
                      </m:f>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𝑆</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𝑆</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𝑃</m:t>
                          </m:r>
                        </m:e>
                      </m:d>
                    </m:oMath>
                  </m:oMathPara>
                </a14:m>
                <a:endParaRPr lang="en-US" dirty="0"/>
              </a:p>
            </p:txBody>
          </p:sp>
        </mc:Choice>
        <mc:Fallback xmlns="">
          <p:sp>
            <p:nvSpPr>
              <p:cNvPr id="31" name="TextBox 30">
                <a:extLst>
                  <a:ext uri="{FF2B5EF4-FFF2-40B4-BE49-F238E27FC236}">
                    <a16:creationId xmlns:a16="http://schemas.microsoft.com/office/drawing/2014/main" id="{E2A6325F-D47F-4233-BDC4-6484E31DE590}"/>
                  </a:ext>
                </a:extLst>
              </p:cNvPr>
              <p:cNvSpPr txBox="1">
                <a:spLocks noRot="1" noChangeAspect="1" noMove="1" noResize="1" noEditPoints="1" noAdjustHandles="1" noChangeArrowheads="1" noChangeShapeType="1" noTextEdit="1"/>
              </p:cNvSpPr>
              <p:nvPr/>
            </p:nvSpPr>
            <p:spPr>
              <a:xfrm>
                <a:off x="3644806" y="5659542"/>
                <a:ext cx="4258153" cy="56746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6DEA28E-B2AB-4DC3-BBE4-5E8CE3D01D99}"/>
                  </a:ext>
                </a:extLst>
              </p:cNvPr>
              <p:cNvSpPr txBox="1"/>
              <p:nvPr/>
            </p:nvSpPr>
            <p:spPr>
              <a:xfrm>
                <a:off x="3392323" y="5033728"/>
                <a:ext cx="5354781" cy="646331"/>
              </a:xfrm>
              <a:prstGeom prst="rect">
                <a:avLst/>
              </a:prstGeom>
              <a:noFill/>
            </p:spPr>
            <p:txBody>
              <a:bodyPr wrap="square" rtlCol="0">
                <a:spAutoFit/>
              </a:bodyPr>
              <a:lstStyle/>
              <a:p>
                <a:r>
                  <a:rPr lang="en-GB" dirty="0"/>
                  <a:t>The phase difference between the two wave is at P is (the phase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GB" dirty="0"/>
                  <a:t> is the same):</a:t>
                </a:r>
                <a:endParaRPr lang="en-US" dirty="0"/>
              </a:p>
            </p:txBody>
          </p:sp>
        </mc:Choice>
        <mc:Fallback xmlns="">
          <p:sp>
            <p:nvSpPr>
              <p:cNvPr id="32" name="TextBox 31">
                <a:extLst>
                  <a:ext uri="{FF2B5EF4-FFF2-40B4-BE49-F238E27FC236}">
                    <a16:creationId xmlns:a16="http://schemas.microsoft.com/office/drawing/2014/main" id="{B6DEA28E-B2AB-4DC3-BBE4-5E8CE3D01D99}"/>
                  </a:ext>
                </a:extLst>
              </p:cNvPr>
              <p:cNvSpPr txBox="1">
                <a:spLocks noRot="1" noChangeAspect="1" noMove="1" noResize="1" noEditPoints="1" noAdjustHandles="1" noChangeArrowheads="1" noChangeShapeType="1" noTextEdit="1"/>
              </p:cNvSpPr>
              <p:nvPr/>
            </p:nvSpPr>
            <p:spPr>
              <a:xfrm>
                <a:off x="3392323" y="5033728"/>
                <a:ext cx="5354781" cy="646331"/>
              </a:xfrm>
              <a:prstGeom prst="rect">
                <a:avLst/>
              </a:prstGeom>
              <a:blipFill>
                <a:blip r:embed="rId9"/>
                <a:stretch>
                  <a:fillRect l="-910"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1805349" y="6205097"/>
                <a:ext cx="4230517"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US" dirty="0"/>
                  <a:t>: wavelength in vacuum.</a:t>
                </a:r>
              </a:p>
              <a:p>
                <a:r>
                  <a:rPr lang="en-GB" dirty="0"/>
                  <a:t>The wavelength in the medium is </a:t>
                </a:r>
                <a14:m>
                  <m:oMath xmlns:m="http://schemas.openxmlformats.org/officeDocument/2006/math">
                    <m:r>
                      <a:rPr lang="en-GB" i="1" smtClean="0">
                        <a:latin typeface="Cambria Math" panose="02040503050406030204" pitchFamily="18" charset="0"/>
                        <a:ea typeface="Cambria Math" panose="02040503050406030204" pitchFamily="18" charset="0"/>
                      </a:rPr>
                      <m:t>𝜆</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oMath>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805349" y="6205097"/>
                <a:ext cx="4230517" cy="646331"/>
              </a:xfrm>
              <a:prstGeom prst="rect">
                <a:avLst/>
              </a:prstGeom>
              <a:blipFill>
                <a:blip r:embed="rId10"/>
                <a:stretch>
                  <a:fillRect l="-1153"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305924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P spid="26" grpId="0"/>
      <p:bldP spid="28" grpId="0" animBg="1"/>
      <p:bldP spid="29" grpId="0"/>
      <p:bldP spid="30" grpId="0"/>
      <p:bldP spid="31" grpId="0"/>
      <p:bldP spid="32" grpId="0"/>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41749"/>
            <a:ext cx="8229600" cy="1143000"/>
          </a:xfrm>
        </p:spPr>
        <p:txBody>
          <a:bodyPr/>
          <a:lstStyle/>
          <a:p>
            <a:r>
              <a:rPr lang="en-GB" dirty="0"/>
              <a:t>Condition constructive interferences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31</a:t>
            </a:fld>
            <a:endParaRPr lang="en-US" altLang="zh-C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A6325F-D47F-4233-BDC4-6484E31DE590}"/>
                  </a:ext>
                </a:extLst>
              </p:cNvPr>
              <p:cNvSpPr txBox="1"/>
              <p:nvPr/>
            </p:nvSpPr>
            <p:spPr>
              <a:xfrm>
                <a:off x="1026126" y="1737496"/>
                <a:ext cx="35818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Δ</m:t>
                      </m:r>
                      <m:r>
                        <a:rPr lang="el-GR" sz="2800" b="0" i="1" smtClean="0">
                          <a:latin typeface="Cambria Math" panose="02040503050406030204" pitchFamily="18" charset="0"/>
                          <a:ea typeface="Cambria Math" panose="02040503050406030204" pitchFamily="18" charset="0"/>
                        </a:rPr>
                        <m:t>𝜑</m:t>
                      </m:r>
                      <m:r>
                        <a:rPr lang="en-GB" sz="2800" b="0" i="1" smtClean="0">
                          <a:latin typeface="Cambria Math" panose="02040503050406030204" pitchFamily="18" charset="0"/>
                        </a:rPr>
                        <m:t>=…,−2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,0, 2</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 … </m:t>
                      </m:r>
                    </m:oMath>
                  </m:oMathPara>
                </a14:m>
                <a:endParaRPr lang="en-US" sz="2800" dirty="0"/>
              </a:p>
            </p:txBody>
          </p:sp>
        </mc:Choice>
        <mc:Fallback xmlns="">
          <p:sp>
            <p:nvSpPr>
              <p:cNvPr id="5" name="TextBox 4">
                <a:extLst>
                  <a:ext uri="{FF2B5EF4-FFF2-40B4-BE49-F238E27FC236}">
                    <a16:creationId xmlns:a16="http://schemas.microsoft.com/office/drawing/2014/main" id="{E2A6325F-D47F-4233-BDC4-6484E31DE590}"/>
                  </a:ext>
                </a:extLst>
              </p:cNvPr>
              <p:cNvSpPr txBox="1">
                <a:spLocks noRot="1" noChangeAspect="1" noMove="1" noResize="1" noEditPoints="1" noAdjustHandles="1" noChangeArrowheads="1" noChangeShapeType="1" noTextEdit="1"/>
              </p:cNvSpPr>
              <p:nvPr/>
            </p:nvSpPr>
            <p:spPr>
              <a:xfrm>
                <a:off x="1026126" y="1737496"/>
                <a:ext cx="3581878"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A6325F-D47F-4233-BDC4-6484E31DE590}"/>
                  </a:ext>
                </a:extLst>
              </p:cNvPr>
              <p:cNvSpPr txBox="1"/>
              <p:nvPr/>
            </p:nvSpPr>
            <p:spPr>
              <a:xfrm>
                <a:off x="1026126" y="2363619"/>
                <a:ext cx="2947858"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den>
                      </m:f>
                      <m:r>
                        <a:rPr lang="en-GB" b="0"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 0, 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E2A6325F-D47F-4233-BDC4-6484E31DE590}"/>
                  </a:ext>
                </a:extLst>
              </p:cNvPr>
              <p:cNvSpPr txBox="1">
                <a:spLocks noRot="1" noChangeAspect="1" noMove="1" noResize="1" noEditPoints="1" noAdjustHandles="1" noChangeArrowheads="1" noChangeShapeType="1" noTextEdit="1"/>
              </p:cNvSpPr>
              <p:nvPr/>
            </p:nvSpPr>
            <p:spPr>
              <a:xfrm>
                <a:off x="1026126" y="2363619"/>
                <a:ext cx="2947858" cy="567463"/>
              </a:xfrm>
              <a:prstGeom prst="rect">
                <a:avLst/>
              </a:prstGeom>
              <a:blipFill>
                <a:blip r:embed="rId3"/>
                <a:stretch>
                  <a:fillRect/>
                </a:stretch>
              </a:blipFill>
            </p:spPr>
            <p:txBody>
              <a:bodyPr/>
              <a:lstStyle/>
              <a:p>
                <a:r>
                  <a:rPr lang="en-US">
                    <a:noFill/>
                  </a:rPr>
                  <a:t> </a:t>
                </a:r>
              </a:p>
            </p:txBody>
          </p:sp>
        </mc:Fallback>
      </mc:AlternateContent>
      <p:sp>
        <p:nvSpPr>
          <p:cNvPr id="7" name="Right Arrow 6"/>
          <p:cNvSpPr/>
          <p:nvPr/>
        </p:nvSpPr>
        <p:spPr>
          <a:xfrm>
            <a:off x="4355976" y="2492896"/>
            <a:ext cx="792088" cy="47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5364088" y="2548735"/>
                <a:ext cx="27076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𝜆</m:t>
                          </m:r>
                        </m:e>
                        <m:sub>
                          <m:r>
                            <a:rPr lang="en-GB" sz="2400" b="0" i="1" smtClean="0">
                              <a:latin typeface="Cambria Math" panose="02040503050406030204" pitchFamily="18" charset="0"/>
                              <a:ea typeface="Cambria Math" panose="02040503050406030204" pitchFamily="18" charset="0"/>
                            </a:rPr>
                            <m:t>0</m:t>
                          </m:r>
                        </m:sub>
                      </m:sSub>
                      <m:r>
                        <a:rPr lang="en-GB" sz="2400" b="0" i="1" smtClean="0">
                          <a:latin typeface="Cambria Math" panose="02040503050406030204" pitchFamily="18" charset="0"/>
                          <a:ea typeface="Cambria Math" panose="02040503050406030204" pitchFamily="18" charset="0"/>
                        </a:rPr>
                        <m:t>, 0, </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𝜆</m:t>
                          </m:r>
                        </m:e>
                        <m:sub>
                          <m:r>
                            <a:rPr lang="en-GB" sz="2400" b="0" i="1" smtClean="0">
                              <a:latin typeface="Cambria Math" panose="02040503050406030204" pitchFamily="18" charset="0"/>
                              <a:ea typeface="Cambria Math" panose="02040503050406030204" pitchFamily="18" charset="0"/>
                            </a:rPr>
                            <m:t>0</m:t>
                          </m:r>
                        </m:sub>
                      </m:sSub>
                      <m:r>
                        <a:rPr lang="en-GB"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364088" y="2548735"/>
                <a:ext cx="2707601" cy="369332"/>
              </a:xfrm>
              <a:prstGeom prst="rect">
                <a:avLst/>
              </a:prstGeom>
              <a:blipFill>
                <a:blip r:embed="rId4"/>
                <a:stretch>
                  <a:fillRect l="-2252"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364088" y="3065271"/>
                <a:ext cx="1218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𝑚</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𝜆</m:t>
                          </m:r>
                        </m:e>
                        <m:sub>
                          <m:r>
                            <a:rPr lang="en-GB"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5364088" y="3065271"/>
                <a:ext cx="1218923" cy="369332"/>
              </a:xfrm>
              <a:prstGeom prst="rect">
                <a:avLst/>
              </a:prstGeom>
              <a:blipFill>
                <a:blip r:embed="rId5"/>
                <a:stretch>
                  <a:fillRect l="-5500" r="-15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31840" y="3567092"/>
                <a:ext cx="476008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=−1,0,1,…</m:t>
                    </m:r>
                  </m:oMath>
                </a14:m>
                <a:r>
                  <a:rPr lang="en-US" dirty="0"/>
                  <a:t> is an integer (the interference order)</a:t>
                </a:r>
              </a:p>
            </p:txBody>
          </p:sp>
        </mc:Choice>
        <mc:Fallback xmlns="">
          <p:sp>
            <p:nvSpPr>
              <p:cNvPr id="10" name="TextBox 9"/>
              <p:cNvSpPr txBox="1">
                <a:spLocks noRot="1" noChangeAspect="1" noMove="1" noResize="1" noEditPoints="1" noAdjustHandles="1" noChangeArrowheads="1" noChangeShapeType="1" noTextEdit="1"/>
              </p:cNvSpPr>
              <p:nvPr/>
            </p:nvSpPr>
            <p:spPr>
              <a:xfrm>
                <a:off x="3131840" y="3567092"/>
                <a:ext cx="4760086" cy="276999"/>
              </a:xfrm>
              <a:prstGeom prst="rect">
                <a:avLst/>
              </a:prstGeom>
              <a:blipFill>
                <a:blip r:embed="rId6"/>
                <a:stretch>
                  <a:fillRect l="-1280" t="-28261" r="-294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99592" y="4261245"/>
                <a:ext cx="7416824" cy="646331"/>
              </a:xfrm>
              <a:prstGeom prst="rect">
                <a:avLst/>
              </a:prstGeom>
            </p:spPr>
            <p:txBody>
              <a:bodyPr wrap="square">
                <a:spAutoFit/>
              </a:bodyPr>
              <a:lstStyle/>
              <a:p>
                <a14:m>
                  <m:oMath xmlns:m="http://schemas.openxmlformats.org/officeDocument/2006/math">
                    <m:r>
                      <a:rPr lang="en-GB" i="1">
                        <a:latin typeface="Cambria Math" panose="02040503050406030204" pitchFamily="18" charset="0"/>
                        <a:ea typeface="Cambria Math" panose="02040503050406030204" pitchFamily="18" charset="0"/>
                      </a:rPr>
                      <m:t>𝛿</m:t>
                    </m:r>
                  </m:oMath>
                </a14:m>
                <a:r>
                  <a:rPr lang="en-US" dirty="0"/>
                  <a:t> is the optical path difference between both waves from a point (or points) they are in phase</a:t>
                </a:r>
              </a:p>
            </p:txBody>
          </p:sp>
        </mc:Choice>
        <mc:Fallback xmlns="">
          <p:sp>
            <p:nvSpPr>
              <p:cNvPr id="11" name="Rectangle 10"/>
              <p:cNvSpPr>
                <a:spLocks noRot="1" noChangeAspect="1" noMove="1" noResize="1" noEditPoints="1" noAdjustHandles="1" noChangeArrowheads="1" noChangeShapeType="1" noTextEdit="1"/>
              </p:cNvSpPr>
              <p:nvPr/>
            </p:nvSpPr>
            <p:spPr>
              <a:xfrm>
                <a:off x="899592" y="4261245"/>
                <a:ext cx="7416824" cy="646331"/>
              </a:xfrm>
              <a:prstGeom prst="rect">
                <a:avLst/>
              </a:prstGeom>
              <a:blipFill>
                <a:blip r:embed="rId7"/>
                <a:stretch>
                  <a:fillRect l="-74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606089" y="1626597"/>
                <a:ext cx="203972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r>
                            <m:rPr>
                              <m:sty m:val="p"/>
                            </m:rPr>
                            <a:rPr lang="el-GR" sz="3200" b="0" i="1" smtClean="0">
                              <a:latin typeface="Cambria Math" panose="02040503050406030204" pitchFamily="18" charset="0"/>
                              <a:ea typeface="Cambria Math" panose="02040503050406030204" pitchFamily="18" charset="0"/>
                            </a:rPr>
                            <m:t>Δ</m:t>
                          </m:r>
                          <m:r>
                            <a:rPr lang="el-GR" sz="3200" b="0" i="1" smtClean="0">
                              <a:latin typeface="Cambria Math" panose="02040503050406030204" pitchFamily="18" charset="0"/>
                              <a:ea typeface="Cambria Math" panose="02040503050406030204" pitchFamily="18" charset="0"/>
                            </a:rPr>
                            <m:t>𝜑</m:t>
                          </m:r>
                          <m:r>
                            <a:rPr lang="en-GB" sz="3200" b="0" i="1" smtClean="0">
                              <a:latin typeface="Cambria Math" panose="02040503050406030204" pitchFamily="18" charset="0"/>
                              <a:ea typeface="Cambria Math" panose="02040503050406030204" pitchFamily="18" charset="0"/>
                            </a:rPr>
                            <m:t>=1</m:t>
                          </m:r>
                        </m:e>
                      </m:func>
                    </m:oMath>
                  </m:oMathPara>
                </a14:m>
                <a:endParaRPr lang="en-US"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606089" y="1626597"/>
                <a:ext cx="2039726" cy="492443"/>
              </a:xfrm>
              <a:prstGeom prst="rect">
                <a:avLst/>
              </a:prstGeom>
              <a:blipFill>
                <a:blip r:embed="rId8"/>
                <a:stretch>
                  <a:fillRect/>
                </a:stretch>
              </a:blipFill>
            </p:spPr>
            <p:txBody>
              <a:bodyPr/>
              <a:lstStyle/>
              <a:p>
                <a:r>
                  <a:rPr lang="en-US">
                    <a:noFill/>
                  </a:rPr>
                  <a:t> </a:t>
                </a:r>
              </a:p>
            </p:txBody>
          </p:sp>
        </mc:Fallback>
      </mc:AlternateContent>
      <p:sp>
        <p:nvSpPr>
          <p:cNvPr id="13" name="Left-Right Arrow 12"/>
          <p:cNvSpPr/>
          <p:nvPr/>
        </p:nvSpPr>
        <p:spPr>
          <a:xfrm>
            <a:off x="4751388" y="1626597"/>
            <a:ext cx="760495" cy="492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899592" y="5085184"/>
            <a:ext cx="1224136" cy="1152104"/>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2146360" y="5213642"/>
                <a:ext cx="6435455" cy="646331"/>
              </a:xfrm>
              <a:prstGeom prst="rect">
                <a:avLst/>
              </a:prstGeom>
              <a:noFill/>
            </p:spPr>
            <p:txBody>
              <a:bodyPr wrap="square" rtlCol="0">
                <a:spAutoFit/>
              </a:bodyPr>
              <a:lstStyle/>
              <a:p>
                <a:r>
                  <a:rPr lang="en-GB" dirty="0">
                    <a:solidFill>
                      <a:srgbClr val="FF0000"/>
                    </a:solidFill>
                  </a:rPr>
                  <a:t>Warning: </a:t>
                </a:r>
                <a:r>
                  <a:rPr lang="en-GB" dirty="0"/>
                  <a:t>it is easy to confuse wavelength in vacuum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GB" dirty="0"/>
                  <a:t> and wavelength in the medium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GB" dirty="0"/>
                  <a:t>. </a:t>
                </a: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46360" y="5213642"/>
                <a:ext cx="6435455" cy="646331"/>
              </a:xfrm>
              <a:prstGeom prst="rect">
                <a:avLst/>
              </a:prstGeom>
              <a:blipFill>
                <a:blip r:embed="rId9"/>
                <a:stretch>
                  <a:fillRect l="-758" t="-4717" b="-14151"/>
                </a:stretch>
              </a:blipFill>
            </p:spPr>
            <p:txBody>
              <a:bodyPr/>
              <a:lstStyle/>
              <a:p>
                <a:r>
                  <a:rPr lang="en-US">
                    <a:noFill/>
                  </a:rPr>
                  <a:t> </a:t>
                </a:r>
              </a:p>
            </p:txBody>
          </p:sp>
        </mc:Fallback>
      </mc:AlternateContent>
      <p:sp>
        <p:nvSpPr>
          <p:cNvPr id="16" name="TextBox 15"/>
          <p:cNvSpPr txBox="1"/>
          <p:nvPr/>
        </p:nvSpPr>
        <p:spPr>
          <a:xfrm flipH="1">
            <a:off x="1331640" y="5428377"/>
            <a:ext cx="792088" cy="707886"/>
          </a:xfrm>
          <a:prstGeom prst="rect">
            <a:avLst/>
          </a:prstGeom>
          <a:noFill/>
        </p:spPr>
        <p:txBody>
          <a:bodyPr wrap="square" rtlCol="0">
            <a:spAutoFit/>
          </a:bodyPr>
          <a:lstStyle/>
          <a:p>
            <a:r>
              <a:rPr lang="en-GB" sz="4000" dirty="0">
                <a:solidFill>
                  <a:srgbClr val="FF0000"/>
                </a:solidFill>
              </a:rPr>
              <a:t>!</a:t>
            </a:r>
            <a:endParaRPr lang="en-US" sz="4000" dirty="0">
              <a:solidFill>
                <a:srgbClr val="FF0000"/>
              </a:solidFill>
            </a:endParaRPr>
          </a:p>
        </p:txBody>
      </p:sp>
      <p:sp>
        <p:nvSpPr>
          <p:cNvPr id="17" name="TextBox 16"/>
          <p:cNvSpPr txBox="1"/>
          <p:nvPr/>
        </p:nvSpPr>
        <p:spPr>
          <a:xfrm>
            <a:off x="2294155" y="5954725"/>
            <a:ext cx="4942141" cy="369332"/>
          </a:xfrm>
          <a:prstGeom prst="rect">
            <a:avLst/>
          </a:prstGeom>
          <a:noFill/>
        </p:spPr>
        <p:txBody>
          <a:bodyPr wrap="square" rtlCol="0">
            <a:spAutoFit/>
          </a:bodyPr>
          <a:lstStyle/>
          <a:p>
            <a:r>
              <a:rPr lang="en-GB" dirty="0"/>
              <a:t>In air, it doesn’t matter:</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4539521" y="5997763"/>
                <a:ext cx="7076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539521" y="5997763"/>
                <a:ext cx="707630" cy="276999"/>
              </a:xfrm>
              <a:prstGeom prst="rect">
                <a:avLst/>
              </a:prstGeom>
              <a:blipFill>
                <a:blip r:embed="rId10"/>
                <a:stretch>
                  <a:fillRect l="-7759" r="-7759" b="-17778"/>
                </a:stretch>
              </a:blipFill>
            </p:spPr>
            <p:txBody>
              <a:bodyPr/>
              <a:lstStyle/>
              <a:p>
                <a:r>
                  <a:rPr lang="en-US">
                    <a:noFill/>
                  </a:rPr>
                  <a:t> </a:t>
                </a:r>
              </a:p>
            </p:txBody>
          </p:sp>
        </mc:Fallback>
      </mc:AlternateContent>
    </p:spTree>
    <p:extLst>
      <p:ext uri="{BB962C8B-B14F-4D97-AF65-F5344CB8AC3E}">
        <p14:creationId xmlns:p14="http://schemas.microsoft.com/office/powerpoint/2010/main" val="264378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P spid="11" grpId="0"/>
      <p:bldP spid="14" grpId="0" animBg="1"/>
      <p:bldP spid="15" grpId="0"/>
      <p:bldP spid="16" grpId="0"/>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41749"/>
            <a:ext cx="8229600" cy="1143000"/>
          </a:xfrm>
        </p:spPr>
        <p:txBody>
          <a:bodyPr/>
          <a:lstStyle/>
          <a:p>
            <a:r>
              <a:rPr lang="en-GB" dirty="0"/>
              <a:t>Condition of destructive interferences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32</a:t>
            </a:fld>
            <a:endParaRPr lang="en-US" altLang="zh-C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A6325F-D47F-4233-BDC4-6484E31DE590}"/>
                  </a:ext>
                </a:extLst>
              </p:cNvPr>
              <p:cNvSpPr txBox="1"/>
              <p:nvPr/>
            </p:nvSpPr>
            <p:spPr>
              <a:xfrm>
                <a:off x="888679" y="1656956"/>
                <a:ext cx="41476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Δ</m:t>
                      </m:r>
                      <m:r>
                        <a:rPr lang="el-GR" sz="2800" b="0" i="1" smtClean="0">
                          <a:latin typeface="Cambria Math" panose="02040503050406030204" pitchFamily="18" charset="0"/>
                          <a:ea typeface="Cambria Math" panose="02040503050406030204" pitchFamily="18" charset="0"/>
                        </a:rPr>
                        <m:t>𝜑</m:t>
                      </m:r>
                      <m:r>
                        <a:rPr lang="en-GB" sz="2800" b="0" i="1" smtClean="0">
                          <a:latin typeface="Cambria Math" panose="02040503050406030204" pitchFamily="18" charset="0"/>
                        </a:rPr>
                        <m:t>=…,−3</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 3</m:t>
                      </m:r>
                      <m:r>
                        <a:rPr lang="en-GB" sz="2800" b="0" i="1" smtClean="0">
                          <a:latin typeface="Cambria Math" panose="02040503050406030204" pitchFamily="18" charset="0"/>
                          <a:ea typeface="Cambria Math" panose="02040503050406030204" pitchFamily="18" charset="0"/>
                        </a:rPr>
                        <m:t>𝜋</m:t>
                      </m:r>
                      <m:r>
                        <a:rPr lang="en-GB" sz="2800" b="0" i="1" smtClean="0">
                          <a:latin typeface="Cambria Math" panose="02040503050406030204" pitchFamily="18" charset="0"/>
                          <a:ea typeface="Cambria Math" panose="02040503050406030204" pitchFamily="18" charset="0"/>
                        </a:rPr>
                        <m:t>… </m:t>
                      </m:r>
                    </m:oMath>
                  </m:oMathPara>
                </a14:m>
                <a:endParaRPr lang="en-US" sz="2800" dirty="0"/>
              </a:p>
            </p:txBody>
          </p:sp>
        </mc:Choice>
        <mc:Fallback xmlns="">
          <p:sp>
            <p:nvSpPr>
              <p:cNvPr id="5" name="TextBox 4">
                <a:extLst>
                  <a:ext uri="{FF2B5EF4-FFF2-40B4-BE49-F238E27FC236}">
                    <a16:creationId xmlns:a16="http://schemas.microsoft.com/office/drawing/2014/main" id="{E2A6325F-D47F-4233-BDC4-6484E31DE590}"/>
                  </a:ext>
                </a:extLst>
              </p:cNvPr>
              <p:cNvSpPr txBox="1">
                <a:spLocks noRot="1" noChangeAspect="1" noMove="1" noResize="1" noEditPoints="1" noAdjustHandles="1" noChangeArrowheads="1" noChangeShapeType="1" noTextEdit="1"/>
              </p:cNvSpPr>
              <p:nvPr/>
            </p:nvSpPr>
            <p:spPr>
              <a:xfrm>
                <a:off x="888679" y="1656956"/>
                <a:ext cx="4147610"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A6325F-D47F-4233-BDC4-6484E31DE590}"/>
                  </a:ext>
                </a:extLst>
              </p:cNvPr>
              <p:cNvSpPr txBox="1"/>
              <p:nvPr/>
            </p:nvSpPr>
            <p:spPr>
              <a:xfrm>
                <a:off x="636588" y="2403504"/>
                <a:ext cx="3569810" cy="567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den>
                      </m:f>
                      <m:r>
                        <a:rPr lang="en-GB" b="0"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=…,−3</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 3</m:t>
                      </m:r>
                      <m:r>
                        <a:rPr lang="en-GB" i="1" smtClean="0">
                          <a:latin typeface="Cambria Math" panose="02040503050406030204" pitchFamily="18" charset="0"/>
                          <a:ea typeface="Cambria Math" panose="02040503050406030204" pitchFamily="18" charset="0"/>
                        </a:rPr>
                        <m:t>𝜋</m:t>
                      </m:r>
                      <m:r>
                        <a:rPr lang="en-GB"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E2A6325F-D47F-4233-BDC4-6484E31DE590}"/>
                  </a:ext>
                </a:extLst>
              </p:cNvPr>
              <p:cNvSpPr txBox="1">
                <a:spLocks noRot="1" noChangeAspect="1" noMove="1" noResize="1" noEditPoints="1" noAdjustHandles="1" noChangeArrowheads="1" noChangeShapeType="1" noTextEdit="1"/>
              </p:cNvSpPr>
              <p:nvPr/>
            </p:nvSpPr>
            <p:spPr>
              <a:xfrm>
                <a:off x="636588" y="2403504"/>
                <a:ext cx="3569810" cy="567463"/>
              </a:xfrm>
              <a:prstGeom prst="rect">
                <a:avLst/>
              </a:prstGeom>
              <a:blipFill>
                <a:blip r:embed="rId3"/>
                <a:stretch>
                  <a:fillRect/>
                </a:stretch>
              </a:blipFill>
            </p:spPr>
            <p:txBody>
              <a:bodyPr/>
              <a:lstStyle/>
              <a:p>
                <a:r>
                  <a:rPr lang="en-US">
                    <a:noFill/>
                  </a:rPr>
                  <a:t> </a:t>
                </a:r>
              </a:p>
            </p:txBody>
          </p:sp>
        </mc:Fallback>
      </mc:AlternateContent>
      <p:sp>
        <p:nvSpPr>
          <p:cNvPr id="7" name="Right Arrow 6"/>
          <p:cNvSpPr/>
          <p:nvPr/>
        </p:nvSpPr>
        <p:spPr>
          <a:xfrm>
            <a:off x="4355976" y="2492896"/>
            <a:ext cx="792088" cy="47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5364088" y="2270339"/>
                <a:ext cx="3702937" cy="698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3</m:t>
                              </m:r>
                            </m:num>
                            <m:den>
                              <m:r>
                                <a:rPr lang="en-GB" sz="2400" b="0" i="1" smtClean="0">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𝜆</m:t>
                          </m:r>
                        </m:e>
                        <m:sub>
                          <m:r>
                            <a:rPr lang="en-GB" sz="2400" b="0" i="1" smtClean="0">
                              <a:latin typeface="Cambria Math" panose="02040503050406030204" pitchFamily="18" charset="0"/>
                              <a:ea typeface="Cambria Math" panose="02040503050406030204" pitchFamily="18" charset="0"/>
                            </a:rPr>
                            <m:t>0</m:t>
                          </m:r>
                        </m:sub>
                      </m:sSub>
                      <m:r>
                        <a:rPr lang="en-GB" sz="2400" b="0" i="1" smtClean="0">
                          <a:latin typeface="Cambria Math" panose="02040503050406030204" pitchFamily="18" charset="0"/>
                          <a:ea typeface="Cambria Math" panose="02040503050406030204" pitchFamily="18" charset="0"/>
                        </a:rPr>
                        <m:t>, −</m:t>
                      </m:r>
                      <m:f>
                        <m:fPr>
                          <m:ctrlPr>
                            <a:rPr lang="en-GB" sz="2400" b="0" i="1" smtClean="0">
                              <a:latin typeface="Cambria Math" panose="02040503050406030204" pitchFamily="18" charset="0"/>
                              <a:ea typeface="Cambria Math" panose="02040503050406030204" pitchFamily="18" charset="0"/>
                            </a:rPr>
                          </m:ctrlPr>
                        </m:fPr>
                        <m:num>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𝜆</m:t>
                              </m:r>
                            </m:e>
                            <m:sub>
                              <m:r>
                                <a:rPr lang="en-GB" sz="2400" i="1">
                                  <a:latin typeface="Cambria Math" panose="02040503050406030204" pitchFamily="18" charset="0"/>
                                  <a:ea typeface="Cambria Math" panose="02040503050406030204" pitchFamily="18" charset="0"/>
                                </a:rPr>
                                <m:t>0</m:t>
                              </m:r>
                            </m:sub>
                          </m:sSub>
                        </m:num>
                        <m:den>
                          <m:r>
                            <a:rPr lang="en-GB" sz="2400" b="0" i="1" smtClean="0">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m:t>
                      </m:r>
                      <m:f>
                        <m:fPr>
                          <m:ctrlPr>
                            <a:rPr lang="en-GB" sz="2400" i="1">
                              <a:latin typeface="Cambria Math" panose="02040503050406030204" pitchFamily="18" charset="0"/>
                              <a:ea typeface="Cambria Math" panose="02040503050406030204" pitchFamily="18" charset="0"/>
                            </a:rPr>
                          </m:ctrlPr>
                        </m:fPr>
                        <m:num>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𝜆</m:t>
                              </m:r>
                            </m:e>
                            <m:sub>
                              <m:r>
                                <a:rPr lang="en-GB" sz="2400" i="1">
                                  <a:latin typeface="Cambria Math" panose="02040503050406030204" pitchFamily="18" charset="0"/>
                                  <a:ea typeface="Cambria Math" panose="02040503050406030204" pitchFamily="18" charset="0"/>
                                </a:rPr>
                                <m:t>0</m:t>
                              </m:r>
                            </m:sub>
                          </m:sSub>
                        </m:num>
                        <m:den>
                          <m:r>
                            <a:rPr lang="en-GB" sz="2400" i="1">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3</m:t>
                              </m:r>
                            </m:num>
                            <m:den>
                              <m:r>
                                <a:rPr lang="en-GB" sz="2400" i="1">
                                  <a:latin typeface="Cambria Math" panose="02040503050406030204" pitchFamily="18" charset="0"/>
                                  <a:ea typeface="Cambria Math" panose="02040503050406030204" pitchFamily="18" charset="0"/>
                                </a:rPr>
                                <m:t>2</m:t>
                              </m:r>
                            </m:den>
                          </m:f>
                          <m:r>
                            <a:rPr lang="en-GB" sz="2400" i="1">
                              <a:latin typeface="Cambria Math" panose="02040503050406030204" pitchFamily="18" charset="0"/>
                              <a:ea typeface="Cambria Math" panose="02040503050406030204" pitchFamily="18" charset="0"/>
                            </a:rPr>
                            <m:t>𝜆</m:t>
                          </m:r>
                        </m:e>
                        <m:sub>
                          <m:r>
                            <a:rPr lang="en-GB" sz="2400" i="1">
                              <a:latin typeface="Cambria Math" panose="02040503050406030204" pitchFamily="18" charset="0"/>
                              <a:ea typeface="Cambria Math" panose="02040503050406030204" pitchFamily="18" charset="0"/>
                            </a:rPr>
                            <m:t>0</m:t>
                          </m:r>
                        </m:sub>
                      </m:sSub>
                      <m:r>
                        <a:rPr lang="en-GB"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364088" y="2270339"/>
                <a:ext cx="3702937" cy="6989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364088" y="3065271"/>
                <a:ext cx="2159374"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GB" sz="2400" b="0" i="1" smtClean="0">
                          <a:latin typeface="Cambria Math" panose="02040503050406030204" pitchFamily="18" charset="0"/>
                          <a:ea typeface="Cambria Math" panose="02040503050406030204" pitchFamily="18" charset="0"/>
                        </a:rPr>
                        <m:t>=</m:t>
                      </m:r>
                      <m:d>
                        <m:dPr>
                          <m:ctrlPr>
                            <a:rPr lang="en-GB" sz="2400" b="0" i="1" smtClean="0">
                              <a:latin typeface="Cambria Math" panose="02040503050406030204" pitchFamily="18" charset="0"/>
                              <a:ea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𝑚</m:t>
                          </m:r>
                          <m:r>
                            <a:rPr lang="en-GB" sz="2400" i="1">
                              <a:latin typeface="Cambria Math" panose="02040503050406030204" pitchFamily="18" charset="0"/>
                              <a:ea typeface="Cambria Math" panose="02040503050406030204" pitchFamily="18" charset="0"/>
                            </a:rPr>
                            <m:t>+</m:t>
                          </m:r>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1</m:t>
                              </m:r>
                            </m:num>
                            <m:den>
                              <m:r>
                                <a:rPr lang="en-GB" sz="2400" i="1">
                                  <a:latin typeface="Cambria Math" panose="02040503050406030204" pitchFamily="18" charset="0"/>
                                  <a:ea typeface="Cambria Math" panose="02040503050406030204" pitchFamily="18" charset="0"/>
                                </a:rPr>
                                <m:t>2</m:t>
                              </m:r>
                            </m:den>
                          </m:f>
                        </m:e>
                      </m:d>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𝜆</m:t>
                          </m:r>
                        </m:e>
                        <m:sub>
                          <m:r>
                            <a:rPr lang="en-GB" sz="2400" b="0" i="1" smtClean="0">
                              <a:latin typeface="Cambria Math" panose="02040503050406030204" pitchFamily="18" charset="0"/>
                              <a:ea typeface="Cambria Math" panose="02040503050406030204" pitchFamily="18" charset="0"/>
                            </a:rPr>
                            <m:t>0</m:t>
                          </m:r>
                        </m:sub>
                      </m:sSub>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5364088" y="3065271"/>
                <a:ext cx="2159374" cy="8298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563670" y="4099901"/>
                <a:ext cx="1986891"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=−2,−1,0,1,2…</m:t>
                    </m:r>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5563670" y="4099901"/>
                <a:ext cx="1986891" cy="276999"/>
              </a:xfrm>
              <a:prstGeom prst="rect">
                <a:avLst/>
              </a:prstGeom>
              <a:blipFill>
                <a:blip r:embed="rId6"/>
                <a:stretch>
                  <a:fillRect l="-3067"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99592" y="4939660"/>
                <a:ext cx="7416824" cy="646331"/>
              </a:xfrm>
              <a:prstGeom prst="rect">
                <a:avLst/>
              </a:prstGeom>
            </p:spPr>
            <p:txBody>
              <a:bodyPr wrap="square">
                <a:spAutoFit/>
              </a:bodyPr>
              <a:lstStyle/>
              <a:p>
                <a14:m>
                  <m:oMath xmlns:m="http://schemas.openxmlformats.org/officeDocument/2006/math">
                    <m:r>
                      <a:rPr lang="en-GB" i="1">
                        <a:latin typeface="Cambria Math" panose="02040503050406030204" pitchFamily="18" charset="0"/>
                        <a:ea typeface="Cambria Math" panose="02040503050406030204" pitchFamily="18" charset="0"/>
                      </a:rPr>
                      <m:t>𝛿</m:t>
                    </m:r>
                  </m:oMath>
                </a14:m>
                <a:r>
                  <a:rPr lang="en-US" dirty="0"/>
                  <a:t> is the optical path difference between both waves from a point (or points) they are in phase</a:t>
                </a:r>
              </a:p>
            </p:txBody>
          </p:sp>
        </mc:Choice>
        <mc:Fallback xmlns="">
          <p:sp>
            <p:nvSpPr>
              <p:cNvPr id="11" name="Rectangle 10"/>
              <p:cNvSpPr>
                <a:spLocks noRot="1" noChangeAspect="1" noMove="1" noResize="1" noEditPoints="1" noAdjustHandles="1" noChangeArrowheads="1" noChangeShapeType="1" noTextEdit="1"/>
              </p:cNvSpPr>
              <p:nvPr/>
            </p:nvSpPr>
            <p:spPr>
              <a:xfrm>
                <a:off x="899592" y="4939660"/>
                <a:ext cx="7416824" cy="646331"/>
              </a:xfrm>
              <a:prstGeom prst="rect">
                <a:avLst/>
              </a:prstGeom>
              <a:blipFill>
                <a:blip r:embed="rId7"/>
                <a:stretch>
                  <a:fillRect l="-74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14533" y="1626597"/>
                <a:ext cx="234589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r>
                            <m:rPr>
                              <m:sty m:val="p"/>
                            </m:rPr>
                            <a:rPr lang="el-GR" sz="3200" b="0" i="1" smtClean="0">
                              <a:latin typeface="Cambria Math" panose="02040503050406030204" pitchFamily="18" charset="0"/>
                              <a:ea typeface="Cambria Math" panose="02040503050406030204" pitchFamily="18" charset="0"/>
                            </a:rPr>
                            <m:t>Δ</m:t>
                          </m:r>
                          <m:r>
                            <a:rPr lang="el-GR" sz="3200" b="0" i="1" smtClean="0">
                              <a:latin typeface="Cambria Math" panose="02040503050406030204" pitchFamily="18" charset="0"/>
                              <a:ea typeface="Cambria Math" panose="02040503050406030204" pitchFamily="18" charset="0"/>
                            </a:rPr>
                            <m:t>𝜑</m:t>
                          </m:r>
                          <m:r>
                            <a:rPr lang="en-GB" sz="3200" b="0" i="1" smtClean="0">
                              <a:latin typeface="Cambria Math" panose="02040503050406030204" pitchFamily="18" charset="0"/>
                              <a:ea typeface="Cambria Math" panose="02040503050406030204" pitchFamily="18" charset="0"/>
                            </a:rPr>
                            <m:t>=−1</m:t>
                          </m:r>
                        </m:e>
                      </m:func>
                    </m:oMath>
                  </m:oMathPara>
                </a14:m>
                <a:endParaRPr lang="en-US" sz="3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114533" y="1626597"/>
                <a:ext cx="2345899" cy="492443"/>
              </a:xfrm>
              <a:prstGeom prst="rect">
                <a:avLst/>
              </a:prstGeom>
              <a:blipFill>
                <a:blip r:embed="rId8"/>
                <a:stretch>
                  <a:fillRect/>
                </a:stretch>
              </a:blipFill>
            </p:spPr>
            <p:txBody>
              <a:bodyPr/>
              <a:lstStyle/>
              <a:p>
                <a:r>
                  <a:rPr lang="en-US">
                    <a:noFill/>
                  </a:rPr>
                  <a:t> </a:t>
                </a:r>
              </a:p>
            </p:txBody>
          </p:sp>
        </mc:Fallback>
      </mc:AlternateContent>
      <p:sp>
        <p:nvSpPr>
          <p:cNvPr id="13" name="Left-Right Arrow 12"/>
          <p:cNvSpPr/>
          <p:nvPr/>
        </p:nvSpPr>
        <p:spPr>
          <a:xfrm>
            <a:off x="5259832" y="1626597"/>
            <a:ext cx="760495" cy="492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38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33</a:t>
            </a:fld>
            <a:endParaRPr lang="en-US" altLang="zh-CN"/>
          </a:p>
        </p:txBody>
      </p:sp>
      <p:sp>
        <p:nvSpPr>
          <p:cNvPr id="3" name="Rectangle 2">
            <a:extLst>
              <a:ext uri="{FF2B5EF4-FFF2-40B4-BE49-F238E27FC236}">
                <a16:creationId xmlns:a16="http://schemas.microsoft.com/office/drawing/2014/main" id="{31DBD894-6CB5-41B5-B398-0BCD4C694558}"/>
              </a:ext>
            </a:extLst>
          </p:cNvPr>
          <p:cNvSpPr/>
          <p:nvPr/>
        </p:nvSpPr>
        <p:spPr bwMode="auto">
          <a:xfrm>
            <a:off x="5368768" y="3157920"/>
            <a:ext cx="1872208" cy="27108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5" name="Straight Arrow Connector 4">
            <a:extLst>
              <a:ext uri="{FF2B5EF4-FFF2-40B4-BE49-F238E27FC236}">
                <a16:creationId xmlns:a16="http://schemas.microsoft.com/office/drawing/2014/main" id="{30188B25-39CC-4E8B-80A4-DC43C661A102}"/>
              </a:ext>
            </a:extLst>
          </p:cNvPr>
          <p:cNvCxnSpPr/>
          <p:nvPr/>
        </p:nvCxnSpPr>
        <p:spPr bwMode="auto">
          <a:xfrm>
            <a:off x="6300192" y="1926941"/>
            <a:ext cx="0" cy="11924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E753F880-AB43-4140-B73C-4B04B6BCC345}"/>
              </a:ext>
            </a:extLst>
          </p:cNvPr>
          <p:cNvCxnSpPr/>
          <p:nvPr/>
        </p:nvCxnSpPr>
        <p:spPr bwMode="auto">
          <a:xfrm flipV="1">
            <a:off x="6380313" y="1869312"/>
            <a:ext cx="0" cy="11924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6A6EA552-A9EE-48D3-9136-B9210E45B9A5}"/>
              </a:ext>
            </a:extLst>
          </p:cNvPr>
          <p:cNvCxnSpPr/>
          <p:nvPr/>
        </p:nvCxnSpPr>
        <p:spPr bwMode="auto">
          <a:xfrm>
            <a:off x="5751704" y="2192478"/>
            <a:ext cx="936104"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E41C50-7D55-4140-A7BD-096C2EDCAD2B}"/>
                  </a:ext>
                </a:extLst>
              </p:cNvPr>
              <p:cNvSpPr txBox="1"/>
              <p:nvPr/>
            </p:nvSpPr>
            <p:spPr>
              <a:xfrm>
                <a:off x="5368768" y="2792687"/>
                <a:ext cx="292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oMath>
                  </m:oMathPara>
                </a14:m>
                <a:endParaRPr lang="en-US" dirty="0"/>
              </a:p>
            </p:txBody>
          </p:sp>
        </mc:Choice>
        <mc:Fallback xmlns="">
          <p:sp>
            <p:nvSpPr>
              <p:cNvPr id="8" name="TextBox 7">
                <a:extLst>
                  <a:ext uri="{FF2B5EF4-FFF2-40B4-BE49-F238E27FC236}">
                    <a16:creationId xmlns:a16="http://schemas.microsoft.com/office/drawing/2014/main" id="{98E41C50-7D55-4140-A7BD-096C2EDCAD2B}"/>
                  </a:ext>
                </a:extLst>
              </p:cNvPr>
              <p:cNvSpPr txBox="1">
                <a:spLocks noRot="1" noChangeAspect="1" noMove="1" noResize="1" noEditPoints="1" noAdjustHandles="1" noChangeArrowheads="1" noChangeShapeType="1" noTextEdit="1"/>
              </p:cNvSpPr>
              <p:nvPr/>
            </p:nvSpPr>
            <p:spPr>
              <a:xfrm>
                <a:off x="5368768" y="2792687"/>
                <a:ext cx="292772" cy="276999"/>
              </a:xfrm>
              <a:prstGeom prst="rect">
                <a:avLst/>
              </a:prstGeom>
              <a:blipFill>
                <a:blip r:embed="rId2"/>
                <a:stretch>
                  <a:fillRect l="-10417" r="-625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6EFB22-5BDB-44E9-85F9-3C1CC1F98CA0}"/>
                  </a:ext>
                </a:extLst>
              </p:cNvPr>
              <p:cNvSpPr txBox="1"/>
              <p:nvPr/>
            </p:nvSpPr>
            <p:spPr>
              <a:xfrm>
                <a:off x="5428648" y="3108626"/>
                <a:ext cx="9324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oMath>
                  </m:oMathPara>
                </a14:m>
                <a:endParaRPr lang="en-US" dirty="0"/>
              </a:p>
            </p:txBody>
          </p:sp>
        </mc:Choice>
        <mc:Fallback xmlns="">
          <p:sp>
            <p:nvSpPr>
              <p:cNvPr id="9" name="TextBox 8">
                <a:extLst>
                  <a:ext uri="{FF2B5EF4-FFF2-40B4-BE49-F238E27FC236}">
                    <a16:creationId xmlns:a16="http://schemas.microsoft.com/office/drawing/2014/main" id="{636EFB22-5BDB-44E9-85F9-3C1CC1F98CA0}"/>
                  </a:ext>
                </a:extLst>
              </p:cNvPr>
              <p:cNvSpPr txBox="1">
                <a:spLocks noRot="1" noChangeAspect="1" noMove="1" noResize="1" noEditPoints="1" noAdjustHandles="1" noChangeArrowheads="1" noChangeShapeType="1" noTextEdit="1"/>
              </p:cNvSpPr>
              <p:nvPr/>
            </p:nvSpPr>
            <p:spPr>
              <a:xfrm>
                <a:off x="5428648" y="3108626"/>
                <a:ext cx="93243" cy="276999"/>
              </a:xfrm>
              <a:prstGeom prst="rect">
                <a:avLst/>
              </a:prstGeom>
              <a:blipFill>
                <a:blip r:embed="rId3"/>
                <a:stretch>
                  <a:fillRect l="-66667" r="-213333" b="-17778"/>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AF1D78C-EF6D-4D14-A83F-AB875020299B}"/>
              </a:ext>
            </a:extLst>
          </p:cNvPr>
          <p:cNvCxnSpPr/>
          <p:nvPr/>
        </p:nvCxnSpPr>
        <p:spPr bwMode="auto">
          <a:xfrm>
            <a:off x="6687808" y="2277465"/>
            <a:ext cx="0" cy="784258"/>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999516D9-14AB-4B0F-BE18-849A42652DF2}"/>
              </a:ext>
            </a:extLst>
          </p:cNvPr>
          <p:cNvSpPr txBox="1"/>
          <p:nvPr/>
        </p:nvSpPr>
        <p:spPr>
          <a:xfrm>
            <a:off x="5933568" y="1823146"/>
            <a:ext cx="314510" cy="369332"/>
          </a:xfrm>
          <a:prstGeom prst="rect">
            <a:avLst/>
          </a:prstGeom>
          <a:noFill/>
        </p:spPr>
        <p:txBody>
          <a:bodyPr wrap="none" rtlCol="0">
            <a:spAutoFit/>
          </a:bodyPr>
          <a:lstStyle/>
          <a:p>
            <a:r>
              <a:rPr lang="en-GB" dirty="0"/>
              <a:t>P</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B41C11-BA49-4A0B-9506-6F0817C35EEB}"/>
                  </a:ext>
                </a:extLst>
              </p:cNvPr>
              <p:cNvSpPr txBox="1"/>
              <p:nvPr/>
            </p:nvSpPr>
            <p:spPr>
              <a:xfrm>
                <a:off x="6713787" y="2515687"/>
                <a:ext cx="198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xmlns="">
          <p:sp>
            <p:nvSpPr>
              <p:cNvPr id="14" name="TextBox 13">
                <a:extLst>
                  <a:ext uri="{FF2B5EF4-FFF2-40B4-BE49-F238E27FC236}">
                    <a16:creationId xmlns:a16="http://schemas.microsoft.com/office/drawing/2014/main" id="{24B41C11-BA49-4A0B-9506-6F0817C35EEB}"/>
                  </a:ext>
                </a:extLst>
              </p:cNvPr>
              <p:cNvSpPr txBox="1">
                <a:spLocks noRot="1" noChangeAspect="1" noMove="1" noResize="1" noEditPoints="1" noAdjustHandles="1" noChangeArrowheads="1" noChangeShapeType="1" noTextEdit="1"/>
              </p:cNvSpPr>
              <p:nvPr/>
            </p:nvSpPr>
            <p:spPr>
              <a:xfrm>
                <a:off x="6713787" y="2515687"/>
                <a:ext cx="198068" cy="276999"/>
              </a:xfrm>
              <a:prstGeom prst="rect">
                <a:avLst/>
              </a:prstGeom>
              <a:blipFill>
                <a:blip r:embed="rId4"/>
                <a:stretch>
                  <a:fillRect l="-27273" r="-2424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7FAA00A-5186-40CD-87AC-39540EE702BC}"/>
                  </a:ext>
                </a:extLst>
              </p:cNvPr>
              <p:cNvSpPr txBox="1"/>
              <p:nvPr/>
            </p:nvSpPr>
            <p:spPr>
              <a:xfrm>
                <a:off x="606648" y="3016293"/>
                <a:ext cx="1265796" cy="369332"/>
              </a:xfrm>
              <a:prstGeom prst="rect">
                <a:avLst/>
              </a:prstGeom>
              <a:noFill/>
            </p:spPr>
            <p:txBody>
              <a:bodyPr wrap="none" rtlCol="0">
                <a:spAutoFit/>
              </a:bodyPr>
              <a:lstStyle/>
              <a:p>
                <a:r>
                  <a:rPr lang="en-GB" dirty="0"/>
                  <a:t>If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endParaRPr lang="en-US" dirty="0"/>
              </a:p>
            </p:txBody>
          </p:sp>
        </mc:Choice>
        <mc:Fallback xmlns="">
          <p:sp>
            <p:nvSpPr>
              <p:cNvPr id="15" name="TextBox 14">
                <a:extLst>
                  <a:ext uri="{FF2B5EF4-FFF2-40B4-BE49-F238E27FC236}">
                    <a16:creationId xmlns:a16="http://schemas.microsoft.com/office/drawing/2014/main" id="{B7FAA00A-5186-40CD-87AC-39540EE702BC}"/>
                  </a:ext>
                </a:extLst>
              </p:cNvPr>
              <p:cNvSpPr txBox="1">
                <a:spLocks noRot="1" noChangeAspect="1" noMove="1" noResize="1" noEditPoints="1" noAdjustHandles="1" noChangeArrowheads="1" noChangeShapeType="1" noTextEdit="1"/>
              </p:cNvSpPr>
              <p:nvPr/>
            </p:nvSpPr>
            <p:spPr>
              <a:xfrm>
                <a:off x="606648" y="3016293"/>
                <a:ext cx="1265796" cy="369332"/>
              </a:xfrm>
              <a:prstGeom prst="rect">
                <a:avLst/>
              </a:prstGeom>
              <a:blipFill>
                <a:blip r:embed="rId5"/>
                <a:stretch>
                  <a:fillRect l="-434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03543B8-5EBD-4466-8019-1B08EFC74418}"/>
                  </a:ext>
                </a:extLst>
              </p:cNvPr>
              <p:cNvSpPr txBox="1"/>
              <p:nvPr/>
            </p:nvSpPr>
            <p:spPr>
              <a:xfrm>
                <a:off x="664315" y="1456039"/>
                <a:ext cx="1265796" cy="369332"/>
              </a:xfrm>
              <a:prstGeom prst="rect">
                <a:avLst/>
              </a:prstGeom>
              <a:noFill/>
            </p:spPr>
            <p:txBody>
              <a:bodyPr wrap="none" rtlCol="0">
                <a:spAutoFit/>
              </a:bodyPr>
              <a:lstStyle/>
              <a:p>
                <a:r>
                  <a:rPr lang="en-GB" dirty="0"/>
                  <a:t>If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endParaRPr lang="en-US" dirty="0"/>
              </a:p>
            </p:txBody>
          </p:sp>
        </mc:Choice>
        <mc:Fallback xmlns="">
          <p:sp>
            <p:nvSpPr>
              <p:cNvPr id="17" name="TextBox 16">
                <a:extLst>
                  <a:ext uri="{FF2B5EF4-FFF2-40B4-BE49-F238E27FC236}">
                    <a16:creationId xmlns:a16="http://schemas.microsoft.com/office/drawing/2014/main" id="{903543B8-5EBD-4466-8019-1B08EFC74418}"/>
                  </a:ext>
                </a:extLst>
              </p:cNvPr>
              <p:cNvSpPr txBox="1">
                <a:spLocks noRot="1" noChangeAspect="1" noMove="1" noResize="1" noEditPoints="1" noAdjustHandles="1" noChangeArrowheads="1" noChangeShapeType="1" noTextEdit="1"/>
              </p:cNvSpPr>
              <p:nvPr/>
            </p:nvSpPr>
            <p:spPr>
              <a:xfrm>
                <a:off x="664315" y="1456039"/>
                <a:ext cx="1265796" cy="369332"/>
              </a:xfrm>
              <a:prstGeom prst="rect">
                <a:avLst/>
              </a:prstGeom>
              <a:blipFill>
                <a:blip r:embed="rId6"/>
                <a:stretch>
                  <a:fillRect l="-432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A6BA5DC-4EED-40E4-A00D-3B8D8BA1983A}"/>
                  </a:ext>
                </a:extLst>
              </p:cNvPr>
              <p:cNvSpPr txBox="1"/>
              <p:nvPr/>
            </p:nvSpPr>
            <p:spPr>
              <a:xfrm>
                <a:off x="251520" y="671080"/>
                <a:ext cx="8454237" cy="497829"/>
              </a:xfrm>
              <a:prstGeom prst="rect">
                <a:avLst/>
              </a:prstGeom>
              <a:noFill/>
            </p:spPr>
            <p:txBody>
              <a:bodyPr wrap="none" rtlCol="0">
                <a:spAutoFit/>
              </a:bodyPr>
              <a:lstStyle/>
              <a:p>
                <a:r>
                  <a:rPr lang="en-GB" dirty="0"/>
                  <a:t>About add an extra- path of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rPr>
                          <m:t>2</m:t>
                        </m:r>
                      </m:den>
                    </m:f>
                  </m:oMath>
                </a14:m>
                <a:r>
                  <a:rPr lang="en-US" dirty="0"/>
                  <a:t> at the reflection of a wave at a interface between two media</a:t>
                </a:r>
              </a:p>
            </p:txBody>
          </p:sp>
        </mc:Choice>
        <mc:Fallback xmlns="">
          <p:sp>
            <p:nvSpPr>
              <p:cNvPr id="18" name="TextBox 17">
                <a:extLst>
                  <a:ext uri="{FF2B5EF4-FFF2-40B4-BE49-F238E27FC236}">
                    <a16:creationId xmlns:a16="http://schemas.microsoft.com/office/drawing/2014/main" id="{6A6BA5DC-4EED-40E4-A00D-3B8D8BA1983A}"/>
                  </a:ext>
                </a:extLst>
              </p:cNvPr>
              <p:cNvSpPr txBox="1">
                <a:spLocks noRot="1" noChangeAspect="1" noMove="1" noResize="1" noEditPoints="1" noAdjustHandles="1" noChangeArrowheads="1" noChangeShapeType="1" noTextEdit="1"/>
              </p:cNvSpPr>
              <p:nvPr/>
            </p:nvSpPr>
            <p:spPr>
              <a:xfrm>
                <a:off x="251520" y="671080"/>
                <a:ext cx="8454237" cy="497829"/>
              </a:xfrm>
              <a:prstGeom prst="rect">
                <a:avLst/>
              </a:prstGeom>
              <a:blipFill>
                <a:blip r:embed="rId7"/>
                <a:stretch>
                  <a:fillRect l="-577" b="-6098"/>
                </a:stretch>
              </a:blipFill>
            </p:spPr>
            <p:txBody>
              <a:bodyPr/>
              <a:lstStyle/>
              <a:p>
                <a:r>
                  <a:rPr lang="en-US">
                    <a:noFill/>
                  </a:rPr>
                  <a:t> </a:t>
                </a:r>
              </a:p>
            </p:txBody>
          </p:sp>
        </mc:Fallback>
      </mc:AlternateContent>
      <p:sp>
        <p:nvSpPr>
          <p:cNvPr id="21" name="TextBox 20"/>
          <p:cNvSpPr txBox="1"/>
          <p:nvPr/>
        </p:nvSpPr>
        <p:spPr>
          <a:xfrm>
            <a:off x="2973611" y="-66986"/>
            <a:ext cx="3406702" cy="707886"/>
          </a:xfrm>
          <a:prstGeom prst="rect">
            <a:avLst/>
          </a:prstGeom>
          <a:noFill/>
        </p:spPr>
        <p:txBody>
          <a:bodyPr wrap="none" rtlCol="0">
            <a:spAutoFit/>
          </a:bodyPr>
          <a:lstStyle/>
          <a:p>
            <a:r>
              <a:rPr lang="en-GB" sz="4000" dirty="0"/>
              <a:t>Half-wave loss </a:t>
            </a:r>
            <a:endParaRPr lang="en-US" sz="4000" dirty="0"/>
          </a:p>
        </p:txBody>
      </p:sp>
      <p:sp>
        <p:nvSpPr>
          <p:cNvPr id="20" name="TextBox 19"/>
          <p:cNvSpPr txBox="1"/>
          <p:nvPr/>
        </p:nvSpPr>
        <p:spPr>
          <a:xfrm>
            <a:off x="1421987" y="3396596"/>
            <a:ext cx="3393717" cy="923330"/>
          </a:xfrm>
          <a:prstGeom prst="rect">
            <a:avLst/>
          </a:prstGeom>
          <a:noFill/>
        </p:spPr>
        <p:txBody>
          <a:bodyPr wrap="square" rtlCol="0">
            <a:spAutoFit/>
          </a:bodyPr>
          <a:lstStyle/>
          <a:p>
            <a:r>
              <a:rPr lang="en-GB" dirty="0"/>
              <a:t>The path difference at P between the incident and the reflected wave is: </a:t>
            </a:r>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2413553" y="4291449"/>
                <a:ext cx="1111073"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=2</m:t>
                      </m:r>
                      <m:r>
                        <a:rPr lang="en-GB" b="0" i="1" smtClean="0">
                          <a:latin typeface="Cambria Math" panose="02040503050406030204" pitchFamily="18" charset="0"/>
                        </a:rPr>
                        <m:t>𝑑</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rPr>
                            <m:t>2</m:t>
                          </m:r>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413553" y="4291449"/>
                <a:ext cx="1111073" cy="524182"/>
              </a:xfrm>
              <a:prstGeom prst="rect">
                <a:avLst/>
              </a:prstGeom>
              <a:blipFill>
                <a:blip r:embed="rId8"/>
                <a:stretch>
                  <a:fillRect/>
                </a:stretch>
              </a:blipFill>
            </p:spPr>
            <p:txBody>
              <a:bodyPr/>
              <a:lstStyle/>
              <a:p>
                <a:r>
                  <a:rPr lang="en-US">
                    <a:noFill/>
                  </a:rPr>
                  <a:t> </a:t>
                </a:r>
              </a:p>
            </p:txBody>
          </p:sp>
        </mc:Fallback>
      </mc:AlternateContent>
      <p:sp>
        <p:nvSpPr>
          <p:cNvPr id="24" name="TextBox 23"/>
          <p:cNvSpPr txBox="1"/>
          <p:nvPr/>
        </p:nvSpPr>
        <p:spPr>
          <a:xfrm>
            <a:off x="1249678" y="1904448"/>
            <a:ext cx="3393717" cy="923330"/>
          </a:xfrm>
          <a:prstGeom prst="rect">
            <a:avLst/>
          </a:prstGeom>
          <a:noFill/>
        </p:spPr>
        <p:txBody>
          <a:bodyPr wrap="square" rtlCol="0">
            <a:spAutoFit/>
          </a:bodyPr>
          <a:lstStyle/>
          <a:p>
            <a:r>
              <a:rPr lang="en-GB" dirty="0"/>
              <a:t>The path difference at P between the incident and the reflected wave is (no half-wave loss): </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2297186" y="2810670"/>
                <a:ext cx="7071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=2</m:t>
                      </m:r>
                      <m:r>
                        <a:rPr lang="en-GB" b="0" i="1" smtClean="0">
                          <a:latin typeface="Cambria Math" panose="02040503050406030204" pitchFamily="18" charset="0"/>
                        </a:rPr>
                        <m:t>𝑑</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297186" y="2810670"/>
                <a:ext cx="707117" cy="276999"/>
              </a:xfrm>
              <a:prstGeom prst="rect">
                <a:avLst/>
              </a:prstGeom>
              <a:blipFill>
                <a:blip r:embed="rId9"/>
                <a:stretch>
                  <a:fillRect l="-7759" r="-6897" b="-8696"/>
                </a:stretch>
              </a:blipFill>
            </p:spPr>
            <p:txBody>
              <a:bodyPr/>
              <a:lstStyle/>
              <a:p>
                <a:r>
                  <a:rPr lang="en-US">
                    <a:noFill/>
                  </a:rPr>
                  <a:t> </a:t>
                </a:r>
              </a:p>
            </p:txBody>
          </p:sp>
        </mc:Fallback>
      </mc:AlternateContent>
      <p:sp>
        <p:nvSpPr>
          <p:cNvPr id="26" name="TextBox 25"/>
          <p:cNvSpPr txBox="1"/>
          <p:nvPr/>
        </p:nvSpPr>
        <p:spPr>
          <a:xfrm>
            <a:off x="781865" y="5416253"/>
            <a:ext cx="5950723" cy="369332"/>
          </a:xfrm>
          <a:prstGeom prst="rect">
            <a:avLst/>
          </a:prstGeom>
          <a:noFill/>
        </p:spPr>
        <p:txBody>
          <a:bodyPr wrap="square" rtlCol="0">
            <a:spAutoFit/>
          </a:bodyPr>
          <a:lstStyle/>
          <a:p>
            <a:r>
              <a:rPr lang="en-GB" dirty="0"/>
              <a:t>The optical path difference is at P: </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4191675" y="5462419"/>
                <a:ext cx="806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𝑛</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𝑙</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191675" y="5462419"/>
                <a:ext cx="806054" cy="276999"/>
              </a:xfrm>
              <a:prstGeom prst="rect">
                <a:avLst/>
              </a:prstGeom>
              <a:blipFill>
                <a:blip r:embed="rId10"/>
                <a:stretch>
                  <a:fillRect l="-6818" r="-6818"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289498" y="5467290"/>
                <a:ext cx="61728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𝛿</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𝑙</m:t>
                      </m:r>
                    </m:oMath>
                  </m:oMathPara>
                </a14:m>
                <a:endParaRPr lang="en-US" dirty="0"/>
              </a:p>
              <a:p>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5289498" y="5467290"/>
                <a:ext cx="617285" cy="553998"/>
              </a:xfrm>
              <a:prstGeom prst="rect">
                <a:avLst/>
              </a:prstGeom>
              <a:blipFill>
                <a:blip r:embed="rId11"/>
                <a:stretch>
                  <a:fillRect l="-4950" r="-39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289498" y="5183211"/>
                <a:ext cx="1841017" cy="369332"/>
              </a:xfrm>
              <a:prstGeom prst="rect">
                <a:avLst/>
              </a:prstGeom>
              <a:noFill/>
            </p:spPr>
            <p:txBody>
              <a:bodyPr wrap="none" rtlCol="0">
                <a:spAutoFit/>
              </a:bodyPr>
              <a:lstStyle/>
              <a:p>
                <a:r>
                  <a:rPr lang="en-GB" dirty="0"/>
                  <a:t>In air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𝑎𝑖𝑟</m:t>
                        </m:r>
                      </m:sub>
                    </m:sSub>
                    <m:r>
                      <a:rPr lang="en-GB" i="1">
                        <a:latin typeface="Cambria Math" panose="02040503050406030204" pitchFamily="18" charset="0"/>
                        <a:ea typeface="Cambria Math" panose="02040503050406030204" pitchFamily="18" charset="0"/>
                      </a:rPr>
                      <m:t>≈1</m:t>
                    </m:r>
                  </m:oMath>
                </a14:m>
                <a:r>
                  <a:rPr lang="en-GB" dirty="0"/>
                  <a:t> ):</a:t>
                </a:r>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289498" y="5183211"/>
                <a:ext cx="1841017" cy="369332"/>
              </a:xfrm>
              <a:prstGeom prst="rect">
                <a:avLst/>
              </a:prstGeom>
              <a:blipFill>
                <a:blip r:embed="rId12"/>
                <a:stretch>
                  <a:fillRect l="-2980" t="-8197" r="-1325" b="-24590"/>
                </a:stretch>
              </a:blipFill>
            </p:spPr>
            <p:txBody>
              <a:bodyPr/>
              <a:lstStyle/>
              <a:p>
                <a:r>
                  <a:rPr lang="en-US">
                    <a:noFill/>
                  </a:rPr>
                  <a:t> </a:t>
                </a:r>
              </a:p>
            </p:txBody>
          </p:sp>
        </mc:Fallback>
      </mc:AlternateContent>
    </p:spTree>
    <p:extLst>
      <p:ext uri="{BB962C8B-B14F-4D97-AF65-F5344CB8AC3E}">
        <p14:creationId xmlns:p14="http://schemas.microsoft.com/office/powerpoint/2010/main" val="235742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2" grpId="0"/>
      <p:bldP spid="26" grpId="0"/>
      <p:bldP spid="27" grpId="0"/>
      <p:bldP spid="28"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43" y="-169862"/>
            <a:ext cx="8229600" cy="1143000"/>
          </a:xfrm>
        </p:spPr>
        <p:txBody>
          <a:bodyPr/>
          <a:lstStyle/>
          <a:p>
            <a:r>
              <a:rPr lang="en-GB" dirty="0"/>
              <a:t>Diffraction grating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34</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1187625" y="2449230"/>
                <a:ext cx="7056784" cy="646331"/>
              </a:xfrm>
              <a:prstGeom prst="rect">
                <a:avLst/>
              </a:prstGeom>
              <a:noFill/>
            </p:spPr>
            <p:txBody>
              <a:bodyPr wrap="square" rtlCol="0">
                <a:spAutoFit/>
              </a:bodyPr>
              <a:lstStyle/>
              <a:p>
                <a:r>
                  <a:rPr lang="en-GB" dirty="0"/>
                  <a:t>The condition of constructive interferences between waves with same angular deviation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US" dirty="0"/>
                  <a:t> (for the incident light has normal incidence) is:</a:t>
                </a:r>
              </a:p>
            </p:txBody>
          </p:sp>
        </mc:Choice>
        <mc:Fallback xmlns="">
          <p:sp>
            <p:nvSpPr>
              <p:cNvPr id="5" name="TextBox 4"/>
              <p:cNvSpPr txBox="1">
                <a:spLocks noRot="1" noChangeAspect="1" noMove="1" noResize="1" noEditPoints="1" noAdjustHandles="1" noChangeArrowheads="1" noChangeShapeType="1" noTextEdit="1"/>
              </p:cNvSpPr>
              <p:nvPr/>
            </p:nvSpPr>
            <p:spPr>
              <a:xfrm>
                <a:off x="1187625" y="2449230"/>
                <a:ext cx="7056784" cy="646331"/>
              </a:xfrm>
              <a:prstGeom prst="rect">
                <a:avLst/>
              </a:prstGeom>
              <a:blipFill>
                <a:blip r:embed="rId2"/>
                <a:stretch>
                  <a:fillRect l="-778"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39752" y="3114184"/>
                <a:ext cx="285738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𝑑</m:t>
                      </m:r>
                      <m:func>
                        <m:funcPr>
                          <m:ctrlPr>
                            <a:rPr lang="en-GB" sz="3600" b="0" i="1" smtClean="0">
                              <a:latin typeface="Cambria Math" panose="02040503050406030204" pitchFamily="18" charset="0"/>
                            </a:rPr>
                          </m:ctrlPr>
                        </m:funcPr>
                        <m:fName>
                          <m:r>
                            <m:rPr>
                              <m:sty m:val="p"/>
                            </m:rPr>
                            <a:rPr lang="en-GB" sz="3600" b="0" i="0" smtClean="0">
                              <a:latin typeface="Cambria Math" panose="02040503050406030204" pitchFamily="18" charset="0"/>
                            </a:rPr>
                            <m:t>sin</m:t>
                          </m:r>
                        </m:fName>
                        <m:e>
                          <m:r>
                            <a:rPr lang="en-GB" sz="3600" b="0" i="1" smtClean="0">
                              <a:latin typeface="Cambria Math" panose="02040503050406030204" pitchFamily="18" charset="0"/>
                              <a:ea typeface="Cambria Math" panose="02040503050406030204" pitchFamily="18" charset="0"/>
                            </a:rPr>
                            <m:t>𝜃</m:t>
                          </m:r>
                        </m:e>
                      </m:func>
                      <m:r>
                        <a:rPr lang="en-GB" sz="3600" b="0" i="1" smtClean="0">
                          <a:latin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m:t>
                      </m:r>
                      <m:r>
                        <a:rPr lang="en-GB" sz="3600" b="0" i="1" smtClean="0">
                          <a:latin typeface="Cambria Math" panose="02040503050406030204" pitchFamily="18" charset="0"/>
                          <a:ea typeface="Cambria Math" panose="02040503050406030204" pitchFamily="18" charset="0"/>
                        </a:rPr>
                        <m:t>𝑘</m:t>
                      </m:r>
                      <m:r>
                        <a:rPr lang="en-GB" sz="3600" b="0" i="1" smtClean="0">
                          <a:latin typeface="Cambria Math" panose="02040503050406030204" pitchFamily="18" charset="0"/>
                          <a:ea typeface="Cambria Math" panose="02040503050406030204" pitchFamily="18" charset="0"/>
                        </a:rPr>
                        <m:t>𝜆</m:t>
                      </m:r>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2339752" y="3114184"/>
                <a:ext cx="2857385" cy="553998"/>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flipH="1" flipV="1">
            <a:off x="5197137" y="3668182"/>
            <a:ext cx="526991" cy="5812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652120" y="4317121"/>
                <a:ext cx="1329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𝑤𝑎𝑣𝑒𝑙𝑒𝑛𝑔𝑡h</m:t>
                      </m:r>
                      <m:r>
                        <a:rPr lang="en-GB" b="0" i="1" smtClean="0">
                          <a:latin typeface="Cambria Math" panose="02040503050406030204" pitchFamily="18" charset="0"/>
                        </a:rPr>
                        <m:t> </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652120" y="4317121"/>
                <a:ext cx="1329659" cy="276999"/>
              </a:xfrm>
              <a:prstGeom prst="rect">
                <a:avLst/>
              </a:prstGeom>
              <a:blipFill>
                <a:blip r:embed="rId4"/>
                <a:stretch>
                  <a:fillRect l="-5505" r="-1835" b="-34783"/>
                </a:stretch>
              </a:blipFill>
            </p:spPr>
            <p:txBody>
              <a:bodyPr/>
              <a:lstStyle/>
              <a:p>
                <a:r>
                  <a:rPr lang="en-US">
                    <a:noFill/>
                  </a:rPr>
                  <a:t> </a:t>
                </a:r>
              </a:p>
            </p:txBody>
          </p:sp>
        </mc:Fallback>
      </mc:AlternateContent>
      <p:cxnSp>
        <p:nvCxnSpPr>
          <p:cNvPr id="11" name="Straight Arrow Connector 10"/>
          <p:cNvCxnSpPr/>
          <p:nvPr/>
        </p:nvCxnSpPr>
        <p:spPr>
          <a:xfrm flipV="1">
            <a:off x="4761206" y="3721889"/>
            <a:ext cx="0" cy="1368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979099" y="5384249"/>
                <a:ext cx="3490058"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=0,1,2, …</m:t>
                    </m:r>
                  </m:oMath>
                </a14:m>
                <a:r>
                  <a:rPr lang="en-US" dirty="0"/>
                  <a:t> is the </a:t>
                </a:r>
                <a:r>
                  <a:rPr lang="en-US" i="1" dirty="0"/>
                  <a:t>interference order </a:t>
                </a:r>
              </a:p>
            </p:txBody>
          </p:sp>
        </mc:Choice>
        <mc:Fallback xmlns="">
          <p:sp>
            <p:nvSpPr>
              <p:cNvPr id="14" name="TextBox 13"/>
              <p:cNvSpPr txBox="1">
                <a:spLocks noRot="1" noChangeAspect="1" noMove="1" noResize="1" noEditPoints="1" noAdjustHandles="1" noChangeArrowheads="1" noChangeShapeType="1" noTextEdit="1"/>
              </p:cNvSpPr>
              <p:nvPr/>
            </p:nvSpPr>
            <p:spPr>
              <a:xfrm>
                <a:off x="3979099" y="5384249"/>
                <a:ext cx="3490058" cy="276999"/>
              </a:xfrm>
              <a:prstGeom prst="rect">
                <a:avLst/>
              </a:prstGeom>
              <a:blipFill>
                <a:blip r:embed="rId5"/>
                <a:stretch>
                  <a:fillRect l="-2448" t="-28261" r="-3671" b="-50000"/>
                </a:stretch>
              </a:blipFill>
            </p:spPr>
            <p:txBody>
              <a:bodyPr/>
              <a:lstStyle/>
              <a:p>
                <a:r>
                  <a:rPr lang="en-US">
                    <a:noFill/>
                  </a:rPr>
                  <a:t> </a:t>
                </a:r>
              </a:p>
            </p:txBody>
          </p:sp>
        </mc:Fallback>
      </mc:AlternateContent>
      <p:cxnSp>
        <p:nvCxnSpPr>
          <p:cNvPr id="16" name="Straight Arrow Connector 15"/>
          <p:cNvCxnSpPr/>
          <p:nvPr/>
        </p:nvCxnSpPr>
        <p:spPr>
          <a:xfrm flipV="1">
            <a:off x="2555776" y="3770651"/>
            <a:ext cx="0" cy="6353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35696" y="4417997"/>
            <a:ext cx="1653017" cy="646331"/>
          </a:xfrm>
          <a:prstGeom prst="rect">
            <a:avLst/>
          </a:prstGeom>
          <a:noFill/>
        </p:spPr>
        <p:txBody>
          <a:bodyPr wrap="none" rtlCol="0">
            <a:spAutoFit/>
          </a:bodyPr>
          <a:lstStyle/>
          <a:p>
            <a:r>
              <a:rPr lang="en-GB" dirty="0"/>
              <a:t>Grating spacing</a:t>
            </a:r>
          </a:p>
          <a:p>
            <a:endParaRPr lang="en-US" dirty="0"/>
          </a:p>
        </p:txBody>
      </p:sp>
      <p:sp>
        <p:nvSpPr>
          <p:cNvPr id="18" name="TextBox 17"/>
          <p:cNvSpPr txBox="1"/>
          <p:nvPr/>
        </p:nvSpPr>
        <p:spPr>
          <a:xfrm>
            <a:off x="827584" y="5804969"/>
            <a:ext cx="8208657" cy="646331"/>
          </a:xfrm>
          <a:prstGeom prst="rect">
            <a:avLst/>
          </a:prstGeom>
          <a:noFill/>
        </p:spPr>
        <p:txBody>
          <a:bodyPr wrap="none" rtlCol="0">
            <a:spAutoFit/>
          </a:bodyPr>
          <a:lstStyle/>
          <a:p>
            <a:r>
              <a:rPr lang="en-GB" dirty="0">
                <a:solidFill>
                  <a:srgbClr val="FF0000"/>
                </a:solidFill>
              </a:rPr>
              <a:t>You must to remember this result, but you must also to be able to find it by yourself … </a:t>
            </a:r>
          </a:p>
          <a:p>
            <a:r>
              <a:rPr lang="en-GB" dirty="0">
                <a:solidFill>
                  <a:srgbClr val="FF0000"/>
                </a:solidFill>
              </a:rPr>
              <a:t>The others details we have seen doesn’t matter if you remember this one. </a:t>
            </a:r>
            <a:endParaRPr lang="en-US" dirty="0">
              <a:solidFill>
                <a:srgbClr val="FF0000"/>
              </a:solidFill>
            </a:endParaRPr>
          </a:p>
        </p:txBody>
      </p:sp>
      <p:pic>
        <p:nvPicPr>
          <p:cNvPr id="19" name="Picture 18"/>
          <p:cNvPicPr/>
          <p:nvPr/>
        </p:nvPicPr>
        <p:blipFill>
          <a:blip r:embed="rId6">
            <a:extLst>
              <a:ext uri="{28A0092B-C50C-407E-A947-70E740481C1C}">
                <a14:useLocalDpi xmlns:a14="http://schemas.microsoft.com/office/drawing/2010/main" val="0"/>
              </a:ext>
            </a:extLst>
          </a:blip>
          <a:srcRect/>
          <a:stretch>
            <a:fillRect/>
          </a:stretch>
        </p:blipFill>
        <p:spPr bwMode="auto">
          <a:xfrm>
            <a:off x="2691058" y="656276"/>
            <a:ext cx="3743325" cy="1733550"/>
          </a:xfrm>
          <a:prstGeom prst="rect">
            <a:avLst/>
          </a:prstGeom>
          <a:noFill/>
          <a:ln>
            <a:noFill/>
          </a:ln>
        </p:spPr>
      </p:pic>
    </p:spTree>
    <p:extLst>
      <p:ext uri="{BB962C8B-B14F-4D97-AF65-F5344CB8AC3E}">
        <p14:creationId xmlns:p14="http://schemas.microsoft.com/office/powerpoint/2010/main" val="89163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36" y="-180937"/>
            <a:ext cx="8229600" cy="1143000"/>
          </a:xfrm>
        </p:spPr>
        <p:txBody>
          <a:bodyPr/>
          <a:lstStyle/>
          <a:p>
            <a:r>
              <a:rPr lang="en-GB" dirty="0"/>
              <a:t>Polarization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35</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flipH="1">
                <a:off x="640036" y="951637"/>
                <a:ext cx="7894588" cy="668260"/>
              </a:xfrm>
              <a:prstGeom prst="rect">
                <a:avLst/>
              </a:prstGeom>
              <a:noFill/>
            </p:spPr>
            <p:txBody>
              <a:bodyPr wrap="square" rtlCol="0">
                <a:spAutoFit/>
              </a:bodyPr>
              <a:lstStyle/>
              <a:p>
                <a:r>
                  <a:rPr lang="en-GB" dirty="0"/>
                  <a:t>If we consider a plane wave propagating in the +z-direction, the electric field has two components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𝑥</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𝑦</m:t>
                        </m:r>
                      </m:sub>
                    </m:sSub>
                  </m:oMath>
                </a14:m>
                <a:r>
                  <a:rPr lang="en-GB" dirty="0"/>
                  <a:t>: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flipH="1">
                <a:off x="640036" y="951637"/>
                <a:ext cx="7894588" cy="668260"/>
              </a:xfrm>
              <a:prstGeom prst="rect">
                <a:avLst/>
              </a:prstGeom>
              <a:blipFill>
                <a:blip r:embed="rId2"/>
                <a:stretch>
                  <a:fillRect l="-695" t="-454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7616E9-4464-4220-8314-E873959C768C}"/>
                  </a:ext>
                </a:extLst>
              </p:cNvPr>
              <p:cNvSpPr txBox="1"/>
              <p:nvPr/>
            </p:nvSpPr>
            <p:spPr>
              <a:xfrm>
                <a:off x="2915816" y="1924785"/>
                <a:ext cx="2965107" cy="451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GB" sz="2400" b="0" i="1" smtClean="0">
                              <a:latin typeface="Cambria Math" panose="02040503050406030204" pitchFamily="18" charset="0"/>
                            </a:rPr>
                            <m:t>𝐸</m:t>
                          </m:r>
                        </m:e>
                      </m:acc>
                      <m:r>
                        <a:rPr lang="en-GB" sz="2400" b="0" i="1" smtClean="0">
                          <a:latin typeface="Cambria Math" panose="02040503050406030204" pitchFamily="18" charset="0"/>
                        </a:rPr>
                        <m:t>(</m:t>
                      </m:r>
                      <m:r>
                        <a:rPr lang="en-GB" sz="2400" b="0" i="1" smtClean="0">
                          <a:latin typeface="Cambria Math" panose="02040503050406030204" pitchFamily="18" charset="0"/>
                        </a:rPr>
                        <m:t>𝑧</m:t>
                      </m:r>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𝑥</m:t>
                          </m:r>
                        </m:sub>
                      </m:sSub>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𝑥</m:t>
                              </m:r>
                            </m:sub>
                          </m:sSub>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𝑦</m:t>
                          </m:r>
                        </m:sub>
                      </m:sSub>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b="0" i="1" smtClean="0">
                                  <a:latin typeface="Cambria Math" panose="02040503050406030204" pitchFamily="18" charset="0"/>
                                </a:rPr>
                                <m:t>𝑦</m:t>
                              </m:r>
                            </m:sub>
                          </m:sSub>
                        </m:e>
                      </m:acc>
                    </m:oMath>
                  </m:oMathPara>
                </a14:m>
                <a:endParaRPr lang="en-US" sz="2400" dirty="0"/>
              </a:p>
            </p:txBody>
          </p:sp>
        </mc:Choice>
        <mc:Fallback xmlns="">
          <p:sp>
            <p:nvSpPr>
              <p:cNvPr id="7" name="TextBox 6">
                <a:extLst>
                  <a:ext uri="{FF2B5EF4-FFF2-40B4-BE49-F238E27FC236}">
                    <a16:creationId xmlns:a16="http://schemas.microsoft.com/office/drawing/2014/main" id="{9E7616E9-4464-4220-8314-E873959C768C}"/>
                  </a:ext>
                </a:extLst>
              </p:cNvPr>
              <p:cNvSpPr txBox="1">
                <a:spLocks noRot="1" noChangeAspect="1" noMove="1" noResize="1" noEditPoints="1" noAdjustHandles="1" noChangeArrowheads="1" noChangeShapeType="1" noTextEdit="1"/>
              </p:cNvSpPr>
              <p:nvPr/>
            </p:nvSpPr>
            <p:spPr>
              <a:xfrm>
                <a:off x="2915816" y="1924785"/>
                <a:ext cx="2965107" cy="4517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06022" y="2681463"/>
                <a:ext cx="28574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706022" y="2681463"/>
                <a:ext cx="2857449" cy="289182"/>
              </a:xfrm>
              <a:prstGeom prst="rect">
                <a:avLst/>
              </a:prstGeom>
              <a:blipFill>
                <a:blip r:embed="rId4"/>
                <a:stretch>
                  <a:fillRect l="-1493" b="-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7616E9-4464-4220-8314-E873959C768C}"/>
                  </a:ext>
                </a:extLst>
              </p:cNvPr>
              <p:cNvSpPr txBox="1"/>
              <p:nvPr/>
            </p:nvSpPr>
            <p:spPr>
              <a:xfrm>
                <a:off x="1649957" y="3151283"/>
                <a:ext cx="3434145"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b="0" i="1" smtClean="0">
                              <a:latin typeface="Cambria Math" panose="02040503050406030204" pitchFamily="18" charset="0"/>
                            </a:rPr>
                            <m:t>𝑦</m:t>
                          </m:r>
                        </m:sub>
                      </m:sSub>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func>
                    </m:oMath>
                  </m:oMathPara>
                </a14:m>
                <a:endParaRPr lang="en-US" dirty="0"/>
              </a:p>
            </p:txBody>
          </p:sp>
        </mc:Choice>
        <mc:Fallback xmlns="">
          <p:sp>
            <p:nvSpPr>
              <p:cNvPr id="9" name="TextBox 8">
                <a:extLst>
                  <a:ext uri="{FF2B5EF4-FFF2-40B4-BE49-F238E27FC236}">
                    <a16:creationId xmlns:a16="http://schemas.microsoft.com/office/drawing/2014/main" id="{9E7616E9-4464-4220-8314-E873959C768C}"/>
                  </a:ext>
                </a:extLst>
              </p:cNvPr>
              <p:cNvSpPr txBox="1">
                <a:spLocks noRot="1" noChangeAspect="1" noMove="1" noResize="1" noEditPoints="1" noAdjustHandles="1" noChangeArrowheads="1" noChangeShapeType="1" noTextEdit="1"/>
              </p:cNvSpPr>
              <p:nvPr/>
            </p:nvSpPr>
            <p:spPr>
              <a:xfrm>
                <a:off x="1649957" y="3151283"/>
                <a:ext cx="3434145" cy="298928"/>
              </a:xfrm>
              <a:prstGeom prst="rect">
                <a:avLst/>
              </a:prstGeom>
              <a:blipFill>
                <a:blip r:embed="rId5"/>
                <a:stretch>
                  <a:fillRect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64277" y="3907961"/>
                <a:ext cx="8074455"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r>
                  <a:rPr lang="en-US" dirty="0"/>
                  <a:t> is the phase shift between both components, the kind of the polarization depends to it.</a:t>
                </a:r>
              </a:p>
            </p:txBody>
          </p:sp>
        </mc:Choice>
        <mc:Fallback xmlns="">
          <p:sp>
            <p:nvSpPr>
              <p:cNvPr id="10" name="TextBox 9"/>
              <p:cNvSpPr txBox="1">
                <a:spLocks noRot="1" noChangeAspect="1" noMove="1" noResize="1" noEditPoints="1" noAdjustHandles="1" noChangeArrowheads="1" noChangeShapeType="1" noTextEdit="1"/>
              </p:cNvSpPr>
              <p:nvPr/>
            </p:nvSpPr>
            <p:spPr>
              <a:xfrm>
                <a:off x="964277" y="3907961"/>
                <a:ext cx="8074455" cy="276999"/>
              </a:xfrm>
              <a:prstGeom prst="rect">
                <a:avLst/>
              </a:prstGeom>
              <a:blipFill>
                <a:blip r:embed="rId6"/>
                <a:stretch>
                  <a:fillRect l="-1057" t="-28261" r="-181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15575" y="4428903"/>
                <a:ext cx="8360881" cy="646331"/>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0" smtClean="0">
                        <a:latin typeface="Cambria Math" panose="02040503050406030204" pitchFamily="18" charset="0"/>
                        <a:ea typeface="Cambria Math" panose="02040503050406030204" pitchFamily="18" charset="0"/>
                      </a:rPr>
                      <m:t>=0,</m:t>
                    </m:r>
                    <m:r>
                      <m:rPr>
                        <m:sty m:val="p"/>
                      </m:rPr>
                      <a:rPr lang="el-GR" b="0" i="1" smtClean="0">
                        <a:latin typeface="Cambria Math" panose="02040503050406030204" pitchFamily="18" charset="0"/>
                        <a:ea typeface="Cambria Math" panose="02040503050406030204" pitchFamily="18" charset="0"/>
                      </a:rPr>
                      <m:t>π</m:t>
                    </m:r>
                  </m:oMath>
                </a14:m>
                <a:r>
                  <a:rPr lang="en-US" dirty="0"/>
                  <a:t>: linear polarization (the axis of the polarization don’t change when the wave propagates)</a:t>
                </a:r>
              </a:p>
            </p:txBody>
          </p:sp>
        </mc:Choice>
        <mc:Fallback xmlns="">
          <p:sp>
            <p:nvSpPr>
              <p:cNvPr id="11" name="Rectangle 10"/>
              <p:cNvSpPr>
                <a:spLocks noRot="1" noChangeAspect="1" noMove="1" noResize="1" noEditPoints="1" noAdjustHandles="1" noChangeArrowheads="1" noChangeShapeType="1" noTextEdit="1"/>
              </p:cNvSpPr>
              <p:nvPr/>
            </p:nvSpPr>
            <p:spPr>
              <a:xfrm>
                <a:off x="315575" y="4428903"/>
                <a:ext cx="8360881" cy="646331"/>
              </a:xfrm>
              <a:prstGeom prst="rect">
                <a:avLst/>
              </a:prstGeom>
              <a:blipFill>
                <a:blip r:embed="rId7"/>
                <a:stretch>
                  <a:fillRect l="-656"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26568" y="5042178"/>
                <a:ext cx="8712164" cy="736740"/>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GB" b="0" i="0"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2</m:t>
                        </m:r>
                      </m:den>
                    </m:f>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𝑥</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𝑦</m:t>
                        </m:r>
                      </m:sub>
                    </m:sSub>
                  </m:oMath>
                </a14:m>
                <a:r>
                  <a:rPr lang="en-US" dirty="0"/>
                  <a:t>: circular polarization (the electric field describe a circle, its magnitude is constant)</a:t>
                </a:r>
              </a:p>
            </p:txBody>
          </p:sp>
        </mc:Choice>
        <mc:Fallback xmlns="">
          <p:sp>
            <p:nvSpPr>
              <p:cNvPr id="12" name="Rectangle 11"/>
              <p:cNvSpPr>
                <a:spLocks noRot="1" noChangeAspect="1" noMove="1" noResize="1" noEditPoints="1" noAdjustHandles="1" noChangeArrowheads="1" noChangeShapeType="1" noTextEdit="1"/>
              </p:cNvSpPr>
              <p:nvPr/>
            </p:nvSpPr>
            <p:spPr>
              <a:xfrm>
                <a:off x="326568" y="5042178"/>
                <a:ext cx="8712164" cy="736740"/>
              </a:xfrm>
              <a:prstGeom prst="rect">
                <a:avLst/>
              </a:prstGeom>
              <a:blipFill>
                <a:blip r:embed="rId8"/>
                <a:stretch>
                  <a:fillRect l="-630" b="-12397"/>
                </a:stretch>
              </a:blipFill>
            </p:spPr>
            <p:txBody>
              <a:bodyPr/>
              <a:lstStyle/>
              <a:p>
                <a:r>
                  <a:rPr lang="en-US">
                    <a:noFill/>
                  </a:rPr>
                  <a:t> </a:t>
                </a:r>
              </a:p>
            </p:txBody>
          </p:sp>
        </mc:Fallback>
      </mc:AlternateContent>
      <p:sp>
        <p:nvSpPr>
          <p:cNvPr id="13" name="TextBox 12"/>
          <p:cNvSpPr txBox="1"/>
          <p:nvPr/>
        </p:nvSpPr>
        <p:spPr>
          <a:xfrm>
            <a:off x="640036" y="5867956"/>
            <a:ext cx="6936514" cy="369332"/>
          </a:xfrm>
          <a:prstGeom prst="rect">
            <a:avLst/>
          </a:prstGeom>
          <a:noFill/>
        </p:spPr>
        <p:txBody>
          <a:bodyPr wrap="none" rtlCol="0">
            <a:spAutoFit/>
          </a:bodyPr>
          <a:lstStyle/>
          <a:p>
            <a:r>
              <a:rPr lang="en-GB" dirty="0"/>
              <a:t>Other cases: Elliptic polarization, i.e. the electric field describe an ellipse.</a:t>
            </a:r>
            <a:endParaRPr lang="en-US" dirty="0"/>
          </a:p>
        </p:txBody>
      </p:sp>
    </p:spTree>
    <p:extLst>
      <p:ext uri="{BB962C8B-B14F-4D97-AF65-F5344CB8AC3E}">
        <p14:creationId xmlns:p14="http://schemas.microsoft.com/office/powerpoint/2010/main" val="3306316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5469758" y="5134296"/>
            <a:ext cx="1777282" cy="763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475656" y="5136283"/>
            <a:ext cx="3240360" cy="763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915816" y="3330569"/>
            <a:ext cx="2448272" cy="1284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843808" y="1136424"/>
            <a:ext cx="2736304" cy="81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6576"/>
            <a:ext cx="8229600" cy="1143000"/>
          </a:xfrm>
        </p:spPr>
        <p:txBody>
          <a:bodyPr/>
          <a:lstStyle/>
          <a:p>
            <a:r>
              <a:rPr lang="en-GB" sz="3600" dirty="0"/>
              <a:t>Properties of a light wave</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36</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843808" y="1096606"/>
                <a:ext cx="2749214" cy="893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𝜆</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𝑣𝑇</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𝑣</m:t>
                          </m:r>
                        </m:num>
                        <m:den>
                          <m:r>
                            <a:rPr lang="en-GB" sz="2800" b="0" i="1" smtClean="0">
                              <a:latin typeface="Cambria Math" panose="02040503050406030204" pitchFamily="18" charset="0"/>
                              <a:ea typeface="Cambria Math" panose="02040503050406030204" pitchFamily="18" charset="0"/>
                            </a:rPr>
                            <m:t>𝑓</m:t>
                          </m:r>
                        </m:den>
                      </m:f>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𝜆</m:t>
                              </m:r>
                            </m:e>
                            <m:sub>
                              <m:r>
                                <a:rPr lang="en-GB" sz="2800" b="0" i="1" smtClean="0">
                                  <a:latin typeface="Cambria Math" panose="02040503050406030204" pitchFamily="18" charset="0"/>
                                  <a:ea typeface="Cambria Math" panose="02040503050406030204" pitchFamily="18" charset="0"/>
                                </a:rPr>
                                <m:t>0</m:t>
                              </m:r>
                            </m:sub>
                          </m:sSub>
                        </m:num>
                        <m:den>
                          <m:r>
                            <a:rPr lang="en-GB" sz="2800" b="0" i="1" smtClean="0">
                              <a:latin typeface="Cambria Math" panose="02040503050406030204" pitchFamily="18" charset="0"/>
                              <a:ea typeface="Cambria Math" panose="02040503050406030204" pitchFamily="18" charset="0"/>
                            </a:rPr>
                            <m:t>𝑛</m:t>
                          </m:r>
                        </m:den>
                      </m:f>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843808" y="1096606"/>
                <a:ext cx="2749214" cy="89377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59632" y="767092"/>
                <a:ext cx="4697825" cy="369332"/>
              </a:xfrm>
              <a:prstGeom prst="rect">
                <a:avLst/>
              </a:prstGeom>
              <a:noFill/>
            </p:spPr>
            <p:txBody>
              <a:bodyPr wrap="none" rtlCol="0">
                <a:spAutoFit/>
              </a:bodyPr>
              <a:lstStyle/>
              <a:p>
                <a:r>
                  <a:rPr lang="en-GB" dirty="0"/>
                  <a:t>Wavelength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GB" dirty="0"/>
                  <a:t> in a medium of refractive index </a:t>
                </a:r>
                <a14:m>
                  <m:oMath xmlns:m="http://schemas.openxmlformats.org/officeDocument/2006/math">
                    <m:r>
                      <a:rPr lang="en-GB" b="0" i="1" smtClean="0">
                        <a:latin typeface="Cambria Math" panose="02040503050406030204" pitchFamily="18" charset="0"/>
                      </a:rPr>
                      <m:t>𝑛</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259632" y="767092"/>
                <a:ext cx="4697825" cy="369332"/>
              </a:xfrm>
              <a:prstGeom prst="rect">
                <a:avLst/>
              </a:prstGeom>
              <a:blipFill>
                <a:blip r:embed="rId3"/>
                <a:stretch>
                  <a:fillRect l="-116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59632" y="2961237"/>
                <a:ext cx="5987408" cy="369332"/>
              </a:xfrm>
              <a:prstGeom prst="rect">
                <a:avLst/>
              </a:prstGeom>
              <a:noFill/>
            </p:spPr>
            <p:txBody>
              <a:bodyPr wrap="none" rtlCol="0">
                <a:spAutoFit/>
              </a:bodyPr>
              <a:lstStyle/>
              <a:p>
                <a:r>
                  <a:rPr lang="en-GB" dirty="0"/>
                  <a:t>Wavelength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GB" dirty="0"/>
                  <a:t> in vacuum (refractive index of vacuum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1259632" y="2961237"/>
                <a:ext cx="5987408" cy="369332"/>
              </a:xfrm>
              <a:prstGeom prst="rect">
                <a:avLst/>
              </a:prstGeom>
              <a:blipFill>
                <a:blip r:embed="rId4"/>
                <a:stretch>
                  <a:fillRect l="-91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59831" y="3551804"/>
                <a:ext cx="1971244" cy="813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𝜆</m:t>
                          </m:r>
                        </m:e>
                        <m:sub>
                          <m:r>
                            <a:rPr lang="en-GB" sz="2800" b="0" i="1" smtClean="0">
                              <a:latin typeface="Cambria Math" panose="02040503050406030204" pitchFamily="18" charset="0"/>
                              <a:ea typeface="Cambria Math" panose="02040503050406030204" pitchFamily="18" charset="0"/>
                            </a:rPr>
                            <m:t>0</m:t>
                          </m:r>
                        </m:sub>
                      </m:sSub>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𝑐𝑇</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𝑐</m:t>
                          </m:r>
                        </m:num>
                        <m:den>
                          <m:r>
                            <a:rPr lang="en-GB" sz="2800" b="0" i="1" smtClean="0">
                              <a:latin typeface="Cambria Math" panose="02040503050406030204" pitchFamily="18" charset="0"/>
                              <a:ea typeface="Cambria Math" panose="02040503050406030204" pitchFamily="18" charset="0"/>
                            </a:rPr>
                            <m:t>𝑓</m:t>
                          </m:r>
                        </m:den>
                      </m:f>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059831" y="3551804"/>
                <a:ext cx="1971244" cy="8133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59632" y="1950558"/>
                <a:ext cx="5256888" cy="923330"/>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oMath>
                </a14:m>
                <a:r>
                  <a:rPr lang="en-US" dirty="0"/>
                  <a:t> velocity of propagation in the medium (light speed)</a:t>
                </a:r>
              </a:p>
              <a:p>
                <a14:m>
                  <m:oMath xmlns:m="http://schemas.openxmlformats.org/officeDocument/2006/math">
                    <m:r>
                      <a:rPr lang="en-GB" b="0" i="1" smtClean="0">
                        <a:latin typeface="Cambria Math" panose="02040503050406030204" pitchFamily="18" charset="0"/>
                      </a:rPr>
                      <m:t>𝑓</m:t>
                    </m:r>
                  </m:oMath>
                </a14:m>
                <a:r>
                  <a:rPr lang="en-US" dirty="0"/>
                  <a:t>: frequency </a:t>
                </a:r>
              </a:p>
              <a:p>
                <a14:m>
                  <m:oMath xmlns:m="http://schemas.openxmlformats.org/officeDocument/2006/math">
                    <m:r>
                      <a:rPr lang="en-GB" b="0" i="1" smtClean="0">
                        <a:latin typeface="Cambria Math" panose="02040503050406030204" pitchFamily="18" charset="0"/>
                      </a:rPr>
                      <m:t>𝑇</m:t>
                    </m:r>
                  </m:oMath>
                </a14:m>
                <a:r>
                  <a:rPr lang="en-US" dirty="0"/>
                  <a:t>: period</a:t>
                </a:r>
              </a:p>
            </p:txBody>
          </p:sp>
        </mc:Choice>
        <mc:Fallback xmlns="">
          <p:sp>
            <p:nvSpPr>
              <p:cNvPr id="10" name="TextBox 9"/>
              <p:cNvSpPr txBox="1">
                <a:spLocks noRot="1" noChangeAspect="1" noMove="1" noResize="1" noEditPoints="1" noAdjustHandles="1" noChangeArrowheads="1" noChangeShapeType="1" noTextEdit="1"/>
              </p:cNvSpPr>
              <p:nvPr/>
            </p:nvSpPr>
            <p:spPr>
              <a:xfrm>
                <a:off x="1259632" y="1950558"/>
                <a:ext cx="5256888" cy="923330"/>
              </a:xfrm>
              <a:prstGeom prst="rect">
                <a:avLst/>
              </a:prstGeom>
              <a:blipFill>
                <a:blip r:embed="rId6"/>
                <a:stretch>
                  <a:fillRect l="-348" t="-3974" b="-9934"/>
                </a:stretch>
              </a:blipFill>
            </p:spPr>
            <p:txBody>
              <a:bodyPr/>
              <a:lstStyle/>
              <a:p>
                <a:r>
                  <a:rPr lang="en-US">
                    <a:noFill/>
                  </a:rPr>
                  <a:t> </a:t>
                </a:r>
              </a:p>
            </p:txBody>
          </p:sp>
        </mc:Fallback>
      </mc:AlternateContent>
      <p:sp>
        <p:nvSpPr>
          <p:cNvPr id="11" name="TextBox 10"/>
          <p:cNvSpPr txBox="1"/>
          <p:nvPr/>
        </p:nvSpPr>
        <p:spPr>
          <a:xfrm>
            <a:off x="1259632" y="4615500"/>
            <a:ext cx="3922933" cy="369332"/>
          </a:xfrm>
          <a:prstGeom prst="rect">
            <a:avLst/>
          </a:prstGeom>
          <a:noFill/>
        </p:spPr>
        <p:txBody>
          <a:bodyPr wrap="none" rtlCol="0">
            <a:spAutoFit/>
          </a:bodyPr>
          <a:lstStyle/>
          <a:p>
            <a:r>
              <a:rPr lang="en-GB" dirty="0"/>
              <a:t>Velocity of propagation of a light wave: </a:t>
            </a:r>
            <a:endParaRPr lang="en-US" dirty="0"/>
          </a:p>
        </p:txBody>
      </p:sp>
      <mc:AlternateContent xmlns:mc="http://schemas.openxmlformats.org/markup-compatibility/2006" xmlns:a14="http://schemas.microsoft.com/office/drawing/2010/main">
        <mc:Choice Requires="a14">
          <p:sp>
            <p:nvSpPr>
              <p:cNvPr id="12" name="TextBox 11"/>
              <p:cNvSpPr txBox="1"/>
              <p:nvPr/>
            </p:nvSpPr>
            <p:spPr>
              <a:xfrm>
                <a:off x="1915227" y="5136283"/>
                <a:ext cx="261174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𝜆</m:t>
                          </m:r>
                        </m:num>
                        <m:den>
                          <m:r>
                            <a:rPr lang="en-GB" sz="2400" b="0" i="1" smtClean="0">
                              <a:latin typeface="Cambria Math" panose="02040503050406030204" pitchFamily="18" charset="0"/>
                            </a:rPr>
                            <m:t>𝑇</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𝑘</m:t>
                          </m:r>
                        </m:num>
                        <m:den>
                          <m:r>
                            <a:rPr lang="en-GB" sz="2400" b="0" i="1" smtClean="0">
                              <a:latin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𝜔</m:t>
                          </m:r>
                        </m:num>
                        <m:den>
                          <m:r>
                            <a:rPr lang="en-GB" sz="2400" b="0" i="1" smtClean="0">
                              <a:latin typeface="Cambria Math" panose="02040503050406030204" pitchFamily="18" charset="0"/>
                            </a:rPr>
                            <m:t>𝑘</m:t>
                          </m:r>
                        </m:den>
                      </m:f>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915227" y="5136283"/>
                <a:ext cx="2611741" cy="76360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flipH="1">
                <a:off x="827583" y="6137815"/>
                <a:ext cx="7560840" cy="923330"/>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m:t>
                    </m:r>
                  </m:oMath>
                </a14:m>
                <a:r>
                  <a:rPr lang="en-US" dirty="0"/>
                  <a:t> is the angular frequency</a:t>
                </a:r>
              </a:p>
              <a:p>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𝜆</m:t>
                    </m:r>
                  </m:oMath>
                </a14:m>
                <a:r>
                  <a:rPr lang="en-US" dirty="0"/>
                  <a:t> is the wave number in the medium of </a:t>
                </a:r>
                <a:r>
                  <a:rPr lang="en-GB" dirty="0"/>
                  <a:t>refractive index </a:t>
                </a:r>
                <a14:m>
                  <m:oMath xmlns:m="http://schemas.openxmlformats.org/officeDocument/2006/math">
                    <m:r>
                      <a:rPr lang="en-GB" i="1">
                        <a:latin typeface="Cambria Math" panose="02040503050406030204" pitchFamily="18" charset="0"/>
                      </a:rPr>
                      <m:t>𝑛</m:t>
                    </m:r>
                  </m:oMath>
                </a14:m>
                <a:endParaRPr lang="en-US" dirty="0"/>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flipH="1">
                <a:off x="827583" y="6137815"/>
                <a:ext cx="7560840" cy="923330"/>
              </a:xfrm>
              <a:prstGeom prst="rect">
                <a:avLst/>
              </a:prstGeom>
              <a:blipFill>
                <a:blip r:embed="rId8"/>
                <a:stretch>
                  <a:fillRect t="-3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776683" y="5157192"/>
                <a:ext cx="834459" cy="6324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𝑐</m:t>
                          </m:r>
                        </m:num>
                        <m:den>
                          <m:r>
                            <a:rPr lang="en-GB" sz="2400" b="0" i="1" smtClean="0">
                              <a:latin typeface="Cambria Math" panose="02040503050406030204" pitchFamily="18" charset="0"/>
                            </a:rPr>
                            <m:t>𝑛</m:t>
                          </m:r>
                        </m:den>
                      </m:f>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776683" y="5157192"/>
                <a:ext cx="834459" cy="63241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0514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37</a:t>
            </a:fld>
            <a:endParaRPr lang="en-US" altLang="zh-CN"/>
          </a:p>
        </p:txBody>
      </p:sp>
      <p:sp>
        <p:nvSpPr>
          <p:cNvPr id="2" name="TextBox 1"/>
          <p:cNvSpPr txBox="1"/>
          <p:nvPr/>
        </p:nvSpPr>
        <p:spPr>
          <a:xfrm>
            <a:off x="2987824" y="1268760"/>
            <a:ext cx="3600400" cy="4031873"/>
          </a:xfrm>
          <a:prstGeom prst="rect">
            <a:avLst/>
          </a:prstGeom>
          <a:noFill/>
        </p:spPr>
        <p:txBody>
          <a:bodyPr wrap="square" rtlCol="0">
            <a:spAutoFit/>
          </a:bodyPr>
          <a:lstStyle/>
          <a:p>
            <a:r>
              <a:rPr lang="en-GB" sz="3200" dirty="0"/>
              <a:t>End of lesson 4, and end of lessons about wave optics.</a:t>
            </a:r>
          </a:p>
          <a:p>
            <a:endParaRPr lang="en-GB" sz="3200" dirty="0"/>
          </a:p>
          <a:p>
            <a:r>
              <a:rPr lang="en-GB" sz="3200" dirty="0"/>
              <a:t>Next part is: Introduction to thermodynamics and heat transfers.</a:t>
            </a:r>
            <a:endParaRPr lang="en-US" sz="3200" dirty="0"/>
          </a:p>
        </p:txBody>
      </p:sp>
    </p:spTree>
    <p:extLst>
      <p:ext uri="{BB962C8B-B14F-4D97-AF65-F5344CB8AC3E}">
        <p14:creationId xmlns:p14="http://schemas.microsoft.com/office/powerpoint/2010/main" val="271778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a:t>
            </a:fld>
            <a:endParaRPr lang="en-US" altLang="zh-CN"/>
          </a:p>
        </p:txBody>
      </p:sp>
      <p:sp>
        <p:nvSpPr>
          <p:cNvPr id="2" name="TextBox 1"/>
          <p:cNvSpPr txBox="1"/>
          <p:nvPr/>
        </p:nvSpPr>
        <p:spPr>
          <a:xfrm flipH="1">
            <a:off x="1979712" y="-19067"/>
            <a:ext cx="4130745" cy="1077218"/>
          </a:xfrm>
          <a:prstGeom prst="rect">
            <a:avLst/>
          </a:prstGeom>
          <a:noFill/>
        </p:spPr>
        <p:txBody>
          <a:bodyPr wrap="square" rtlCol="0">
            <a:spAutoFit/>
          </a:bodyPr>
          <a:lstStyle/>
          <a:p>
            <a:r>
              <a:rPr lang="en-GB" sz="3200" dirty="0"/>
              <a:t>Direction of a SHM or a transverse oscillation </a:t>
            </a:r>
            <a:endParaRPr lang="en-US" sz="3200" dirty="0"/>
          </a:p>
        </p:txBody>
      </p:sp>
      <p:sp>
        <p:nvSpPr>
          <p:cNvPr id="3" name="TextBox 2"/>
          <p:cNvSpPr txBox="1"/>
          <p:nvPr/>
        </p:nvSpPr>
        <p:spPr>
          <a:xfrm>
            <a:off x="827585" y="1412776"/>
            <a:ext cx="6624736" cy="646331"/>
          </a:xfrm>
          <a:prstGeom prst="rect">
            <a:avLst/>
          </a:prstGeom>
          <a:noFill/>
        </p:spPr>
        <p:txBody>
          <a:bodyPr wrap="square" rtlCol="0">
            <a:spAutoFit/>
          </a:bodyPr>
          <a:lstStyle/>
          <a:p>
            <a:r>
              <a:rPr lang="en-GB" dirty="0"/>
              <a:t>We have seen the points of the string where a wave is propagating have a SHM if the wave is a sinusoidal wave.</a:t>
            </a:r>
            <a:endParaRPr lang="en-US" dirty="0"/>
          </a:p>
        </p:txBody>
      </p:sp>
      <p:sp>
        <p:nvSpPr>
          <p:cNvPr id="5" name="TextBox 4"/>
          <p:cNvSpPr txBox="1"/>
          <p:nvPr/>
        </p:nvSpPr>
        <p:spPr>
          <a:xfrm flipH="1">
            <a:off x="971600" y="4365104"/>
            <a:ext cx="5354881" cy="369332"/>
          </a:xfrm>
          <a:prstGeom prst="rect">
            <a:avLst/>
          </a:prstGeom>
          <a:noFill/>
        </p:spPr>
        <p:txBody>
          <a:bodyPr wrap="square" rtlCol="0">
            <a:spAutoFit/>
          </a:bodyPr>
          <a:lstStyle/>
          <a:p>
            <a:r>
              <a:rPr lang="en-GB" dirty="0"/>
              <a:t>The oscillation has a certain direction, here the y-axis. </a:t>
            </a:r>
            <a:endParaRPr lang="en-US" dirty="0"/>
          </a:p>
        </p:txBody>
      </p:sp>
      <p:sp>
        <p:nvSpPr>
          <p:cNvPr id="7" name="Freeform 6"/>
          <p:cNvSpPr/>
          <p:nvPr/>
        </p:nvSpPr>
        <p:spPr>
          <a:xfrm>
            <a:off x="1802674" y="2376961"/>
            <a:ext cx="3344092" cy="1554979"/>
          </a:xfrm>
          <a:custGeom>
            <a:avLst/>
            <a:gdLst>
              <a:gd name="connsiteX0" fmla="*/ 0 w 3344092"/>
              <a:gd name="connsiteY0" fmla="*/ 1424330 h 1554979"/>
              <a:gd name="connsiteX1" fmla="*/ 1149532 w 3344092"/>
              <a:gd name="connsiteY1" fmla="*/ 479 h 1554979"/>
              <a:gd name="connsiteX2" fmla="*/ 2286000 w 3344092"/>
              <a:gd name="connsiteY2" fmla="*/ 1554959 h 1554979"/>
              <a:gd name="connsiteX3" fmla="*/ 3344092 w 3344092"/>
              <a:gd name="connsiteY3" fmla="*/ 39668 h 1554979"/>
              <a:gd name="connsiteX4" fmla="*/ 3344092 w 3344092"/>
              <a:gd name="connsiteY4" fmla="*/ 39668 h 1554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1554979">
                <a:moveTo>
                  <a:pt x="0" y="1424330"/>
                </a:moveTo>
                <a:cubicBezTo>
                  <a:pt x="384266" y="701518"/>
                  <a:pt x="768532" y="-21293"/>
                  <a:pt x="1149532" y="479"/>
                </a:cubicBezTo>
                <a:cubicBezTo>
                  <a:pt x="1530532" y="22250"/>
                  <a:pt x="1920240" y="1548427"/>
                  <a:pt x="2286000" y="1554959"/>
                </a:cubicBezTo>
                <a:cubicBezTo>
                  <a:pt x="2651760" y="1561491"/>
                  <a:pt x="3344092" y="39668"/>
                  <a:pt x="3344092" y="39668"/>
                </a:cubicBezTo>
                <a:lnTo>
                  <a:pt x="3344092" y="3966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474720" y="2492896"/>
            <a:ext cx="66523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331640" y="3154450"/>
            <a:ext cx="583264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1023893" y="2935106"/>
                <a:ext cx="218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023893" y="2935106"/>
                <a:ext cx="218842" cy="276999"/>
              </a:xfrm>
              <a:prstGeom prst="rect">
                <a:avLst/>
              </a:prstGeom>
              <a:blipFill>
                <a:blip r:embed="rId2"/>
                <a:stretch>
                  <a:fillRect l="-25000" r="-22222" b="-8696"/>
                </a:stretch>
              </a:blipFill>
            </p:spPr>
            <p:txBody>
              <a:bodyPr/>
              <a:lstStyle/>
              <a:p>
                <a:r>
                  <a:rPr lang="en-US">
                    <a:noFill/>
                  </a:rPr>
                  <a:t> </a:t>
                </a:r>
              </a:p>
            </p:txBody>
          </p:sp>
        </mc:Fallback>
      </mc:AlternateContent>
      <p:cxnSp>
        <p:nvCxnSpPr>
          <p:cNvPr id="15" name="Straight Arrow Connector 14"/>
          <p:cNvCxnSpPr/>
          <p:nvPr/>
        </p:nvCxnSpPr>
        <p:spPr>
          <a:xfrm>
            <a:off x="6948264" y="3154450"/>
            <a:ext cx="792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7740352" y="301595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740352" y="3015950"/>
                <a:ext cx="188128" cy="276999"/>
              </a:xfrm>
              <a:prstGeom prst="rect">
                <a:avLst/>
              </a:prstGeom>
              <a:blipFill>
                <a:blip r:embed="rId3"/>
                <a:stretch>
                  <a:fillRect l="-16129" r="-12903" b="-2222"/>
                </a:stretch>
              </a:blipFill>
            </p:spPr>
            <p:txBody>
              <a:bodyPr/>
              <a:lstStyle/>
              <a:p>
                <a:r>
                  <a:rPr lang="en-US">
                    <a:noFill/>
                  </a:rPr>
                  <a:t> </a:t>
                </a:r>
              </a:p>
            </p:txBody>
          </p:sp>
        </mc:Fallback>
      </mc:AlternateContent>
      <p:cxnSp>
        <p:nvCxnSpPr>
          <p:cNvPr id="18" name="Straight Arrow Connector 17"/>
          <p:cNvCxnSpPr/>
          <p:nvPr/>
        </p:nvCxnSpPr>
        <p:spPr>
          <a:xfrm flipV="1">
            <a:off x="1331640" y="2376961"/>
            <a:ext cx="0" cy="777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1037605" y="2077588"/>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037605" y="2077588"/>
                <a:ext cx="191526" cy="276999"/>
              </a:xfrm>
              <a:prstGeom prst="rect">
                <a:avLst/>
              </a:prstGeom>
              <a:blipFill>
                <a:blip r:embed="rId4"/>
                <a:stretch>
                  <a:fillRect l="-28125" r="-25000" b="-28889"/>
                </a:stretch>
              </a:blipFill>
            </p:spPr>
            <p:txBody>
              <a:bodyPr/>
              <a:lstStyle/>
              <a:p>
                <a:r>
                  <a:rPr lang="en-US">
                    <a:noFill/>
                  </a:rPr>
                  <a:t> </a:t>
                </a:r>
              </a:p>
            </p:txBody>
          </p:sp>
        </mc:Fallback>
      </mc:AlternateContent>
      <p:sp>
        <p:nvSpPr>
          <p:cNvPr id="20" name="TextBox 19"/>
          <p:cNvSpPr txBox="1"/>
          <p:nvPr/>
        </p:nvSpPr>
        <p:spPr>
          <a:xfrm>
            <a:off x="5292080" y="2216087"/>
            <a:ext cx="1806970" cy="369332"/>
          </a:xfrm>
          <a:prstGeom prst="rect">
            <a:avLst/>
          </a:prstGeom>
          <a:noFill/>
        </p:spPr>
        <p:txBody>
          <a:bodyPr wrap="none" rtlCol="0">
            <a:spAutoFit/>
          </a:bodyPr>
          <a:lstStyle/>
          <a:p>
            <a:r>
              <a:rPr lang="en-GB" dirty="0"/>
              <a:t>A part of a string </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2233090" y="4890601"/>
                <a:ext cx="3148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𝑘𝑥</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e>
                      </m:func>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233090" y="4890601"/>
                <a:ext cx="3148491" cy="276999"/>
              </a:xfrm>
              <a:prstGeom prst="rect">
                <a:avLst/>
              </a:prstGeom>
              <a:blipFill>
                <a:blip r:embed="rId5"/>
                <a:stretch>
                  <a:fillRect r="-387" b="-34783"/>
                </a:stretch>
              </a:blipFill>
            </p:spPr>
            <p:txBody>
              <a:bodyPr/>
              <a:lstStyle/>
              <a:p>
                <a:r>
                  <a:rPr lang="en-US">
                    <a:noFill/>
                  </a:rPr>
                  <a:t> </a:t>
                </a:r>
              </a:p>
            </p:txBody>
          </p:sp>
        </mc:Fallback>
      </mc:AlternateContent>
      <p:sp>
        <p:nvSpPr>
          <p:cNvPr id="22" name="Oval 21"/>
          <p:cNvSpPr/>
          <p:nvPr/>
        </p:nvSpPr>
        <p:spPr>
          <a:xfrm>
            <a:off x="1979712" y="4734436"/>
            <a:ext cx="1080120" cy="6387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1331640" y="5373216"/>
                <a:ext cx="5589864" cy="369332"/>
              </a:xfrm>
              <a:prstGeom prst="rect">
                <a:avLst/>
              </a:prstGeom>
              <a:noFill/>
            </p:spPr>
            <p:txBody>
              <a:bodyPr wrap="none" rtlCol="0">
                <a:spAutoFit/>
              </a:bodyPr>
              <a:lstStyle/>
              <a:p>
                <a:r>
                  <a:rPr lang="en-GB" dirty="0"/>
                  <a:t>At the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US" dirty="0"/>
                  <a:t> the point of the string as the SHM: </a:t>
                </a:r>
              </a:p>
            </p:txBody>
          </p:sp>
        </mc:Choice>
        <mc:Fallback xmlns="">
          <p:sp>
            <p:nvSpPr>
              <p:cNvPr id="23" name="TextBox 22"/>
              <p:cNvSpPr txBox="1">
                <a:spLocks noRot="1" noChangeAspect="1" noMove="1" noResize="1" noEditPoints="1" noAdjustHandles="1" noChangeArrowheads="1" noChangeShapeType="1" noTextEdit="1"/>
              </p:cNvSpPr>
              <p:nvPr/>
            </p:nvSpPr>
            <p:spPr>
              <a:xfrm>
                <a:off x="1331640" y="5373216"/>
                <a:ext cx="5589864" cy="369332"/>
              </a:xfrm>
              <a:prstGeom prst="rect">
                <a:avLst/>
              </a:prstGeom>
              <a:blipFill>
                <a:blip r:embed="rId6"/>
                <a:stretch>
                  <a:fillRect l="-87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457447" y="5851418"/>
                <a:ext cx="29241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e>
                      </m:func>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457447" y="5851418"/>
                <a:ext cx="2924134" cy="276999"/>
              </a:xfrm>
              <a:prstGeom prst="rect">
                <a:avLst/>
              </a:prstGeom>
              <a:blipFill>
                <a:blip r:embed="rId7"/>
                <a:stretch>
                  <a:fillRect l="-1458" r="-2500" b="-37778"/>
                </a:stretch>
              </a:blipFill>
            </p:spPr>
            <p:txBody>
              <a:bodyPr/>
              <a:lstStyle/>
              <a:p>
                <a:r>
                  <a:rPr lang="en-US">
                    <a:noFill/>
                  </a:rPr>
                  <a:t> </a:t>
                </a:r>
              </a:p>
            </p:txBody>
          </p:sp>
        </mc:Fallback>
      </mc:AlternateContent>
      <p:sp>
        <p:nvSpPr>
          <p:cNvPr id="25" name="TextBox 24"/>
          <p:cNvSpPr txBox="1"/>
          <p:nvPr/>
        </p:nvSpPr>
        <p:spPr>
          <a:xfrm flipH="1">
            <a:off x="1129894" y="6258997"/>
            <a:ext cx="5354881" cy="369332"/>
          </a:xfrm>
          <a:prstGeom prst="rect">
            <a:avLst/>
          </a:prstGeom>
          <a:noFill/>
        </p:spPr>
        <p:txBody>
          <a:bodyPr wrap="square" rtlCol="0">
            <a:spAutoFit/>
          </a:bodyPr>
          <a:lstStyle/>
          <a:p>
            <a:r>
              <a:rPr lang="en-GB" dirty="0"/>
              <a:t>The SHM has a certain direction, here the y-axis. </a:t>
            </a:r>
            <a:endParaRPr lang="en-US" dirty="0"/>
          </a:p>
        </p:txBody>
      </p:sp>
      <p:cxnSp>
        <p:nvCxnSpPr>
          <p:cNvPr id="27" name="Straight Connector 26"/>
          <p:cNvCxnSpPr/>
          <p:nvPr/>
        </p:nvCxnSpPr>
        <p:spPr>
          <a:xfrm flipV="1">
            <a:off x="3275856" y="2406735"/>
            <a:ext cx="0" cy="12184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3159117" y="3658257"/>
                <a:ext cx="2862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159117" y="3658257"/>
                <a:ext cx="286232" cy="276999"/>
              </a:xfrm>
              <a:prstGeom prst="rect">
                <a:avLst/>
              </a:prstGeom>
              <a:blipFill>
                <a:blip r:embed="rId8"/>
                <a:stretch>
                  <a:fillRect l="-10638" r="-8511" b="-17391"/>
                </a:stretch>
              </a:blipFill>
            </p:spPr>
            <p:txBody>
              <a:bodyPr/>
              <a:lstStyle/>
              <a:p>
                <a:r>
                  <a:rPr lang="en-US">
                    <a:noFill/>
                  </a:rPr>
                  <a:t> </a:t>
                </a:r>
              </a:p>
            </p:txBody>
          </p:sp>
        </mc:Fallback>
      </mc:AlternateContent>
    </p:spTree>
    <p:extLst>
      <p:ext uri="{BB962C8B-B14F-4D97-AF65-F5344CB8AC3E}">
        <p14:creationId xmlns:p14="http://schemas.microsoft.com/office/powerpoint/2010/main" val="343751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5</a:t>
            </a:fld>
            <a:endParaRPr lang="en-US" altLang="zh-CN"/>
          </a:p>
        </p:txBody>
      </p:sp>
      <p:sp>
        <p:nvSpPr>
          <p:cNvPr id="2" name="TextBox 1"/>
          <p:cNvSpPr txBox="1"/>
          <p:nvPr/>
        </p:nvSpPr>
        <p:spPr>
          <a:xfrm flipH="1">
            <a:off x="1979712" y="-19067"/>
            <a:ext cx="4130745" cy="1077218"/>
          </a:xfrm>
          <a:prstGeom prst="rect">
            <a:avLst/>
          </a:prstGeom>
          <a:noFill/>
        </p:spPr>
        <p:txBody>
          <a:bodyPr wrap="square" rtlCol="0">
            <a:spAutoFit/>
          </a:bodyPr>
          <a:lstStyle/>
          <a:p>
            <a:r>
              <a:rPr lang="en-GB" sz="3200" dirty="0"/>
              <a:t>Direction of a SHM or a transverse oscillation </a:t>
            </a:r>
            <a:endParaRPr lang="en-US" sz="3200" dirty="0"/>
          </a:p>
        </p:txBody>
      </p:sp>
      <p:sp>
        <p:nvSpPr>
          <p:cNvPr id="26" name="Freeform 25"/>
          <p:cNvSpPr/>
          <p:nvPr/>
        </p:nvSpPr>
        <p:spPr>
          <a:xfrm>
            <a:off x="3707904" y="1844824"/>
            <a:ext cx="467017" cy="1403933"/>
          </a:xfrm>
          <a:custGeom>
            <a:avLst/>
            <a:gdLst>
              <a:gd name="connsiteX0" fmla="*/ 0 w 1541503"/>
              <a:gd name="connsiteY0" fmla="*/ 0 h 3344092"/>
              <a:gd name="connsiteX1" fmla="*/ 1541417 w 1541503"/>
              <a:gd name="connsiteY1" fmla="*/ 522515 h 3344092"/>
              <a:gd name="connsiteX2" fmla="*/ 78377 w 1541503"/>
              <a:gd name="connsiteY2" fmla="*/ 1201783 h 3344092"/>
              <a:gd name="connsiteX3" fmla="*/ 1502228 w 1541503"/>
              <a:gd name="connsiteY3" fmla="*/ 1632858 h 3344092"/>
              <a:gd name="connsiteX4" fmla="*/ 130628 w 1541503"/>
              <a:gd name="connsiteY4" fmla="*/ 2299063 h 3344092"/>
              <a:gd name="connsiteX5" fmla="*/ 1528354 w 1541503"/>
              <a:gd name="connsiteY5" fmla="*/ 2860766 h 3344092"/>
              <a:gd name="connsiteX6" fmla="*/ 809897 w 1541503"/>
              <a:gd name="connsiteY6" fmla="*/ 3344092 h 3344092"/>
              <a:gd name="connsiteX7" fmla="*/ 809897 w 1541503"/>
              <a:gd name="connsiteY7" fmla="*/ 3344092 h 33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503" h="3344092">
                <a:moveTo>
                  <a:pt x="0" y="0"/>
                </a:moveTo>
                <a:cubicBezTo>
                  <a:pt x="764177" y="161109"/>
                  <a:pt x="1528354" y="322218"/>
                  <a:pt x="1541417" y="522515"/>
                </a:cubicBezTo>
                <a:cubicBezTo>
                  <a:pt x="1554480" y="722812"/>
                  <a:pt x="84908" y="1016726"/>
                  <a:pt x="78377" y="1201783"/>
                </a:cubicBezTo>
                <a:cubicBezTo>
                  <a:pt x="71846" y="1386840"/>
                  <a:pt x="1493520" y="1449978"/>
                  <a:pt x="1502228" y="1632858"/>
                </a:cubicBezTo>
                <a:cubicBezTo>
                  <a:pt x="1510936" y="1815738"/>
                  <a:pt x="126274" y="2094412"/>
                  <a:pt x="130628" y="2299063"/>
                </a:cubicBezTo>
                <a:cubicBezTo>
                  <a:pt x="134982" y="2503714"/>
                  <a:pt x="1415143" y="2686595"/>
                  <a:pt x="1528354" y="2860766"/>
                </a:cubicBezTo>
                <a:cubicBezTo>
                  <a:pt x="1641566" y="3034938"/>
                  <a:pt x="809897" y="3344092"/>
                  <a:pt x="809897" y="3344092"/>
                </a:cubicBezTo>
                <a:lnTo>
                  <a:pt x="809897" y="334409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07904" y="3248757"/>
            <a:ext cx="576064" cy="46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403648" y="4572830"/>
            <a:ext cx="7164288" cy="923330"/>
          </a:xfrm>
          <a:prstGeom prst="rect">
            <a:avLst/>
          </a:prstGeom>
          <a:noFill/>
        </p:spPr>
        <p:txBody>
          <a:bodyPr wrap="square" rtlCol="0">
            <a:spAutoFit/>
          </a:bodyPr>
          <a:lstStyle/>
          <a:p>
            <a:r>
              <a:rPr lang="en-GB" dirty="0"/>
              <a:t>In a spring-mass system, if no friction is considered, there is SHM.</a:t>
            </a:r>
          </a:p>
          <a:p>
            <a:endParaRPr lang="en-GB" dirty="0"/>
          </a:p>
          <a:p>
            <a:r>
              <a:rPr lang="en-GB" dirty="0"/>
              <a:t>The SHM has also a certain direction, for this example, the y-axis. </a:t>
            </a:r>
            <a:endParaRPr lang="en-US" dirty="0"/>
          </a:p>
        </p:txBody>
      </p:sp>
      <p:cxnSp>
        <p:nvCxnSpPr>
          <p:cNvPr id="30" name="Straight Connector 29"/>
          <p:cNvCxnSpPr/>
          <p:nvPr/>
        </p:nvCxnSpPr>
        <p:spPr>
          <a:xfrm>
            <a:off x="2784944" y="1775777"/>
            <a:ext cx="2520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951382" y="1340768"/>
            <a:ext cx="93702" cy="2808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rot="16200000">
            <a:off x="4359383" y="2907053"/>
            <a:ext cx="576064" cy="25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5400000">
            <a:off x="4374089" y="3663138"/>
            <a:ext cx="576064" cy="25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3707904" y="4005064"/>
                <a:ext cx="4432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3707904" y="4005064"/>
                <a:ext cx="443263" cy="276999"/>
              </a:xfrm>
              <a:prstGeom prst="rect">
                <a:avLst/>
              </a:prstGeom>
              <a:blipFill>
                <a:blip r:embed="rId2"/>
                <a:stretch>
                  <a:fillRect l="-10959" r="-1095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855619" y="1030503"/>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3855619" y="1030503"/>
                <a:ext cx="191526" cy="276999"/>
              </a:xfrm>
              <a:prstGeom prst="rect">
                <a:avLst/>
              </a:prstGeom>
              <a:blipFill>
                <a:blip r:embed="rId3"/>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929321" y="3266254"/>
                <a:ext cx="22865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e>
                      </m:func>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4929321" y="3266254"/>
                <a:ext cx="2286523" cy="276999"/>
              </a:xfrm>
              <a:prstGeom prst="rect">
                <a:avLst/>
              </a:prstGeom>
              <a:blipFill>
                <a:blip r:embed="rId4"/>
                <a:stretch>
                  <a:fillRect l="-2133" r="-3467" b="-37778"/>
                </a:stretch>
              </a:blipFill>
            </p:spPr>
            <p:txBody>
              <a:bodyPr/>
              <a:lstStyle/>
              <a:p>
                <a:r>
                  <a:rPr lang="en-US">
                    <a:noFill/>
                  </a:rPr>
                  <a:t> </a:t>
                </a:r>
              </a:p>
            </p:txBody>
          </p:sp>
        </mc:Fallback>
      </mc:AlternateContent>
      <p:cxnSp>
        <p:nvCxnSpPr>
          <p:cNvPr id="41" name="Straight Connector 40"/>
          <p:cNvCxnSpPr/>
          <p:nvPr/>
        </p:nvCxnSpPr>
        <p:spPr>
          <a:xfrm>
            <a:off x="3419872" y="3482894"/>
            <a:ext cx="110164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88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6</a:t>
            </a:fld>
            <a:endParaRPr lang="en-US" altLang="zh-CN"/>
          </a:p>
        </p:txBody>
      </p:sp>
      <p:sp>
        <p:nvSpPr>
          <p:cNvPr id="3" name="Rectangle: Rounded Corners 41">
            <a:extLst>
              <a:ext uri="{FF2B5EF4-FFF2-40B4-BE49-F238E27FC236}">
                <a16:creationId xmlns:a16="http://schemas.microsoft.com/office/drawing/2014/main" id="{6981B27F-B8BF-439E-8F75-DA3840242870}"/>
              </a:ext>
            </a:extLst>
          </p:cNvPr>
          <p:cNvSpPr/>
          <p:nvPr/>
        </p:nvSpPr>
        <p:spPr bwMode="auto">
          <a:xfrm>
            <a:off x="5070458" y="3659875"/>
            <a:ext cx="3985370" cy="107132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a:extLst>
              <a:ext uri="{FF2B5EF4-FFF2-40B4-BE49-F238E27FC236}">
                <a16:creationId xmlns:a16="http://schemas.microsoft.com/office/drawing/2014/main" id="{A6F52820-D517-4268-91E1-C82DF429CB59}"/>
              </a:ext>
            </a:extLst>
          </p:cNvPr>
          <p:cNvSpPr>
            <a:spLocks noGrp="1"/>
          </p:cNvSpPr>
          <p:nvPr>
            <p:ph type="title"/>
          </p:nvPr>
        </p:nvSpPr>
        <p:spPr>
          <a:xfrm>
            <a:off x="826228" y="-95689"/>
            <a:ext cx="8229600" cy="1143000"/>
          </a:xfrm>
        </p:spPr>
        <p:txBody>
          <a:bodyPr/>
          <a:lstStyle/>
          <a:p>
            <a:r>
              <a:rPr lang="en-GB" dirty="0"/>
              <a:t>Two components of the polarization</a:t>
            </a:r>
            <a:endParaRPr lang="en-US" dirty="0"/>
          </a:p>
        </p:txBody>
      </p:sp>
      <p:sp>
        <p:nvSpPr>
          <p:cNvPr id="6" name="Content Placeholder 2">
            <a:extLst>
              <a:ext uri="{FF2B5EF4-FFF2-40B4-BE49-F238E27FC236}">
                <a16:creationId xmlns:a16="http://schemas.microsoft.com/office/drawing/2014/main" id="{EF36C547-0063-47BB-A992-842CB1A56D6D}"/>
              </a:ext>
            </a:extLst>
          </p:cNvPr>
          <p:cNvSpPr>
            <a:spLocks noGrp="1"/>
          </p:cNvSpPr>
          <p:nvPr>
            <p:ph idx="1"/>
          </p:nvPr>
        </p:nvSpPr>
        <p:spPr>
          <a:xfrm>
            <a:off x="393585" y="1396893"/>
            <a:ext cx="8229600" cy="4525963"/>
          </a:xfrm>
        </p:spPr>
        <p:txBody>
          <a:bodyPr/>
          <a:lstStyle/>
          <a:p>
            <a:r>
              <a:rPr lang="en-GB" sz="2400" dirty="0"/>
              <a:t>For a z-propagating wave, </a:t>
            </a:r>
            <a:endParaRPr lang="en-US" sz="2400" dirty="0"/>
          </a:p>
        </p:txBody>
      </p:sp>
      <p:cxnSp>
        <p:nvCxnSpPr>
          <p:cNvPr id="7" name="Straight Arrow Connector 6">
            <a:extLst>
              <a:ext uri="{FF2B5EF4-FFF2-40B4-BE49-F238E27FC236}">
                <a16:creationId xmlns:a16="http://schemas.microsoft.com/office/drawing/2014/main" id="{4339988C-18AD-4E94-B114-65160AA4FF89}"/>
              </a:ext>
            </a:extLst>
          </p:cNvPr>
          <p:cNvCxnSpPr/>
          <p:nvPr/>
        </p:nvCxnSpPr>
        <p:spPr bwMode="auto">
          <a:xfrm flipV="1">
            <a:off x="2478170" y="3383126"/>
            <a:ext cx="0" cy="10801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6B80DA80-5811-4857-8929-972809DB44DC}"/>
              </a:ext>
            </a:extLst>
          </p:cNvPr>
          <p:cNvCxnSpPr/>
          <p:nvPr/>
        </p:nvCxnSpPr>
        <p:spPr bwMode="auto">
          <a:xfrm>
            <a:off x="2442806" y="4492174"/>
            <a:ext cx="830638" cy="2062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63B34EE0-EFFD-48ED-9D46-4594CB858181}"/>
              </a:ext>
            </a:extLst>
          </p:cNvPr>
          <p:cNvCxnSpPr/>
          <p:nvPr/>
        </p:nvCxnSpPr>
        <p:spPr bwMode="auto">
          <a:xfrm flipV="1">
            <a:off x="2478170" y="3659875"/>
            <a:ext cx="668789" cy="803371"/>
          </a:xfrm>
          <a:prstGeom prst="straightConnector1">
            <a:avLst/>
          </a:prstGeom>
          <a:solidFill>
            <a:schemeClr val="accent1"/>
          </a:solidFill>
          <a:ln w="28575" cap="flat" cmpd="sng" algn="ctr">
            <a:solidFill>
              <a:srgbClr val="FF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3767EA15-D432-49FF-BFB9-0FF8C7FA9C94}"/>
              </a:ext>
            </a:extLst>
          </p:cNvPr>
          <p:cNvCxnSpPr>
            <a:stCxn id="15" idx="1"/>
          </p:cNvCxnSpPr>
          <p:nvPr/>
        </p:nvCxnSpPr>
        <p:spPr bwMode="auto">
          <a:xfrm flipH="1">
            <a:off x="3218687" y="3566097"/>
            <a:ext cx="1582" cy="115059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4B11270F-3C05-4122-BBAD-C3E95CA12F71}"/>
              </a:ext>
            </a:extLst>
          </p:cNvPr>
          <p:cNvCxnSpPr/>
          <p:nvPr/>
        </p:nvCxnSpPr>
        <p:spPr bwMode="auto">
          <a:xfrm>
            <a:off x="2462299" y="3458832"/>
            <a:ext cx="727060" cy="201043"/>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A0941594-EA6A-4840-AB8B-2A756F03160A}"/>
              </a:ext>
            </a:extLst>
          </p:cNvPr>
          <p:cNvCxnSpPr/>
          <p:nvPr/>
        </p:nvCxnSpPr>
        <p:spPr bwMode="auto">
          <a:xfrm flipH="1">
            <a:off x="1933332" y="4457686"/>
            <a:ext cx="544838" cy="781604"/>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3A9AE4E0-FA28-4C96-A08B-F6C0AA791433}"/>
              </a:ext>
            </a:extLst>
          </p:cNvPr>
          <p:cNvSpPr txBox="1"/>
          <p:nvPr/>
        </p:nvSpPr>
        <p:spPr>
          <a:xfrm>
            <a:off x="2109283" y="5300705"/>
            <a:ext cx="1423365" cy="523220"/>
          </a:xfrm>
          <a:prstGeom prst="rect">
            <a:avLst/>
          </a:prstGeom>
          <a:noFill/>
        </p:spPr>
        <p:txBody>
          <a:bodyPr wrap="square" rtlCol="0">
            <a:spAutoFit/>
          </a:bodyPr>
          <a:lstStyle/>
          <a:p>
            <a:r>
              <a:rPr lang="en-GB" sz="1400" dirty="0"/>
              <a:t>Propagation along z-direction</a:t>
            </a:r>
            <a:endParaRPr lang="en-US" sz="1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3997554-B8EA-4870-BBB8-D43655F07FAF}"/>
                  </a:ext>
                </a:extLst>
              </p:cNvPr>
              <p:cNvSpPr txBox="1"/>
              <p:nvPr/>
            </p:nvSpPr>
            <p:spPr>
              <a:xfrm>
                <a:off x="2731380" y="4823192"/>
                <a:ext cx="1156791"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𝐸</m:t>
                              </m:r>
                            </m:e>
                          </m:acc>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𝑒</m:t>
                              </m:r>
                            </m:e>
                          </m:acc>
                        </m:e>
                        <m:sub>
                          <m:r>
                            <a:rPr lang="en-GB" b="0" i="1" smtClean="0">
                              <a:latin typeface="Cambria Math" panose="02040503050406030204" pitchFamily="18" charset="0"/>
                            </a:rPr>
                            <m:t>𝑥</m:t>
                          </m:r>
                        </m:sub>
                      </m:sSub>
                    </m:oMath>
                  </m:oMathPara>
                </a14:m>
                <a:endParaRPr lang="en-US" dirty="0"/>
              </a:p>
            </p:txBody>
          </p:sp>
        </mc:Choice>
        <mc:Fallback xmlns="">
          <p:sp>
            <p:nvSpPr>
              <p:cNvPr id="14" name="TextBox 13">
                <a:extLst>
                  <a:ext uri="{FF2B5EF4-FFF2-40B4-BE49-F238E27FC236}">
                    <a16:creationId xmlns:a16="http://schemas.microsoft.com/office/drawing/2014/main" id="{03997554-B8EA-4870-BBB8-D43655F07FAF}"/>
                  </a:ext>
                </a:extLst>
              </p:cNvPr>
              <p:cNvSpPr txBox="1">
                <a:spLocks noRot="1" noChangeAspect="1" noMove="1" noResize="1" noEditPoints="1" noAdjustHandles="1" noChangeArrowheads="1" noChangeShapeType="1" noTextEdit="1"/>
              </p:cNvSpPr>
              <p:nvPr/>
            </p:nvSpPr>
            <p:spPr>
              <a:xfrm>
                <a:off x="2731380" y="4823192"/>
                <a:ext cx="1156791" cy="310598"/>
              </a:xfrm>
              <a:prstGeom prst="rect">
                <a:avLst/>
              </a:prstGeom>
              <a:blipFill>
                <a:blip r:embed="rId2"/>
                <a:stretch>
                  <a:fillRect l="-3684" t="-27451" r="-21579"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680A210-1571-4294-9AD9-27DADACAF6E0}"/>
                  </a:ext>
                </a:extLst>
              </p:cNvPr>
              <p:cNvSpPr txBox="1"/>
              <p:nvPr/>
            </p:nvSpPr>
            <p:spPr>
              <a:xfrm>
                <a:off x="3220269" y="3410798"/>
                <a:ext cx="211019"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FF"/>
                              </a:solidFill>
                              <a:latin typeface="Cambria Math" panose="02040503050406030204" pitchFamily="18" charset="0"/>
                            </a:rPr>
                          </m:ctrlPr>
                        </m:accPr>
                        <m:e>
                          <m:r>
                            <a:rPr lang="en-GB" b="0" i="1" smtClean="0">
                              <a:solidFill>
                                <a:srgbClr val="FF00FF"/>
                              </a:solidFill>
                              <a:latin typeface="Cambria Math" panose="02040503050406030204" pitchFamily="18" charset="0"/>
                            </a:rPr>
                            <m:t>𝐸</m:t>
                          </m:r>
                        </m:e>
                      </m:acc>
                    </m:oMath>
                  </m:oMathPara>
                </a14:m>
                <a:endParaRPr lang="en-US" dirty="0"/>
              </a:p>
            </p:txBody>
          </p:sp>
        </mc:Choice>
        <mc:Fallback xmlns="">
          <p:sp>
            <p:nvSpPr>
              <p:cNvPr id="15" name="TextBox 14">
                <a:extLst>
                  <a:ext uri="{FF2B5EF4-FFF2-40B4-BE49-F238E27FC236}">
                    <a16:creationId xmlns:a16="http://schemas.microsoft.com/office/drawing/2014/main" id="{A680A210-1571-4294-9AD9-27DADACAF6E0}"/>
                  </a:ext>
                </a:extLst>
              </p:cNvPr>
              <p:cNvSpPr txBox="1">
                <a:spLocks noRot="1" noChangeAspect="1" noMove="1" noResize="1" noEditPoints="1" noAdjustHandles="1" noChangeArrowheads="1" noChangeShapeType="1" noTextEdit="1"/>
              </p:cNvSpPr>
              <p:nvPr/>
            </p:nvSpPr>
            <p:spPr>
              <a:xfrm>
                <a:off x="3220269" y="3410798"/>
                <a:ext cx="211019" cy="310598"/>
              </a:xfrm>
              <a:prstGeom prst="rect">
                <a:avLst/>
              </a:prstGeom>
              <a:blipFill>
                <a:blip r:embed="rId3"/>
                <a:stretch>
                  <a:fillRect l="-22857" r="-22857" b="-10000"/>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B50713B6-0D21-42B1-A176-BAD27B5A16F5}"/>
              </a:ext>
            </a:extLst>
          </p:cNvPr>
          <p:cNvCxnSpPr/>
          <p:nvPr/>
        </p:nvCxnSpPr>
        <p:spPr bwMode="auto">
          <a:xfrm>
            <a:off x="2398541" y="4492545"/>
            <a:ext cx="1662557" cy="42679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7F65AFF-538B-4B98-8A5D-077913B3144F}"/>
                  </a:ext>
                </a:extLst>
              </p:cNvPr>
              <p:cNvSpPr txBox="1"/>
              <p:nvPr/>
            </p:nvSpPr>
            <p:spPr>
              <a:xfrm>
                <a:off x="4167200" y="4823192"/>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a:extLst>
                  <a:ext uri="{FF2B5EF4-FFF2-40B4-BE49-F238E27FC236}">
                    <a16:creationId xmlns:a16="http://schemas.microsoft.com/office/drawing/2014/main" id="{17F65AFF-538B-4B98-8A5D-077913B3144F}"/>
                  </a:ext>
                </a:extLst>
              </p:cNvPr>
              <p:cNvSpPr txBox="1">
                <a:spLocks noRot="1" noChangeAspect="1" noMove="1" noResize="1" noEditPoints="1" noAdjustHandles="1" noChangeArrowheads="1" noChangeShapeType="1" noTextEdit="1"/>
              </p:cNvSpPr>
              <p:nvPr/>
            </p:nvSpPr>
            <p:spPr>
              <a:xfrm>
                <a:off x="4167200" y="4823192"/>
                <a:ext cx="188128" cy="276999"/>
              </a:xfrm>
              <a:prstGeom prst="rect">
                <a:avLst/>
              </a:prstGeom>
              <a:blipFill>
                <a:blip r:embed="rId4"/>
                <a:stretch>
                  <a:fillRect l="-16667" r="-16667"/>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06480548-F3D9-45C8-A00D-CC2746031BA1}"/>
              </a:ext>
            </a:extLst>
          </p:cNvPr>
          <p:cNvCxnSpPr/>
          <p:nvPr/>
        </p:nvCxnSpPr>
        <p:spPr bwMode="auto">
          <a:xfrm flipV="1">
            <a:off x="2478170" y="2245913"/>
            <a:ext cx="0" cy="2211773"/>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5D0C4CE-2DB0-4DFA-953C-68D279036F16}"/>
                  </a:ext>
                </a:extLst>
              </p:cNvPr>
              <p:cNvSpPr txBox="1"/>
              <p:nvPr/>
            </p:nvSpPr>
            <p:spPr>
              <a:xfrm>
                <a:off x="2487920" y="203782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9" name="TextBox 18">
                <a:extLst>
                  <a:ext uri="{FF2B5EF4-FFF2-40B4-BE49-F238E27FC236}">
                    <a16:creationId xmlns:a16="http://schemas.microsoft.com/office/drawing/2014/main" id="{55D0C4CE-2DB0-4DFA-953C-68D279036F16}"/>
                  </a:ext>
                </a:extLst>
              </p:cNvPr>
              <p:cNvSpPr txBox="1">
                <a:spLocks noRot="1" noChangeAspect="1" noMove="1" noResize="1" noEditPoints="1" noAdjustHandles="1" noChangeArrowheads="1" noChangeShapeType="1" noTextEdit="1"/>
              </p:cNvSpPr>
              <p:nvPr/>
            </p:nvSpPr>
            <p:spPr>
              <a:xfrm>
                <a:off x="2487920" y="2037820"/>
                <a:ext cx="191526" cy="276999"/>
              </a:xfrm>
              <a:prstGeom prst="rect">
                <a:avLst/>
              </a:prstGeom>
              <a:blipFill>
                <a:blip r:embed="rId5"/>
                <a:stretch>
                  <a:fillRect l="-28125" r="-25000"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0B4816E-70E0-4538-A020-4D25C5B30EA5}"/>
                  </a:ext>
                </a:extLst>
              </p:cNvPr>
              <p:cNvSpPr txBox="1"/>
              <p:nvPr/>
            </p:nvSpPr>
            <p:spPr>
              <a:xfrm>
                <a:off x="1177141" y="3242772"/>
                <a:ext cx="1179682" cy="338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𝐸</m:t>
                              </m:r>
                            </m:e>
                          </m:acc>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𝑒</m:t>
                              </m:r>
                            </m:e>
                          </m:acc>
                        </m:e>
                        <m:sub>
                          <m:r>
                            <a:rPr lang="en-GB" b="0" i="1" smtClean="0">
                              <a:latin typeface="Cambria Math" panose="02040503050406030204" pitchFamily="18" charset="0"/>
                            </a:rPr>
                            <m:t>𝑦</m:t>
                          </m:r>
                        </m:sub>
                      </m:sSub>
                    </m:oMath>
                  </m:oMathPara>
                </a14:m>
                <a:endParaRPr lang="en-US" dirty="0"/>
              </a:p>
            </p:txBody>
          </p:sp>
        </mc:Choice>
        <mc:Fallback xmlns="">
          <p:sp>
            <p:nvSpPr>
              <p:cNvPr id="20" name="TextBox 19">
                <a:extLst>
                  <a:ext uri="{FF2B5EF4-FFF2-40B4-BE49-F238E27FC236}">
                    <a16:creationId xmlns:a16="http://schemas.microsoft.com/office/drawing/2014/main" id="{80B4816E-70E0-4538-A020-4D25C5B30EA5}"/>
                  </a:ext>
                </a:extLst>
              </p:cNvPr>
              <p:cNvSpPr txBox="1">
                <a:spLocks noRot="1" noChangeAspect="1" noMove="1" noResize="1" noEditPoints="1" noAdjustHandles="1" noChangeArrowheads="1" noChangeShapeType="1" noTextEdit="1"/>
              </p:cNvSpPr>
              <p:nvPr/>
            </p:nvSpPr>
            <p:spPr>
              <a:xfrm>
                <a:off x="1177141" y="3242772"/>
                <a:ext cx="1179682" cy="338875"/>
              </a:xfrm>
              <a:prstGeom prst="rect">
                <a:avLst/>
              </a:prstGeom>
              <a:blipFill>
                <a:blip r:embed="rId6"/>
                <a:stretch>
                  <a:fillRect l="-3608" t="-26786" r="-20619" b="-16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57A3CE6-9FE8-440D-98EE-9D6CD7D41555}"/>
                  </a:ext>
                </a:extLst>
              </p:cNvPr>
              <p:cNvSpPr/>
              <p:nvPr/>
            </p:nvSpPr>
            <p:spPr>
              <a:xfrm>
                <a:off x="5250559" y="2314819"/>
                <a:ext cx="470513"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𝑒</m:t>
                              </m:r>
                            </m:e>
                          </m:acc>
                        </m:e>
                        <m:sub>
                          <m:r>
                            <a:rPr lang="en-GB" i="1">
                              <a:latin typeface="Cambria Math" panose="02040503050406030204" pitchFamily="18" charset="0"/>
                            </a:rPr>
                            <m:t>𝑦</m:t>
                          </m:r>
                        </m:sub>
                      </m:sSub>
                    </m:oMath>
                  </m:oMathPara>
                </a14:m>
                <a:endParaRPr lang="en-US" dirty="0"/>
              </a:p>
            </p:txBody>
          </p:sp>
        </mc:Choice>
        <mc:Fallback xmlns="">
          <p:sp>
            <p:nvSpPr>
              <p:cNvPr id="21" name="Rectangle 20">
                <a:extLst>
                  <a:ext uri="{FF2B5EF4-FFF2-40B4-BE49-F238E27FC236}">
                    <a16:creationId xmlns:a16="http://schemas.microsoft.com/office/drawing/2014/main" id="{857A3CE6-9FE8-440D-98EE-9D6CD7D41555}"/>
                  </a:ext>
                </a:extLst>
              </p:cNvPr>
              <p:cNvSpPr>
                <a:spLocks noRot="1" noChangeAspect="1" noMove="1" noResize="1" noEditPoints="1" noAdjustHandles="1" noChangeArrowheads="1" noChangeShapeType="1" noTextEdit="1"/>
              </p:cNvSpPr>
              <p:nvPr/>
            </p:nvSpPr>
            <p:spPr>
              <a:xfrm>
                <a:off x="5250559" y="2314819"/>
                <a:ext cx="470513" cy="391261"/>
              </a:xfrm>
              <a:prstGeom prst="rect">
                <a:avLst/>
              </a:prstGeom>
              <a:blipFill>
                <a:blip r:embed="rId7"/>
                <a:stretch>
                  <a:fillRect t="-20313" r="-22078"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58280C9-6715-4F0A-AB62-4C893C5D4654}"/>
                  </a:ext>
                </a:extLst>
              </p:cNvPr>
              <p:cNvSpPr/>
              <p:nvPr/>
            </p:nvSpPr>
            <p:spPr>
              <a:xfrm>
                <a:off x="5250559" y="1945487"/>
                <a:ext cx="4628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𝑒</m:t>
                              </m:r>
                            </m:e>
                          </m:acc>
                        </m:e>
                        <m:sub>
                          <m:r>
                            <a:rPr lang="en-GB" i="1">
                              <a:latin typeface="Cambria Math" panose="02040503050406030204" pitchFamily="18" charset="0"/>
                            </a:rPr>
                            <m:t>𝑥</m:t>
                          </m:r>
                        </m:sub>
                      </m:sSub>
                    </m:oMath>
                  </m:oMathPara>
                </a14:m>
                <a:endParaRPr lang="en-US" dirty="0"/>
              </a:p>
            </p:txBody>
          </p:sp>
        </mc:Choice>
        <mc:Fallback xmlns="">
          <p:sp>
            <p:nvSpPr>
              <p:cNvPr id="22" name="Rectangle 21">
                <a:extLst>
                  <a:ext uri="{FF2B5EF4-FFF2-40B4-BE49-F238E27FC236}">
                    <a16:creationId xmlns:a16="http://schemas.microsoft.com/office/drawing/2014/main" id="{A58280C9-6715-4F0A-AB62-4C893C5D4654}"/>
                  </a:ext>
                </a:extLst>
              </p:cNvPr>
              <p:cNvSpPr>
                <a:spLocks noRot="1" noChangeAspect="1" noMove="1" noResize="1" noEditPoints="1" noAdjustHandles="1" noChangeArrowheads="1" noChangeShapeType="1" noTextEdit="1"/>
              </p:cNvSpPr>
              <p:nvPr/>
            </p:nvSpPr>
            <p:spPr>
              <a:xfrm>
                <a:off x="5250559" y="1945487"/>
                <a:ext cx="462884" cy="369332"/>
              </a:xfrm>
              <a:prstGeom prst="rect">
                <a:avLst/>
              </a:prstGeom>
              <a:blipFill>
                <a:blip r:embed="rId8"/>
                <a:stretch>
                  <a:fillRect t="-21311" r="-22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6A9DCC9-D1E7-4BE6-9D52-D691C41288B2}"/>
                  </a:ext>
                </a:extLst>
              </p:cNvPr>
              <p:cNvSpPr txBox="1"/>
              <p:nvPr/>
            </p:nvSpPr>
            <p:spPr>
              <a:xfrm>
                <a:off x="5698975" y="2037820"/>
                <a:ext cx="3259911" cy="688009"/>
              </a:xfrm>
              <a:prstGeom prst="rect">
                <a:avLst/>
              </a:prstGeom>
              <a:noFill/>
            </p:spPr>
            <p:txBody>
              <a:bodyPr wrap="square" rtlCol="0">
                <a:spAutoFit/>
              </a:bodyPr>
              <a:lstStyle/>
              <a:p>
                <a:r>
                  <a:rPr lang="en-GB" dirty="0"/>
                  <a:t>Unit vectors along the x-axis and the y-axis(</a:t>
                </a:r>
                <a:r>
                  <a:rPr lang="en-US" dirty="0"/>
                  <a:t>(</a:t>
                </a:r>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e>
                    </m:d>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𝑦</m:t>
                                </m:r>
                              </m:sub>
                            </m:sSub>
                          </m:e>
                        </m:acc>
                      </m:e>
                    </m:d>
                    <m:r>
                      <a:rPr lang="en-US" i="1">
                        <a:latin typeface="Cambria Math" panose="02040503050406030204" pitchFamily="18" charset="0"/>
                      </a:rPr>
                      <m:t>=1</m:t>
                    </m:r>
                  </m:oMath>
                </a14:m>
                <a:r>
                  <a:rPr lang="en-US" dirty="0"/>
                  <a:t>) </a:t>
                </a:r>
                <a:r>
                  <a:rPr lang="en-GB" dirty="0"/>
                  <a:t>)</a:t>
                </a:r>
                <a:endParaRPr lang="en-US" dirty="0"/>
              </a:p>
            </p:txBody>
          </p:sp>
        </mc:Choice>
        <mc:Fallback xmlns="">
          <p:sp>
            <p:nvSpPr>
              <p:cNvPr id="23" name="TextBox 22">
                <a:extLst>
                  <a:ext uri="{FF2B5EF4-FFF2-40B4-BE49-F238E27FC236}">
                    <a16:creationId xmlns:a16="http://schemas.microsoft.com/office/drawing/2014/main" id="{26A9DCC9-D1E7-4BE6-9D52-D691C41288B2}"/>
                  </a:ext>
                </a:extLst>
              </p:cNvPr>
              <p:cNvSpPr txBox="1">
                <a:spLocks noRot="1" noChangeAspect="1" noMove="1" noResize="1" noEditPoints="1" noAdjustHandles="1" noChangeArrowheads="1" noChangeShapeType="1" noTextEdit="1"/>
              </p:cNvSpPr>
              <p:nvPr/>
            </p:nvSpPr>
            <p:spPr>
              <a:xfrm>
                <a:off x="5698975" y="2037820"/>
                <a:ext cx="3259911" cy="688009"/>
              </a:xfrm>
              <a:prstGeom prst="rect">
                <a:avLst/>
              </a:prstGeom>
              <a:blipFill>
                <a:blip r:embed="rId9"/>
                <a:stretch>
                  <a:fillRect l="-1682" t="-4425" r="-1682" b="-9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7444F86-71CB-4F9E-BDBF-F03572BA024D}"/>
                  </a:ext>
                </a:extLst>
              </p:cNvPr>
              <p:cNvSpPr/>
              <p:nvPr/>
            </p:nvSpPr>
            <p:spPr>
              <a:xfrm>
                <a:off x="5234337" y="3215168"/>
                <a:ext cx="495327"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𝑦</m:t>
                          </m:r>
                        </m:sub>
                      </m:sSub>
                    </m:oMath>
                  </m:oMathPara>
                </a14:m>
                <a:endParaRPr lang="en-US" dirty="0"/>
              </a:p>
            </p:txBody>
          </p:sp>
        </mc:Choice>
        <mc:Fallback xmlns="">
          <p:sp>
            <p:nvSpPr>
              <p:cNvPr id="24" name="Rectangle 23">
                <a:extLst>
                  <a:ext uri="{FF2B5EF4-FFF2-40B4-BE49-F238E27FC236}">
                    <a16:creationId xmlns:a16="http://schemas.microsoft.com/office/drawing/2014/main" id="{27444F86-71CB-4F9E-BDBF-F03572BA024D}"/>
                  </a:ext>
                </a:extLst>
              </p:cNvPr>
              <p:cNvSpPr>
                <a:spLocks noRot="1" noChangeAspect="1" noMove="1" noResize="1" noEditPoints="1" noAdjustHandles="1" noChangeArrowheads="1" noChangeShapeType="1" noTextEdit="1"/>
              </p:cNvSpPr>
              <p:nvPr/>
            </p:nvSpPr>
            <p:spPr>
              <a:xfrm>
                <a:off x="5234337" y="3215168"/>
                <a:ext cx="495327" cy="391261"/>
              </a:xfrm>
              <a:prstGeom prst="rect">
                <a:avLst/>
              </a:prstGeom>
              <a:blipFill>
                <a:blip r:embed="rId10"/>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2648C75-9DAF-4EFB-B893-29D7E4211F26}"/>
                  </a:ext>
                </a:extLst>
              </p:cNvPr>
              <p:cNvSpPr/>
              <p:nvPr/>
            </p:nvSpPr>
            <p:spPr>
              <a:xfrm>
                <a:off x="5250559" y="2854264"/>
                <a:ext cx="4876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𝑥</m:t>
                          </m:r>
                        </m:sub>
                      </m:sSub>
                    </m:oMath>
                  </m:oMathPara>
                </a14:m>
                <a:endParaRPr lang="en-US" dirty="0"/>
              </a:p>
            </p:txBody>
          </p:sp>
        </mc:Choice>
        <mc:Fallback xmlns="">
          <p:sp>
            <p:nvSpPr>
              <p:cNvPr id="25" name="Rectangle 24">
                <a:extLst>
                  <a:ext uri="{FF2B5EF4-FFF2-40B4-BE49-F238E27FC236}">
                    <a16:creationId xmlns:a16="http://schemas.microsoft.com/office/drawing/2014/main" id="{92648C75-9DAF-4EFB-B893-29D7E4211F26}"/>
                  </a:ext>
                </a:extLst>
              </p:cNvPr>
              <p:cNvSpPr>
                <a:spLocks noRot="1" noChangeAspect="1" noMove="1" noResize="1" noEditPoints="1" noAdjustHandles="1" noChangeArrowheads="1" noChangeShapeType="1" noTextEdit="1"/>
              </p:cNvSpPr>
              <p:nvPr/>
            </p:nvSpPr>
            <p:spPr>
              <a:xfrm>
                <a:off x="5250559" y="2854264"/>
                <a:ext cx="487698" cy="369332"/>
              </a:xfrm>
              <a:prstGeom prst="rect">
                <a:avLst/>
              </a:prstGeom>
              <a:blipFill>
                <a:blip r:embed="rId11"/>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585E583B-1855-4C52-ABFD-B651D41EF3F0}"/>
              </a:ext>
            </a:extLst>
          </p:cNvPr>
          <p:cNvSpPr txBox="1"/>
          <p:nvPr/>
        </p:nvSpPr>
        <p:spPr>
          <a:xfrm>
            <a:off x="5643793" y="3031166"/>
            <a:ext cx="3015313" cy="369332"/>
          </a:xfrm>
          <a:prstGeom prst="rect">
            <a:avLst/>
          </a:prstGeom>
          <a:noFill/>
        </p:spPr>
        <p:txBody>
          <a:bodyPr wrap="none" rtlCol="0">
            <a:spAutoFit/>
          </a:bodyPr>
          <a:lstStyle/>
          <a:p>
            <a:r>
              <a:rPr lang="en-GB" dirty="0"/>
              <a:t>Component of the electric field</a:t>
            </a: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41A5DC2-A169-4B50-99D5-7F87B024D6F7}"/>
                  </a:ext>
                </a:extLst>
              </p:cNvPr>
              <p:cNvSpPr txBox="1"/>
              <p:nvPr/>
            </p:nvSpPr>
            <p:spPr>
              <a:xfrm>
                <a:off x="5147434" y="3882249"/>
                <a:ext cx="3985370" cy="639791"/>
              </a:xfrm>
              <a:prstGeom prst="rect">
                <a:avLst/>
              </a:prstGeom>
              <a:noFill/>
            </p:spPr>
            <p:txBody>
              <a:bodyPr wrap="square" rtlCol="0">
                <a:spAutoFit/>
              </a:bodyPr>
              <a:lstStyle/>
              <a:p>
                <a:r>
                  <a:rPr lang="en-GB" sz="1600" dirty="0"/>
                  <a:t>The direction of the electric field </a:t>
                </a:r>
                <a14:m>
                  <m:oMath xmlns:m="http://schemas.openxmlformats.org/officeDocument/2006/math">
                    <m:acc>
                      <m:accPr>
                        <m:chr m:val="⃗"/>
                        <m:ctrlPr>
                          <a:rPr lang="en-US" sz="1600" i="1">
                            <a:latin typeface="Cambria Math" panose="02040503050406030204" pitchFamily="18" charset="0"/>
                          </a:rPr>
                        </m:ctrlPr>
                      </m:accPr>
                      <m:e>
                        <m:r>
                          <a:rPr lang="en-GB" sz="1600" i="1">
                            <a:latin typeface="Cambria Math" panose="02040503050406030204" pitchFamily="18" charset="0"/>
                          </a:rPr>
                          <m:t>𝐸</m:t>
                        </m:r>
                      </m:e>
                    </m:acc>
                    <m:r>
                      <a:rPr lang="en-GB" sz="1600" b="0" i="1" smtClean="0">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GB" sz="1600" i="1">
                                <a:latin typeface="Cambria Math" panose="02040503050406030204" pitchFamily="18" charset="0"/>
                              </a:rPr>
                              <m:t>𝐸</m:t>
                            </m:r>
                          </m:e>
                        </m:acc>
                      </m:e>
                      <m:sub>
                        <m:r>
                          <a:rPr lang="en-GB" sz="1600" i="1">
                            <a:latin typeface="Cambria Math" panose="02040503050406030204" pitchFamily="18" charset="0"/>
                          </a:rPr>
                          <m:t>𝑥</m:t>
                        </m:r>
                      </m:sub>
                    </m:sSub>
                    <m:r>
                      <a:rPr lang="en-GB" sz="1600" b="0" i="1" smtClean="0">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GB" sz="1600" i="1">
                                <a:latin typeface="Cambria Math" panose="02040503050406030204" pitchFamily="18" charset="0"/>
                              </a:rPr>
                              <m:t>𝐸</m:t>
                            </m:r>
                          </m:e>
                        </m:acc>
                      </m:e>
                      <m:sub>
                        <m:r>
                          <a:rPr lang="en-GB" sz="1600" b="0" i="1" smtClean="0">
                            <a:latin typeface="Cambria Math" panose="02040503050406030204" pitchFamily="18" charset="0"/>
                          </a:rPr>
                          <m:t>𝑦</m:t>
                        </m:r>
                      </m:sub>
                    </m:sSub>
                  </m:oMath>
                </a14:m>
                <a:r>
                  <a:rPr lang="en-GB" sz="1600" dirty="0"/>
                  <a:t> describes the polarisation of the wave</a:t>
                </a:r>
                <a:endParaRPr lang="en-US" sz="1600" dirty="0"/>
              </a:p>
            </p:txBody>
          </p:sp>
        </mc:Choice>
        <mc:Fallback xmlns="">
          <p:sp>
            <p:nvSpPr>
              <p:cNvPr id="27" name="TextBox 26">
                <a:extLst>
                  <a:ext uri="{FF2B5EF4-FFF2-40B4-BE49-F238E27FC236}">
                    <a16:creationId xmlns:a16="http://schemas.microsoft.com/office/drawing/2014/main" id="{D41A5DC2-A169-4B50-99D5-7F87B024D6F7}"/>
                  </a:ext>
                </a:extLst>
              </p:cNvPr>
              <p:cNvSpPr txBox="1">
                <a:spLocks noRot="1" noChangeAspect="1" noMove="1" noResize="1" noEditPoints="1" noAdjustHandles="1" noChangeArrowheads="1" noChangeShapeType="1" noTextEdit="1"/>
              </p:cNvSpPr>
              <p:nvPr/>
            </p:nvSpPr>
            <p:spPr>
              <a:xfrm>
                <a:off x="5147434" y="3882249"/>
                <a:ext cx="3985370" cy="639791"/>
              </a:xfrm>
              <a:prstGeom prst="rect">
                <a:avLst/>
              </a:prstGeom>
              <a:blipFill>
                <a:blip r:embed="rId12"/>
                <a:stretch>
                  <a:fillRect l="-765" b="-12381"/>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CF5C6DD8-E51F-41E5-BECD-351012DC0BE2}"/>
              </a:ext>
            </a:extLst>
          </p:cNvPr>
          <p:cNvCxnSpPr/>
          <p:nvPr/>
        </p:nvCxnSpPr>
        <p:spPr bwMode="auto">
          <a:xfrm flipH="1">
            <a:off x="1740327" y="4492174"/>
            <a:ext cx="675668" cy="1079972"/>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DE36F4A-74AE-4E5C-8060-0F7EA214A662}"/>
                  </a:ext>
                </a:extLst>
              </p:cNvPr>
              <p:cNvSpPr txBox="1"/>
              <p:nvPr/>
            </p:nvSpPr>
            <p:spPr>
              <a:xfrm>
                <a:off x="1704253" y="5657031"/>
                <a:ext cx="1528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9" name="TextBox 28">
                <a:extLst>
                  <a:ext uri="{FF2B5EF4-FFF2-40B4-BE49-F238E27FC236}">
                    <a16:creationId xmlns:a16="http://schemas.microsoft.com/office/drawing/2014/main" id="{BDE36F4A-74AE-4E5C-8060-0F7EA214A662}"/>
                  </a:ext>
                </a:extLst>
              </p:cNvPr>
              <p:cNvSpPr txBox="1">
                <a:spLocks noRot="1" noChangeAspect="1" noMove="1" noResize="1" noEditPoints="1" noAdjustHandles="1" noChangeArrowheads="1" noChangeShapeType="1" noTextEdit="1"/>
              </p:cNvSpPr>
              <p:nvPr/>
            </p:nvSpPr>
            <p:spPr>
              <a:xfrm>
                <a:off x="1704253" y="5657031"/>
                <a:ext cx="152803" cy="276999"/>
              </a:xfrm>
              <a:prstGeom prst="rect">
                <a:avLst/>
              </a:prstGeom>
              <a:blipFill>
                <a:blip r:embed="rId13"/>
                <a:stretch>
                  <a:fillRect l="-28000" r="-24000"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11480D3-1B54-4AF0-A71D-078A1603F6F7}"/>
                  </a:ext>
                </a:extLst>
              </p:cNvPr>
              <p:cNvSpPr txBox="1"/>
              <p:nvPr/>
            </p:nvSpPr>
            <p:spPr>
              <a:xfrm>
                <a:off x="2251088" y="4852307"/>
                <a:ext cx="191078" cy="31797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𝑘</m:t>
                          </m:r>
                        </m:e>
                      </m:acc>
                    </m:oMath>
                  </m:oMathPara>
                </a14:m>
                <a:endParaRPr lang="en-US" dirty="0">
                  <a:solidFill>
                    <a:srgbClr val="FF0000"/>
                  </a:solidFill>
                </a:endParaRPr>
              </a:p>
            </p:txBody>
          </p:sp>
        </mc:Choice>
        <mc:Fallback xmlns="">
          <p:sp>
            <p:nvSpPr>
              <p:cNvPr id="30" name="TextBox 29">
                <a:extLst>
                  <a:ext uri="{FF2B5EF4-FFF2-40B4-BE49-F238E27FC236}">
                    <a16:creationId xmlns:a16="http://schemas.microsoft.com/office/drawing/2014/main" id="{711480D3-1B54-4AF0-A71D-078A1603F6F7}"/>
                  </a:ext>
                </a:extLst>
              </p:cNvPr>
              <p:cNvSpPr txBox="1">
                <a:spLocks noRot="1" noChangeAspect="1" noMove="1" noResize="1" noEditPoints="1" noAdjustHandles="1" noChangeArrowheads="1" noChangeShapeType="1" noTextEdit="1"/>
              </p:cNvSpPr>
              <p:nvPr/>
            </p:nvSpPr>
            <p:spPr>
              <a:xfrm>
                <a:off x="2251088" y="4852307"/>
                <a:ext cx="191078" cy="317972"/>
              </a:xfrm>
              <a:prstGeom prst="rect">
                <a:avLst/>
              </a:prstGeom>
              <a:blipFill>
                <a:blip r:embed="rId14"/>
                <a:stretch>
                  <a:fillRect l="-28125" r="-25000" b="-9615"/>
                </a:stretch>
              </a:blipFill>
              <a:ln>
                <a:noFill/>
              </a:ln>
            </p:spPr>
            <p:txBody>
              <a:bodyPr/>
              <a:lstStyle/>
              <a:p>
                <a:r>
                  <a:rPr lang="en-US">
                    <a:noFill/>
                  </a:rPr>
                  <a:t> </a:t>
                </a:r>
              </a:p>
            </p:txBody>
          </p:sp>
        </mc:Fallback>
      </mc:AlternateContent>
      <p:sp>
        <p:nvSpPr>
          <p:cNvPr id="2" name="TextBox 1"/>
          <p:cNvSpPr txBox="1"/>
          <p:nvPr/>
        </p:nvSpPr>
        <p:spPr>
          <a:xfrm>
            <a:off x="596680" y="6350115"/>
            <a:ext cx="8269508" cy="369332"/>
          </a:xfrm>
          <a:prstGeom prst="rect">
            <a:avLst/>
          </a:prstGeom>
          <a:noFill/>
        </p:spPr>
        <p:txBody>
          <a:bodyPr wrap="none" rtlCol="0">
            <a:spAutoFit/>
          </a:bodyPr>
          <a:lstStyle/>
          <a:p>
            <a:r>
              <a:rPr lang="en-GB" dirty="0"/>
              <a:t>To understand it, you can imagine a mass having SHM in two perpendicular directions. </a:t>
            </a:r>
            <a:endParaRPr lang="en-US" dirty="0"/>
          </a:p>
        </p:txBody>
      </p:sp>
    </p:spTree>
    <p:extLst>
      <p:ext uri="{BB962C8B-B14F-4D97-AF65-F5344CB8AC3E}">
        <p14:creationId xmlns:p14="http://schemas.microsoft.com/office/powerpoint/2010/main" val="35153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7</a:t>
            </a:fld>
            <a:endParaRPr lang="en-US" altLang="zh-CN"/>
          </a:p>
        </p:txBody>
      </p:sp>
      <p:sp>
        <p:nvSpPr>
          <p:cNvPr id="3" name="Title 1">
            <a:extLst>
              <a:ext uri="{FF2B5EF4-FFF2-40B4-BE49-F238E27FC236}">
                <a16:creationId xmlns:a16="http://schemas.microsoft.com/office/drawing/2014/main" id="{103B664F-05F9-4A1F-94EC-F3C5C2EC257B}"/>
              </a:ext>
            </a:extLst>
          </p:cNvPr>
          <p:cNvSpPr>
            <a:spLocks noGrp="1"/>
          </p:cNvSpPr>
          <p:nvPr>
            <p:ph type="title"/>
          </p:nvPr>
        </p:nvSpPr>
        <p:spPr>
          <a:xfrm>
            <a:off x="745232" y="40020"/>
            <a:ext cx="8229600" cy="1143000"/>
          </a:xfrm>
        </p:spPr>
        <p:txBody>
          <a:bodyPr/>
          <a:lstStyle/>
          <a:p>
            <a:r>
              <a:rPr lang="en-GB" sz="3600" dirty="0"/>
              <a:t>About the direction of propagation</a:t>
            </a:r>
            <a:endParaRPr lang="en-US" sz="3600" dirty="0"/>
          </a:p>
        </p:txBody>
      </p:sp>
      <p:sp>
        <p:nvSpPr>
          <p:cNvPr id="5" name="TextBox 4">
            <a:extLst>
              <a:ext uri="{FF2B5EF4-FFF2-40B4-BE49-F238E27FC236}">
                <a16:creationId xmlns:a16="http://schemas.microsoft.com/office/drawing/2014/main" id="{319A30A4-5C5F-4E15-BB10-66CECB08BB58}"/>
              </a:ext>
            </a:extLst>
          </p:cNvPr>
          <p:cNvSpPr txBox="1"/>
          <p:nvPr/>
        </p:nvSpPr>
        <p:spPr>
          <a:xfrm>
            <a:off x="185462" y="1072218"/>
            <a:ext cx="6395469" cy="369332"/>
          </a:xfrm>
          <a:prstGeom prst="rect">
            <a:avLst/>
          </a:prstGeom>
          <a:noFill/>
        </p:spPr>
        <p:txBody>
          <a:bodyPr wrap="none" rtlCol="0">
            <a:spAutoFit/>
          </a:bodyPr>
          <a:lstStyle/>
          <a:p>
            <a:r>
              <a:rPr lang="en-GB" dirty="0"/>
              <a:t>About the wave number in the general case, the wave number at P is: </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79ADB1F-76DB-4AAE-862E-93473494D704}"/>
                  </a:ext>
                </a:extLst>
              </p:cNvPr>
              <p:cNvSpPr txBox="1"/>
              <p:nvPr/>
            </p:nvSpPr>
            <p:spPr>
              <a:xfrm>
                <a:off x="2384494" y="1632461"/>
                <a:ext cx="2605137"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𝑘</m:t>
                      </m:r>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𝑘</m:t>
                              </m:r>
                            </m:e>
                            <m:sub>
                              <m:r>
                                <a:rPr lang="en-GB" sz="2400" b="0" i="1" smtClean="0">
                                  <a:latin typeface="Cambria Math" panose="02040503050406030204" pitchFamily="18" charset="0"/>
                                </a:rPr>
                                <m:t>𝑥</m:t>
                              </m:r>
                            </m:sub>
                            <m:sup>
                              <m:r>
                                <a:rPr lang="en-GB" sz="2400" b="0" i="1" smtClean="0">
                                  <a:latin typeface="Cambria Math" panose="02040503050406030204" pitchFamily="18" charset="0"/>
                                </a:rPr>
                                <m:t>2</m:t>
                              </m:r>
                            </m:sup>
                          </m:sSubSup>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𝑘</m:t>
                              </m:r>
                            </m:e>
                            <m:sub>
                              <m:r>
                                <a:rPr lang="en-GB" sz="2400" b="0" i="1" smtClean="0">
                                  <a:latin typeface="Cambria Math" panose="02040503050406030204" pitchFamily="18" charset="0"/>
                                </a:rPr>
                                <m:t>𝑦</m:t>
                              </m:r>
                            </m:sub>
                            <m:sup>
                              <m:r>
                                <a:rPr lang="en-GB" sz="2400" b="0" i="1" smtClean="0">
                                  <a:latin typeface="Cambria Math" panose="02040503050406030204" pitchFamily="18" charset="0"/>
                                </a:rPr>
                                <m:t>2</m:t>
                              </m:r>
                            </m:sup>
                          </m:sSubSup>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𝑘</m:t>
                              </m:r>
                            </m:e>
                            <m:sub>
                              <m:r>
                                <a:rPr lang="en-GB" sz="2400" b="0" i="1" smtClean="0">
                                  <a:latin typeface="Cambria Math" panose="02040503050406030204" pitchFamily="18" charset="0"/>
                                </a:rPr>
                                <m:t>𝑧</m:t>
                              </m:r>
                            </m:sub>
                            <m:sup>
                              <m:r>
                                <a:rPr lang="en-GB" sz="2400" b="0" i="1" smtClean="0">
                                  <a:latin typeface="Cambria Math" panose="02040503050406030204" pitchFamily="18" charset="0"/>
                                </a:rPr>
                                <m:t>2</m:t>
                              </m:r>
                            </m:sup>
                          </m:sSubSup>
                        </m:e>
                      </m:rad>
                    </m:oMath>
                  </m:oMathPara>
                </a14:m>
                <a:endParaRPr lang="en-US" sz="2400" dirty="0"/>
              </a:p>
            </p:txBody>
          </p:sp>
        </mc:Choice>
        <mc:Fallback xmlns="">
          <p:sp>
            <p:nvSpPr>
              <p:cNvPr id="6" name="TextBox 5">
                <a:extLst>
                  <a:ext uri="{FF2B5EF4-FFF2-40B4-BE49-F238E27FC236}">
                    <a16:creationId xmlns:a16="http://schemas.microsoft.com/office/drawing/2014/main" id="{079ADB1F-76DB-4AAE-862E-93473494D704}"/>
                  </a:ext>
                </a:extLst>
              </p:cNvPr>
              <p:cNvSpPr txBox="1">
                <a:spLocks noRot="1" noChangeAspect="1" noMove="1" noResize="1" noEditPoints="1" noAdjustHandles="1" noChangeArrowheads="1" noChangeShapeType="1" noTextEdit="1"/>
              </p:cNvSpPr>
              <p:nvPr/>
            </p:nvSpPr>
            <p:spPr>
              <a:xfrm>
                <a:off x="2384494" y="1632461"/>
                <a:ext cx="2605137" cy="751552"/>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FC291CF-5AB4-4251-8D8B-7103C3FF76DA}"/>
              </a:ext>
            </a:extLst>
          </p:cNvPr>
          <p:cNvSpPr txBox="1"/>
          <p:nvPr/>
        </p:nvSpPr>
        <p:spPr>
          <a:xfrm>
            <a:off x="323528" y="4410507"/>
            <a:ext cx="2555315" cy="369332"/>
          </a:xfrm>
          <a:prstGeom prst="rect">
            <a:avLst/>
          </a:prstGeom>
          <a:noFill/>
        </p:spPr>
        <p:txBody>
          <a:bodyPr wrap="none" rtlCol="0">
            <a:spAutoFit/>
          </a:bodyPr>
          <a:lstStyle/>
          <a:p>
            <a:r>
              <a:rPr lang="en-GB" dirty="0"/>
              <a:t>For a z-propagating wave: </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4A81BE-3AC1-457A-B74C-407F95E7CC7F}"/>
                  </a:ext>
                </a:extLst>
              </p:cNvPr>
              <p:cNvSpPr txBox="1"/>
              <p:nvPr/>
            </p:nvSpPr>
            <p:spPr>
              <a:xfrm>
                <a:off x="2861083" y="4507721"/>
                <a:ext cx="1276440"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𝑦</m:t>
                          </m:r>
                        </m:sub>
                      </m:sSub>
                      <m:r>
                        <a:rPr lang="en-GB" b="0" i="1"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9B4A81BE-3AC1-457A-B74C-407F95E7CC7F}"/>
                  </a:ext>
                </a:extLst>
              </p:cNvPr>
              <p:cNvSpPr txBox="1">
                <a:spLocks noRot="1" noChangeAspect="1" noMove="1" noResize="1" noEditPoints="1" noAdjustHandles="1" noChangeArrowheads="1" noChangeShapeType="1" noTextEdit="1"/>
              </p:cNvSpPr>
              <p:nvPr/>
            </p:nvSpPr>
            <p:spPr>
              <a:xfrm>
                <a:off x="2861083" y="4507721"/>
                <a:ext cx="1276440" cy="298928"/>
              </a:xfrm>
              <a:prstGeom prst="rect">
                <a:avLst/>
              </a:prstGeom>
              <a:blipFill>
                <a:blip r:embed="rId3"/>
                <a:stretch>
                  <a:fillRect l="-3810" r="-3810" b="-2040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EF3370F-7153-421E-BB46-B55968E77D65}"/>
              </a:ext>
            </a:extLst>
          </p:cNvPr>
          <p:cNvCxnSpPr/>
          <p:nvPr/>
        </p:nvCxnSpPr>
        <p:spPr bwMode="auto">
          <a:xfrm flipH="1" flipV="1">
            <a:off x="3923928" y="2683606"/>
            <a:ext cx="1" cy="5988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7EC0212-7B70-4B57-B85A-DEEA16874FF0}"/>
                  </a:ext>
                </a:extLst>
              </p:cNvPr>
              <p:cNvSpPr txBox="1"/>
              <p:nvPr/>
            </p:nvSpPr>
            <p:spPr>
              <a:xfrm>
                <a:off x="1247155" y="3383929"/>
                <a:ext cx="3899016" cy="317972"/>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𝑧</m:t>
                        </m:r>
                      </m:sub>
                    </m:sSub>
                    <m:r>
                      <a:rPr lang="en-GB" b="0" i="1" smtClean="0">
                        <a:latin typeface="Cambria Math" panose="02040503050406030204" pitchFamily="18" charset="0"/>
                      </a:rPr>
                      <m:t>:</m:t>
                    </m:r>
                  </m:oMath>
                </a14:m>
                <a:r>
                  <a:rPr lang="en-US" dirty="0"/>
                  <a:t>component of the wave vector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𝑘</m:t>
                        </m:r>
                      </m:e>
                    </m:acc>
                  </m:oMath>
                </a14:m>
                <a:endParaRPr lang="en-US" dirty="0"/>
              </a:p>
            </p:txBody>
          </p:sp>
        </mc:Choice>
        <mc:Fallback xmlns="">
          <p:sp>
            <p:nvSpPr>
              <p:cNvPr id="10" name="TextBox 9">
                <a:extLst>
                  <a:ext uri="{FF2B5EF4-FFF2-40B4-BE49-F238E27FC236}">
                    <a16:creationId xmlns:a16="http://schemas.microsoft.com/office/drawing/2014/main" id="{57EC0212-7B70-4B57-B85A-DEEA16874FF0}"/>
                  </a:ext>
                </a:extLst>
              </p:cNvPr>
              <p:cNvSpPr txBox="1">
                <a:spLocks noRot="1" noChangeAspect="1" noMove="1" noResize="1" noEditPoints="1" noAdjustHandles="1" noChangeArrowheads="1" noChangeShapeType="1" noTextEdit="1"/>
              </p:cNvSpPr>
              <p:nvPr/>
            </p:nvSpPr>
            <p:spPr>
              <a:xfrm>
                <a:off x="1247155" y="3383929"/>
                <a:ext cx="3899016" cy="317972"/>
              </a:xfrm>
              <a:prstGeom prst="rect">
                <a:avLst/>
              </a:prstGeom>
              <a:blipFill>
                <a:blip r:embed="rId4"/>
                <a:stretch>
                  <a:fillRect l="-2191" t="-17308" r="-2347" b="-40385"/>
                </a:stretch>
              </a:blipFill>
            </p:spPr>
            <p:txBody>
              <a:bodyPr/>
              <a:lstStyle/>
              <a:p>
                <a:r>
                  <a:rPr lang="en-US">
                    <a:noFill/>
                  </a:rPr>
                  <a:t> </a:t>
                </a:r>
              </a:p>
            </p:txBody>
          </p:sp>
        </mc:Fallback>
      </mc:AlternateContent>
      <p:sp>
        <p:nvSpPr>
          <p:cNvPr id="11" name="Arrow: Right 4">
            <a:extLst>
              <a:ext uri="{FF2B5EF4-FFF2-40B4-BE49-F238E27FC236}">
                <a16:creationId xmlns:a16="http://schemas.microsoft.com/office/drawing/2014/main" id="{1498F52C-B508-466C-B51E-EF54783D703F}"/>
              </a:ext>
            </a:extLst>
          </p:cNvPr>
          <p:cNvSpPr/>
          <p:nvPr/>
        </p:nvSpPr>
        <p:spPr bwMode="auto">
          <a:xfrm>
            <a:off x="4427984" y="4540211"/>
            <a:ext cx="360040" cy="2989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CCE2AC-F7B5-4262-8F23-240E40902E11}"/>
                  </a:ext>
                </a:extLst>
              </p:cNvPr>
              <p:cNvSpPr txBox="1"/>
              <p:nvPr/>
            </p:nvSpPr>
            <p:spPr>
              <a:xfrm>
                <a:off x="4860032" y="4551175"/>
                <a:ext cx="7221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𝑧</m:t>
                          </m:r>
                        </m:sub>
                      </m:sSub>
                    </m:oMath>
                  </m:oMathPara>
                </a14:m>
                <a:endParaRPr lang="en-US" dirty="0"/>
              </a:p>
            </p:txBody>
          </p:sp>
        </mc:Choice>
        <mc:Fallback xmlns="">
          <p:sp>
            <p:nvSpPr>
              <p:cNvPr id="12" name="TextBox 11">
                <a:extLst>
                  <a:ext uri="{FF2B5EF4-FFF2-40B4-BE49-F238E27FC236}">
                    <a16:creationId xmlns:a16="http://schemas.microsoft.com/office/drawing/2014/main" id="{CFCCE2AC-F7B5-4262-8F23-240E40902E11}"/>
                  </a:ext>
                </a:extLst>
              </p:cNvPr>
              <p:cNvSpPr txBox="1">
                <a:spLocks noRot="1" noChangeAspect="1" noMove="1" noResize="1" noEditPoints="1" noAdjustHandles="1" noChangeArrowheads="1" noChangeShapeType="1" noTextEdit="1"/>
              </p:cNvSpPr>
              <p:nvPr/>
            </p:nvSpPr>
            <p:spPr>
              <a:xfrm>
                <a:off x="4860032" y="4551175"/>
                <a:ext cx="722121" cy="276999"/>
              </a:xfrm>
              <a:prstGeom prst="rect">
                <a:avLst/>
              </a:prstGeom>
              <a:blipFill>
                <a:blip r:embed="rId5"/>
                <a:stretch>
                  <a:fillRect l="-7563" r="-84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578C276-0812-41D4-B0DD-4A2F08225479}"/>
                  </a:ext>
                </a:extLst>
              </p:cNvPr>
              <p:cNvSpPr txBox="1"/>
              <p:nvPr/>
            </p:nvSpPr>
            <p:spPr>
              <a:xfrm>
                <a:off x="4753143" y="4996272"/>
                <a:ext cx="2886559" cy="346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𝑘</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𝑥</m:t>
                          </m:r>
                        </m:sub>
                      </m:sSub>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𝑦</m:t>
                          </m:r>
                        </m:sub>
                      </m:sSub>
                      <m:r>
                        <a:rPr lang="en-GB" b="0" i="1" smtClean="0">
                          <a:latin typeface="Cambria Math" panose="02040503050406030204" pitchFamily="18" charset="0"/>
                        </a:rPr>
                        <m:t>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𝑧</m:t>
                          </m:r>
                        </m:sub>
                      </m:s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𝑘𝑧</m:t>
                      </m:r>
                    </m:oMath>
                  </m:oMathPara>
                </a14:m>
                <a:endParaRPr lang="en-US" dirty="0"/>
              </a:p>
            </p:txBody>
          </p:sp>
        </mc:Choice>
        <mc:Fallback xmlns="">
          <p:sp>
            <p:nvSpPr>
              <p:cNvPr id="13" name="TextBox 12">
                <a:extLst>
                  <a:ext uri="{FF2B5EF4-FFF2-40B4-BE49-F238E27FC236}">
                    <a16:creationId xmlns:a16="http://schemas.microsoft.com/office/drawing/2014/main" id="{5578C276-0812-41D4-B0DD-4A2F08225479}"/>
                  </a:ext>
                </a:extLst>
              </p:cNvPr>
              <p:cNvSpPr txBox="1">
                <a:spLocks noRot="1" noChangeAspect="1" noMove="1" noResize="1" noEditPoints="1" noAdjustHandles="1" noChangeArrowheads="1" noChangeShapeType="1" noTextEdit="1"/>
              </p:cNvSpPr>
              <p:nvPr/>
            </p:nvSpPr>
            <p:spPr>
              <a:xfrm>
                <a:off x="4753143" y="4996272"/>
                <a:ext cx="2886559" cy="346249"/>
              </a:xfrm>
              <a:prstGeom prst="rect">
                <a:avLst/>
              </a:prstGeom>
              <a:blipFill>
                <a:blip r:embed="rId6"/>
                <a:stretch>
                  <a:fillRect l="-1480" t="-25000" r="-1480" b="-1785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9BEF93F-785D-40A2-8EB0-9F03A01EF253}"/>
              </a:ext>
            </a:extLst>
          </p:cNvPr>
          <p:cNvCxnSpPr/>
          <p:nvPr/>
        </p:nvCxnSpPr>
        <p:spPr bwMode="auto">
          <a:xfrm flipH="1" flipV="1">
            <a:off x="5098615" y="5353191"/>
            <a:ext cx="145035" cy="5040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A764E4C7-A703-449E-8D67-2A8B8CEF63DC}"/>
              </a:ext>
            </a:extLst>
          </p:cNvPr>
          <p:cNvSpPr txBox="1"/>
          <p:nvPr/>
        </p:nvSpPr>
        <p:spPr>
          <a:xfrm>
            <a:off x="5148573" y="5949280"/>
            <a:ext cx="1530804" cy="369332"/>
          </a:xfrm>
          <a:prstGeom prst="rect">
            <a:avLst/>
          </a:prstGeom>
          <a:noFill/>
        </p:spPr>
        <p:txBody>
          <a:bodyPr wrap="none" rtlCol="0">
            <a:spAutoFit/>
          </a:bodyPr>
          <a:lstStyle/>
          <a:p>
            <a:r>
              <a:rPr lang="en-GB" dirty="0"/>
              <a:t>Position vector</a:t>
            </a:r>
            <a:endParaRPr lang="en-US" dirty="0"/>
          </a:p>
        </p:txBody>
      </p:sp>
      <p:cxnSp>
        <p:nvCxnSpPr>
          <p:cNvPr id="16" name="Straight Arrow Connector 15">
            <a:extLst>
              <a:ext uri="{FF2B5EF4-FFF2-40B4-BE49-F238E27FC236}">
                <a16:creationId xmlns:a16="http://schemas.microsoft.com/office/drawing/2014/main" id="{4C31063E-DEA6-44FE-B328-E4A3C9BE59C9}"/>
              </a:ext>
            </a:extLst>
          </p:cNvPr>
          <p:cNvCxnSpPr/>
          <p:nvPr/>
        </p:nvCxnSpPr>
        <p:spPr bwMode="auto">
          <a:xfrm flipV="1">
            <a:off x="4362400" y="5331077"/>
            <a:ext cx="362469" cy="5151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8271B487-0715-48FF-97BE-257FFD720C31}"/>
              </a:ext>
            </a:extLst>
          </p:cNvPr>
          <p:cNvSpPr txBox="1"/>
          <p:nvPr/>
        </p:nvSpPr>
        <p:spPr>
          <a:xfrm>
            <a:off x="3499303" y="5835133"/>
            <a:ext cx="1279133" cy="369332"/>
          </a:xfrm>
          <a:prstGeom prst="rect">
            <a:avLst/>
          </a:prstGeom>
          <a:noFill/>
        </p:spPr>
        <p:txBody>
          <a:bodyPr wrap="none" rtlCol="0">
            <a:spAutoFit/>
          </a:bodyPr>
          <a:lstStyle/>
          <a:p>
            <a:r>
              <a:rPr lang="en-GB" dirty="0"/>
              <a:t>Wave vector</a:t>
            </a:r>
            <a:endParaRPr lang="en-US" dirty="0"/>
          </a:p>
        </p:txBody>
      </p:sp>
      <p:cxnSp>
        <p:nvCxnSpPr>
          <p:cNvPr id="18" name="Straight Arrow Connector 17">
            <a:extLst>
              <a:ext uri="{FF2B5EF4-FFF2-40B4-BE49-F238E27FC236}">
                <a16:creationId xmlns:a16="http://schemas.microsoft.com/office/drawing/2014/main" id="{533EC29C-8725-4036-97D5-E3B09E696FE9}"/>
              </a:ext>
            </a:extLst>
          </p:cNvPr>
          <p:cNvCxnSpPr/>
          <p:nvPr/>
        </p:nvCxnSpPr>
        <p:spPr bwMode="auto">
          <a:xfrm flipV="1">
            <a:off x="6804248" y="1844824"/>
            <a:ext cx="0" cy="10783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A57608D1-715E-45A3-8426-DFB970160135}"/>
              </a:ext>
            </a:extLst>
          </p:cNvPr>
          <p:cNvCxnSpPr/>
          <p:nvPr/>
        </p:nvCxnSpPr>
        <p:spPr bwMode="auto">
          <a:xfrm>
            <a:off x="6804248" y="2923203"/>
            <a:ext cx="129614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FDCD6321-7E29-4E44-8B85-9D3024FBD711}"/>
              </a:ext>
            </a:extLst>
          </p:cNvPr>
          <p:cNvCxnSpPr/>
          <p:nvPr/>
        </p:nvCxnSpPr>
        <p:spPr bwMode="auto">
          <a:xfrm flipH="1">
            <a:off x="6228184" y="2923203"/>
            <a:ext cx="576064" cy="5057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D902806-32A9-4B72-BE94-7AF221CAD5B7}"/>
                  </a:ext>
                </a:extLst>
              </p:cNvPr>
              <p:cNvSpPr txBox="1"/>
              <p:nvPr/>
            </p:nvSpPr>
            <p:spPr>
              <a:xfrm>
                <a:off x="6525327" y="2726136"/>
                <a:ext cx="1859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9D902806-32A9-4B72-BE94-7AF221CAD5B7}"/>
                  </a:ext>
                </a:extLst>
              </p:cNvPr>
              <p:cNvSpPr txBox="1">
                <a:spLocks noRot="1" noChangeAspect="1" noMove="1" noResize="1" noEditPoints="1" noAdjustHandles="1" noChangeArrowheads="1" noChangeShapeType="1" noTextEdit="1"/>
              </p:cNvSpPr>
              <p:nvPr/>
            </p:nvSpPr>
            <p:spPr>
              <a:xfrm>
                <a:off x="6525327" y="2726136"/>
                <a:ext cx="185948" cy="276999"/>
              </a:xfrm>
              <a:prstGeom prst="rect">
                <a:avLst/>
              </a:prstGeom>
              <a:blipFill>
                <a:blip r:embed="rId7"/>
                <a:stretch>
                  <a:fillRect l="-25806" r="-29032"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C6CCFDD-167D-4B38-A403-9C46785AD8A7}"/>
                  </a:ext>
                </a:extLst>
              </p:cNvPr>
              <p:cNvSpPr txBox="1"/>
              <p:nvPr/>
            </p:nvSpPr>
            <p:spPr>
              <a:xfrm>
                <a:off x="6134119" y="3404647"/>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22" name="TextBox 21">
                <a:extLst>
                  <a:ext uri="{FF2B5EF4-FFF2-40B4-BE49-F238E27FC236}">
                    <a16:creationId xmlns:a16="http://schemas.microsoft.com/office/drawing/2014/main" id="{FC6CCFDD-167D-4B38-A403-9C46785AD8A7}"/>
                  </a:ext>
                </a:extLst>
              </p:cNvPr>
              <p:cNvSpPr txBox="1">
                <a:spLocks noRot="1" noChangeAspect="1" noMove="1" noResize="1" noEditPoints="1" noAdjustHandles="1" noChangeArrowheads="1" noChangeShapeType="1" noTextEdit="1"/>
              </p:cNvSpPr>
              <p:nvPr/>
            </p:nvSpPr>
            <p:spPr>
              <a:xfrm>
                <a:off x="6134119" y="3404647"/>
                <a:ext cx="188128" cy="276999"/>
              </a:xfrm>
              <a:prstGeom prst="rect">
                <a:avLst/>
              </a:prstGeom>
              <a:blipFill>
                <a:blip r:embed="rId8"/>
                <a:stretch>
                  <a:fillRect l="-16129" r="-12903"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DEE3065-E565-4512-B94B-10F15377C1A7}"/>
                  </a:ext>
                </a:extLst>
              </p:cNvPr>
              <p:cNvSpPr txBox="1"/>
              <p:nvPr/>
            </p:nvSpPr>
            <p:spPr>
              <a:xfrm>
                <a:off x="6487851" y="1605557"/>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23" name="TextBox 22">
                <a:extLst>
                  <a:ext uri="{FF2B5EF4-FFF2-40B4-BE49-F238E27FC236}">
                    <a16:creationId xmlns:a16="http://schemas.microsoft.com/office/drawing/2014/main" id="{7DEE3065-E565-4512-B94B-10F15377C1A7}"/>
                  </a:ext>
                </a:extLst>
              </p:cNvPr>
              <p:cNvSpPr txBox="1">
                <a:spLocks noRot="1" noChangeAspect="1" noMove="1" noResize="1" noEditPoints="1" noAdjustHandles="1" noChangeArrowheads="1" noChangeShapeType="1" noTextEdit="1"/>
              </p:cNvSpPr>
              <p:nvPr/>
            </p:nvSpPr>
            <p:spPr>
              <a:xfrm>
                <a:off x="6487851" y="1605557"/>
                <a:ext cx="191526" cy="276999"/>
              </a:xfrm>
              <a:prstGeom prst="rect">
                <a:avLst/>
              </a:prstGeom>
              <a:blipFill>
                <a:blip r:embed="rId9"/>
                <a:stretch>
                  <a:fillRect l="-28125" r="-25000"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7AFA111-EE9E-451F-9E36-9FF5ACD82B7C}"/>
                  </a:ext>
                </a:extLst>
              </p:cNvPr>
              <p:cNvSpPr txBox="1"/>
              <p:nvPr/>
            </p:nvSpPr>
            <p:spPr>
              <a:xfrm>
                <a:off x="7969516" y="3014167"/>
                <a:ext cx="1738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xmlns="">
          <p:sp>
            <p:nvSpPr>
              <p:cNvPr id="24" name="TextBox 23">
                <a:extLst>
                  <a:ext uri="{FF2B5EF4-FFF2-40B4-BE49-F238E27FC236}">
                    <a16:creationId xmlns:a16="http://schemas.microsoft.com/office/drawing/2014/main" id="{E7AFA111-EE9E-451F-9E36-9FF5ACD82B7C}"/>
                  </a:ext>
                </a:extLst>
              </p:cNvPr>
              <p:cNvSpPr txBox="1">
                <a:spLocks noRot="1" noChangeAspect="1" noMove="1" noResize="1" noEditPoints="1" noAdjustHandles="1" noChangeArrowheads="1" noChangeShapeType="1" noTextEdit="1"/>
              </p:cNvSpPr>
              <p:nvPr/>
            </p:nvSpPr>
            <p:spPr>
              <a:xfrm>
                <a:off x="7969516" y="3014167"/>
                <a:ext cx="173894" cy="276999"/>
              </a:xfrm>
              <a:prstGeom prst="rect">
                <a:avLst/>
              </a:prstGeom>
              <a:blipFill>
                <a:blip r:embed="rId10"/>
                <a:stretch>
                  <a:fillRect l="-17241" r="-13793"/>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ABD99B6-7564-4A3B-A1D0-960F7F4E3ED8}"/>
              </a:ext>
            </a:extLst>
          </p:cNvPr>
          <p:cNvCxnSpPr/>
          <p:nvPr/>
        </p:nvCxnSpPr>
        <p:spPr bwMode="auto">
          <a:xfrm flipV="1">
            <a:off x="6804248" y="1988840"/>
            <a:ext cx="648072" cy="93436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633CAAB-B5DF-41D3-936E-BB13B57DA60C}"/>
                  </a:ext>
                </a:extLst>
              </p:cNvPr>
              <p:cNvSpPr txBox="1"/>
              <p:nvPr/>
            </p:nvSpPr>
            <p:spPr>
              <a:xfrm>
                <a:off x="7247879" y="1991323"/>
                <a:ext cx="744242"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r>
                              <m:e>
                                <m:r>
                                  <a:rPr lang="en-GB" b="0" i="1" smtClean="0">
                                    <a:latin typeface="Cambria Math" panose="02040503050406030204" pitchFamily="18" charset="0"/>
                                  </a:rPr>
                                  <m:t>𝑧</m:t>
                                </m:r>
                              </m:e>
                            </m:mr>
                          </m:m>
                        </m:e>
                      </m:d>
                    </m:oMath>
                  </m:oMathPara>
                </a14:m>
                <a:endParaRPr lang="en-US" dirty="0"/>
              </a:p>
            </p:txBody>
          </p:sp>
        </mc:Choice>
        <mc:Fallback xmlns="">
          <p:sp>
            <p:nvSpPr>
              <p:cNvPr id="26" name="TextBox 25">
                <a:extLst>
                  <a:ext uri="{FF2B5EF4-FFF2-40B4-BE49-F238E27FC236}">
                    <a16:creationId xmlns:a16="http://schemas.microsoft.com/office/drawing/2014/main" id="{E633CAAB-B5DF-41D3-936E-BB13B57DA60C}"/>
                  </a:ext>
                </a:extLst>
              </p:cNvPr>
              <p:cNvSpPr txBox="1">
                <a:spLocks noRot="1" noChangeAspect="1" noMove="1" noResize="1" noEditPoints="1" noAdjustHandles="1" noChangeArrowheads="1" noChangeShapeType="1" noTextEdit="1"/>
              </p:cNvSpPr>
              <p:nvPr/>
            </p:nvSpPr>
            <p:spPr>
              <a:xfrm>
                <a:off x="7247879" y="1991323"/>
                <a:ext cx="744242" cy="884281"/>
              </a:xfrm>
              <a:prstGeom prst="rect">
                <a:avLst/>
              </a:prstGeom>
              <a:blipFill>
                <a:blip r:embed="rId11"/>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53FD44D7-0DAF-4DED-93BD-97608BC69C06}"/>
              </a:ext>
            </a:extLst>
          </p:cNvPr>
          <p:cNvCxnSpPr/>
          <p:nvPr/>
        </p:nvCxnSpPr>
        <p:spPr bwMode="auto">
          <a:xfrm flipV="1">
            <a:off x="7452320" y="1052736"/>
            <a:ext cx="167680" cy="9361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24A1036-4F43-470D-8D76-47943C2BA6B3}"/>
                  </a:ext>
                </a:extLst>
              </p:cNvPr>
              <p:cNvSpPr txBox="1"/>
              <p:nvPr/>
            </p:nvSpPr>
            <p:spPr>
              <a:xfrm>
                <a:off x="7598523" y="998275"/>
                <a:ext cx="889154" cy="1025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𝑘</m:t>
                          </m:r>
                        </m:e>
                      </m:acc>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𝑥</m:t>
                                    </m:r>
                                  </m:sub>
                                </m:sSub>
                              </m:e>
                            </m:m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𝑦</m:t>
                                    </m:r>
                                  </m:sub>
                                </m:sSub>
                              </m:e>
                            </m:m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𝑧</m:t>
                                    </m:r>
                                  </m:sub>
                                </m:sSub>
                              </m:e>
                            </m:mr>
                          </m:m>
                        </m:e>
                      </m:d>
                    </m:oMath>
                  </m:oMathPara>
                </a14:m>
                <a:endParaRPr lang="en-US" dirty="0"/>
              </a:p>
            </p:txBody>
          </p:sp>
        </mc:Choice>
        <mc:Fallback xmlns="">
          <p:sp>
            <p:nvSpPr>
              <p:cNvPr id="28" name="TextBox 27">
                <a:extLst>
                  <a:ext uri="{FF2B5EF4-FFF2-40B4-BE49-F238E27FC236}">
                    <a16:creationId xmlns:a16="http://schemas.microsoft.com/office/drawing/2014/main" id="{324A1036-4F43-470D-8D76-47943C2BA6B3}"/>
                  </a:ext>
                </a:extLst>
              </p:cNvPr>
              <p:cNvSpPr txBox="1">
                <a:spLocks noRot="1" noChangeAspect="1" noMove="1" noResize="1" noEditPoints="1" noAdjustHandles="1" noChangeArrowheads="1" noChangeShapeType="1" noTextEdit="1"/>
              </p:cNvSpPr>
              <p:nvPr/>
            </p:nvSpPr>
            <p:spPr>
              <a:xfrm>
                <a:off x="7598523" y="998275"/>
                <a:ext cx="889154" cy="1025665"/>
              </a:xfrm>
              <a:prstGeom prst="rect">
                <a:avLst/>
              </a:prstGeom>
              <a:blipFill>
                <a:blip r:embed="rId12"/>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52B1713E-9D7F-455F-BD92-0A2F661844F8}"/>
              </a:ext>
            </a:extLst>
          </p:cNvPr>
          <p:cNvSpPr txBox="1"/>
          <p:nvPr/>
        </p:nvSpPr>
        <p:spPr>
          <a:xfrm>
            <a:off x="7137811" y="1763524"/>
            <a:ext cx="314510" cy="369332"/>
          </a:xfrm>
          <a:prstGeom prst="rect">
            <a:avLst/>
          </a:prstGeom>
          <a:noFill/>
        </p:spPr>
        <p:txBody>
          <a:bodyPr wrap="none" rtlCol="0">
            <a:spAutoFit/>
          </a:bodyPr>
          <a:lstStyle/>
          <a:p>
            <a:r>
              <a:rPr lang="en-GB" dirty="0"/>
              <a:t>P</a:t>
            </a:r>
            <a:endParaRPr lang="en-US" dirty="0"/>
          </a:p>
        </p:txBody>
      </p:sp>
    </p:spTree>
    <p:extLst>
      <p:ext uri="{BB962C8B-B14F-4D97-AF65-F5344CB8AC3E}">
        <p14:creationId xmlns:p14="http://schemas.microsoft.com/office/powerpoint/2010/main" val="12562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animBg="1"/>
      <p:bldP spid="12" grpId="0"/>
      <p:bldP spid="13"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8</a:t>
            </a:fld>
            <a:endParaRPr lang="en-US" altLang="zh-CN"/>
          </a:p>
        </p:txBody>
      </p:sp>
      <p:sp>
        <p:nvSpPr>
          <p:cNvPr id="3" name="Title 1">
            <a:extLst>
              <a:ext uri="{FF2B5EF4-FFF2-40B4-BE49-F238E27FC236}">
                <a16:creationId xmlns:a16="http://schemas.microsoft.com/office/drawing/2014/main" id="{103B664F-05F9-4A1F-94EC-F3C5C2EC257B}"/>
              </a:ext>
            </a:extLst>
          </p:cNvPr>
          <p:cNvSpPr>
            <a:spLocks noGrp="1"/>
          </p:cNvSpPr>
          <p:nvPr>
            <p:ph type="title"/>
          </p:nvPr>
        </p:nvSpPr>
        <p:spPr>
          <a:xfrm>
            <a:off x="636588" y="-99392"/>
            <a:ext cx="8229600" cy="1143000"/>
          </a:xfrm>
        </p:spPr>
        <p:txBody>
          <a:bodyPr/>
          <a:lstStyle/>
          <a:p>
            <a:r>
              <a:rPr lang="en-GB" dirty="0"/>
              <a:t>Two components of the polarization</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670624-F9F2-4F78-AFFD-820630278DC6}"/>
                  </a:ext>
                </a:extLst>
              </p:cNvPr>
              <p:cNvSpPr txBox="1"/>
              <p:nvPr/>
            </p:nvSpPr>
            <p:spPr>
              <a:xfrm>
                <a:off x="862956" y="3053226"/>
                <a:ext cx="5346720"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𝑥</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0,</m:t>
                          </m:r>
                          <m:r>
                            <a:rPr lang="en-GB" sz="3200" b="0" i="1" smtClean="0">
                              <a:latin typeface="Cambria Math" panose="02040503050406030204" pitchFamily="18" charset="0"/>
                            </a:rPr>
                            <m:t>𝑥</m:t>
                          </m:r>
                        </m:sub>
                      </m:sSub>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𝑘𝑧</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𝜑</m:t>
                                  </m:r>
                                </m:e>
                                <m:sub>
                                  <m:r>
                                    <a:rPr lang="en-GB" sz="3200" b="0" i="1" smtClean="0">
                                      <a:latin typeface="Cambria Math" panose="02040503050406030204" pitchFamily="18" charset="0"/>
                                      <a:ea typeface="Cambria Math" panose="02040503050406030204" pitchFamily="18" charset="0"/>
                                    </a:rPr>
                                    <m:t>0,</m:t>
                                  </m:r>
                                  <m:r>
                                    <a:rPr lang="en-GB" sz="3200" b="0" i="1" smtClean="0">
                                      <a:latin typeface="Cambria Math" panose="02040503050406030204" pitchFamily="18" charset="0"/>
                                      <a:ea typeface="Cambria Math" panose="02040503050406030204" pitchFamily="18" charset="0"/>
                                    </a:rPr>
                                    <m:t>𝑥</m:t>
                                  </m:r>
                                </m:sub>
                              </m:sSub>
                            </m:e>
                          </m:d>
                        </m:e>
                      </m:func>
                    </m:oMath>
                  </m:oMathPara>
                </a14:m>
                <a:endParaRPr lang="en-US" sz="3200" dirty="0"/>
              </a:p>
            </p:txBody>
          </p:sp>
        </mc:Choice>
        <mc:Fallback xmlns="">
          <p:sp>
            <p:nvSpPr>
              <p:cNvPr id="5" name="TextBox 4">
                <a:extLst>
                  <a:ext uri="{FF2B5EF4-FFF2-40B4-BE49-F238E27FC236}">
                    <a16:creationId xmlns:a16="http://schemas.microsoft.com/office/drawing/2014/main" id="{B0670624-F9F2-4F78-AFFD-820630278DC6}"/>
                  </a:ext>
                </a:extLst>
              </p:cNvPr>
              <p:cNvSpPr txBox="1">
                <a:spLocks noRot="1" noChangeAspect="1" noMove="1" noResize="1" noEditPoints="1" noAdjustHandles="1" noChangeArrowheads="1" noChangeShapeType="1" noTextEdit="1"/>
              </p:cNvSpPr>
              <p:nvPr/>
            </p:nvSpPr>
            <p:spPr>
              <a:xfrm>
                <a:off x="862956" y="3053226"/>
                <a:ext cx="5346720" cy="555858"/>
              </a:xfrm>
              <a:prstGeom prst="rect">
                <a:avLst/>
              </a:prstGeom>
              <a:blipFill>
                <a:blip r:embed="rId2"/>
                <a:stretch>
                  <a:fillRect b="-109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2B933A4-A445-4B62-B8DD-EDCC83D78239}"/>
              </a:ext>
            </a:extLst>
          </p:cNvPr>
          <p:cNvSpPr txBox="1"/>
          <p:nvPr/>
        </p:nvSpPr>
        <p:spPr>
          <a:xfrm>
            <a:off x="502916" y="1542802"/>
            <a:ext cx="7272807" cy="1200329"/>
          </a:xfrm>
          <a:prstGeom prst="rect">
            <a:avLst/>
          </a:prstGeom>
          <a:noFill/>
        </p:spPr>
        <p:txBody>
          <a:bodyPr wrap="square" rtlCol="0">
            <a:spAutoFit/>
          </a:bodyPr>
          <a:lstStyle/>
          <a:p>
            <a:r>
              <a:rPr lang="en-GB" sz="2400" dirty="0"/>
              <a:t>For a z-propagating wave, the components of electric field for a sinusoidal wave are:</a:t>
            </a:r>
            <a:endParaRPr lang="en-US" sz="2400" dirty="0"/>
          </a:p>
          <a:p>
            <a:endParaRPr lang="en-US"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803293-7C6B-4600-9D9E-4758BB72DD28}"/>
                  </a:ext>
                </a:extLst>
              </p:cNvPr>
              <p:cNvSpPr txBox="1"/>
              <p:nvPr/>
            </p:nvSpPr>
            <p:spPr>
              <a:xfrm>
                <a:off x="850837" y="4025468"/>
                <a:ext cx="5358839" cy="566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𝑦</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0,</m:t>
                          </m:r>
                          <m:r>
                            <a:rPr lang="en-GB" sz="3200" b="0" i="1" smtClean="0">
                              <a:latin typeface="Cambria Math" panose="02040503050406030204" pitchFamily="18" charset="0"/>
                            </a:rPr>
                            <m:t>𝑦</m:t>
                          </m:r>
                        </m:sub>
                      </m:sSub>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𝑘𝑧</m:t>
                              </m:r>
                              <m:r>
                                <a:rPr lang="en-GB" sz="3200" b="0" i="1" smtClean="0">
                                  <a:latin typeface="Cambria Math" panose="02040503050406030204" pitchFamily="18" charset="0"/>
                                  <a:ea typeface="Cambria Math" panose="02040503050406030204" pitchFamily="18" charset="0"/>
                                </a:rPr>
                                <m:t>+</m:t>
                              </m:r>
                              <m:sSub>
                                <m:sSubPr>
                                  <m:ctrlPr>
                                    <a:rPr lang="en-GB" sz="3200" b="0" i="1" smtClean="0">
                                      <a:latin typeface="Cambria Math" panose="02040503050406030204" pitchFamily="18" charset="0"/>
                                      <a:ea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𝜑</m:t>
                                  </m:r>
                                </m:e>
                                <m:sub>
                                  <m:r>
                                    <a:rPr lang="en-GB" sz="3200" b="0" i="1" smtClean="0">
                                      <a:latin typeface="Cambria Math" panose="02040503050406030204" pitchFamily="18" charset="0"/>
                                      <a:ea typeface="Cambria Math" panose="02040503050406030204" pitchFamily="18" charset="0"/>
                                    </a:rPr>
                                    <m:t>0,</m:t>
                                  </m:r>
                                  <m:r>
                                    <a:rPr lang="en-GB" sz="3200" b="0" i="1" smtClean="0">
                                      <a:latin typeface="Cambria Math" panose="02040503050406030204" pitchFamily="18" charset="0"/>
                                      <a:ea typeface="Cambria Math" panose="02040503050406030204" pitchFamily="18" charset="0"/>
                                    </a:rPr>
                                    <m:t>𝑦</m:t>
                                  </m:r>
                                </m:sub>
                              </m:sSub>
                            </m:e>
                          </m:d>
                        </m:e>
                      </m:func>
                    </m:oMath>
                  </m:oMathPara>
                </a14:m>
                <a:endParaRPr lang="en-US" sz="3200" dirty="0"/>
              </a:p>
            </p:txBody>
          </p:sp>
        </mc:Choice>
        <mc:Fallback xmlns="">
          <p:sp>
            <p:nvSpPr>
              <p:cNvPr id="7" name="TextBox 6">
                <a:extLst>
                  <a:ext uri="{FF2B5EF4-FFF2-40B4-BE49-F238E27FC236}">
                    <a16:creationId xmlns:a16="http://schemas.microsoft.com/office/drawing/2014/main" id="{5F803293-7C6B-4600-9D9E-4758BB72DD28}"/>
                  </a:ext>
                </a:extLst>
              </p:cNvPr>
              <p:cNvSpPr txBox="1">
                <a:spLocks noRot="1" noChangeAspect="1" noMove="1" noResize="1" noEditPoints="1" noAdjustHandles="1" noChangeArrowheads="1" noChangeShapeType="1" noTextEdit="1"/>
              </p:cNvSpPr>
              <p:nvPr/>
            </p:nvSpPr>
            <p:spPr>
              <a:xfrm>
                <a:off x="850837" y="4025468"/>
                <a:ext cx="5358839" cy="566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4D91A5-EC59-489A-B0D7-65E416DF8D53}"/>
                  </a:ext>
                </a:extLst>
              </p:cNvPr>
              <p:cNvSpPr txBox="1"/>
              <p:nvPr/>
            </p:nvSpPr>
            <p:spPr>
              <a:xfrm>
                <a:off x="849266" y="5008417"/>
                <a:ext cx="1544205" cy="391261"/>
              </a:xfrm>
              <a:prstGeom prst="rect">
                <a:avLst/>
              </a:prstGeom>
              <a:noFill/>
            </p:spPr>
            <p:txBody>
              <a:bodyPr wrap="none" rtlCol="0">
                <a:spAutoFit/>
              </a:bodyPr>
              <a:lstStyle/>
              <a:p>
                <a:r>
                  <a:rPr lang="en-GB" dirty="0"/>
                  <a:t>If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rPr>
                          <m:t>0,</m:t>
                        </m:r>
                        <m:r>
                          <a:rPr lang="en-GB" b="0" i="1" smtClean="0">
                            <a:latin typeface="Cambria Math" panose="02040503050406030204" pitchFamily="18" charset="0"/>
                          </a:rPr>
                          <m:t>𝑥</m:t>
                        </m:r>
                      </m:sub>
                    </m:sSub>
                  </m:oMath>
                </a14:m>
                <a:endParaRPr lang="en-US" dirty="0"/>
              </a:p>
            </p:txBody>
          </p:sp>
        </mc:Choice>
        <mc:Fallback xmlns="">
          <p:sp>
            <p:nvSpPr>
              <p:cNvPr id="8" name="TextBox 7">
                <a:extLst>
                  <a:ext uri="{FF2B5EF4-FFF2-40B4-BE49-F238E27FC236}">
                    <a16:creationId xmlns:a16="http://schemas.microsoft.com/office/drawing/2014/main" id="{3F4D91A5-EC59-489A-B0D7-65E416DF8D53}"/>
                  </a:ext>
                </a:extLst>
              </p:cNvPr>
              <p:cNvSpPr txBox="1">
                <a:spLocks noRot="1" noChangeAspect="1" noMove="1" noResize="1" noEditPoints="1" noAdjustHandles="1" noChangeArrowheads="1" noChangeShapeType="1" noTextEdit="1"/>
              </p:cNvSpPr>
              <p:nvPr/>
            </p:nvSpPr>
            <p:spPr>
              <a:xfrm>
                <a:off x="849266" y="5008417"/>
                <a:ext cx="1544205" cy="391261"/>
              </a:xfrm>
              <a:prstGeom prst="rect">
                <a:avLst/>
              </a:prstGeom>
              <a:blipFill>
                <a:blip r:embed="rId4"/>
                <a:stretch>
                  <a:fillRect l="-3150" t="-9375" b="-18750"/>
                </a:stretch>
              </a:blipFill>
            </p:spPr>
            <p:txBody>
              <a:bodyPr/>
              <a:lstStyle/>
              <a:p>
                <a:r>
                  <a:rPr lang="en-US">
                    <a:noFill/>
                  </a:rPr>
                  <a:t> </a:t>
                </a:r>
              </a:p>
            </p:txBody>
          </p:sp>
        </mc:Fallback>
      </mc:AlternateContent>
      <p:sp>
        <p:nvSpPr>
          <p:cNvPr id="9" name="Arrow: Right 21">
            <a:extLst>
              <a:ext uri="{FF2B5EF4-FFF2-40B4-BE49-F238E27FC236}">
                <a16:creationId xmlns:a16="http://schemas.microsoft.com/office/drawing/2014/main" id="{68D0E67C-2207-4615-9FB6-E98FFA68C840}"/>
              </a:ext>
            </a:extLst>
          </p:cNvPr>
          <p:cNvSpPr/>
          <p:nvPr/>
        </p:nvSpPr>
        <p:spPr bwMode="auto">
          <a:xfrm>
            <a:off x="2491482" y="5018124"/>
            <a:ext cx="504056" cy="39126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TextBox 9">
            <a:extLst>
              <a:ext uri="{FF2B5EF4-FFF2-40B4-BE49-F238E27FC236}">
                <a16:creationId xmlns:a16="http://schemas.microsoft.com/office/drawing/2014/main" id="{AC3B52F8-BA26-44CC-A247-F7E168C04273}"/>
              </a:ext>
            </a:extLst>
          </p:cNvPr>
          <p:cNvSpPr txBox="1"/>
          <p:nvPr/>
        </p:nvSpPr>
        <p:spPr>
          <a:xfrm>
            <a:off x="3167212" y="5040053"/>
            <a:ext cx="2887585" cy="369332"/>
          </a:xfrm>
          <a:prstGeom prst="rect">
            <a:avLst/>
          </a:prstGeom>
          <a:noFill/>
        </p:spPr>
        <p:txBody>
          <a:bodyPr wrap="none" rtlCol="0">
            <a:spAutoFit/>
          </a:bodyPr>
          <a:lstStyle/>
          <a:p>
            <a:r>
              <a:rPr lang="en-GB" dirty="0"/>
              <a:t>The components are in phase </a:t>
            </a:r>
            <a:endParaRPr lang="en-US" dirty="0"/>
          </a:p>
        </p:txBody>
      </p:sp>
      <p:sp>
        <p:nvSpPr>
          <p:cNvPr id="11" name="Arrow: Right 23">
            <a:extLst>
              <a:ext uri="{FF2B5EF4-FFF2-40B4-BE49-F238E27FC236}">
                <a16:creationId xmlns:a16="http://schemas.microsoft.com/office/drawing/2014/main" id="{F17C9469-A9A4-4056-9CD1-AD73CD7C5700}"/>
              </a:ext>
            </a:extLst>
          </p:cNvPr>
          <p:cNvSpPr/>
          <p:nvPr/>
        </p:nvSpPr>
        <p:spPr bwMode="auto">
          <a:xfrm>
            <a:off x="6507240" y="5328046"/>
            <a:ext cx="504056" cy="36933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TextBox 11">
            <a:extLst>
              <a:ext uri="{FF2B5EF4-FFF2-40B4-BE49-F238E27FC236}">
                <a16:creationId xmlns:a16="http://schemas.microsoft.com/office/drawing/2014/main" id="{8FF2CDF4-65F1-4D4F-8CAD-B4895EEC516F}"/>
              </a:ext>
            </a:extLst>
          </p:cNvPr>
          <p:cNvSpPr txBox="1"/>
          <p:nvPr/>
        </p:nvSpPr>
        <p:spPr>
          <a:xfrm>
            <a:off x="7084761" y="5309407"/>
            <a:ext cx="1871025" cy="369332"/>
          </a:xfrm>
          <a:prstGeom prst="rect">
            <a:avLst/>
          </a:prstGeom>
          <a:noFill/>
        </p:spPr>
        <p:txBody>
          <a:bodyPr wrap="none" rtlCol="0">
            <a:spAutoFit/>
          </a:bodyPr>
          <a:lstStyle/>
          <a:p>
            <a:r>
              <a:rPr lang="en-GB" dirty="0"/>
              <a:t>Linear polarization</a:t>
            </a: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B682CBA-77E0-44DA-B35E-8F7B6C423AFB}"/>
                  </a:ext>
                </a:extLst>
              </p:cNvPr>
              <p:cNvSpPr txBox="1"/>
              <p:nvPr/>
            </p:nvSpPr>
            <p:spPr>
              <a:xfrm>
                <a:off x="849266" y="5678739"/>
                <a:ext cx="1929311" cy="391261"/>
              </a:xfrm>
              <a:prstGeom prst="rect">
                <a:avLst/>
              </a:prstGeom>
              <a:noFill/>
            </p:spPr>
            <p:txBody>
              <a:bodyPr wrap="none" rtlCol="0">
                <a:spAutoFit/>
              </a:bodyPr>
              <a:lstStyle/>
              <a:p>
                <a:r>
                  <a:rPr lang="en-GB" dirty="0"/>
                  <a:t>If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oMath>
                </a14:m>
                <a:endParaRPr lang="en-US" dirty="0"/>
              </a:p>
            </p:txBody>
          </p:sp>
        </mc:Choice>
        <mc:Fallback xmlns="">
          <p:sp>
            <p:nvSpPr>
              <p:cNvPr id="13" name="TextBox 12">
                <a:extLst>
                  <a:ext uri="{FF2B5EF4-FFF2-40B4-BE49-F238E27FC236}">
                    <a16:creationId xmlns:a16="http://schemas.microsoft.com/office/drawing/2014/main" id="{4B682CBA-77E0-44DA-B35E-8F7B6C423AFB}"/>
                  </a:ext>
                </a:extLst>
              </p:cNvPr>
              <p:cNvSpPr txBox="1">
                <a:spLocks noRot="1" noChangeAspect="1" noMove="1" noResize="1" noEditPoints="1" noAdjustHandles="1" noChangeArrowheads="1" noChangeShapeType="1" noTextEdit="1"/>
              </p:cNvSpPr>
              <p:nvPr/>
            </p:nvSpPr>
            <p:spPr>
              <a:xfrm>
                <a:off x="849266" y="5678739"/>
                <a:ext cx="1929311" cy="391261"/>
              </a:xfrm>
              <a:prstGeom prst="rect">
                <a:avLst/>
              </a:prstGeom>
              <a:blipFill>
                <a:blip r:embed="rId5"/>
                <a:stretch>
                  <a:fillRect l="-2524" t="-9375" b="-18750"/>
                </a:stretch>
              </a:blipFill>
            </p:spPr>
            <p:txBody>
              <a:bodyPr/>
              <a:lstStyle/>
              <a:p>
                <a:r>
                  <a:rPr lang="en-US">
                    <a:noFill/>
                  </a:rPr>
                  <a:t> </a:t>
                </a:r>
              </a:p>
            </p:txBody>
          </p:sp>
        </mc:Fallback>
      </mc:AlternateContent>
      <p:sp>
        <p:nvSpPr>
          <p:cNvPr id="14" name="Arrow: Right 27">
            <a:extLst>
              <a:ext uri="{FF2B5EF4-FFF2-40B4-BE49-F238E27FC236}">
                <a16:creationId xmlns:a16="http://schemas.microsoft.com/office/drawing/2014/main" id="{E2531822-7877-45AA-97A4-639C5753A5A3}"/>
              </a:ext>
            </a:extLst>
          </p:cNvPr>
          <p:cNvSpPr/>
          <p:nvPr/>
        </p:nvSpPr>
        <p:spPr bwMode="auto">
          <a:xfrm>
            <a:off x="2951188" y="5616037"/>
            <a:ext cx="504056" cy="39126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TextBox 14">
            <a:extLst>
              <a:ext uri="{FF2B5EF4-FFF2-40B4-BE49-F238E27FC236}">
                <a16:creationId xmlns:a16="http://schemas.microsoft.com/office/drawing/2014/main" id="{A6ADDE3E-5020-473F-91DA-5187914061AF}"/>
              </a:ext>
            </a:extLst>
          </p:cNvPr>
          <p:cNvSpPr txBox="1"/>
          <p:nvPr/>
        </p:nvSpPr>
        <p:spPr>
          <a:xfrm>
            <a:off x="3455244" y="5616037"/>
            <a:ext cx="3219407" cy="369332"/>
          </a:xfrm>
          <a:prstGeom prst="rect">
            <a:avLst/>
          </a:prstGeom>
          <a:noFill/>
        </p:spPr>
        <p:txBody>
          <a:bodyPr wrap="none" rtlCol="0">
            <a:spAutoFit/>
          </a:bodyPr>
          <a:lstStyle/>
          <a:p>
            <a:r>
              <a:rPr lang="en-GB" dirty="0"/>
              <a:t>The components are in antiphase </a:t>
            </a:r>
            <a:endParaRPr lang="en-US" dirty="0"/>
          </a:p>
        </p:txBody>
      </p:sp>
    </p:spTree>
    <p:extLst>
      <p:ext uri="{BB962C8B-B14F-4D97-AF65-F5344CB8AC3E}">
        <p14:creationId xmlns:p14="http://schemas.microsoft.com/office/powerpoint/2010/main" val="43663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9</a:t>
            </a:fld>
            <a:endParaRPr lang="en-US" altLang="zh-CN"/>
          </a:p>
        </p:txBody>
      </p:sp>
      <p:sp>
        <p:nvSpPr>
          <p:cNvPr id="3" name="Rectangle: Rounded Corners 9">
            <a:extLst>
              <a:ext uri="{FF2B5EF4-FFF2-40B4-BE49-F238E27FC236}">
                <a16:creationId xmlns:a16="http://schemas.microsoft.com/office/drawing/2014/main" id="{675EE69C-62AC-4D50-A8A5-8D40CA0CE9EF}"/>
              </a:ext>
            </a:extLst>
          </p:cNvPr>
          <p:cNvSpPr/>
          <p:nvPr/>
        </p:nvSpPr>
        <p:spPr bwMode="auto">
          <a:xfrm>
            <a:off x="1075852" y="2179150"/>
            <a:ext cx="1911972" cy="110583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5" name="TextBox 4"/>
              <p:cNvSpPr txBox="1"/>
              <p:nvPr/>
            </p:nvSpPr>
            <p:spPr>
              <a:xfrm>
                <a:off x="1158114" y="1244449"/>
                <a:ext cx="5318764" cy="615874"/>
              </a:xfrm>
              <a:prstGeom prst="rect">
                <a:avLst/>
              </a:prstGeom>
              <a:noFill/>
            </p:spPr>
            <p:txBody>
              <a:bodyPr wrap="none" lIns="0" tIns="0" rIns="0" bIns="0" rtlCol="0">
                <a:spAutoFit/>
              </a:bodyPr>
              <a:lstStyle/>
              <a:p>
                <a:endParaRPr lang="en-US" dirty="0"/>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𝐸</m:t>
                          </m:r>
                        </m:e>
                      </m:acc>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d>
                        <m:dPr>
                          <m:ctrlPr>
                            <a:rPr lang="en-US"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𝑦</m:t>
                                  </m:r>
                                </m:sub>
                              </m:sSub>
                            </m:e>
                          </m:acc>
                        </m:e>
                      </m:d>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158114" y="1244449"/>
                <a:ext cx="5318764" cy="615874"/>
              </a:xfrm>
              <a:prstGeom prst="rect">
                <a:avLst/>
              </a:prstGeom>
              <a:blipFill>
                <a:blip r:embed="rId2"/>
                <a:stretch>
                  <a:fillRect b="-11881"/>
                </a:stretch>
              </a:blipFill>
            </p:spPr>
            <p:txBody>
              <a:bodyPr/>
              <a:lstStyle/>
              <a:p>
                <a:r>
                  <a:rPr lang="en-US">
                    <a:noFill/>
                  </a:rPr>
                  <a:t> </a:t>
                </a:r>
              </a:p>
            </p:txBody>
          </p:sp>
        </mc:Fallback>
      </mc:AlternateContent>
      <p:cxnSp>
        <p:nvCxnSpPr>
          <p:cNvPr id="6" name="Straight Arrow Connector 5"/>
          <p:cNvCxnSpPr/>
          <p:nvPr/>
        </p:nvCxnSpPr>
        <p:spPr>
          <a:xfrm flipV="1">
            <a:off x="1904619" y="3842040"/>
            <a:ext cx="15956" cy="2251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27584" y="5013176"/>
            <a:ext cx="2376264"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5856" y="4797152"/>
            <a:ext cx="300082" cy="369332"/>
          </a:xfrm>
          <a:prstGeom prst="rect">
            <a:avLst/>
          </a:prstGeom>
          <a:noFill/>
        </p:spPr>
        <p:txBody>
          <a:bodyPr wrap="none" rtlCol="0">
            <a:spAutoFit/>
          </a:bodyPr>
          <a:lstStyle/>
          <a:p>
            <a:r>
              <a:rPr lang="en-US" dirty="0"/>
              <a:t>x</a:t>
            </a:r>
          </a:p>
        </p:txBody>
      </p:sp>
      <p:sp>
        <p:nvSpPr>
          <p:cNvPr id="9" name="TextBox 8"/>
          <p:cNvSpPr txBox="1"/>
          <p:nvPr/>
        </p:nvSpPr>
        <p:spPr>
          <a:xfrm>
            <a:off x="1654014" y="3564824"/>
            <a:ext cx="300082" cy="369332"/>
          </a:xfrm>
          <a:prstGeom prst="rect">
            <a:avLst/>
          </a:prstGeom>
          <a:noFill/>
        </p:spPr>
        <p:txBody>
          <a:bodyPr wrap="none" rtlCol="0">
            <a:spAutoFit/>
          </a:bodyPr>
          <a:lstStyle/>
          <a:p>
            <a:r>
              <a:rPr lang="en-US" dirty="0"/>
              <a:t>y</a:t>
            </a:r>
          </a:p>
        </p:txBody>
      </p:sp>
      <p:cxnSp>
        <p:nvCxnSpPr>
          <p:cNvPr id="10" name="Straight Arrow Connector 9"/>
          <p:cNvCxnSpPr/>
          <p:nvPr/>
        </p:nvCxnSpPr>
        <p:spPr>
          <a:xfrm flipV="1">
            <a:off x="1912597" y="4090957"/>
            <a:ext cx="680638" cy="92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0505" y="3813524"/>
                <a:ext cx="395685"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0505" y="3813524"/>
                <a:ext cx="395685" cy="402931"/>
              </a:xfrm>
              <a:prstGeom prst="rect">
                <a:avLst/>
              </a:prstGeom>
              <a:blipFill>
                <a:blip r:embed="rId3"/>
                <a:stretch>
                  <a:fillRect/>
                </a:stretch>
              </a:blipFill>
            </p:spPr>
            <p:txBody>
              <a:bodyPr/>
              <a:lstStyle/>
              <a:p>
                <a:r>
                  <a:rPr lang="en-US">
                    <a:noFill/>
                  </a:rPr>
                  <a:t> </a:t>
                </a:r>
              </a:p>
            </p:txBody>
          </p:sp>
        </mc:Fallback>
      </mc:AlternateContent>
      <p:cxnSp>
        <p:nvCxnSpPr>
          <p:cNvPr id="12" name="Straight Connector 11"/>
          <p:cNvCxnSpPr/>
          <p:nvPr/>
        </p:nvCxnSpPr>
        <p:spPr>
          <a:xfrm flipH="1">
            <a:off x="2601213" y="4231452"/>
            <a:ext cx="2" cy="7817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55417" y="4114411"/>
            <a:ext cx="68063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8366" y="4981818"/>
            <a:ext cx="351378" cy="369332"/>
          </a:xfrm>
          <a:prstGeom prst="rect">
            <a:avLst/>
          </a:prstGeom>
          <a:noFill/>
        </p:spPr>
        <p:txBody>
          <a:bodyPr wrap="none" rtlCol="0">
            <a:spAutoFit/>
          </a:bodyPr>
          <a:lstStyle/>
          <a:p>
            <a:r>
              <a:rPr lang="en-US" dirty="0"/>
              <a:t>O</a:t>
            </a:r>
          </a:p>
        </p:txBody>
      </p:sp>
      <p:sp>
        <p:nvSpPr>
          <p:cNvPr id="15" name="TextBox 14"/>
          <p:cNvSpPr txBox="1"/>
          <p:nvPr/>
        </p:nvSpPr>
        <p:spPr>
          <a:xfrm>
            <a:off x="2499792" y="5067832"/>
            <a:ext cx="402674" cy="369332"/>
          </a:xfrm>
          <a:prstGeom prst="rect">
            <a:avLst/>
          </a:prstGeom>
          <a:noFill/>
        </p:spPr>
        <p:txBody>
          <a:bodyPr wrap="none" rtlCol="0">
            <a:spAutoFit/>
          </a:bodyPr>
          <a:lstStyle/>
          <a:p>
            <a:r>
              <a:rPr lang="en-US" dirty="0"/>
              <a:t>E</a:t>
            </a:r>
            <a:r>
              <a:rPr lang="en-US" baseline="-25000" dirty="0"/>
              <a:t>x</a:t>
            </a:r>
          </a:p>
        </p:txBody>
      </p:sp>
      <p:sp>
        <p:nvSpPr>
          <p:cNvPr id="16" name="TextBox 15"/>
          <p:cNvSpPr txBox="1"/>
          <p:nvPr/>
        </p:nvSpPr>
        <p:spPr>
          <a:xfrm>
            <a:off x="1464598" y="3862120"/>
            <a:ext cx="402674" cy="369332"/>
          </a:xfrm>
          <a:prstGeom prst="rect">
            <a:avLst/>
          </a:prstGeom>
          <a:noFill/>
        </p:spPr>
        <p:txBody>
          <a:bodyPr wrap="none" rtlCol="0">
            <a:spAutoFit/>
          </a:bodyPr>
          <a:lstStyle/>
          <a:p>
            <a:r>
              <a:rPr lang="en-US" dirty="0" err="1"/>
              <a:t>E</a:t>
            </a:r>
            <a:r>
              <a:rPr lang="en-US" baseline="-25000" dirty="0" err="1"/>
              <a:t>y</a:t>
            </a:r>
            <a:endParaRPr lang="en-US" baseline="-25000" dirty="0"/>
          </a:p>
        </p:txBody>
      </p:sp>
      <mc:AlternateContent xmlns:mc="http://schemas.openxmlformats.org/markup-compatibility/2006" xmlns:a14="http://schemas.microsoft.com/office/drawing/2010/main">
        <mc:Choice Requires="a14">
          <p:sp>
            <p:nvSpPr>
              <p:cNvPr id="17" name="TextBox 16"/>
              <p:cNvSpPr txBox="1"/>
              <p:nvPr/>
            </p:nvSpPr>
            <p:spPr>
              <a:xfrm>
                <a:off x="4102195" y="4284193"/>
                <a:ext cx="32540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𝜃</m:t>
                          </m:r>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102195" y="4284193"/>
                <a:ext cx="3254032" cy="276999"/>
              </a:xfrm>
              <a:prstGeom prst="rect">
                <a:avLst/>
              </a:prstGeom>
              <a:blipFill>
                <a:blip r:embed="rId4"/>
                <a:stretch>
                  <a:fillRect l="-1311"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62823" y="4796002"/>
                <a:ext cx="3276794"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func>
                        <m:funcPr>
                          <m:ctrlPr>
                            <a:rPr lang="en-US" i="1" smtClean="0">
                              <a:latin typeface="Cambria Math" panose="02040503050406030204" pitchFamily="18" charset="0"/>
                            </a:rPr>
                          </m:ctrlPr>
                        </m:funcPr>
                        <m:fName>
                          <m:r>
                            <a:rPr lang="en-US" b="0" i="1" smtClean="0">
                              <a:latin typeface="Cambria Math" panose="02040503050406030204" pitchFamily="18" charset="0"/>
                            </a:rPr>
                            <m:t>𝑠𝑖𝑛</m:t>
                          </m:r>
                        </m:fName>
                        <m:e>
                          <m:r>
                            <a:rPr lang="en-US" i="1" smtClean="0">
                              <a:latin typeface="Cambria Math" panose="02040503050406030204" pitchFamily="18" charset="0"/>
                              <a:ea typeface="Cambria Math" panose="02040503050406030204" pitchFamily="18" charset="0"/>
                            </a:rPr>
                            <m:t>𝜃</m:t>
                          </m:r>
                        </m:e>
                      </m:func>
                      <m:func>
                        <m:funcPr>
                          <m:ctrlPr>
                            <a:rPr lang="en-US" i="1">
                              <a:latin typeface="Cambria Math" panose="02040503050406030204" pitchFamily="18" charset="0"/>
                            </a:rPr>
                          </m:ctrlPr>
                        </m:funcPr>
                        <m:fName>
                          <m:r>
                            <a:rPr lang="en-US" b="0" i="1" smtClean="0">
                              <a:latin typeface="Cambria Math" panose="02040503050406030204" pitchFamily="18" charset="0"/>
                            </a:rPr>
                            <m:t>𝑐𝑜𝑠</m:t>
                          </m:r>
                        </m:fName>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0</m:t>
                                  </m:r>
                                </m:sub>
                              </m:sSub>
                            </m:e>
                          </m:d>
                        </m:e>
                      </m:fun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162823" y="4796002"/>
                <a:ext cx="3276794" cy="298928"/>
              </a:xfrm>
              <a:prstGeom prst="rect">
                <a:avLst/>
              </a:prstGeom>
              <a:blipFill>
                <a:blip r:embed="rId5"/>
                <a:stretch>
                  <a:fillRect l="-1304" b="-20408"/>
                </a:stretch>
              </a:blipFill>
            </p:spPr>
            <p:txBody>
              <a:bodyPr/>
              <a:lstStyle/>
              <a:p>
                <a:r>
                  <a:rPr lang="en-US">
                    <a:noFill/>
                  </a:rPr>
                  <a:t> </a:t>
                </a:r>
              </a:p>
            </p:txBody>
          </p:sp>
        </mc:Fallback>
      </mc:AlternateContent>
      <p:cxnSp>
        <p:nvCxnSpPr>
          <p:cNvPr id="19" name="Straight Arrow Connector 18"/>
          <p:cNvCxnSpPr/>
          <p:nvPr/>
        </p:nvCxnSpPr>
        <p:spPr>
          <a:xfrm>
            <a:off x="1920575" y="5013176"/>
            <a:ext cx="332341" cy="1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881811" y="5096217"/>
                <a:ext cx="5299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e>
                      </m:acc>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881811" y="5096217"/>
                <a:ext cx="529949" cy="276999"/>
              </a:xfrm>
              <a:prstGeom prst="rect">
                <a:avLst/>
              </a:prstGeom>
              <a:blipFill>
                <a:blip r:embed="rId6"/>
                <a:stretch>
                  <a:fillRect b="-13333"/>
                </a:stretch>
              </a:blipFill>
            </p:spPr>
            <p:txBody>
              <a:bodyPr/>
              <a:lstStyle/>
              <a:p>
                <a:r>
                  <a:rPr lang="en-US">
                    <a:noFill/>
                  </a:rPr>
                  <a:t> </a:t>
                </a:r>
              </a:p>
            </p:txBody>
          </p:sp>
        </mc:Fallback>
      </mc:AlternateContent>
      <p:cxnSp>
        <p:nvCxnSpPr>
          <p:cNvPr id="21" name="Straight Arrow Connector 20"/>
          <p:cNvCxnSpPr/>
          <p:nvPr/>
        </p:nvCxnSpPr>
        <p:spPr>
          <a:xfrm flipH="1" flipV="1">
            <a:off x="1907989" y="4708114"/>
            <a:ext cx="10363" cy="32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475656" y="4520153"/>
                <a:ext cx="52994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𝑦</m:t>
                              </m:r>
                            </m:sub>
                          </m:sSub>
                        </m:e>
                      </m:acc>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475656" y="4520153"/>
                <a:ext cx="529949" cy="298928"/>
              </a:xfrm>
              <a:prstGeom prst="rect">
                <a:avLst/>
              </a:prstGeom>
              <a:blipFill>
                <a:blip r:embed="rId7"/>
                <a:stretch>
                  <a:fillRect b="-18000"/>
                </a:stretch>
              </a:blipFill>
            </p:spPr>
            <p:txBody>
              <a:bodyPr/>
              <a:lstStyle/>
              <a:p>
                <a:r>
                  <a:rPr lang="en-US">
                    <a:noFill/>
                  </a:rPr>
                  <a:t> </a:t>
                </a:r>
              </a:p>
            </p:txBody>
          </p:sp>
        </mc:Fallback>
      </mc:AlternateContent>
      <p:sp>
        <p:nvSpPr>
          <p:cNvPr id="23" name="Freeform 22"/>
          <p:cNvSpPr/>
          <p:nvPr/>
        </p:nvSpPr>
        <p:spPr>
          <a:xfrm>
            <a:off x="2301766" y="4519448"/>
            <a:ext cx="184346" cy="515007"/>
          </a:xfrm>
          <a:custGeom>
            <a:avLst/>
            <a:gdLst>
              <a:gd name="connsiteX0" fmla="*/ 168165 w 184346"/>
              <a:gd name="connsiteY0" fmla="*/ 515007 h 515007"/>
              <a:gd name="connsiteX1" fmla="*/ 168165 w 184346"/>
              <a:gd name="connsiteY1" fmla="*/ 199697 h 515007"/>
              <a:gd name="connsiteX2" fmla="*/ 0 w 184346"/>
              <a:gd name="connsiteY2" fmla="*/ 0 h 515007"/>
            </a:gdLst>
            <a:ahLst/>
            <a:cxnLst>
              <a:cxn ang="0">
                <a:pos x="connsiteX0" y="connsiteY0"/>
              </a:cxn>
              <a:cxn ang="0">
                <a:pos x="connsiteX1" y="connsiteY1"/>
              </a:cxn>
              <a:cxn ang="0">
                <a:pos x="connsiteX2" y="connsiteY2"/>
              </a:cxn>
            </a:cxnLst>
            <a:rect l="l" t="t" r="r" b="b"/>
            <a:pathLst>
              <a:path w="184346" h="515007">
                <a:moveTo>
                  <a:pt x="168165" y="515007"/>
                </a:moveTo>
                <a:cubicBezTo>
                  <a:pt x="182179" y="400269"/>
                  <a:pt x="196193" y="285531"/>
                  <a:pt x="168165" y="199697"/>
                </a:cubicBezTo>
                <a:cubicBezTo>
                  <a:pt x="140137" y="113862"/>
                  <a:pt x="70068" y="56931"/>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2499792" y="4519448"/>
                <a:ext cx="3789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499792" y="4519448"/>
                <a:ext cx="37895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851920" y="5517232"/>
                <a:ext cx="4896544" cy="956929"/>
              </a:xfrm>
              <a:prstGeom prst="rect">
                <a:avLst/>
              </a:prstGeom>
              <a:noFill/>
            </p:spPr>
            <p:txBody>
              <a:bodyPr wrap="square" rtlCol="0">
                <a:spAutoFit/>
              </a:bodyPr>
              <a:lstStyle/>
              <a:p>
                <a:r>
                  <a:rPr lang="en-US" dirty="0"/>
                  <a:t>Here the polarization of the light is </a:t>
                </a:r>
                <a:r>
                  <a:rPr lang="en-US" b="1" dirty="0"/>
                  <a:t>linear</a:t>
                </a:r>
                <a:r>
                  <a:rPr lang="en-US" dirty="0"/>
                  <a:t>, the direction of the vector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depends to the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(constant with respect to time)</a:t>
                </a:r>
              </a:p>
            </p:txBody>
          </p:sp>
        </mc:Choice>
        <mc:Fallback xmlns="">
          <p:sp>
            <p:nvSpPr>
              <p:cNvPr id="25" name="TextBox 24"/>
              <p:cNvSpPr txBox="1">
                <a:spLocks noRot="1" noChangeAspect="1" noMove="1" noResize="1" noEditPoints="1" noAdjustHandles="1" noChangeArrowheads="1" noChangeShapeType="1" noTextEdit="1"/>
              </p:cNvSpPr>
              <p:nvPr/>
            </p:nvSpPr>
            <p:spPr>
              <a:xfrm>
                <a:off x="3851920" y="5517232"/>
                <a:ext cx="4896544" cy="956929"/>
              </a:xfrm>
              <a:prstGeom prst="rect">
                <a:avLst/>
              </a:prstGeom>
              <a:blipFill>
                <a:blip r:embed="rId9"/>
                <a:stretch>
                  <a:fillRect l="-1121" t="-3185" b="-9554"/>
                </a:stretch>
              </a:blipFill>
            </p:spPr>
            <p:txBody>
              <a:bodyPr/>
              <a:lstStyle/>
              <a:p>
                <a:r>
                  <a:rPr lang="en-US">
                    <a:noFill/>
                  </a:rPr>
                  <a:t> </a:t>
                </a:r>
              </a:p>
            </p:txBody>
          </p:sp>
        </mc:Fallback>
      </mc:AlternateContent>
      <p:sp>
        <p:nvSpPr>
          <p:cNvPr id="26" name="TextBox 25"/>
          <p:cNvSpPr txBox="1"/>
          <p:nvPr/>
        </p:nvSpPr>
        <p:spPr>
          <a:xfrm>
            <a:off x="1044858" y="6457526"/>
            <a:ext cx="6090129" cy="369332"/>
          </a:xfrm>
          <a:prstGeom prst="rect">
            <a:avLst/>
          </a:prstGeom>
          <a:noFill/>
        </p:spPr>
        <p:txBody>
          <a:bodyPr wrap="none" rtlCol="0">
            <a:spAutoFit/>
          </a:bodyPr>
          <a:lstStyle/>
          <a:p>
            <a:r>
              <a:rPr lang="en-US" dirty="0"/>
              <a:t>Particular case: linear polarization along the x-axis or the y-axis</a:t>
            </a:r>
          </a:p>
        </p:txBody>
      </p:sp>
      <p:sp>
        <p:nvSpPr>
          <p:cNvPr id="27" name="TextBox 26">
            <a:extLst>
              <a:ext uri="{FF2B5EF4-FFF2-40B4-BE49-F238E27FC236}">
                <a16:creationId xmlns:a16="http://schemas.microsoft.com/office/drawing/2014/main" id="{824D8CD2-127F-4E19-B4D4-A0E8BF8651DF}"/>
              </a:ext>
            </a:extLst>
          </p:cNvPr>
          <p:cNvSpPr txBox="1"/>
          <p:nvPr/>
        </p:nvSpPr>
        <p:spPr>
          <a:xfrm>
            <a:off x="251520" y="1196752"/>
            <a:ext cx="5771452" cy="369332"/>
          </a:xfrm>
          <a:prstGeom prst="rect">
            <a:avLst/>
          </a:prstGeom>
          <a:noFill/>
        </p:spPr>
        <p:txBody>
          <a:bodyPr wrap="none" rtlCol="0">
            <a:spAutoFit/>
          </a:bodyPr>
          <a:lstStyle/>
          <a:p>
            <a:r>
              <a:rPr lang="en-GB" dirty="0"/>
              <a:t>We consider a z-propagating electric field described as follows:</a:t>
            </a:r>
            <a:endParaRPr lang="en-US" dirty="0"/>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45F213E-66A4-4AFD-AD5B-DC846F2B16C1}"/>
                  </a:ext>
                </a:extLst>
              </p:cNvPr>
              <p:cNvSpPr/>
              <p:nvPr/>
            </p:nvSpPr>
            <p:spPr>
              <a:xfrm>
                <a:off x="1131210" y="2232634"/>
                <a:ext cx="1697067"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0,</m:t>
                          </m:r>
                          <m:r>
                            <a:rPr lang="en-GB" i="1">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28" name="Rectangle 27">
                <a:extLst>
                  <a:ext uri="{FF2B5EF4-FFF2-40B4-BE49-F238E27FC236}">
                    <a16:creationId xmlns:a16="http://schemas.microsoft.com/office/drawing/2014/main" id="{C45F213E-66A4-4AFD-AD5B-DC846F2B16C1}"/>
                  </a:ext>
                </a:extLst>
              </p:cNvPr>
              <p:cNvSpPr>
                <a:spLocks noRot="1" noChangeAspect="1" noMove="1" noResize="1" noEditPoints="1" noAdjustHandles="1" noChangeArrowheads="1" noChangeShapeType="1" noTextEdit="1"/>
              </p:cNvSpPr>
              <p:nvPr/>
            </p:nvSpPr>
            <p:spPr>
              <a:xfrm>
                <a:off x="1131210" y="2232634"/>
                <a:ext cx="1697067" cy="3815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932B209-BA82-4B51-B748-3F3427EA56EA}"/>
                  </a:ext>
                </a:extLst>
              </p:cNvPr>
              <p:cNvSpPr/>
              <p:nvPr/>
            </p:nvSpPr>
            <p:spPr>
              <a:xfrm>
                <a:off x="1075852" y="2763687"/>
                <a:ext cx="1725537" cy="3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29" name="Rectangle 28">
                <a:extLst>
                  <a:ext uri="{FF2B5EF4-FFF2-40B4-BE49-F238E27FC236}">
                    <a16:creationId xmlns:a16="http://schemas.microsoft.com/office/drawing/2014/main" id="{E932B209-BA82-4B51-B748-3F3427EA56EA}"/>
                  </a:ext>
                </a:extLst>
              </p:cNvPr>
              <p:cNvSpPr>
                <a:spLocks noRot="1" noChangeAspect="1" noMove="1" noResize="1" noEditPoints="1" noAdjustHandles="1" noChangeArrowheads="1" noChangeShapeType="1" noTextEdit="1"/>
              </p:cNvSpPr>
              <p:nvPr/>
            </p:nvSpPr>
            <p:spPr>
              <a:xfrm>
                <a:off x="1075852" y="2763687"/>
                <a:ext cx="1725537" cy="391261"/>
              </a:xfrm>
              <a:prstGeom prst="rect">
                <a:avLst/>
              </a:prstGeom>
              <a:blipFill>
                <a:blip r:embed="rId11"/>
                <a:stretch>
                  <a:fillRect b="-3077"/>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43CAEAEE-EF4B-4407-8CF1-DD917BE167C0}"/>
              </a:ext>
            </a:extLst>
          </p:cNvPr>
          <p:cNvSpPr txBox="1"/>
          <p:nvPr/>
        </p:nvSpPr>
        <p:spPr>
          <a:xfrm>
            <a:off x="2801389" y="-25370"/>
            <a:ext cx="4506362" cy="646331"/>
          </a:xfrm>
          <a:prstGeom prst="rect">
            <a:avLst/>
          </a:prstGeom>
          <a:noFill/>
        </p:spPr>
        <p:txBody>
          <a:bodyPr wrap="none" rtlCol="0">
            <a:spAutoFit/>
          </a:bodyPr>
          <a:lstStyle/>
          <a:p>
            <a:r>
              <a:rPr lang="en-GB" sz="3600" dirty="0"/>
              <a:t>The linear polarization </a:t>
            </a:r>
            <a:endParaRPr lang="en-US" sz="3600" dirty="0"/>
          </a:p>
        </p:txBody>
      </p:sp>
    </p:spTree>
    <p:extLst>
      <p:ext uri="{BB962C8B-B14F-4D97-AF65-F5344CB8AC3E}">
        <p14:creationId xmlns:p14="http://schemas.microsoft.com/office/powerpoint/2010/main" val="31296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P spid="15" grpId="0"/>
      <p:bldP spid="16" grpId="0"/>
      <p:bldP spid="17" grpId="0"/>
      <p:bldP spid="18" grpId="0"/>
      <p:bldP spid="20" grpId="0"/>
      <p:bldP spid="22" grpId="0"/>
      <p:bldP spid="23" grpId="0" animBg="1"/>
      <p:bldP spid="24" grpId="0"/>
      <p:bldP spid="25" grpId="0"/>
      <p:bldP spid="26"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183870</TotalTime>
  <Words>2634</Words>
  <Application>Microsoft Office PowerPoint</Application>
  <PresentationFormat>On-screen Show (4:3)</PresentationFormat>
  <Paragraphs>422</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楷体_GB2312</vt:lpstr>
      <vt:lpstr>宋体</vt:lpstr>
      <vt:lpstr>Arial</vt:lpstr>
      <vt:lpstr>Cambria Math</vt:lpstr>
      <vt:lpstr>Garamond</vt:lpstr>
      <vt:lpstr>Times New Roman</vt:lpstr>
      <vt:lpstr>自定义设计方案</vt:lpstr>
      <vt:lpstr>默认设计模板</vt:lpstr>
      <vt:lpstr>Wave Optics, lecture 5, lesson 4:Polarization of the light </vt:lpstr>
      <vt:lpstr>PowerPoint Presentation</vt:lpstr>
      <vt:lpstr>What is the polarization ?</vt:lpstr>
      <vt:lpstr>PowerPoint Presentation</vt:lpstr>
      <vt:lpstr>PowerPoint Presentation</vt:lpstr>
      <vt:lpstr>Two components of the polarization</vt:lpstr>
      <vt:lpstr>About the direction of propagation</vt:lpstr>
      <vt:lpstr>Two components of the polarization</vt:lpstr>
      <vt:lpstr>PowerPoint Presentation</vt:lpstr>
      <vt:lpstr>Phase shift between the components E_x and E_y</vt:lpstr>
      <vt:lpstr>PowerPoint Presentation</vt:lpstr>
      <vt:lpstr>PowerPoint Presentation</vt:lpstr>
      <vt:lpstr>PowerPoint Presentation</vt:lpstr>
      <vt:lpstr>PowerPoint Presentation</vt:lpstr>
      <vt:lpstr>Summary </vt:lpstr>
      <vt:lpstr>Unpolarized light </vt:lpstr>
      <vt:lpstr>Polarizer/analyzer </vt:lpstr>
      <vt:lpstr>Polarizer/analyzer </vt:lpstr>
      <vt:lpstr>PowerPoint Presentation</vt:lpstr>
      <vt:lpstr>The malus law</vt:lpstr>
      <vt:lpstr>Polarizer/analyzer </vt:lpstr>
      <vt:lpstr>Some applications of polarization</vt:lpstr>
      <vt:lpstr>PowerPoint Presentation</vt:lpstr>
      <vt:lpstr>PowerPoint Presentation</vt:lpstr>
      <vt:lpstr>End of lesson 4, end of the part: Wave Optics.  In ppt for students I will send you tonight, I will add a summary of everything important to remember.</vt:lpstr>
      <vt:lpstr>Summary of some things important to remember about wave optics </vt:lpstr>
      <vt:lpstr>About condition of interferences between two light waves:</vt:lpstr>
      <vt:lpstr>About optical path</vt:lpstr>
      <vt:lpstr>PowerPoint Presentation</vt:lpstr>
      <vt:lpstr>Phase difference between two waves and optical path difference</vt:lpstr>
      <vt:lpstr>Condition constructive interferences</vt:lpstr>
      <vt:lpstr>Condition of destructive interferences</vt:lpstr>
      <vt:lpstr>PowerPoint Presentation</vt:lpstr>
      <vt:lpstr>Diffraction grating </vt:lpstr>
      <vt:lpstr>Polarization</vt:lpstr>
      <vt:lpstr>Properties of a light wave</vt:lpstr>
      <vt:lpstr>PowerPoint Presentation</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1649</cp:revision>
  <dcterms:created xsi:type="dcterms:W3CDTF">2005-09-11T15:39:18Z</dcterms:created>
  <dcterms:modified xsi:type="dcterms:W3CDTF">2022-05-18T05:01:02Z</dcterms:modified>
</cp:coreProperties>
</file>