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  <p:sldMasterId id="2147483648" r:id="rId2"/>
  </p:sldMasterIdLst>
  <p:notesMasterIdLst>
    <p:notesMasterId r:id="rId23"/>
  </p:notesMasterIdLst>
  <p:sldIdLst>
    <p:sldId id="1804" r:id="rId3"/>
    <p:sldId id="1787" r:id="rId4"/>
    <p:sldId id="1650" r:id="rId5"/>
    <p:sldId id="1653" r:id="rId6"/>
    <p:sldId id="1651" r:id="rId7"/>
    <p:sldId id="1649" r:id="rId8"/>
    <p:sldId id="1558" r:id="rId9"/>
    <p:sldId id="1790" r:id="rId10"/>
    <p:sldId id="1560" r:id="rId11"/>
    <p:sldId id="1799" r:id="rId12"/>
    <p:sldId id="1801" r:id="rId13"/>
    <p:sldId id="1762" r:id="rId14"/>
    <p:sldId id="1768" r:id="rId15"/>
    <p:sldId id="1764" r:id="rId16"/>
    <p:sldId id="1775" r:id="rId17"/>
    <p:sldId id="1562" r:id="rId18"/>
    <p:sldId id="1668" r:id="rId19"/>
    <p:sldId id="1676" r:id="rId20"/>
    <p:sldId id="1678" r:id="rId21"/>
    <p:sldId id="168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9933"/>
    <a:srgbClr val="6699FF"/>
    <a:srgbClr val="97FFFF"/>
    <a:srgbClr val="660066"/>
    <a:srgbClr val="9900FF"/>
    <a:srgbClr val="0000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584" autoAdjust="0"/>
  </p:normalViewPr>
  <p:slideViewPr>
    <p:cSldViewPr>
      <p:cViewPr varScale="1">
        <p:scale>
          <a:sx n="63" d="100"/>
          <a:sy n="63" d="100"/>
        </p:scale>
        <p:origin x="1620" y="7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3F3FF9A-6375-4167-9E9C-744695517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008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F768F-7CA8-4B26-9E2B-CB2AABA300C0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C6D7-8CFF-4976-BDD2-CE5C1AC89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03FF-6E29-4467-823F-510ED1A40179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D32-F0A7-4E7A-AB09-41ABC18D2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D270F-9468-4E53-9DD2-F96636D2A2AC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752B2-3234-43A8-A2CD-6D3BC2284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7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7220-6437-4F88-BAF1-8819291E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7B2A6-4997-4D6A-A223-B65D77C6B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7FCB-25E0-4642-9FC5-15584412C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9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778DB-10FB-4A2D-9448-1B600B50E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75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718D-E2D3-4725-A5E2-2F5322F35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AE13C-F5BB-4430-9442-93650DD54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A5F0E-E60F-40BD-BC8B-FC0730CB2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3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4CD9-0989-422B-9E86-4088C485D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5847-AE31-4ED9-A95B-B00EF22FCFC8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ABFA4-10C2-4FE8-88E0-8ED92AAC6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4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26218-9703-410F-BF68-E4DC0EE5D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0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A7419-65A3-4AF2-9D91-BDFD9602C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26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622E8-026F-4F02-8533-DBEBE3584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6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96DC2-B477-4822-AAA8-629893319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0FE3-F487-4B14-8710-963B66AB09BF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B106F-69AD-445D-93E5-C269F8A89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4EDE-F396-4068-9A17-2AF7669B3DDB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97C2-F457-4F43-9679-88564384D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4CABC-5624-4211-81E7-658FC5E28B93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11104-6BCF-44D1-B09C-AC73D1E1F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9175-4D35-41C3-A8F6-92F11549C079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27AC-EE6E-44BE-9CC1-C3536CB38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995A-1257-48F6-BD21-856BB70ABD58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86C9-9BF1-44F7-AA95-1DD17F359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3362D-1655-4209-B1AC-3D73B79B601E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E65FD-825F-439D-BF48-95742B95CD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CBAD-8FF6-4F49-8242-C98165052A60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57F9F-9E6F-4E6A-85E9-D0A6E1DBD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A79F31-419B-492A-B622-CBCBF58D5741}" type="datetime1">
              <a:rPr lang="zh-CN" altLang="en-US"/>
              <a:pPr>
                <a:defRPr/>
              </a:pPr>
              <a:t>2022/1/11</a:t>
            </a:fld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8A08907-382D-4470-8045-6FF1F3C2C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23" name="Picture 7" descr="图片1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2372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608D97-39D8-478B-BB96-4961722A818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3" name="Group 17"/>
          <p:cNvGrpSpPr>
            <a:grpSpLocks/>
          </p:cNvGrpSpPr>
          <p:nvPr userDrawn="1"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10247" name="Picture 18" descr="moban-2-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19" descr="moban-1-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116013" y="549275"/>
            <a:ext cx="7683500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45" name="Picture 27" descr="moban-2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611188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8" descr="moban-1-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ulbriard@outlook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paulbriard@outlook.com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2604" y="752586"/>
            <a:ext cx="6971804" cy="174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 flipH="1">
            <a:off x="2339752" y="1201165"/>
            <a:ext cx="5593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University Physics I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037555" y="333712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January 2022– June 2022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555" y="4233206"/>
            <a:ext cx="6106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Teacher: </a:t>
            </a:r>
            <a:r>
              <a:rPr lang="en-GB" dirty="0" err="1" smtClean="0"/>
              <a:t>Dr.</a:t>
            </a:r>
            <a:r>
              <a:rPr lang="en-GB" dirty="0" smtClean="0"/>
              <a:t> Paul Briard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paulbriard@outlook.com</a:t>
            </a:r>
            <a:endParaRPr lang="en-GB" dirty="0" smtClean="0"/>
          </a:p>
          <a:p>
            <a:r>
              <a:rPr lang="en-GB" dirty="0" err="1" smtClean="0"/>
              <a:t>Wechat</a:t>
            </a:r>
            <a:r>
              <a:rPr lang="en-GB" dirty="0" smtClean="0"/>
              <a:t>: Paulbg123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2123728" y="0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Exercises in classroom …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8610"/>
            <a:ext cx="8820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During the lecture (including online lectures, please to prepare a paper and a pen), I will give short exercises of 5-10 minutes to do.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Before to check the solution, I ask a student to solve the exercise at the blackboard. 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 choose the student who is the less focused by the lecture, so … </a:t>
            </a:r>
            <a:r>
              <a:rPr lang="en-GB" sz="2800" dirty="0" smtClean="0">
                <a:sym typeface="Wingdings" panose="05000000000000000000" pitchFamily="2" charset="2"/>
              </a:rPr>
              <a:t> </a:t>
            </a:r>
            <a:r>
              <a:rPr lang="en-GB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85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2123728" y="0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Exercises in classroom …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301208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Well, for the online lecture, this doesn’t matter, but keep it mind when I will teach you in classroom …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88610"/>
            <a:ext cx="8820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During the lecture (including online lectures, please to prepare a paper and a pen), I will give short exercises of 5-10 minutes to do.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Before to check the solution, I ask a student to solve the exercise at the blackboard. 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 choose the student who is the less focused by the lecture, so … </a:t>
            </a:r>
            <a:r>
              <a:rPr lang="en-GB" sz="2800" dirty="0" smtClean="0">
                <a:sym typeface="Wingdings" panose="05000000000000000000" pitchFamily="2" charset="2"/>
              </a:rPr>
              <a:t> </a:t>
            </a:r>
            <a:r>
              <a:rPr lang="en-GB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0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59166"/>
            <a:ext cx="8229600" cy="1143000"/>
          </a:xfrm>
        </p:spPr>
        <p:txBody>
          <a:bodyPr/>
          <a:lstStyle/>
          <a:p>
            <a:r>
              <a:rPr lang="en-GB" dirty="0" smtClean="0"/>
              <a:t>Score and examinations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20" y="692696"/>
            <a:ext cx="8229600" cy="4525963"/>
          </a:xfrm>
        </p:spPr>
        <p:txBody>
          <a:bodyPr/>
          <a:lstStyle/>
          <a:p>
            <a:r>
              <a:rPr lang="en-GB" dirty="0" smtClean="0"/>
              <a:t>One middle examination and one final examination for each semester.</a:t>
            </a:r>
          </a:p>
          <a:p>
            <a:endParaRPr lang="en-GB" dirty="0"/>
          </a:p>
          <a:p>
            <a:r>
              <a:rPr lang="en-GB" dirty="0" smtClean="0"/>
              <a:t>Both are part of the total score, around: </a:t>
            </a:r>
          </a:p>
          <a:p>
            <a:pPr lvl="1">
              <a:buFontTx/>
              <a:buChar char="-"/>
            </a:pPr>
            <a:r>
              <a:rPr lang="en-GB" dirty="0" smtClean="0"/>
              <a:t>25%: homework/assiduity </a:t>
            </a:r>
          </a:p>
          <a:p>
            <a:pPr lvl="1">
              <a:buFontTx/>
              <a:buChar char="-"/>
            </a:pPr>
            <a:r>
              <a:rPr lang="en-GB" dirty="0" smtClean="0"/>
              <a:t>25%: middle examination</a:t>
            </a:r>
          </a:p>
          <a:p>
            <a:pPr lvl="1">
              <a:buFontTx/>
              <a:buChar char="-"/>
            </a:pPr>
            <a:r>
              <a:rPr lang="en-GB" dirty="0" smtClean="0"/>
              <a:t>50%: final examination 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600116" y="5033993"/>
            <a:ext cx="79323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GB" sz="2800" b="1" dirty="0" smtClean="0"/>
              <a:t>assiduity: </a:t>
            </a:r>
            <a:r>
              <a:rPr lang="en-GB" sz="2800" dirty="0" smtClean="0"/>
              <a:t>you have to come to every lectures, excepted if you have a good reason, for instance, you are sick and you are at hospital.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430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Rules for middle and final examinations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342231"/>
            <a:ext cx="8229600" cy="4525963"/>
          </a:xfrm>
        </p:spPr>
        <p:txBody>
          <a:bodyPr/>
          <a:lstStyle/>
          <a:p>
            <a:r>
              <a:rPr lang="en-GB" dirty="0" smtClean="0"/>
              <a:t>Chinese-English dictionary allowed.</a:t>
            </a:r>
          </a:p>
          <a:p>
            <a:r>
              <a:rPr lang="en-GB" dirty="0" smtClean="0"/>
              <a:t>Only calculator without memory is allowed.</a:t>
            </a:r>
          </a:p>
          <a:p>
            <a:r>
              <a:rPr lang="en-GB" dirty="0" smtClean="0"/>
              <a:t>You must remember the equations needed to solve the exercises (the homework will permit you to see that and I will say you when an equation is important).</a:t>
            </a:r>
          </a:p>
          <a:p>
            <a:r>
              <a:rPr lang="en-GB" dirty="0" smtClean="0"/>
              <a:t>The constants will be given on the examination paper (excepted few cases I will say you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1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Advices for middle and final examinations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48" y="1196752"/>
            <a:ext cx="8229600" cy="4525963"/>
          </a:xfrm>
        </p:spPr>
        <p:txBody>
          <a:bodyPr/>
          <a:lstStyle/>
          <a:p>
            <a:r>
              <a:rPr lang="en-GB" dirty="0" smtClean="0"/>
              <a:t>You should prepare them along the semester, don’t wait the week before them to prepare.</a:t>
            </a:r>
          </a:p>
          <a:p>
            <a:r>
              <a:rPr lang="en-GB" dirty="0" smtClean="0"/>
              <a:t>With me, you do only one half of the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Right Arrow 4"/>
          <p:cNvSpPr/>
          <p:nvPr/>
        </p:nvSpPr>
        <p:spPr>
          <a:xfrm>
            <a:off x="827584" y="3501008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3501008"/>
            <a:ext cx="6773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other half is to practice by yourself.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30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80" y="0"/>
            <a:ext cx="8229600" cy="1143000"/>
          </a:xfrm>
        </p:spPr>
        <p:txBody>
          <a:bodyPr/>
          <a:lstStyle/>
          <a:p>
            <a:r>
              <a:rPr lang="en-GB" sz="3200" dirty="0" smtClean="0"/>
              <a:t>Contents of the lecture University Physics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764705"/>
            <a:ext cx="8229600" cy="20162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800" dirty="0"/>
              <a:t>M</a:t>
            </a:r>
            <a:r>
              <a:rPr lang="en-GB" sz="2800" dirty="0" smtClean="0"/>
              <a:t>echanics (Newtonian/classical mechanics)</a:t>
            </a:r>
          </a:p>
          <a:p>
            <a:pPr marL="514350" indent="-514350">
              <a:buAutoNum type="arabicPeriod"/>
            </a:pPr>
            <a:r>
              <a:rPr lang="en-GB" sz="2800" dirty="0"/>
              <a:t>O</a:t>
            </a:r>
            <a:r>
              <a:rPr lang="en-GB" sz="2800" dirty="0" smtClean="0"/>
              <a:t>ptics (geometric optics and wave optics)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Heat Transfers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5576" y="302768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GB" sz="3200" kern="0" dirty="0" smtClean="0"/>
              <a:t>Contents of the lecture University Physics II</a:t>
            </a:r>
            <a:endParaRPr lang="en-US" sz="32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3308350"/>
            <a:ext cx="8229600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Tx/>
              <a:buAutoNum type="arabicPeriod"/>
            </a:pPr>
            <a:endParaRPr lang="en-GB" sz="2800" kern="0" dirty="0" smtClean="0"/>
          </a:p>
          <a:p>
            <a:pPr marL="0" indent="0">
              <a:buNone/>
            </a:pPr>
            <a:r>
              <a:rPr lang="en-GB" sz="2800" kern="0" dirty="0" smtClean="0"/>
              <a:t>4. Static electric field, Static magnetic field</a:t>
            </a:r>
          </a:p>
          <a:p>
            <a:pPr marL="0" indent="0">
              <a:buNone/>
            </a:pPr>
            <a:r>
              <a:rPr lang="en-GB" sz="2800" kern="0" dirty="0" smtClean="0"/>
              <a:t>5. Electromagnetic induction </a:t>
            </a:r>
          </a:p>
          <a:p>
            <a:pPr marL="0" indent="0">
              <a:buNone/>
            </a:pPr>
            <a:r>
              <a:rPr lang="en-GB" sz="2800" kern="0" dirty="0" smtClean="0"/>
              <a:t>6. Introduction to Modern Physics (Quantum Physics, special relativity)</a:t>
            </a:r>
          </a:p>
        </p:txBody>
      </p:sp>
    </p:spTree>
    <p:extLst>
      <p:ext uri="{BB962C8B-B14F-4D97-AF65-F5344CB8AC3E}">
        <p14:creationId xmlns:p14="http://schemas.microsoft.com/office/powerpoint/2010/main" val="29440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2604" y="752586"/>
            <a:ext cx="6971804" cy="174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 flipH="1">
            <a:off x="1385559" y="899466"/>
            <a:ext cx="67458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University Physics I, part 1: Classical mechanics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144102" y="3458081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February 2021– June 2021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4102" y="4053934"/>
            <a:ext cx="31806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Teacher: </a:t>
            </a:r>
            <a:r>
              <a:rPr lang="en-GB" dirty="0" err="1" smtClean="0"/>
              <a:t>Dr.</a:t>
            </a:r>
            <a:r>
              <a:rPr lang="en-GB" dirty="0" smtClean="0"/>
              <a:t> Paul Briard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paulbriard@outlook.com</a:t>
            </a:r>
            <a:endParaRPr lang="en-GB" dirty="0" smtClean="0"/>
          </a:p>
          <a:p>
            <a:r>
              <a:rPr lang="en-GB" dirty="0" err="1" smtClean="0"/>
              <a:t>Wechat</a:t>
            </a:r>
            <a:r>
              <a:rPr lang="en-GB" dirty="0" smtClean="0"/>
              <a:t>: Paulbg123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59" y="30163"/>
            <a:ext cx="8229600" cy="1143000"/>
          </a:xfrm>
        </p:spPr>
        <p:txBody>
          <a:bodyPr/>
          <a:lstStyle/>
          <a:p>
            <a:r>
              <a:rPr lang="en-GB" sz="3200" dirty="0" smtClean="0"/>
              <a:t>A word about units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GB" sz="2400" dirty="0" smtClean="0"/>
              <a:t>Most scientists and engineers (and we) use the “International System of units” (named also “SI units”),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14612" y="1772816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Here are some base SI units, you certainly already know: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0937" y="393882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Here are some derived SI units: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84239" y="2427554"/>
            <a:ext cx="5760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</a:t>
            </a:r>
            <a:r>
              <a:rPr lang="en-GB" sz="2000" dirty="0" smtClean="0"/>
              <a:t>eter (symbol: m), SI unit of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kilogram (symbol: kg), SI unit of the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GB" sz="2000" dirty="0" smtClean="0"/>
              <a:t>econd (symbol: s), SI unit of the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Kelvin (symbol: K), SI unit of the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…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84239" y="4354577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Newton (symbol: N), SI unit of the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Joules (symbol: J), SI unit of the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Pascal (symbol: Pa), SI unit of the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…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216" y="5678016"/>
            <a:ext cx="883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Sometimes, it could be more convenient to use other units, for instance to express a distance between two stars in light-year rather than in meter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67544" y="764704"/>
            <a:ext cx="839864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59" y="30163"/>
            <a:ext cx="8229600" cy="1143000"/>
          </a:xfrm>
        </p:spPr>
        <p:txBody>
          <a:bodyPr/>
          <a:lstStyle/>
          <a:p>
            <a:r>
              <a:rPr lang="en-GB" sz="3200" dirty="0" smtClean="0"/>
              <a:t>A word about units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649483" y="978179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When you do a calculation for a problem, if all the variables used for calculation are in SI units, your result will be also in SI unit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7824" y="2776761"/>
                <a:ext cx="253575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76761"/>
                <a:ext cx="2535759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3131840" y="3711761"/>
            <a:ext cx="0" cy="1413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483" y="29969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Example: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35621" y="3779602"/>
            <a:ext cx="43204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30770" y="4353217"/>
                <a:ext cx="4455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400" b="0" dirty="0" smtClean="0"/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 smtClean="0"/>
                  <a:t> are expressed in SI units 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70" y="4353217"/>
                <a:ext cx="4455643" cy="369332"/>
              </a:xfrm>
              <a:prstGeom prst="rect">
                <a:avLst/>
              </a:prstGeom>
              <a:blipFill>
                <a:blip r:embed="rId3"/>
                <a:stretch>
                  <a:fillRect l="-4104" t="-24590" r="-3146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89255" y="5179339"/>
                <a:ext cx="5323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smtClean="0"/>
                  <a:t>Then the 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 smtClean="0"/>
                  <a:t> calculated is also in SI unit 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5" y="5179339"/>
                <a:ext cx="5323765" cy="400110"/>
              </a:xfrm>
              <a:prstGeom prst="rect">
                <a:avLst/>
              </a:prstGeom>
              <a:blipFill>
                <a:blip r:embed="rId4"/>
                <a:stretch>
                  <a:fillRect l="-126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7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43807" y="642827"/>
            <a:ext cx="3672409" cy="83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59" y="30163"/>
            <a:ext cx="8229600" cy="1143000"/>
          </a:xfrm>
        </p:spPr>
        <p:txBody>
          <a:bodyPr/>
          <a:lstStyle/>
          <a:p>
            <a:r>
              <a:rPr lang="en-GB" sz="3200" dirty="0" smtClean="0"/>
              <a:t>A word about units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072560" y="778106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Checking the units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899592" y="1772816"/>
            <a:ext cx="7966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Checking the units permits to see mistakes in your calculations, for instance: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1290" y="2933397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You calculate a velocity (i.e. a speed): 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5068579" y="2933397"/>
            <a:ext cx="655549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3789" y="2960396"/>
                <a:ext cx="3119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 smtClean="0"/>
                  <a:t>The result must be in unit: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89" y="2960396"/>
                <a:ext cx="3119893" cy="276999"/>
              </a:xfrm>
              <a:prstGeom prst="rect">
                <a:avLst/>
              </a:prstGeom>
              <a:blipFill>
                <a:blip r:embed="rId2"/>
                <a:stretch>
                  <a:fillRect l="-4697" t="-28889" r="-78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sosceles Triangle 8"/>
          <p:cNvSpPr/>
          <p:nvPr/>
        </p:nvSpPr>
        <p:spPr>
          <a:xfrm>
            <a:off x="1187624" y="3645024"/>
            <a:ext cx="1368152" cy="15841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6775" y="4149080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</a:rPr>
              <a:t>!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3807" y="3861048"/>
            <a:ext cx="5832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 calculation result without unit is meaningless !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9108" y="5733256"/>
                <a:ext cx="22349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Velocity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08" y="5733256"/>
                <a:ext cx="2234907" cy="430887"/>
              </a:xfrm>
              <a:prstGeom prst="rect">
                <a:avLst/>
              </a:prstGeom>
              <a:blipFill>
                <a:blip r:embed="rId3"/>
                <a:stretch>
                  <a:fillRect l="-9836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64559" y="5679796"/>
                <a:ext cx="32945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Velocity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59" y="5679796"/>
                <a:ext cx="3294556" cy="430887"/>
              </a:xfrm>
              <a:prstGeom prst="rect">
                <a:avLst/>
              </a:prstGeom>
              <a:blipFill>
                <a:blip r:embed="rId4"/>
                <a:stretch>
                  <a:fillRect l="-6667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1403648" y="5517232"/>
            <a:ext cx="2016224" cy="926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009108" y="5445224"/>
            <a:ext cx="2410764" cy="998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miley Face 25"/>
          <p:cNvSpPr/>
          <p:nvPr/>
        </p:nvSpPr>
        <p:spPr>
          <a:xfrm>
            <a:off x="6012160" y="6133307"/>
            <a:ext cx="720428" cy="6207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954099" y="6209257"/>
            <a:ext cx="864271" cy="612828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758404"/>
            <a:ext cx="805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Why teaching you using English language 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0"/>
            <a:ext cx="408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L</a:t>
            </a:r>
            <a:r>
              <a:rPr lang="en-GB" sz="3600" b="1" dirty="0" smtClean="0"/>
              <a:t>ecture in English !</a:t>
            </a:r>
            <a:endParaRPr lang="en-US" sz="3600" b="1" dirty="0"/>
          </a:p>
        </p:txBody>
      </p:sp>
      <p:sp>
        <p:nvSpPr>
          <p:cNvPr id="2" name="Right Arrow 1"/>
          <p:cNvSpPr/>
          <p:nvPr/>
        </p:nvSpPr>
        <p:spPr>
          <a:xfrm>
            <a:off x="1907704" y="1412776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2771800" y="1412776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</a:t>
            </a:r>
            <a:r>
              <a:rPr lang="en-GB" sz="3200" dirty="0" smtClean="0"/>
              <a:t> good practice ! 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68498" y="2437820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It doesn’t matter if you understand 10% of what I say (sorry for my bad microphone !).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827584" y="3645024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35696" y="3789040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All the important information are on the </a:t>
            </a:r>
            <a:r>
              <a:rPr lang="en-GB" sz="3200" dirty="0" err="1" smtClean="0"/>
              <a:t>ppt</a:t>
            </a:r>
            <a:r>
              <a:rPr lang="en-GB" sz="3200" dirty="0" smtClean="0"/>
              <a:t> (I send by </a:t>
            </a:r>
            <a:r>
              <a:rPr lang="en-GB" sz="3200" dirty="0" err="1" smtClean="0"/>
              <a:t>wechat</a:t>
            </a:r>
            <a:r>
              <a:rPr lang="en-GB" sz="3200" dirty="0" smtClean="0"/>
              <a:t> the </a:t>
            </a:r>
            <a:r>
              <a:rPr lang="en-GB" sz="3200" dirty="0" err="1" smtClean="0"/>
              <a:t>ppt</a:t>
            </a:r>
            <a:r>
              <a:rPr lang="en-GB" sz="3200" dirty="0" smtClean="0"/>
              <a:t> after each lecture).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42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11560" y="5013176"/>
            <a:ext cx="8075240" cy="163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30262"/>
            <a:ext cx="8229600" cy="1143000"/>
          </a:xfrm>
        </p:spPr>
        <p:txBody>
          <a:bodyPr/>
          <a:lstStyle/>
          <a:p>
            <a:r>
              <a:rPr lang="en-GB" sz="4000" dirty="0" smtClean="0"/>
              <a:t>Chapter 1: Kinematics of a particle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550" y="764704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9963" y="1412404"/>
            <a:ext cx="705802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§1-2 Displacement, Velocity, Acceleration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55804" y="2992768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</a:t>
            </a:r>
            <a:r>
              <a:rPr lang="en-US" altLang="zh-CN" sz="2800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1-4 The circular motion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55803" y="3788890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</a:t>
            </a:r>
            <a:r>
              <a:rPr lang="en-US" altLang="zh-CN" sz="2800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1-5 the motion is relative 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55926" y="2249034"/>
            <a:ext cx="73453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Arial Unicode MS" pitchFamily="34" charset="-122"/>
                <a:ea typeface="Arial Unicode MS" pitchFamily="34" charset="-122"/>
              </a:rPr>
              <a:t>§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</a:rPr>
              <a:t>1-3 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</a:rPr>
              <a:t>Acceleration in intrinsic coordinates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013176"/>
            <a:ext cx="7859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As you can see, this chapter is simply a reminder of what you have seen in high school, which could be quite useful.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63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762872" cy="4525963"/>
          </a:xfrm>
        </p:spPr>
        <p:txBody>
          <a:bodyPr/>
          <a:lstStyle/>
          <a:p>
            <a:r>
              <a:rPr lang="en-US" sz="2400" dirty="0"/>
              <a:t>2005-2007: High school/middle school teacher in Physics-Chemistry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52952"/>
            <a:ext cx="2019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762872" cy="4525963"/>
          </a:xfrm>
        </p:spPr>
        <p:txBody>
          <a:bodyPr/>
          <a:lstStyle/>
          <a:p>
            <a:r>
              <a:rPr lang="en-US" sz="2400" dirty="0"/>
              <a:t>2005-2007: High school/middle school teacher in Physics-Chemistry </a:t>
            </a:r>
          </a:p>
          <a:p>
            <a:r>
              <a:rPr lang="en-US" sz="2400" dirty="0"/>
              <a:t>2007- 2012: Master Degree and PhD (university of Rouen and </a:t>
            </a:r>
            <a:r>
              <a:rPr lang="en-US" sz="2400" dirty="0" err="1"/>
              <a:t>Insa</a:t>
            </a:r>
            <a:r>
              <a:rPr lang="en-US" sz="2400" dirty="0"/>
              <a:t> of Rouen, France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813" y="1268760"/>
            <a:ext cx="3642423" cy="2902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71743"/>
            <a:ext cx="4476682" cy="25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762872" cy="4525963"/>
          </a:xfrm>
        </p:spPr>
        <p:txBody>
          <a:bodyPr/>
          <a:lstStyle/>
          <a:p>
            <a:r>
              <a:rPr lang="en-US" sz="2400" dirty="0"/>
              <a:t>2005-2007: High school/middle school teacher in Physics-Chemistry </a:t>
            </a:r>
          </a:p>
          <a:p>
            <a:r>
              <a:rPr lang="en-US" sz="2400" dirty="0"/>
              <a:t>2007- 2012: Master Degree and PhD (university of Rouen and </a:t>
            </a:r>
            <a:r>
              <a:rPr lang="en-US" sz="2400" dirty="0" err="1"/>
              <a:t>Insa</a:t>
            </a:r>
            <a:r>
              <a:rPr lang="en-US" sz="2400" dirty="0"/>
              <a:t> of Rouen, France)</a:t>
            </a:r>
          </a:p>
          <a:p>
            <a:r>
              <a:rPr lang="en-US" sz="2400" dirty="0"/>
              <a:t>2013- May 2018: Post-doctoral Student at </a:t>
            </a:r>
            <a:r>
              <a:rPr lang="en-US" sz="2400" dirty="0" err="1"/>
              <a:t>Xidian</a:t>
            </a:r>
            <a:r>
              <a:rPr lang="en-US" sz="2400" dirty="0"/>
              <a:t> and at USST (Shanghai)</a:t>
            </a:r>
          </a:p>
          <a:p>
            <a:r>
              <a:rPr lang="en-US" sz="2400" dirty="0"/>
              <a:t>Since May 2018: Assistant Professor at </a:t>
            </a:r>
            <a:r>
              <a:rPr lang="en-US" sz="2400" dirty="0" err="1"/>
              <a:t>Xidian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52952"/>
            <a:ext cx="2019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4762872" cy="4525963"/>
          </a:xfrm>
        </p:spPr>
        <p:txBody>
          <a:bodyPr/>
          <a:lstStyle/>
          <a:p>
            <a:r>
              <a:rPr lang="en-US" sz="2400" dirty="0"/>
              <a:t>2005-2007: High school/middle school teacher in Physics-Chemistry </a:t>
            </a:r>
          </a:p>
          <a:p>
            <a:r>
              <a:rPr lang="en-US" sz="2400" dirty="0"/>
              <a:t>2007- 2012: Master Degree and PhD (university of Rouen and </a:t>
            </a:r>
            <a:r>
              <a:rPr lang="en-US" sz="2400" dirty="0" err="1"/>
              <a:t>Insa</a:t>
            </a:r>
            <a:r>
              <a:rPr lang="en-US" sz="2400" dirty="0"/>
              <a:t> of Rouen, France)</a:t>
            </a:r>
          </a:p>
          <a:p>
            <a:r>
              <a:rPr lang="en-US" sz="2400" dirty="0"/>
              <a:t>2013- May 2018: Post-doctoral Student at </a:t>
            </a:r>
            <a:r>
              <a:rPr lang="en-US" sz="2400" dirty="0" err="1"/>
              <a:t>Xidian</a:t>
            </a:r>
            <a:r>
              <a:rPr lang="en-US" sz="2400" dirty="0"/>
              <a:t> and at USST (Shanghai)</a:t>
            </a:r>
          </a:p>
          <a:p>
            <a:r>
              <a:rPr lang="en-US" sz="2400" dirty="0"/>
              <a:t>Since May 2018: Assistant Professor at </a:t>
            </a:r>
            <a:r>
              <a:rPr lang="en-US" sz="2400" dirty="0" err="1"/>
              <a:t>Xidian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755577" y="565070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Field of research: Optics and light scattering by particles (mainly theory/computing)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52952"/>
            <a:ext cx="2019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758404"/>
            <a:ext cx="80599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to give you a good background in Physics, in various topics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GB" sz="2800" dirty="0" smtClean="0"/>
              <a:t>o practice your skills of solving Physics problems (and do calculation, so please to buy a calculator if you don’t 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See more deeply what you have learned in high-school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To improve your understanding of physical phenomena, and understanding of things such as:</a:t>
            </a:r>
          </a:p>
          <a:p>
            <a:pPr marL="914400" lvl="1" indent="-457200">
              <a:buFontTx/>
              <a:buChar char="-"/>
            </a:pPr>
            <a:r>
              <a:rPr lang="en-GB" sz="2800" dirty="0" smtClean="0"/>
              <a:t>What is energy ? </a:t>
            </a:r>
          </a:p>
          <a:p>
            <a:pPr marL="914400" lvl="1" indent="-457200">
              <a:buFontTx/>
              <a:buChar char="-"/>
            </a:pPr>
            <a:r>
              <a:rPr lang="en-GB" sz="2800" dirty="0" smtClean="0"/>
              <a:t>What is the light ?</a:t>
            </a:r>
          </a:p>
          <a:p>
            <a:pPr marL="914400" lvl="1" indent="-457200">
              <a:buFontTx/>
              <a:buChar char="-"/>
            </a:pPr>
            <a:r>
              <a:rPr lang="en-GB" sz="2800" dirty="0" smtClean="0"/>
              <a:t>What is the heat ? </a:t>
            </a:r>
          </a:p>
          <a:p>
            <a:pPr marL="914400" lvl="1" indent="-457200">
              <a:buFontTx/>
              <a:buChar char="-"/>
            </a:pPr>
            <a:r>
              <a:rPr lang="en-GB" sz="2800" dirty="0" smtClean="0"/>
              <a:t>And so on … 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0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Purpose of the lecture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317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41749"/>
            <a:ext cx="8229600" cy="1143000"/>
          </a:xfrm>
        </p:spPr>
        <p:txBody>
          <a:bodyPr/>
          <a:lstStyle/>
          <a:p>
            <a:r>
              <a:rPr lang="en-GB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pPr lvl="1" algn="just"/>
            <a:r>
              <a:rPr lang="en-GB" dirty="0" smtClean="0"/>
              <a:t>I will give you homework to do every </a:t>
            </a:r>
            <a:r>
              <a:rPr lang="en-GB" dirty="0" err="1" smtClean="0"/>
              <a:t>wednesday</a:t>
            </a:r>
            <a:r>
              <a:rPr lang="en-GB" dirty="0" smtClean="0"/>
              <a:t> night, by </a:t>
            </a:r>
            <a:r>
              <a:rPr lang="en-GB" dirty="0" err="1" smtClean="0"/>
              <a:t>wechat</a:t>
            </a:r>
            <a:r>
              <a:rPr lang="en-GB" dirty="0" smtClean="0"/>
              <a:t>.</a:t>
            </a:r>
          </a:p>
          <a:p>
            <a:pPr marL="457200" lvl="1" indent="0" algn="just">
              <a:buNone/>
            </a:pPr>
            <a:r>
              <a:rPr lang="en-GB" dirty="0" smtClean="0"/>
              <a:t> </a:t>
            </a:r>
            <a:endParaRPr lang="en-GB" dirty="0"/>
          </a:p>
          <a:p>
            <a:pPr lvl="1" algn="just"/>
            <a:r>
              <a:rPr lang="en-GB" dirty="0" smtClean="0"/>
              <a:t>The Monday of the next week, you give back the homework (you will upload it on the website I will give you on our </a:t>
            </a:r>
            <a:r>
              <a:rPr lang="en-GB" dirty="0" err="1" smtClean="0"/>
              <a:t>wechat</a:t>
            </a:r>
            <a:r>
              <a:rPr lang="en-GB" dirty="0" smtClean="0"/>
              <a:t> group).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 smtClean="0"/>
              <a:t>There will be not a score given for every homework. Homework is to help you to practice. Cheating is meaningless (and </a:t>
            </a:r>
            <a:r>
              <a:rPr lang="en-GB" b="1" dirty="0" smtClean="0"/>
              <a:t>I hate cheating</a:t>
            </a:r>
            <a:r>
              <a:rPr lang="en-GB" dirty="0" smtClean="0"/>
              <a:t>).    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8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2123728" y="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Please to avoid these things: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1252" y="908720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3200" dirty="0" smtClean="0"/>
              <a:t>Speaking at the same time than me during the lecture. This is </a:t>
            </a:r>
            <a:r>
              <a:rPr lang="en-GB" sz="3200" b="1" dirty="0" smtClean="0"/>
              <a:t>very </a:t>
            </a:r>
            <a:r>
              <a:rPr lang="en-GB" sz="3200" dirty="0" smtClean="0"/>
              <a:t>disturbing. </a:t>
            </a:r>
          </a:p>
          <a:p>
            <a:pPr marL="457200" indent="-457200">
              <a:buFontTx/>
              <a:buChar char="-"/>
            </a:pPr>
            <a:endParaRPr lang="en-GB" sz="3200" dirty="0"/>
          </a:p>
          <a:p>
            <a:endParaRPr lang="en-GB" sz="3200" dirty="0"/>
          </a:p>
          <a:p>
            <a:pPr marL="457200" indent="-457200">
              <a:buFontTx/>
              <a:buChar char="-"/>
            </a:pPr>
            <a:r>
              <a:rPr lang="en-GB" sz="3200" dirty="0" smtClean="0"/>
              <a:t>Coming late in classroom.</a:t>
            </a:r>
          </a:p>
          <a:p>
            <a:pPr marL="457200" indent="-457200">
              <a:buFontTx/>
              <a:buChar char="-"/>
            </a:pPr>
            <a:endParaRPr lang="en-GB" sz="3200" dirty="0"/>
          </a:p>
          <a:p>
            <a:pPr marL="457200" indent="-457200">
              <a:buFontTx/>
              <a:buChar char="-"/>
            </a:pPr>
            <a:endParaRPr lang="en-GB" sz="3200" dirty="0" smtClean="0"/>
          </a:p>
          <a:p>
            <a:pPr marL="457200" indent="-457200">
              <a:buFontTx/>
              <a:buChar char="-"/>
            </a:pPr>
            <a:r>
              <a:rPr lang="en-GB" sz="3200" dirty="0" smtClean="0"/>
              <a:t>Sleeping during the lecture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301208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Well, for the online lecture, this doesn’t matter, but keep it mind when I will teach you in classroom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6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167470</TotalTime>
  <Words>1208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微软雅黑</vt:lpstr>
      <vt:lpstr>宋体</vt:lpstr>
      <vt:lpstr>Arial</vt:lpstr>
      <vt:lpstr>Cambria Math</vt:lpstr>
      <vt:lpstr>Times New Roman</vt:lpstr>
      <vt:lpstr>Wingdings</vt:lpstr>
      <vt:lpstr>自定义设计方案</vt:lpstr>
      <vt:lpstr>默认设计模板</vt:lpstr>
      <vt:lpstr>PowerPoint Presentation</vt:lpstr>
      <vt:lpstr>PowerPoint Presentation</vt:lpstr>
      <vt:lpstr>Self-introduction</vt:lpstr>
      <vt:lpstr>Self-introduction</vt:lpstr>
      <vt:lpstr>Self-introduction</vt:lpstr>
      <vt:lpstr>Self-introduction</vt:lpstr>
      <vt:lpstr>PowerPoint Presentation</vt:lpstr>
      <vt:lpstr>Homework </vt:lpstr>
      <vt:lpstr>PowerPoint Presentation</vt:lpstr>
      <vt:lpstr>PowerPoint Presentation</vt:lpstr>
      <vt:lpstr>PowerPoint Presentation</vt:lpstr>
      <vt:lpstr>Score and examinations </vt:lpstr>
      <vt:lpstr>Rules for middle and final examinations</vt:lpstr>
      <vt:lpstr>Advices for middle and final examinations</vt:lpstr>
      <vt:lpstr>Contents of the lecture University Physics I</vt:lpstr>
      <vt:lpstr>PowerPoint Presentation</vt:lpstr>
      <vt:lpstr>A word about units </vt:lpstr>
      <vt:lpstr>A word about units </vt:lpstr>
      <vt:lpstr>A word about units </vt:lpstr>
      <vt:lpstr>Chapter 1: Kinematics of a particle</vt:lpstr>
    </vt:vector>
  </TitlesOfParts>
  <Company>江南大学物理系理学院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11-9衍射光栅</dc:title>
  <dc:creator>吴亚敏</dc:creator>
  <cp:lastModifiedBy>paul</cp:lastModifiedBy>
  <cp:revision>2452</cp:revision>
  <dcterms:created xsi:type="dcterms:W3CDTF">2005-09-11T15:39:18Z</dcterms:created>
  <dcterms:modified xsi:type="dcterms:W3CDTF">2022-01-11T07:27:41Z</dcterms:modified>
</cp:coreProperties>
</file>