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9" r:id="rId1"/>
    <p:sldMasterId id="2147483648" r:id="rId2"/>
  </p:sldMasterIdLst>
  <p:notesMasterIdLst>
    <p:notesMasterId r:id="rId122"/>
  </p:notesMasterIdLst>
  <p:sldIdLst>
    <p:sldId id="1565" r:id="rId3"/>
    <p:sldId id="1613" r:id="rId4"/>
    <p:sldId id="1688" r:id="rId5"/>
    <p:sldId id="1687" r:id="rId6"/>
    <p:sldId id="1691" r:id="rId7"/>
    <p:sldId id="1566" r:id="rId8"/>
    <p:sldId id="1692" r:id="rId9"/>
    <p:sldId id="1567" r:id="rId10"/>
    <p:sldId id="1694" r:id="rId11"/>
    <p:sldId id="1571" r:id="rId12"/>
    <p:sldId id="1695" r:id="rId13"/>
    <p:sldId id="1696" r:id="rId14"/>
    <p:sldId id="1572" r:id="rId15"/>
    <p:sldId id="1622" r:id="rId16"/>
    <p:sldId id="1624" r:id="rId17"/>
    <p:sldId id="1697" r:id="rId18"/>
    <p:sldId id="1698" r:id="rId19"/>
    <p:sldId id="1601" r:id="rId20"/>
    <p:sldId id="1699" r:id="rId21"/>
    <p:sldId id="1701" r:id="rId22"/>
    <p:sldId id="1700" r:id="rId23"/>
    <p:sldId id="1602" r:id="rId24"/>
    <p:sldId id="1702" r:id="rId25"/>
    <p:sldId id="1805" r:id="rId26"/>
    <p:sldId id="1615" r:id="rId27"/>
    <p:sldId id="1703" r:id="rId28"/>
    <p:sldId id="1616" r:id="rId29"/>
    <p:sldId id="1704" r:id="rId30"/>
    <p:sldId id="1617" r:id="rId31"/>
    <p:sldId id="1705" r:id="rId32"/>
    <p:sldId id="1620" r:id="rId33"/>
    <p:sldId id="1706" r:id="rId34"/>
    <p:sldId id="1710" r:id="rId35"/>
    <p:sldId id="1707" r:id="rId36"/>
    <p:sldId id="1709" r:id="rId37"/>
    <p:sldId id="1708" r:id="rId38"/>
    <p:sldId id="1595" r:id="rId39"/>
    <p:sldId id="1596" r:id="rId40"/>
    <p:sldId id="1712" r:id="rId41"/>
    <p:sldId id="1711" r:id="rId42"/>
    <p:sldId id="1597" r:id="rId43"/>
    <p:sldId id="1714" r:id="rId44"/>
    <p:sldId id="1713" r:id="rId45"/>
    <p:sldId id="1796" r:id="rId46"/>
    <p:sldId id="1720" r:id="rId47"/>
    <p:sldId id="1599" r:id="rId48"/>
    <p:sldId id="1719" r:id="rId49"/>
    <p:sldId id="1718" r:id="rId50"/>
    <p:sldId id="1717" r:id="rId51"/>
    <p:sldId id="1721" r:id="rId52"/>
    <p:sldId id="1645" r:id="rId53"/>
    <p:sldId id="1722" r:id="rId54"/>
    <p:sldId id="1724" r:id="rId55"/>
    <p:sldId id="1725" r:id="rId56"/>
    <p:sldId id="1621" r:id="rId57"/>
    <p:sldId id="1723" r:id="rId58"/>
    <p:sldId id="1609" r:id="rId59"/>
    <p:sldId id="1625" r:id="rId60"/>
    <p:sldId id="1726" r:id="rId61"/>
    <p:sldId id="1626" r:id="rId62"/>
    <p:sldId id="1727" r:id="rId63"/>
    <p:sldId id="1627" r:id="rId64"/>
    <p:sldId id="1729" r:id="rId65"/>
    <p:sldId id="1728" r:id="rId66"/>
    <p:sldId id="1641" r:id="rId67"/>
    <p:sldId id="1574" r:id="rId68"/>
    <p:sldId id="1730" r:id="rId69"/>
    <p:sldId id="1594" r:id="rId70"/>
    <p:sldId id="1600" r:id="rId71"/>
    <p:sldId id="1731" r:id="rId72"/>
    <p:sldId id="1575" r:id="rId73"/>
    <p:sldId id="1732" r:id="rId74"/>
    <p:sldId id="1577" r:id="rId75"/>
    <p:sldId id="1579" r:id="rId76"/>
    <p:sldId id="1734" r:id="rId77"/>
    <p:sldId id="1733" r:id="rId78"/>
    <p:sldId id="1580" r:id="rId79"/>
    <p:sldId id="1735" r:id="rId80"/>
    <p:sldId id="1736" r:id="rId81"/>
    <p:sldId id="1581" r:id="rId82"/>
    <p:sldId id="1740" r:id="rId83"/>
    <p:sldId id="1739" r:id="rId84"/>
    <p:sldId id="1738" r:id="rId85"/>
    <p:sldId id="1737" r:id="rId86"/>
    <p:sldId id="1582" r:id="rId87"/>
    <p:sldId id="1743" r:id="rId88"/>
    <p:sldId id="1742" r:id="rId89"/>
    <p:sldId id="1741" r:id="rId90"/>
    <p:sldId id="1745" r:id="rId91"/>
    <p:sldId id="1746" r:id="rId92"/>
    <p:sldId id="1583" r:id="rId93"/>
    <p:sldId id="1744" r:id="rId94"/>
    <p:sldId id="1747" r:id="rId95"/>
    <p:sldId id="1749" r:id="rId96"/>
    <p:sldId id="1748" r:id="rId97"/>
    <p:sldId id="1584" r:id="rId98"/>
    <p:sldId id="1604" r:id="rId99"/>
    <p:sldId id="1631" r:id="rId100"/>
    <p:sldId id="1752" r:id="rId101"/>
    <p:sldId id="1751" r:id="rId102"/>
    <p:sldId id="1750" r:id="rId103"/>
    <p:sldId id="1632" r:id="rId104"/>
    <p:sldId id="1753" r:id="rId105"/>
    <p:sldId id="1633" r:id="rId106"/>
    <p:sldId id="1757" r:id="rId107"/>
    <p:sldId id="1756" r:id="rId108"/>
    <p:sldId id="1755" r:id="rId109"/>
    <p:sldId id="1754" r:id="rId110"/>
    <p:sldId id="1634" r:id="rId111"/>
    <p:sldId id="1759" r:id="rId112"/>
    <p:sldId id="1758" r:id="rId113"/>
    <p:sldId id="1635" r:id="rId114"/>
    <p:sldId id="1760" r:id="rId115"/>
    <p:sldId id="1647" r:id="rId116"/>
    <p:sldId id="1603" r:id="rId117"/>
    <p:sldId id="1629" r:id="rId118"/>
    <p:sldId id="1630" r:id="rId119"/>
    <p:sldId id="1352" r:id="rId120"/>
    <p:sldId id="1642" r:id="rId1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9933"/>
    <a:srgbClr val="6699FF"/>
    <a:srgbClr val="97FFFF"/>
    <a:srgbClr val="660066"/>
    <a:srgbClr val="9900FF"/>
    <a:srgbClr val="0000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584" autoAdjust="0"/>
  </p:normalViewPr>
  <p:slideViewPr>
    <p:cSldViewPr>
      <p:cViewPr varScale="1">
        <p:scale>
          <a:sx n="55" d="100"/>
          <a:sy n="55" d="100"/>
        </p:scale>
        <p:origin x="1848" y="72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3F3FF9A-6375-4167-9E9C-744695517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008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05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15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66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82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75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here</a:t>
            </a:r>
            <a:r>
              <a:rPr lang="en-GB" baseline="0" dirty="0" smtClean="0"/>
              <a:t> you can see an example of a trajectory of the point P in this reference frame. The trajectory is the path drawn by the point P in motion. So this point P can be the particle we want to describe the motion.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2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F9A-6375-4167-9E9C-744695517489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F768F-7CA8-4B26-9E2B-CB2AABA300C0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C6D7-8CFF-4976-BDD2-CE5C1AC89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B03FF-6E29-4467-823F-510ED1A40179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6DD32-F0A7-4E7A-AB09-41ABC18D2F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D270F-9468-4E53-9DD2-F96636D2A2AC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752B2-3234-43A8-A2CD-6D3BC22849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67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A7220-6437-4F88-BAF1-8819291E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0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A7B2A6-4997-4D6A-A223-B65D77C6B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7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7FCB-25E0-4642-9FC5-15584412C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9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778DB-10FB-4A2D-9448-1B600B50E2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75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9718D-E2D3-4725-A5E2-2F5322F35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83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AE13C-F5BB-4430-9442-93650DD543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172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A5F0E-E60F-40BD-BC8B-FC0730CB2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30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D4CD9-0989-422B-9E86-4088C485D6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85847-AE31-4ED9-A95B-B00EF22FCFC8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ABFA4-10C2-4FE8-88E0-8ED92AAC6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541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26218-9703-410F-BF68-E4DC0EE5D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0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A7419-65A3-4AF2-9D91-BDFD9602C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26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622E8-026F-4F02-8533-DBEBE3584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26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96DC2-B477-4822-AAA8-629893319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8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0FE3-F487-4B14-8710-963B66AB09BF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B106F-69AD-445D-93E5-C269F8A89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6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4EDE-F396-4068-9A17-2AF7669B3DDB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297C2-F457-4F43-9679-88564384D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31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4CABC-5624-4211-81E7-658FC5E28B93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11104-6BCF-44D1-B09C-AC73D1E1F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29175-4D35-41C3-A8F6-92F11549C079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27AC-EE6E-44BE-9CC1-C3536CB38A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995A-1257-48F6-BD21-856BB70ABD58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86C9-9BF1-44F7-AA95-1DD17F359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4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3362D-1655-4209-B1AC-3D73B79B601E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E65FD-825F-439D-BF48-95742B95CD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CBAD-8FF6-4F49-8242-C98165052A60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57F9F-9E6F-4E6A-85E9-D0A6E1DBD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48A79F31-419B-492A-B622-CBCBF58D5741}" type="datetime1">
              <a:rPr lang="zh-CN" altLang="en-US"/>
              <a:pPr>
                <a:defRPr/>
              </a:pPr>
              <a:t>2022/1/12</a:t>
            </a:fld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E8A08907-382D-4470-8045-6FF1F3C2C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223" name="Picture 7" descr="图片1"/>
          <p:cNvPicPr preferRelativeResize="0"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2372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608D97-39D8-478B-BB96-4961722A818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43" name="Group 17"/>
          <p:cNvGrpSpPr>
            <a:grpSpLocks/>
          </p:cNvGrpSpPr>
          <p:nvPr userDrawn="1"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10247" name="Picture 18" descr="moban-2-3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Picture 19" descr="moban-1-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" name="Oval 20"/>
          <p:cNvSpPr>
            <a:spLocks noChangeArrowheads="1"/>
          </p:cNvSpPr>
          <p:nvPr userDrawn="1"/>
        </p:nvSpPr>
        <p:spPr bwMode="auto">
          <a:xfrm>
            <a:off x="1116013" y="549275"/>
            <a:ext cx="7683500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45" name="Picture 27" descr="moban-2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611188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8" descr="moban-1-1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13" Type="http://schemas.openxmlformats.org/officeDocument/2006/relationships/image" Target="../media/image1540.png"/><Relationship Id="rId3" Type="http://schemas.openxmlformats.org/officeDocument/2006/relationships/image" Target="../media/image1430.png"/><Relationship Id="rId7" Type="http://schemas.openxmlformats.org/officeDocument/2006/relationships/image" Target="../media/image143.png"/><Relationship Id="rId12" Type="http://schemas.openxmlformats.org/officeDocument/2006/relationships/image" Target="../media/image15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520.png"/><Relationship Id="rId5" Type="http://schemas.openxmlformats.org/officeDocument/2006/relationships/image" Target="../media/image1450.png"/><Relationship Id="rId10" Type="http://schemas.openxmlformats.org/officeDocument/2006/relationships/image" Target="../media/image15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13" Type="http://schemas.openxmlformats.org/officeDocument/2006/relationships/image" Target="../media/image1540.png"/><Relationship Id="rId3" Type="http://schemas.openxmlformats.org/officeDocument/2006/relationships/image" Target="../media/image1430.png"/><Relationship Id="rId7" Type="http://schemas.openxmlformats.org/officeDocument/2006/relationships/image" Target="../media/image143.png"/><Relationship Id="rId12" Type="http://schemas.openxmlformats.org/officeDocument/2006/relationships/image" Target="../media/image15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520.png"/><Relationship Id="rId5" Type="http://schemas.openxmlformats.org/officeDocument/2006/relationships/image" Target="../media/image1450.png"/><Relationship Id="rId10" Type="http://schemas.openxmlformats.org/officeDocument/2006/relationships/image" Target="../media/image15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Relationship Id="rId14" Type="http://schemas.openxmlformats.org/officeDocument/2006/relationships/image" Target="../media/image1550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10" Type="http://schemas.openxmlformats.org/officeDocument/2006/relationships/image" Target="../media/image157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4.png"/><Relationship Id="rId12" Type="http://schemas.openxmlformats.org/officeDocument/2006/relationships/image" Target="../media/image15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45.png"/><Relationship Id="rId5" Type="http://schemas.openxmlformats.org/officeDocument/2006/relationships/image" Target="../media/image1450.png"/><Relationship Id="rId10" Type="http://schemas.openxmlformats.org/officeDocument/2006/relationships/image" Target="../media/image157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6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10" Type="http://schemas.openxmlformats.org/officeDocument/2006/relationships/image" Target="../media/image16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6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620.png"/><Relationship Id="rId5" Type="http://schemas.openxmlformats.org/officeDocument/2006/relationships/image" Target="../media/image1450.png"/><Relationship Id="rId10" Type="http://schemas.openxmlformats.org/officeDocument/2006/relationships/image" Target="../media/image16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600.png"/><Relationship Id="rId12" Type="http://schemas.openxmlformats.org/officeDocument/2006/relationships/image" Target="../media/image16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620.png"/><Relationship Id="rId5" Type="http://schemas.openxmlformats.org/officeDocument/2006/relationships/image" Target="../media/image1450.png"/><Relationship Id="rId10" Type="http://schemas.openxmlformats.org/officeDocument/2006/relationships/image" Target="../media/image16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13" Type="http://schemas.openxmlformats.org/officeDocument/2006/relationships/image" Target="../media/image1640.png"/><Relationship Id="rId3" Type="http://schemas.openxmlformats.org/officeDocument/2006/relationships/image" Target="../media/image1430.png"/><Relationship Id="rId7" Type="http://schemas.openxmlformats.org/officeDocument/2006/relationships/image" Target="../media/image1600.png"/><Relationship Id="rId12" Type="http://schemas.openxmlformats.org/officeDocument/2006/relationships/image" Target="../media/image16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620.png"/><Relationship Id="rId5" Type="http://schemas.openxmlformats.org/officeDocument/2006/relationships/image" Target="../media/image1450.png"/><Relationship Id="rId10" Type="http://schemas.openxmlformats.org/officeDocument/2006/relationships/image" Target="../media/image16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13" Type="http://schemas.openxmlformats.org/officeDocument/2006/relationships/image" Target="../media/image1640.png"/><Relationship Id="rId3" Type="http://schemas.openxmlformats.org/officeDocument/2006/relationships/image" Target="../media/image1430.png"/><Relationship Id="rId7" Type="http://schemas.openxmlformats.org/officeDocument/2006/relationships/image" Target="../media/image1600.png"/><Relationship Id="rId12" Type="http://schemas.openxmlformats.org/officeDocument/2006/relationships/image" Target="../media/image16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620.png"/><Relationship Id="rId5" Type="http://schemas.openxmlformats.org/officeDocument/2006/relationships/image" Target="../media/image1450.png"/><Relationship Id="rId10" Type="http://schemas.openxmlformats.org/officeDocument/2006/relationships/image" Target="../media/image16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Relationship Id="rId14" Type="http://schemas.openxmlformats.org/officeDocument/2006/relationships/image" Target="../media/image165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6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10" Type="http://schemas.openxmlformats.org/officeDocument/2006/relationships/image" Target="../media/image167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6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680.png"/><Relationship Id="rId5" Type="http://schemas.openxmlformats.org/officeDocument/2006/relationships/image" Target="../media/image1450.png"/><Relationship Id="rId10" Type="http://schemas.openxmlformats.org/officeDocument/2006/relationships/image" Target="../media/image167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660.png"/><Relationship Id="rId12" Type="http://schemas.openxmlformats.org/officeDocument/2006/relationships/image" Target="../media/image16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680.png"/><Relationship Id="rId5" Type="http://schemas.openxmlformats.org/officeDocument/2006/relationships/image" Target="../media/image1450.png"/><Relationship Id="rId10" Type="http://schemas.openxmlformats.org/officeDocument/2006/relationships/image" Target="../media/image167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3" Type="http://schemas.openxmlformats.org/officeDocument/2006/relationships/image" Target="../media/image1430.png"/><Relationship Id="rId7" Type="http://schemas.openxmlformats.org/officeDocument/2006/relationships/image" Target="../media/image14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49.png"/><Relationship Id="rId5" Type="http://schemas.openxmlformats.org/officeDocument/2006/relationships/image" Target="../media/image1450.png"/><Relationship Id="rId10" Type="http://schemas.openxmlformats.org/officeDocument/2006/relationships/image" Target="../media/image148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151.png"/><Relationship Id="rId3" Type="http://schemas.openxmlformats.org/officeDocument/2006/relationships/image" Target="../media/image1430.png"/><Relationship Id="rId7" Type="http://schemas.openxmlformats.org/officeDocument/2006/relationships/image" Target="../media/image1490.png"/><Relationship Id="rId12" Type="http://schemas.openxmlformats.org/officeDocument/2006/relationships/image" Target="../media/image1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49.png"/><Relationship Id="rId5" Type="http://schemas.openxmlformats.org/officeDocument/2006/relationships/image" Target="../media/image1450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0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1.png"/><Relationship Id="rId11" Type="http://schemas.openxmlformats.org/officeDocument/2006/relationships/image" Target="../media/image44.png"/><Relationship Id="rId5" Type="http://schemas.openxmlformats.org/officeDocument/2006/relationships/image" Target="../media/image370.png"/><Relationship Id="rId10" Type="http://schemas.openxmlformats.org/officeDocument/2006/relationships/image" Target="../media/image43.png"/><Relationship Id="rId4" Type="http://schemas.openxmlformats.org/officeDocument/2006/relationships/image" Target="../media/image361.png"/><Relationship Id="rId9" Type="http://schemas.openxmlformats.org/officeDocument/2006/relationships/image" Target="../media/image4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8" Type="http://schemas.openxmlformats.org/officeDocument/2006/relationships/image" Target="../media/image50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7" Type="http://schemas.openxmlformats.org/officeDocument/2006/relationships/image" Target="../media/image49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41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8" Type="http://schemas.openxmlformats.org/officeDocument/2006/relationships/image" Target="../media/image50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7" Type="http://schemas.openxmlformats.org/officeDocument/2006/relationships/image" Target="../media/image49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41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8" Type="http://schemas.openxmlformats.org/officeDocument/2006/relationships/image" Target="../media/image50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2" Type="http://schemas.openxmlformats.org/officeDocument/2006/relationships/image" Target="../media/image55.png"/><Relationship Id="rId17" Type="http://schemas.openxmlformats.org/officeDocument/2006/relationships/image" Target="../media/image49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41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50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2" Type="http://schemas.openxmlformats.org/officeDocument/2006/relationships/image" Target="../media/image55.png"/><Relationship Id="rId17" Type="http://schemas.openxmlformats.org/officeDocument/2006/relationships/image" Target="../media/image49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53.png"/><Relationship Id="rId4" Type="http://schemas.openxmlformats.org/officeDocument/2006/relationships/image" Target="../media/image44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50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2" Type="http://schemas.openxmlformats.org/officeDocument/2006/relationships/image" Target="../media/image55.png"/><Relationship Id="rId17" Type="http://schemas.openxmlformats.org/officeDocument/2006/relationships/image" Target="../media/image49.png"/><Relationship Id="rId2" Type="http://schemas.openxmlformats.org/officeDocument/2006/relationships/image" Target="../media/image42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4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0.png"/><Relationship Id="rId3" Type="http://schemas.openxmlformats.org/officeDocument/2006/relationships/image" Target="../media/image60.png"/><Relationship Id="rId12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0.png"/><Relationship Id="rId3" Type="http://schemas.openxmlformats.org/officeDocument/2006/relationships/image" Target="../media/image60.png"/><Relationship Id="rId7" Type="http://schemas.openxmlformats.org/officeDocument/2006/relationships/image" Target="../media/image76.png"/><Relationship Id="rId12" Type="http://schemas.openxmlformats.org/officeDocument/2006/relationships/image" Target="../media/image7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Relationship Id="rId1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71.png"/><Relationship Id="rId2" Type="http://schemas.openxmlformats.org/officeDocument/2006/relationships/image" Target="../media/image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9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71.png"/><Relationship Id="rId2" Type="http://schemas.openxmlformats.org/officeDocument/2006/relationships/image" Target="../media/image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11" Type="http://schemas.openxmlformats.org/officeDocument/2006/relationships/image" Target="../media/image69.png"/><Relationship Id="rId5" Type="http://schemas.openxmlformats.org/officeDocument/2006/relationships/image" Target="../media/image62.png"/><Relationship Id="rId15" Type="http://schemas.openxmlformats.org/officeDocument/2006/relationships/image" Target="../media/image83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3.png"/><Relationship Id="rId9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5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12" Type="http://schemas.openxmlformats.org/officeDocument/2006/relationships/image" Target="../media/image8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3.png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51.png"/><Relationship Id="rId18" Type="http://schemas.openxmlformats.org/officeDocument/2006/relationships/image" Target="../media/image701.png"/><Relationship Id="rId3" Type="http://schemas.openxmlformats.org/officeDocument/2006/relationships/image" Target="../media/image20.png"/><Relationship Id="rId7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14" Type="http://schemas.openxmlformats.org/officeDocument/2006/relationships/image" Target="../media/image6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51.png"/><Relationship Id="rId18" Type="http://schemas.openxmlformats.org/officeDocument/2006/relationships/image" Target="../media/image701.png"/><Relationship Id="rId3" Type="http://schemas.openxmlformats.org/officeDocument/2006/relationships/image" Target="../media/image20.png"/><Relationship Id="rId7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9" Type="http://schemas.openxmlformats.org/officeDocument/2006/relationships/image" Target="../media/image711.png"/><Relationship Id="rId4" Type="http://schemas.openxmlformats.org/officeDocument/2006/relationships/image" Target="../media/image21.png"/><Relationship Id="rId14" Type="http://schemas.openxmlformats.org/officeDocument/2006/relationships/image" Target="../media/image6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51.png"/><Relationship Id="rId18" Type="http://schemas.openxmlformats.org/officeDocument/2006/relationships/image" Target="../media/image701.png"/><Relationship Id="rId3" Type="http://schemas.openxmlformats.org/officeDocument/2006/relationships/image" Target="../media/image20.png"/><Relationship Id="rId7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671.png"/><Relationship Id="rId19" Type="http://schemas.openxmlformats.org/officeDocument/2006/relationships/image" Target="../media/image711.png"/><Relationship Id="rId4" Type="http://schemas.openxmlformats.org/officeDocument/2006/relationships/image" Target="../media/image21.png"/><Relationship Id="rId14" Type="http://schemas.openxmlformats.org/officeDocument/2006/relationships/image" Target="../media/image6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51.png"/><Relationship Id="rId18" Type="http://schemas.openxmlformats.org/officeDocument/2006/relationships/image" Target="../media/image701.png"/><Relationship Id="rId3" Type="http://schemas.openxmlformats.org/officeDocument/2006/relationships/image" Target="../media/image20.png"/><Relationship Id="rId7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671.png"/><Relationship Id="rId19" Type="http://schemas.openxmlformats.org/officeDocument/2006/relationships/image" Target="../media/image711.png"/><Relationship Id="rId4" Type="http://schemas.openxmlformats.org/officeDocument/2006/relationships/image" Target="../media/image21.png"/><Relationship Id="rId14" Type="http://schemas.openxmlformats.org/officeDocument/2006/relationships/image" Target="../media/image6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51.png"/><Relationship Id="rId18" Type="http://schemas.openxmlformats.org/officeDocument/2006/relationships/image" Target="../media/image701.png"/><Relationship Id="rId3" Type="http://schemas.openxmlformats.org/officeDocument/2006/relationships/image" Target="../media/image20.png"/><Relationship Id="rId7" Type="http://schemas.openxmlformats.org/officeDocument/2006/relationships/image" Target="../media/image630.png"/><Relationship Id="rId17" Type="http://schemas.openxmlformats.org/officeDocument/2006/relationships/image" Target="../media/image691.png"/><Relationship Id="rId2" Type="http://schemas.openxmlformats.org/officeDocument/2006/relationships/image" Target="../media/image620.png"/><Relationship Id="rId16" Type="http://schemas.openxmlformats.org/officeDocument/2006/relationships/image" Target="../media/image68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671.png"/><Relationship Id="rId19" Type="http://schemas.openxmlformats.org/officeDocument/2006/relationships/image" Target="../media/image711.png"/><Relationship Id="rId4" Type="http://schemas.openxmlformats.org/officeDocument/2006/relationships/image" Target="../media/image21.png"/><Relationship Id="rId14" Type="http://schemas.openxmlformats.org/officeDocument/2006/relationships/image" Target="../media/image6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740.png"/><Relationship Id="rId18" Type="http://schemas.openxmlformats.org/officeDocument/2006/relationships/image" Target="../media/image791.png"/><Relationship Id="rId3" Type="http://schemas.openxmlformats.org/officeDocument/2006/relationships/image" Target="../media/image20.png"/><Relationship Id="rId7" Type="http://schemas.openxmlformats.org/officeDocument/2006/relationships/image" Target="../media/image730.png"/><Relationship Id="rId2" Type="http://schemas.openxmlformats.org/officeDocument/2006/relationships/image" Target="../media/image7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86.png"/><Relationship Id="rId4" Type="http://schemas.openxmlformats.org/officeDocument/2006/relationships/image" Target="../media/image21.png"/><Relationship Id="rId14" Type="http://schemas.openxmlformats.org/officeDocument/2006/relationships/image" Target="../media/image7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740.png"/><Relationship Id="rId18" Type="http://schemas.openxmlformats.org/officeDocument/2006/relationships/image" Target="../media/image791.png"/><Relationship Id="rId3" Type="http://schemas.openxmlformats.org/officeDocument/2006/relationships/image" Target="../media/image20.png"/><Relationship Id="rId7" Type="http://schemas.openxmlformats.org/officeDocument/2006/relationships/image" Target="../media/image730.png"/><Relationship Id="rId2" Type="http://schemas.openxmlformats.org/officeDocument/2006/relationships/image" Target="../media/image7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86.png"/><Relationship Id="rId19" Type="http://schemas.openxmlformats.org/officeDocument/2006/relationships/image" Target="../media/image801.png"/><Relationship Id="rId4" Type="http://schemas.openxmlformats.org/officeDocument/2006/relationships/image" Target="../media/image21.png"/><Relationship Id="rId14" Type="http://schemas.openxmlformats.org/officeDocument/2006/relationships/image" Target="../media/image7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740.png"/><Relationship Id="rId18" Type="http://schemas.openxmlformats.org/officeDocument/2006/relationships/image" Target="../media/image791.png"/><Relationship Id="rId3" Type="http://schemas.openxmlformats.org/officeDocument/2006/relationships/image" Target="../media/image20.png"/><Relationship Id="rId7" Type="http://schemas.openxmlformats.org/officeDocument/2006/relationships/image" Target="../media/image730.png"/><Relationship Id="rId17" Type="http://schemas.openxmlformats.org/officeDocument/2006/relationships/image" Target="../media/image781.png"/><Relationship Id="rId2" Type="http://schemas.openxmlformats.org/officeDocument/2006/relationships/image" Target="../media/image721.png"/><Relationship Id="rId16" Type="http://schemas.openxmlformats.org/officeDocument/2006/relationships/image" Target="../media/image77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86.png"/><Relationship Id="rId19" Type="http://schemas.openxmlformats.org/officeDocument/2006/relationships/image" Target="../media/image801.png"/><Relationship Id="rId4" Type="http://schemas.openxmlformats.org/officeDocument/2006/relationships/image" Target="../media/image21.png"/><Relationship Id="rId14" Type="http://schemas.openxmlformats.org/officeDocument/2006/relationships/image" Target="../media/image7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1.png"/><Relationship Id="rId7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0.png"/><Relationship Id="rId4" Type="http://schemas.openxmlformats.org/officeDocument/2006/relationships/image" Target="../media/image8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1.png"/><Relationship Id="rId7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50.png"/><Relationship Id="rId5" Type="http://schemas.openxmlformats.org/officeDocument/2006/relationships/image" Target="../media/image88.png"/><Relationship Id="rId4" Type="http://schemas.openxmlformats.org/officeDocument/2006/relationships/image" Target="../media/image8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10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20.png"/><Relationship Id="rId4" Type="http://schemas.openxmlformats.org/officeDocument/2006/relationships/image" Target="../media/image113.png"/><Relationship Id="rId9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2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Relationship Id="rId11" Type="http://schemas.openxmlformats.org/officeDocument/2006/relationships/image" Target="../media/image124.png"/><Relationship Id="rId5" Type="http://schemas.openxmlformats.org/officeDocument/2006/relationships/image" Target="../media/image114.png"/><Relationship Id="rId10" Type="http://schemas.openxmlformats.org/officeDocument/2006/relationships/image" Target="../media/image123.png"/><Relationship Id="rId4" Type="http://schemas.openxmlformats.org/officeDocument/2006/relationships/image" Target="../media/image113.png"/><Relationship Id="rId9" Type="http://schemas.openxmlformats.org/officeDocument/2006/relationships/image" Target="../media/image1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0.png"/><Relationship Id="rId4" Type="http://schemas.openxmlformats.org/officeDocument/2006/relationships/image" Target="../media/image36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1290.png"/><Relationship Id="rId7" Type="http://schemas.openxmlformats.org/officeDocument/2006/relationships/image" Target="../media/image390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130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1.png"/><Relationship Id="rId3" Type="http://schemas.openxmlformats.org/officeDocument/2006/relationships/image" Target="../media/image1320.png"/><Relationship Id="rId7" Type="http://schemas.openxmlformats.org/officeDocument/2006/relationships/image" Target="../media/image1090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8.png"/><Relationship Id="rId5" Type="http://schemas.openxmlformats.org/officeDocument/2006/relationships/image" Target="../media/image1330.png"/><Relationship Id="rId4" Type="http://schemas.openxmlformats.org/officeDocument/2006/relationships/image" Target="../media/image360.png"/><Relationship Id="rId9" Type="http://schemas.openxmlformats.org/officeDocument/2006/relationships/image" Target="../media/image13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31.png"/><Relationship Id="rId5" Type="http://schemas.openxmlformats.org/officeDocument/2006/relationships/image" Target="../media/image1121.png"/><Relationship Id="rId4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31.png"/><Relationship Id="rId5" Type="http://schemas.openxmlformats.org/officeDocument/2006/relationships/image" Target="../media/image1121.png"/><Relationship Id="rId4" Type="http://schemas.openxmlformats.org/officeDocument/2006/relationships/image" Target="../media/image3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1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13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1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135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0.png"/><Relationship Id="rId3" Type="http://schemas.openxmlformats.org/officeDocument/2006/relationships/image" Target="../media/image570.png"/><Relationship Id="rId17" Type="http://schemas.openxmlformats.org/officeDocument/2006/relationships/image" Target="../media/image1160.png"/><Relationship Id="rId2" Type="http://schemas.openxmlformats.org/officeDocument/2006/relationships/image" Target="../media/image560.png"/><Relationship Id="rId16" Type="http://schemas.openxmlformats.org/officeDocument/2006/relationships/image" Target="../media/image11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15" Type="http://schemas.openxmlformats.org/officeDocument/2006/relationships/image" Target="../media/image1140.png"/><Relationship Id="rId4" Type="http://schemas.openxmlformats.org/officeDocument/2006/relationships/image" Target="../media/image580.png"/><Relationship Id="rId14" Type="http://schemas.openxmlformats.org/officeDocument/2006/relationships/image" Target="../media/image1130.png"/></Relationships>
</file>

<file path=ppt/slides/_rels/slide7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0.png"/><Relationship Id="rId3" Type="http://schemas.openxmlformats.org/officeDocument/2006/relationships/image" Target="../media/image570.png"/><Relationship Id="rId17" Type="http://schemas.openxmlformats.org/officeDocument/2006/relationships/image" Target="../media/image1160.png"/><Relationship Id="rId2" Type="http://schemas.openxmlformats.org/officeDocument/2006/relationships/image" Target="../media/image560.png"/><Relationship Id="rId16" Type="http://schemas.openxmlformats.org/officeDocument/2006/relationships/image" Target="../media/image11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0.png"/><Relationship Id="rId11" Type="http://schemas.openxmlformats.org/officeDocument/2006/relationships/image" Target="../media/image1100.png"/><Relationship Id="rId5" Type="http://schemas.openxmlformats.org/officeDocument/2006/relationships/image" Target="../media/image590.png"/><Relationship Id="rId15" Type="http://schemas.openxmlformats.org/officeDocument/2006/relationships/image" Target="../media/image1140.png"/><Relationship Id="rId4" Type="http://schemas.openxmlformats.org/officeDocument/2006/relationships/image" Target="../media/image580.png"/><Relationship Id="rId14" Type="http://schemas.openxmlformats.org/officeDocument/2006/relationships/image" Target="../media/image1130.png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0.png"/><Relationship Id="rId3" Type="http://schemas.openxmlformats.org/officeDocument/2006/relationships/image" Target="../media/image570.png"/><Relationship Id="rId12" Type="http://schemas.openxmlformats.org/officeDocument/2006/relationships/image" Target="../media/image1110.png"/><Relationship Id="rId17" Type="http://schemas.openxmlformats.org/officeDocument/2006/relationships/image" Target="../media/image1160.png"/><Relationship Id="rId2" Type="http://schemas.openxmlformats.org/officeDocument/2006/relationships/image" Target="../media/image560.png"/><Relationship Id="rId16" Type="http://schemas.openxmlformats.org/officeDocument/2006/relationships/image" Target="../media/image11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0.png"/><Relationship Id="rId11" Type="http://schemas.openxmlformats.org/officeDocument/2006/relationships/image" Target="../media/image1100.png"/><Relationship Id="rId5" Type="http://schemas.openxmlformats.org/officeDocument/2006/relationships/image" Target="../media/image590.png"/><Relationship Id="rId15" Type="http://schemas.openxmlformats.org/officeDocument/2006/relationships/image" Target="../media/image1140.png"/><Relationship Id="rId4" Type="http://schemas.openxmlformats.org/officeDocument/2006/relationships/image" Target="../media/image580.png"/><Relationship Id="rId14" Type="http://schemas.openxmlformats.org/officeDocument/2006/relationships/image" Target="../media/image11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12" Type="http://schemas.openxmlformats.org/officeDocument/2006/relationships/image" Target="../media/image119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80.png"/><Relationship Id="rId4" Type="http://schemas.openxmlformats.org/officeDocument/2006/relationships/image" Target="../media/image117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119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0.png"/><Relationship Id="rId5" Type="http://schemas.openxmlformats.org/officeDocument/2006/relationships/image" Target="../media/image1380.png"/><Relationship Id="rId10" Type="http://schemas.openxmlformats.org/officeDocument/2006/relationships/image" Target="../media/image1401.png"/><Relationship Id="rId4" Type="http://schemas.openxmlformats.org/officeDocument/2006/relationships/image" Target="../media/image1170.png"/><Relationship Id="rId9" Type="http://schemas.openxmlformats.org/officeDocument/2006/relationships/image" Target="../media/image139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12" Type="http://schemas.openxmlformats.org/officeDocument/2006/relationships/image" Target="../media/image119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0.png"/><Relationship Id="rId11" Type="http://schemas.openxmlformats.org/officeDocument/2006/relationships/image" Target="../media/image169.png"/><Relationship Id="rId5" Type="http://schemas.openxmlformats.org/officeDocument/2006/relationships/image" Target="../media/image1380.png"/><Relationship Id="rId10" Type="http://schemas.openxmlformats.org/officeDocument/2006/relationships/image" Target="../media/image1401.png"/><Relationship Id="rId4" Type="http://schemas.openxmlformats.org/officeDocument/2006/relationships/image" Target="../media/image1170.png"/><Relationship Id="rId9" Type="http://schemas.openxmlformats.org/officeDocument/2006/relationships/image" Target="../media/image13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11.png"/><Relationship Id="rId9" Type="http://schemas.openxmlformats.org/officeDocument/2006/relationships/image" Target="../media/image1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16" Type="http://schemas.openxmlformats.org/officeDocument/2006/relationships/image" Target="../media/image118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0.png"/><Relationship Id="rId4" Type="http://schemas.openxmlformats.org/officeDocument/2006/relationships/image" Target="../media/image66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650.png"/><Relationship Id="rId16" Type="http://schemas.openxmlformats.org/officeDocument/2006/relationships/image" Target="../media/image118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0.png"/><Relationship Id="rId4" Type="http://schemas.openxmlformats.org/officeDocument/2006/relationships/image" Target="../media/image66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650.png"/><Relationship Id="rId16" Type="http://schemas.openxmlformats.org/officeDocument/2006/relationships/image" Target="../media/image118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800.png"/><Relationship Id="rId5" Type="http://schemas.openxmlformats.org/officeDocument/2006/relationships/image" Target="../media/image170.png"/><Relationship Id="rId10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78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650.png"/><Relationship Id="rId17" Type="http://schemas.openxmlformats.org/officeDocument/2006/relationships/image" Target="../media/image1190.png"/><Relationship Id="rId16" Type="http://schemas.openxmlformats.org/officeDocument/2006/relationships/image" Target="../media/image118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800.png"/><Relationship Id="rId5" Type="http://schemas.openxmlformats.org/officeDocument/2006/relationships/image" Target="../media/image170.png"/><Relationship Id="rId10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78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0.png"/><Relationship Id="rId3" Type="http://schemas.openxmlformats.org/officeDocument/2006/relationships/image" Target="../media/image650.png"/><Relationship Id="rId17" Type="http://schemas.openxmlformats.org/officeDocument/2006/relationships/image" Target="../media/image1190.png"/><Relationship Id="rId16" Type="http://schemas.openxmlformats.org/officeDocument/2006/relationships/image" Target="../media/image118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800.png"/><Relationship Id="rId5" Type="http://schemas.openxmlformats.org/officeDocument/2006/relationships/image" Target="../media/image170.png"/><Relationship Id="rId15" Type="http://schemas.openxmlformats.org/officeDocument/2006/relationships/image" Target="../media/image840.png"/><Relationship Id="rId10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21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210.png"/></Relationships>
</file>

<file path=ppt/slides/_rels/slide8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400.png"/><Relationship Id="rId2" Type="http://schemas.openxmlformats.org/officeDocument/2006/relationships/image" Target="../media/image139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21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7" Type="http://schemas.openxmlformats.org/officeDocument/2006/relationships/image" Target="../media/image900.png"/><Relationship Id="rId12" Type="http://schemas.openxmlformats.org/officeDocument/2006/relationships/image" Target="../media/image1400.png"/><Relationship Id="rId2" Type="http://schemas.openxmlformats.org/officeDocument/2006/relationships/image" Target="../media/image139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210.png"/><Relationship Id="rId9" Type="http://schemas.openxmlformats.org/officeDocument/2006/relationships/image" Target="../media/image92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9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11.png"/><Relationship Id="rId9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9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9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10" Type="http://schemas.openxmlformats.org/officeDocument/2006/relationships/image" Target="../media/image15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3.png"/><Relationship Id="rId12" Type="http://schemas.openxmlformats.org/officeDocument/2006/relationships/image" Target="../media/image15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0.png"/><Relationship Id="rId11" Type="http://schemas.openxmlformats.org/officeDocument/2006/relationships/image" Target="../media/image1520.png"/><Relationship Id="rId5" Type="http://schemas.openxmlformats.org/officeDocument/2006/relationships/image" Target="../media/image1450.png"/><Relationship Id="rId10" Type="http://schemas.openxmlformats.org/officeDocument/2006/relationships/image" Target="../media/image151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59632" y="2214636"/>
            <a:ext cx="6984776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8273" y="2574676"/>
            <a:ext cx="637111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4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44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87824" y="4509500"/>
            <a:ext cx="504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Wednesday 12</a:t>
            </a:r>
            <a:r>
              <a:rPr lang="en-GB" baseline="30000" dirty="0" smtClean="0"/>
              <a:t>th</a:t>
            </a:r>
            <a:r>
              <a:rPr lang="en-GB" dirty="0" smtClean="0"/>
              <a:t> January 2021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987824" y="5234894"/>
            <a:ext cx="269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Teacher: Paul Briard</a:t>
            </a:r>
          </a:p>
          <a:p>
            <a:r>
              <a:rPr lang="en-GB" dirty="0" err="1" smtClean="0"/>
              <a:t>Wechat</a:t>
            </a:r>
            <a:r>
              <a:rPr lang="en-GB" dirty="0" smtClean="0"/>
              <a:t>: Paulbg123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484784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Mechanics – Lecture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43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6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7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8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9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dirty="0" smtClean="0"/>
                  <a:t> describes the position of P in respect to the origin O of the coordinate system.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blipFill>
                <a:blip r:embed="rId10"/>
                <a:stretch>
                  <a:fillRect l="-80" t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in the +x-direction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).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</a:t>
                </a:r>
                <a:r>
                  <a:rPr lang="en-GB" dirty="0"/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5" t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979712" y="4308659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87824" y="4432218"/>
                <a:ext cx="1196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2218"/>
                <a:ext cx="1196097" cy="276999"/>
              </a:xfrm>
              <a:prstGeom prst="rect">
                <a:avLst/>
              </a:prstGeom>
              <a:blipFill>
                <a:blip r:embed="rId11"/>
                <a:stretch>
                  <a:fillRect l="-4082" r="-45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4499992" y="4293096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36096" y="4129410"/>
                <a:ext cx="1866793" cy="8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29410"/>
                <a:ext cx="1866793" cy="8826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4013" y="5401547"/>
                <a:ext cx="229139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3" y="5401547"/>
                <a:ext cx="2291397" cy="289182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2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387587" y="5229200"/>
            <a:ext cx="234500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101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in the +x-direction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).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</a:t>
                </a:r>
                <a:r>
                  <a:rPr lang="en-GB" dirty="0"/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5" t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979712" y="4308659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87824" y="4432218"/>
                <a:ext cx="1196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2218"/>
                <a:ext cx="1196097" cy="276999"/>
              </a:xfrm>
              <a:prstGeom prst="rect">
                <a:avLst/>
              </a:prstGeom>
              <a:blipFill>
                <a:blip r:embed="rId11"/>
                <a:stretch>
                  <a:fillRect l="-4082" r="-45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4499992" y="4293096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36096" y="4129410"/>
                <a:ext cx="1866793" cy="8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29410"/>
                <a:ext cx="1866793" cy="8826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4013" y="5401547"/>
                <a:ext cx="229139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3" y="5401547"/>
                <a:ext cx="2291397" cy="289182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3491880" y="5401547"/>
            <a:ext cx="692041" cy="47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34799" y="5426659"/>
                <a:ext cx="22302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799" y="5426659"/>
                <a:ext cx="2230291" cy="289182"/>
              </a:xfrm>
              <a:prstGeom prst="rect">
                <a:avLst/>
              </a:prstGeom>
              <a:blipFill>
                <a:blip r:embed="rId14"/>
                <a:stretch>
                  <a:fillRect l="-10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7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188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).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Calculate the velocity 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=4.0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1884555"/>
              </a:xfrm>
              <a:prstGeom prst="rect">
                <a:avLst/>
              </a:prstGeom>
              <a:blipFill>
                <a:blip r:embed="rId7"/>
                <a:stretch>
                  <a:fillRect l="-705" t="-1942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2195736" y="4500230"/>
            <a:ext cx="234500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2948" y="4697689"/>
                <a:ext cx="22302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48" y="4697689"/>
                <a:ext cx="2230291" cy="289182"/>
              </a:xfrm>
              <a:prstGeom prst="rect">
                <a:avLst/>
              </a:prstGeom>
              <a:blipFill>
                <a:blip r:embed="rId10"/>
                <a:stretch>
                  <a:fillRect l="-109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1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103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1884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).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Calculate the velocity 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=4.0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1884555"/>
              </a:xfrm>
              <a:prstGeom prst="rect">
                <a:avLst/>
              </a:prstGeom>
              <a:blipFill>
                <a:blip r:embed="rId7"/>
                <a:stretch>
                  <a:fillRect l="-705" t="-1942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2195736" y="4500230"/>
            <a:ext cx="234500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2948" y="4697689"/>
                <a:ext cx="223029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48" y="4697689"/>
                <a:ext cx="2230291" cy="289182"/>
              </a:xfrm>
              <a:prstGeom prst="rect">
                <a:avLst/>
              </a:prstGeom>
              <a:blipFill>
                <a:blip r:embed="rId10"/>
                <a:stretch>
                  <a:fillRect l="-109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96639" y="5479052"/>
                <a:ext cx="3945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=(15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4.0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2.0 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39" y="5479052"/>
                <a:ext cx="3945567" cy="276999"/>
              </a:xfrm>
              <a:prstGeom prst="rect">
                <a:avLst/>
              </a:prstGeom>
              <a:blipFill>
                <a:blip r:embed="rId11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96639" y="5944274"/>
                <a:ext cx="1523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39" y="5944274"/>
                <a:ext cx="1523815" cy="276999"/>
              </a:xfrm>
              <a:prstGeom prst="rect">
                <a:avLst/>
              </a:prstGeom>
              <a:blipFill>
                <a:blip r:embed="rId12"/>
                <a:stretch>
                  <a:fillRect l="-1600" t="-2174" r="-8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1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104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4" t="-2439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4" t="-2439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635896" y="3933056"/>
            <a:ext cx="576064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blipFill>
                <a:blip r:embed="rId11"/>
                <a:stretch>
                  <a:fillRect l="-1602" r="-160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79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106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4" t="-2439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635896" y="3933056"/>
            <a:ext cx="576064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blipFill>
                <a:blip r:embed="rId11"/>
                <a:stretch>
                  <a:fillRect l="-1602" r="-160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246" y="4822848"/>
                <a:ext cx="32015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6" y="4822848"/>
                <a:ext cx="3201582" cy="8654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3844561" y="4905170"/>
            <a:ext cx="720648" cy="63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4" grpId="0"/>
      <p:bldP spid="1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107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4" t="-2439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635896" y="3933056"/>
            <a:ext cx="576064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blipFill>
                <a:blip r:embed="rId11"/>
                <a:stretch>
                  <a:fillRect l="-1602" r="-160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246" y="4822848"/>
                <a:ext cx="32015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6" y="4822848"/>
                <a:ext cx="3201582" cy="8654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3844561" y="4905170"/>
            <a:ext cx="720648" cy="63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15665" y="4789475"/>
                <a:ext cx="425052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65" y="4789475"/>
                <a:ext cx="4250523" cy="865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4" grpId="0"/>
      <p:bldP spid="17" grpId="0" animBg="1"/>
      <p:bldP spid="2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108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9" y="2499416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4" t="-2439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933056"/>
                <a:ext cx="279512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635896" y="3933056"/>
            <a:ext cx="576064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07" y="4038790"/>
                <a:ext cx="2663165" cy="312650"/>
              </a:xfrm>
              <a:prstGeom prst="rect">
                <a:avLst/>
              </a:prstGeom>
              <a:blipFill>
                <a:blip r:embed="rId11"/>
                <a:stretch>
                  <a:fillRect l="-1602" r="-160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246" y="4822848"/>
                <a:ext cx="32015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46" y="4822848"/>
                <a:ext cx="3201582" cy="8654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3844561" y="4905170"/>
            <a:ext cx="720648" cy="632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15665" y="4789475"/>
                <a:ext cx="4250523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65" y="4789475"/>
                <a:ext cx="4250523" cy="8654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51336" y="5688341"/>
                <a:ext cx="42716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+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5688341"/>
                <a:ext cx="4271682" cy="8654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4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4" grpId="0"/>
      <p:bldP spid="17" grpId="0" animBg="1"/>
      <p:bldP spid="26" grpId="0"/>
      <p:bldP spid="2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109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8481" y="2420579"/>
                <a:ext cx="7789687" cy="96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1" y="2420579"/>
                <a:ext cx="7789687" cy="969624"/>
              </a:xfrm>
              <a:prstGeom prst="rect">
                <a:avLst/>
              </a:prstGeom>
              <a:blipFill>
                <a:blip r:embed="rId7"/>
                <a:stretch>
                  <a:fillRect l="-704" t="-314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51215" y="3404124"/>
                <a:ext cx="42716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+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15" y="3404124"/>
                <a:ext cx="4271682" cy="8654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9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110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8481" y="2420579"/>
                <a:ext cx="7789687" cy="96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1" y="2420579"/>
                <a:ext cx="7789687" cy="969624"/>
              </a:xfrm>
              <a:prstGeom prst="rect">
                <a:avLst/>
              </a:prstGeom>
              <a:blipFill>
                <a:blip r:embed="rId7"/>
                <a:stretch>
                  <a:fillRect l="-704" t="-314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51215" y="3404124"/>
                <a:ext cx="42716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+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15" y="3404124"/>
                <a:ext cx="4271682" cy="8654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721" y="4257482"/>
                <a:ext cx="539231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721" y="4257482"/>
                <a:ext cx="5392310" cy="6279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0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105611" y="4869160"/>
            <a:ext cx="5194581" cy="98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111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8481" y="2420579"/>
                <a:ext cx="7789687" cy="96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 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GB" dirty="0" smtClean="0"/>
              </a:p>
              <a:p>
                <a:r>
                  <a:rPr lang="en-GB" dirty="0" smtClean="0"/>
                  <a:t>3.Describe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81" y="2420579"/>
                <a:ext cx="7789687" cy="969624"/>
              </a:xfrm>
              <a:prstGeom prst="rect">
                <a:avLst/>
              </a:prstGeom>
              <a:blipFill>
                <a:blip r:embed="rId7"/>
                <a:stretch>
                  <a:fillRect l="-704" t="-314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51215" y="3404124"/>
                <a:ext cx="4271682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dirty="0" smtClean="0"/>
                            <m:t>+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15" y="3404124"/>
                <a:ext cx="4271682" cy="8654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721" y="4257482"/>
                <a:ext cx="539231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721" y="4257482"/>
                <a:ext cx="5392310" cy="6279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95569" y="5046848"/>
                <a:ext cx="492699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69" y="5046848"/>
                <a:ext cx="4926990" cy="6279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/>
      <p:bldP spid="2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465651" y="2440210"/>
            <a:ext cx="5194581" cy="98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" y="1241585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3353" y="2094260"/>
                <a:ext cx="1605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53" y="2094260"/>
                <a:ext cx="1605824" cy="276999"/>
              </a:xfrm>
              <a:prstGeom prst="rect">
                <a:avLst/>
              </a:prstGeom>
              <a:blipFill>
                <a:blip r:embed="rId4"/>
                <a:stretch>
                  <a:fillRect l="-3802" t="-28889" r="-190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7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55609" y="2617898"/>
                <a:ext cx="492699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09" y="2617898"/>
                <a:ext cx="4926990" cy="627992"/>
              </a:xfrm>
              <a:prstGeom prst="rect">
                <a:avLst/>
              </a:prstGeom>
              <a:blipFill>
                <a:blip r:embed="rId8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6588" y="3660898"/>
                <a:ext cx="74761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</a:t>
                </a:r>
                <a:r>
                  <a:rPr lang="en-GB" dirty="0" smtClean="0"/>
                  <a:t>his expression is quite complicated. But the choice of the origin of time is arbitrary.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we obtain: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660898"/>
                <a:ext cx="7476143" cy="646331"/>
              </a:xfrm>
              <a:prstGeom prst="rect">
                <a:avLst/>
              </a:prstGeom>
              <a:blipFill>
                <a:blip r:embed="rId9"/>
                <a:stretch>
                  <a:fillRect l="-6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756666" y="4608035"/>
            <a:ext cx="85668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49608" y="4507599"/>
                <a:ext cx="269567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08" y="4507599"/>
                <a:ext cx="2695674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9552" y="2204864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617733" cy="276999"/>
              </a:xfrm>
              <a:prstGeom prst="rect">
                <a:avLst/>
              </a:prstGeom>
              <a:blipFill>
                <a:blip r:embed="rId11"/>
                <a:stretch>
                  <a:fillRect l="-4950" r="-79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4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465651" y="2440210"/>
            <a:ext cx="5194581" cy="98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" y="1241585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113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3353" y="2094260"/>
                <a:ext cx="1605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53" y="2094260"/>
                <a:ext cx="1605824" cy="276999"/>
              </a:xfrm>
              <a:prstGeom prst="rect">
                <a:avLst/>
              </a:prstGeom>
              <a:blipFill>
                <a:blip r:embed="rId4"/>
                <a:stretch>
                  <a:fillRect l="-3802" t="-28889" r="-190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7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55609" y="2617898"/>
                <a:ext cx="492699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09" y="2617898"/>
                <a:ext cx="4926990" cy="627992"/>
              </a:xfrm>
              <a:prstGeom prst="rect">
                <a:avLst/>
              </a:prstGeom>
              <a:blipFill>
                <a:blip r:embed="rId8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6588" y="3660898"/>
                <a:ext cx="74761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</a:t>
                </a:r>
                <a:r>
                  <a:rPr lang="en-GB" dirty="0" smtClean="0"/>
                  <a:t>his expression is quite complicated. But the choice of the origin of time is arbitrary.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we obtain: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660898"/>
                <a:ext cx="7476143" cy="646331"/>
              </a:xfrm>
              <a:prstGeom prst="rect">
                <a:avLst/>
              </a:prstGeom>
              <a:blipFill>
                <a:blip r:embed="rId9"/>
                <a:stretch>
                  <a:fillRect l="-6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756666" y="4608035"/>
            <a:ext cx="85668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49608" y="4507599"/>
                <a:ext cx="269567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08" y="4507599"/>
                <a:ext cx="2695674" cy="518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9552" y="2204864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617733" cy="276999"/>
              </a:xfrm>
              <a:prstGeom prst="rect">
                <a:avLst/>
              </a:prstGeom>
              <a:blipFill>
                <a:blip r:embed="rId11"/>
                <a:stretch>
                  <a:fillRect l="-4950" r="-79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471" y="5355059"/>
                <a:ext cx="6484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It should have been more simple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from the beginning:  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71" y="5355059"/>
                <a:ext cx="6484211" cy="369332"/>
              </a:xfrm>
              <a:prstGeom prst="rect">
                <a:avLst/>
              </a:prstGeom>
              <a:blipFill>
                <a:blip r:embed="rId12"/>
                <a:stretch>
                  <a:fillRect l="-752" t="-8197" r="-7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51431" y="5836248"/>
                <a:ext cx="156767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1" y="5836248"/>
                <a:ext cx="1567673" cy="289182"/>
              </a:xfrm>
              <a:prstGeom prst="rect">
                <a:avLst/>
              </a:prstGeom>
              <a:blipFill>
                <a:blip r:embed="rId13"/>
                <a:stretch>
                  <a:fillRect l="-1556" r="-233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694" y="5842340"/>
                <a:ext cx="1196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94" y="5842340"/>
                <a:ext cx="1196097" cy="276999"/>
              </a:xfrm>
              <a:prstGeom prst="rect">
                <a:avLst/>
              </a:prstGeom>
              <a:blipFill>
                <a:blip r:embed="rId14"/>
                <a:stretch>
                  <a:fillRect l="-4061" r="-406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1962439" y="5836248"/>
            <a:ext cx="428344" cy="396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279752" y="5815791"/>
            <a:ext cx="428344" cy="396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7006" y="5667586"/>
                <a:ext cx="274055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006" y="5667586"/>
                <a:ext cx="2740557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2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14" grpId="0"/>
      <p:bldP spid="25" grpId="0"/>
      <p:bldP spid="26" grpId="0"/>
      <p:bldP spid="27" grpId="0" animBg="1"/>
      <p:bldP spid="28" grpId="0" animBg="1"/>
      <p:bldP spid="3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End of lesson 2. 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(commencer lesson 3 </a:t>
            </a:r>
            <a:r>
              <a:rPr lang="en-GB" sz="2400" dirty="0" err="1" smtClean="0">
                <a:solidFill>
                  <a:srgbClr val="FF0000"/>
                </a:solidFill>
              </a:rPr>
              <a:t>si</a:t>
            </a:r>
            <a:r>
              <a:rPr lang="en-GB" sz="2400" dirty="0" smtClean="0">
                <a:solidFill>
                  <a:srgbClr val="FF0000"/>
                </a:solidFill>
              </a:rPr>
              <a:t> plus de 5 minutes </a:t>
            </a:r>
            <a:r>
              <a:rPr lang="en-GB" sz="2400" dirty="0" err="1" smtClean="0">
                <a:solidFill>
                  <a:srgbClr val="FF0000"/>
                </a:solidFill>
              </a:rPr>
              <a:t>avant</a:t>
            </a:r>
            <a:r>
              <a:rPr lang="en-GB" sz="2400" dirty="0" smtClean="0">
                <a:solidFill>
                  <a:srgbClr val="FF0000"/>
                </a:solidFill>
              </a:rPr>
              <a:t> la fin, i.e. s’il </a:t>
            </a:r>
            <a:r>
              <a:rPr lang="en-GB" sz="2400" dirty="0" err="1" smtClean="0">
                <a:solidFill>
                  <a:srgbClr val="FF0000"/>
                </a:solidFill>
              </a:rPr>
              <a:t>est</a:t>
            </a:r>
            <a:r>
              <a:rPr lang="en-GB" sz="2400" dirty="0" smtClean="0">
                <a:solidFill>
                  <a:srgbClr val="FF0000"/>
                </a:solidFill>
              </a:rPr>
              <a:t> plus tot que 10h00)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4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/>
          <a:lstStyle/>
          <a:p>
            <a:r>
              <a:rPr lang="en-GB" sz="4000" dirty="0" err="1" smtClean="0"/>
              <a:t>Normallement</a:t>
            </a:r>
            <a:r>
              <a:rPr lang="en-GB" sz="4000" dirty="0" smtClean="0"/>
              <a:t>, end of lesson 2</a:t>
            </a:r>
            <a:br>
              <a:rPr lang="en-GB" sz="4000" dirty="0" smtClean="0"/>
            </a:br>
            <a:r>
              <a:rPr lang="en-GB" sz="4000" dirty="0" smtClean="0"/>
              <a:t>(selon les slides de </a:t>
            </a:r>
            <a:r>
              <a:rPr lang="en-GB" sz="4000" dirty="0" err="1" smtClean="0"/>
              <a:t>Jiajie</a:t>
            </a:r>
            <a:r>
              <a:rPr lang="en-GB" sz="4000" dirty="0" smtClean="0"/>
              <a:t>, </a:t>
            </a:r>
            <a:r>
              <a:rPr lang="en-GB" sz="4000" dirty="0" err="1" smtClean="0"/>
              <a:t>mais</a:t>
            </a:r>
            <a:r>
              <a:rPr lang="en-GB" sz="4000" dirty="0" smtClean="0"/>
              <a:t> trop court je </a:t>
            </a:r>
            <a:r>
              <a:rPr lang="en-GB" sz="4000" dirty="0" err="1" smtClean="0"/>
              <a:t>pense</a:t>
            </a:r>
            <a:r>
              <a:rPr lang="en-GB" sz="4000" dirty="0" smtClean="0"/>
              <a:t> … </a:t>
            </a:r>
            <a:r>
              <a:rPr lang="en-GB" sz="4000" dirty="0" err="1" smtClean="0">
                <a:solidFill>
                  <a:srgbClr val="FF0000"/>
                </a:solidFill>
              </a:rPr>
              <a:t>Rajouter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exos</a:t>
            </a:r>
            <a:r>
              <a:rPr lang="en-GB" sz="4000" dirty="0" smtClean="0">
                <a:solidFill>
                  <a:srgbClr val="FF0000"/>
                </a:solidFill>
              </a:rPr>
              <a:t> ? </a:t>
            </a:r>
            <a:r>
              <a:rPr lang="en-GB" sz="4000" dirty="0" err="1" smtClean="0">
                <a:solidFill>
                  <a:srgbClr val="FF0000"/>
                </a:solidFill>
              </a:rPr>
              <a:t>Poursuivre</a:t>
            </a:r>
            <a:r>
              <a:rPr lang="en-GB" sz="4000" dirty="0" smtClean="0">
                <a:solidFill>
                  <a:srgbClr val="FF0000"/>
                </a:solidFill>
              </a:rPr>
              <a:t> avec </a:t>
            </a:r>
            <a:r>
              <a:rPr lang="en-GB" sz="4000" dirty="0" err="1" smtClean="0">
                <a:solidFill>
                  <a:srgbClr val="FF0000"/>
                </a:solidFill>
              </a:rPr>
              <a:t>ppt</a:t>
            </a:r>
            <a:r>
              <a:rPr lang="en-GB" sz="4000" dirty="0" smtClean="0">
                <a:solidFill>
                  <a:srgbClr val="FF0000"/>
                </a:solidFill>
              </a:rPr>
              <a:t> lesson 3 ?)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71600" y="4293096"/>
            <a:ext cx="7056784" cy="1272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116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2123728" y="0"/>
            <a:ext cx="499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Warning about homework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1252" y="908720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endParaRPr lang="en-GB" sz="2400" dirty="0"/>
          </a:p>
          <a:p>
            <a:endParaRPr lang="en-GB" sz="2400" dirty="0"/>
          </a:p>
          <a:p>
            <a:r>
              <a:rPr lang="en-GB" sz="2400" dirty="0" smtClean="0"/>
              <a:t>About cheating at your homework …</a:t>
            </a:r>
          </a:p>
          <a:p>
            <a:pPr marL="914400" lvl="1" indent="-457200">
              <a:buFontTx/>
              <a:buChar char="-"/>
            </a:pPr>
            <a:r>
              <a:rPr lang="en-GB" sz="2400" dirty="0" smtClean="0"/>
              <a:t>You are adults, not children, you work for yourself and to improve your skills and understanding, which come with practice .</a:t>
            </a:r>
          </a:p>
          <a:p>
            <a:pPr marL="914400" lvl="1" indent="-457200">
              <a:buFontTx/>
              <a:buChar char="-"/>
            </a:pPr>
            <a:r>
              <a:rPr lang="en-GB" sz="2400" dirty="0" smtClean="0"/>
              <a:t>Homework is also important for me, to see if something has not been well explained during the lecture, for instance.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9324" y="434844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fail in an examination or homework after you have done your best is not a shame. Failing can happens to anybody. </a:t>
            </a:r>
            <a:r>
              <a:rPr lang="en-GB" sz="2400" b="1" dirty="0"/>
              <a:t>B</a:t>
            </a:r>
            <a:r>
              <a:rPr lang="en-GB" sz="2400" b="1" dirty="0" smtClean="0"/>
              <a:t>ut cheating is a shame</a:t>
            </a:r>
            <a:r>
              <a:rPr lang="en-GB" sz="2400" dirty="0" smtClean="0"/>
              <a:t>.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55676" y="1056131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VOIR EN LESSON 4 PUISQUE JE DONNE HOMEWORK LE MEME JOUR QUE LA LESSON 3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0"/>
            <a:ext cx="8229600" cy="1143000"/>
          </a:xfrm>
        </p:spPr>
        <p:txBody>
          <a:bodyPr/>
          <a:lstStyle/>
          <a:p>
            <a:r>
              <a:rPr lang="en-GB" sz="3200" dirty="0" smtClean="0"/>
              <a:t>About the middle and final examination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r>
              <a:rPr lang="en-GB" sz="2400" dirty="0" smtClean="0"/>
              <a:t>You are only allowed to use a calculator </a:t>
            </a:r>
            <a:r>
              <a:rPr lang="en-GB" sz="2400" b="1" dirty="0" smtClean="0"/>
              <a:t>without</a:t>
            </a:r>
            <a:r>
              <a:rPr lang="en-GB" sz="2400" dirty="0" smtClean="0"/>
              <a:t> memory  </a:t>
            </a:r>
          </a:p>
          <a:p>
            <a:r>
              <a:rPr lang="en-GB" sz="2400" dirty="0" smtClean="0"/>
              <a:t>Your calculator must be able to calculate powers, square root, trigonometric functions ... </a:t>
            </a:r>
          </a:p>
          <a:p>
            <a:r>
              <a:rPr lang="en-GB" sz="2400" dirty="0" smtClean="0"/>
              <a:t>Excepted few particular cases, you don’t have to remember fundamental Physics constants (they will be given in the examination paper)</a:t>
            </a:r>
          </a:p>
          <a:p>
            <a:r>
              <a:rPr lang="en-GB" sz="2400" dirty="0" smtClean="0"/>
              <a:t>You need to remember the equations needed to solve the problems (they will be not given on the examination paper).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43956" y="5039509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 VOIR EN LESSON 4 EN MEME TEMPS QUE HOMEWORK ET LA TRICHE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2780928"/>
            <a:ext cx="8229600" cy="1143000"/>
          </a:xfrm>
        </p:spPr>
        <p:txBody>
          <a:bodyPr/>
          <a:lstStyle/>
          <a:p>
            <a:r>
              <a:rPr lang="en-GB" dirty="0" smtClean="0"/>
              <a:t>End of the lesson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3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119</a:t>
            </a:fld>
            <a:endParaRPr lang="en-US" altLang="zh-C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75656" y="2492896"/>
            <a:ext cx="5256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491879" y="1764885"/>
            <a:ext cx="1" cy="101604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8285" y="2874335"/>
                <a:ext cx="715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5" y="2874335"/>
                <a:ext cx="715837" cy="276999"/>
              </a:xfrm>
              <a:prstGeom prst="rect">
                <a:avLst/>
              </a:prstGeom>
              <a:blipFill>
                <a:blip r:embed="rId2"/>
                <a:stretch>
                  <a:fillRect l="-4274" r="-683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8694" y="236863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94" y="236863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H="1" flipV="1">
            <a:off x="5366208" y="1764885"/>
            <a:ext cx="3" cy="1016044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25753" y="2874335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53" y="2874335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3491879" y="1764885"/>
            <a:ext cx="18743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04122" y="134076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122" y="1340768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627784" y="2276872"/>
            <a:ext cx="27217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27784" y="2204864"/>
            <a:ext cx="0" cy="648072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90889" y="2924944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889" y="2924944"/>
                <a:ext cx="286232" cy="276999"/>
              </a:xfrm>
              <a:prstGeom prst="rect">
                <a:avLst/>
              </a:prstGeom>
              <a:blipFill>
                <a:blip r:embed="rId6"/>
                <a:stretch>
                  <a:fillRect l="-10638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728649" y="1949767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49" y="1949767"/>
                <a:ext cx="48276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2627784" y="2645636"/>
            <a:ext cx="864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46519" y="2770563"/>
                <a:ext cx="309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519" y="2770563"/>
                <a:ext cx="309636" cy="276999"/>
              </a:xfrm>
              <a:prstGeom prst="rect">
                <a:avLst/>
              </a:prstGeom>
              <a:blipFill>
                <a:blip r:embed="rId8"/>
                <a:stretch>
                  <a:fillRect l="-17647" t="-43478" r="-1039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0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12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dirty="0" smtClean="0"/>
                  <a:t> describes the position of P in respect to the origin O of the coordinate system.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blipFill>
                <a:blip r:embed="rId10"/>
                <a:stretch>
                  <a:fillRect l="-80" t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13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dirty="0" smtClean="0"/>
                  <a:t> describes the position of P in respect to the origin O of the coordinate system.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blipFill>
                <a:blip r:embed="rId10"/>
                <a:stretch>
                  <a:fillRect l="-80" t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36329" y="2943074"/>
            <a:ext cx="579487" cy="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36329" y="2360101"/>
            <a:ext cx="0" cy="600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70100" y="2960610"/>
            <a:ext cx="266229" cy="252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blipFill>
                <a:blip r:embed="rId11"/>
                <a:stretch>
                  <a:fillRect l="-63636" t="-43478" r="-12272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0800000" flipH="1" flipV="1">
                <a:off x="2038102" y="2466105"/>
                <a:ext cx="385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38102" y="2466105"/>
                <a:ext cx="385900" cy="276999"/>
              </a:xfrm>
              <a:prstGeom prst="rect">
                <a:avLst/>
              </a:prstGeom>
              <a:blipFill>
                <a:blip r:embed="rId12"/>
                <a:stretch>
                  <a:fillRect t="-46667" r="-6406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0326" y="3302471"/>
                <a:ext cx="191078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26" y="3302471"/>
                <a:ext cx="191078" cy="317972"/>
              </a:xfrm>
              <a:prstGeom prst="rect">
                <a:avLst/>
              </a:prstGeom>
              <a:blipFill>
                <a:blip r:embed="rId13"/>
                <a:stretch>
                  <a:fillRect l="-28125" r="-2500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1059406" y="4975737"/>
            <a:ext cx="4952754" cy="780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45353" y="5017226"/>
                <a:ext cx="3389581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53" y="5017226"/>
                <a:ext cx="3389581" cy="6359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14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dirty="0" smtClean="0"/>
                  <a:t> describes the position of P in respect to the origin O of the coordinate system.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52446"/>
                <a:ext cx="7618304" cy="369332"/>
              </a:xfrm>
              <a:prstGeom prst="rect">
                <a:avLst/>
              </a:prstGeom>
              <a:blipFill>
                <a:blip r:embed="rId10"/>
                <a:stretch>
                  <a:fillRect l="-80" t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36329" y="2943074"/>
            <a:ext cx="579487" cy="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36329" y="2360101"/>
            <a:ext cx="0" cy="600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70100" y="2960610"/>
            <a:ext cx="266229" cy="252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blipFill>
                <a:blip r:embed="rId11"/>
                <a:stretch>
                  <a:fillRect l="-22727" t="-21739" r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blipFill>
                <a:blip r:embed="rId12"/>
                <a:stretch>
                  <a:fillRect t="-24444" r="-5312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blipFill>
                <a:blip r:embed="rId13"/>
                <a:stretch>
                  <a:fillRect l="-28125" t="-16667" r="-6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1059406" y="4975737"/>
            <a:ext cx="4952754" cy="780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45353" y="5017226"/>
                <a:ext cx="3389581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53" y="5017226"/>
                <a:ext cx="3389581" cy="5836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827584" y="5949280"/>
                <a:ext cx="6624736" cy="66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dirty="0" smtClean="0"/>
                  <a:t> are “unit vectors” in the +x-direction, +y-direction, and +z-direction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7584" y="5949280"/>
                <a:ext cx="6624736" cy="661143"/>
              </a:xfrm>
              <a:prstGeom prst="rect">
                <a:avLst/>
              </a:prstGeom>
              <a:blipFill>
                <a:blip r:embed="rId15"/>
                <a:stretch>
                  <a:fillRect l="-829" t="-277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43733" y="6340450"/>
                <a:ext cx="1822102" cy="31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733" y="6340450"/>
                <a:ext cx="1822102" cy="314060"/>
              </a:xfrm>
              <a:prstGeom prst="rect">
                <a:avLst/>
              </a:prstGeom>
              <a:blipFill>
                <a:blip r:embed="rId16"/>
                <a:stretch>
                  <a:fillRect t="-13462" r="-267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152210" y="3594282"/>
            <a:ext cx="1217438" cy="958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065835" y="3664546"/>
            <a:ext cx="303813" cy="85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69648" y="3594282"/>
            <a:ext cx="562392" cy="958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0116" y="3302471"/>
                <a:ext cx="3576220" cy="40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GB" dirty="0" smtClean="0"/>
                  <a:t>” means “unit vector”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16" y="3302471"/>
                <a:ext cx="3576220" cy="402482"/>
              </a:xfrm>
              <a:prstGeom prst="rect">
                <a:avLst/>
              </a:prstGeom>
              <a:blipFill>
                <a:blip r:embed="rId17"/>
                <a:stretch>
                  <a:fillRect l="-136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15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36329" y="2943074"/>
            <a:ext cx="579487" cy="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36329" y="2360101"/>
            <a:ext cx="0" cy="600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70100" y="2960610"/>
            <a:ext cx="266229" cy="252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blipFill>
                <a:blip r:embed="rId10"/>
                <a:stretch>
                  <a:fillRect l="-22727" t="-21739" r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blipFill>
                <a:blip r:embed="rId11"/>
                <a:stretch>
                  <a:fillRect t="-24444" r="-5312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blipFill>
                <a:blip r:embed="rId12"/>
                <a:stretch>
                  <a:fillRect l="-28125" t="-16667" r="-6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/>
          <p:cNvSpPr/>
          <p:nvPr/>
        </p:nvSpPr>
        <p:spPr>
          <a:xfrm>
            <a:off x="3959656" y="479715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639" y="4793262"/>
                <a:ext cx="3389581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39" y="4793262"/>
                <a:ext cx="3389581" cy="5836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16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36329" y="2943074"/>
            <a:ext cx="579487" cy="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36329" y="2360101"/>
            <a:ext cx="0" cy="600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70100" y="2960610"/>
            <a:ext cx="266229" cy="252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blipFill>
                <a:blip r:embed="rId10"/>
                <a:stretch>
                  <a:fillRect l="-22727" t="-21739" r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blipFill>
                <a:blip r:embed="rId11"/>
                <a:stretch>
                  <a:fillRect t="-24444" r="-5312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blipFill>
                <a:blip r:embed="rId12"/>
                <a:stretch>
                  <a:fillRect l="-28125" t="-16667" r="-6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/>
          <p:cNvSpPr/>
          <p:nvPr/>
        </p:nvSpPr>
        <p:spPr>
          <a:xfrm>
            <a:off x="3959656" y="479715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79516" y="4746120"/>
                <a:ext cx="3298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16" y="4746120"/>
                <a:ext cx="329866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639" y="4793262"/>
                <a:ext cx="3389581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39" y="4793262"/>
                <a:ext cx="3389581" cy="5836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220072" y="1340768"/>
            <a:ext cx="2232248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17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20" y="1686002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1290" r="-1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75" y="2083102"/>
                <a:ext cx="171777" cy="276999"/>
              </a:xfrm>
              <a:prstGeom prst="rect">
                <a:avLst/>
              </a:prstGeom>
              <a:blipFill>
                <a:blip r:embed="rId8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735186"/>
                <a:ext cx="1557093" cy="624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36329" y="2943074"/>
            <a:ext cx="579487" cy="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36329" y="2360101"/>
            <a:ext cx="0" cy="600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70100" y="2960610"/>
            <a:ext cx="266229" cy="252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72" y="3000047"/>
                <a:ext cx="132600" cy="276999"/>
              </a:xfrm>
              <a:prstGeom prst="rect">
                <a:avLst/>
              </a:prstGeom>
              <a:blipFill>
                <a:blip r:embed="rId10"/>
                <a:stretch>
                  <a:fillRect l="-22727" t="-21739" r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038102" y="2466104"/>
                <a:ext cx="385900" cy="276999"/>
              </a:xfrm>
              <a:prstGeom prst="rect">
                <a:avLst/>
              </a:prstGeom>
              <a:blipFill>
                <a:blip r:embed="rId11"/>
                <a:stretch>
                  <a:fillRect t="-24444" r="-5312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26" y="3302471"/>
                <a:ext cx="191078" cy="291811"/>
              </a:xfrm>
              <a:prstGeom prst="rect">
                <a:avLst/>
              </a:prstGeom>
              <a:blipFill>
                <a:blip r:embed="rId12"/>
                <a:stretch>
                  <a:fillRect l="-28125" t="-16667" r="-625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/>
          <p:cNvSpPr/>
          <p:nvPr/>
        </p:nvSpPr>
        <p:spPr>
          <a:xfrm>
            <a:off x="3959656" y="4797152"/>
            <a:ext cx="5040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79516" y="4746120"/>
                <a:ext cx="3298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16" y="4746120"/>
                <a:ext cx="329866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89719" y="5497855"/>
                <a:ext cx="5354281" cy="739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 is the magnitude of the vector position, i.e. the distance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19" y="5497855"/>
                <a:ext cx="5354281" cy="739433"/>
              </a:xfrm>
              <a:prstGeom prst="rect">
                <a:avLst/>
              </a:prstGeom>
              <a:blipFill>
                <a:blip r:embed="rId14"/>
                <a:stretch>
                  <a:fillRect l="-3531" t="-18182" b="-24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3639" y="4793262"/>
                <a:ext cx="3389581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39" y="4793262"/>
                <a:ext cx="3389581" cy="5836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99" y="0"/>
            <a:ext cx="8229600" cy="1143000"/>
          </a:xfrm>
        </p:spPr>
        <p:txBody>
          <a:bodyPr/>
          <a:lstStyle/>
          <a:p>
            <a:r>
              <a:rPr lang="en-GB" sz="3600" dirty="0" smtClean="0"/>
              <a:t>Ex. Particle in uniform circular motion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3351527" y="1581782"/>
            <a:ext cx="2520280" cy="256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07646" y="2852936"/>
            <a:ext cx="3340225" cy="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96754" y="1143000"/>
            <a:ext cx="0" cy="34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2104" y="269305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04" y="2693058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42292" y="837057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92" y="837057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5476386" y="18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7"/>
          </p:cNvCxnSpPr>
          <p:nvPr/>
        </p:nvCxnSpPr>
        <p:spPr>
          <a:xfrm flipV="1">
            <a:off x="4572521" y="1957754"/>
            <a:ext cx="930200" cy="9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07629" y="2096223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29" y="2096223"/>
                <a:ext cx="171777" cy="276999"/>
              </a:xfrm>
              <a:prstGeom prst="rect">
                <a:avLst/>
              </a:prstGeom>
              <a:blipFill>
                <a:blip r:embed="rId4"/>
                <a:stretch>
                  <a:fillRect l="-35714" t="-46667" r="-11071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81061" y="1660604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61" y="1660604"/>
                <a:ext cx="206018" cy="276999"/>
              </a:xfrm>
              <a:prstGeom prst="rect">
                <a:avLst/>
              </a:prstGeom>
              <a:blipFill>
                <a:blip r:embed="rId5"/>
                <a:stretch>
                  <a:fillRect l="-27273" r="-27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4987047" y="2518049"/>
            <a:ext cx="92359" cy="313509"/>
          </a:xfrm>
          <a:custGeom>
            <a:avLst/>
            <a:gdLst>
              <a:gd name="connsiteX0" fmla="*/ 39189 w 92359"/>
              <a:gd name="connsiteY0" fmla="*/ 313509 h 313509"/>
              <a:gd name="connsiteX1" fmla="*/ 91440 w 92359"/>
              <a:gd name="connsiteY1" fmla="*/ 209006 h 313509"/>
              <a:gd name="connsiteX2" fmla="*/ 0 w 92359"/>
              <a:gd name="connsiteY2" fmla="*/ 0 h 313509"/>
              <a:gd name="connsiteX3" fmla="*/ 0 w 92359"/>
              <a:gd name="connsiteY3" fmla="*/ 0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9" h="313509">
                <a:moveTo>
                  <a:pt x="39189" y="313509"/>
                </a:moveTo>
                <a:cubicBezTo>
                  <a:pt x="68580" y="287383"/>
                  <a:pt x="97971" y="261257"/>
                  <a:pt x="91440" y="209006"/>
                </a:cubicBezTo>
                <a:cubicBezTo>
                  <a:pt x="84909" y="1567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90010" y="2546815"/>
                <a:ext cx="75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10" y="2546815"/>
                <a:ext cx="759375" cy="276999"/>
              </a:xfrm>
              <a:prstGeom prst="rect">
                <a:avLst/>
              </a:prstGeom>
              <a:blipFill>
                <a:blip r:embed="rId6"/>
                <a:stretch>
                  <a:fillRect l="-7200" r="-48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817505" y="2836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flipH="1">
                <a:off x="539938" y="4717078"/>
                <a:ext cx="85784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particle has an anti-clockwise uniform circular motion (of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) in the plane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𝑂𝑥𝑦</m:t>
                    </m:r>
                  </m:oMath>
                </a14:m>
                <a:r>
                  <a:rPr lang="en-GB" dirty="0" smtClean="0"/>
                  <a:t>.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the particle is at point O’, at constant angular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. Describe (</a:t>
                </a:r>
                <a:r>
                  <a:rPr lang="en-US" b="1" dirty="0" smtClean="0"/>
                  <a:t>5 minutes</a:t>
                </a:r>
                <a:r>
                  <a:rPr lang="en-US" dirty="0" smtClean="0"/>
                  <a:t>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coordinate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of the particle (in respect to the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coordinate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of the particle (in </a:t>
                </a:r>
                <a:r>
                  <a:rPr lang="en-US" dirty="0"/>
                  <a:t>respect to the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of the particle (in </a:t>
                </a:r>
                <a:r>
                  <a:rPr lang="en-US" dirty="0"/>
                  <a:t>respect to the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9938" y="4717078"/>
                <a:ext cx="8578447" cy="1754326"/>
              </a:xfrm>
              <a:prstGeom prst="rect">
                <a:avLst/>
              </a:prstGeom>
              <a:blipFill>
                <a:blip r:embed="rId7"/>
                <a:stretch>
                  <a:fillRect l="-640" t="-2083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 flipV="1">
            <a:off x="3855583" y="1894166"/>
            <a:ext cx="716938" cy="990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497" y="2356546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97" y="2356546"/>
                <a:ext cx="211917" cy="276999"/>
              </a:xfrm>
              <a:prstGeom prst="rect">
                <a:avLst/>
              </a:prstGeom>
              <a:blipFill>
                <a:blip r:embed="rId8"/>
                <a:stretch>
                  <a:fillRect l="-25714" r="-2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5032661" y="1371600"/>
            <a:ext cx="276006" cy="235131"/>
          </a:xfrm>
          <a:custGeom>
            <a:avLst/>
            <a:gdLst>
              <a:gd name="connsiteX0" fmla="*/ 274320 w 276006"/>
              <a:gd name="connsiteY0" fmla="*/ 235131 h 235131"/>
              <a:gd name="connsiteX1" fmla="*/ 235131 w 276006"/>
              <a:gd name="connsiteY1" fmla="*/ 65314 h 235131"/>
              <a:gd name="connsiteX2" fmla="*/ 0 w 276006"/>
              <a:gd name="connsiteY2" fmla="*/ 0 h 235131"/>
              <a:gd name="connsiteX3" fmla="*/ 0 w 276006"/>
              <a:gd name="connsiteY3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06" h="235131">
                <a:moveTo>
                  <a:pt x="274320" y="235131"/>
                </a:moveTo>
                <a:cubicBezTo>
                  <a:pt x="277585" y="169817"/>
                  <a:pt x="280851" y="104503"/>
                  <a:pt x="235131" y="65314"/>
                </a:cubicBezTo>
                <a:cubicBezTo>
                  <a:pt x="189411" y="261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032661" y="1307149"/>
            <a:ext cx="276006" cy="6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46588" y="1371600"/>
            <a:ext cx="177147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54570" y="1108534"/>
                <a:ext cx="2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70" y="1108534"/>
                <a:ext cx="229485" cy="276999"/>
              </a:xfrm>
              <a:prstGeom prst="rect">
                <a:avLst/>
              </a:prstGeom>
              <a:blipFill>
                <a:blip r:embed="rId9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6335609"/>
                <a:ext cx="619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What is the particular property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in this situation ? 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335609"/>
                <a:ext cx="6192688" cy="369332"/>
              </a:xfrm>
              <a:prstGeom prst="rect">
                <a:avLst/>
              </a:prstGeom>
              <a:blipFill>
                <a:blip r:embed="rId10"/>
                <a:stretch>
                  <a:fillRect l="-8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86944" y="2913945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944" y="2913945"/>
                <a:ext cx="218842" cy="276999"/>
              </a:xfrm>
              <a:prstGeom prst="rect">
                <a:avLst/>
              </a:prstGeom>
              <a:blipFill>
                <a:blip r:embed="rId11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7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99" y="0"/>
            <a:ext cx="8229600" cy="1143000"/>
          </a:xfrm>
        </p:spPr>
        <p:txBody>
          <a:bodyPr/>
          <a:lstStyle/>
          <a:p>
            <a:r>
              <a:rPr lang="en-GB" sz="3600" dirty="0" smtClean="0"/>
              <a:t>Ex. Particle in uniform circular motion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539552" y="1581782"/>
            <a:ext cx="2520280" cy="256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671" y="2852936"/>
            <a:ext cx="3340225" cy="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4779" y="1143000"/>
            <a:ext cx="0" cy="34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4411" y="18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7"/>
          </p:cNvCxnSpPr>
          <p:nvPr/>
        </p:nvCxnSpPr>
        <p:spPr>
          <a:xfrm flipV="1">
            <a:off x="1760546" y="1957754"/>
            <a:ext cx="930200" cy="9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blipFill>
                <a:blip r:embed="rId4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blipFill>
                <a:blip r:embed="rId5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2175072" y="2518049"/>
            <a:ext cx="92359" cy="313509"/>
          </a:xfrm>
          <a:custGeom>
            <a:avLst/>
            <a:gdLst>
              <a:gd name="connsiteX0" fmla="*/ 39189 w 92359"/>
              <a:gd name="connsiteY0" fmla="*/ 313509 h 313509"/>
              <a:gd name="connsiteX1" fmla="*/ 91440 w 92359"/>
              <a:gd name="connsiteY1" fmla="*/ 209006 h 313509"/>
              <a:gd name="connsiteX2" fmla="*/ 0 w 92359"/>
              <a:gd name="connsiteY2" fmla="*/ 0 h 313509"/>
              <a:gd name="connsiteX3" fmla="*/ 0 w 92359"/>
              <a:gd name="connsiteY3" fmla="*/ 0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9" h="313509">
                <a:moveTo>
                  <a:pt x="39189" y="313509"/>
                </a:moveTo>
                <a:cubicBezTo>
                  <a:pt x="68580" y="287383"/>
                  <a:pt x="97971" y="261257"/>
                  <a:pt x="91440" y="209006"/>
                </a:cubicBezTo>
                <a:cubicBezTo>
                  <a:pt x="84909" y="1567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blipFill>
                <a:blip r:embed="rId6"/>
                <a:stretch>
                  <a:fillRect l="-7258" r="-56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05530" y="2836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043608" y="1894166"/>
            <a:ext cx="716938" cy="990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2220686" y="1371600"/>
            <a:ext cx="276006" cy="235131"/>
          </a:xfrm>
          <a:custGeom>
            <a:avLst/>
            <a:gdLst>
              <a:gd name="connsiteX0" fmla="*/ 274320 w 276006"/>
              <a:gd name="connsiteY0" fmla="*/ 235131 h 235131"/>
              <a:gd name="connsiteX1" fmla="*/ 235131 w 276006"/>
              <a:gd name="connsiteY1" fmla="*/ 65314 h 235131"/>
              <a:gd name="connsiteX2" fmla="*/ 0 w 276006"/>
              <a:gd name="connsiteY2" fmla="*/ 0 h 235131"/>
              <a:gd name="connsiteX3" fmla="*/ 0 w 276006"/>
              <a:gd name="connsiteY3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06" h="235131">
                <a:moveTo>
                  <a:pt x="274320" y="235131"/>
                </a:moveTo>
                <a:cubicBezTo>
                  <a:pt x="277585" y="169817"/>
                  <a:pt x="280851" y="104503"/>
                  <a:pt x="235131" y="65314"/>
                </a:cubicBezTo>
                <a:cubicBezTo>
                  <a:pt x="189411" y="261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20686" y="1307149"/>
            <a:ext cx="276006" cy="6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34613" y="1371600"/>
            <a:ext cx="177147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blipFill>
                <a:blip r:embed="rId8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blipFill>
                <a:blip r:embed="rId10"/>
                <a:stretch>
                  <a:fillRect l="-8333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783927" y="2852936"/>
            <a:ext cx="3976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75677" y="2451550"/>
            <a:ext cx="8250" cy="432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blipFill>
                <a:blip r:embed="rId17"/>
                <a:stretch>
                  <a:fillRect l="-22727" t="-24444" r="-14545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blipFill>
                <a:blip r:embed="rId18"/>
                <a:stretch>
                  <a:fillRect l="-37500" t="-21739" r="-137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980728"/>
            <a:ext cx="8229600" cy="4525963"/>
          </a:xfrm>
        </p:spPr>
        <p:txBody>
          <a:bodyPr/>
          <a:lstStyle/>
          <a:p>
            <a:r>
              <a:rPr lang="en-GB" sz="2800" dirty="0" smtClean="0"/>
              <a:t>What is a particle, in our case of study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-7392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3334" y="1745915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35422" y="1839119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A particle is a point-like body, </a:t>
            </a:r>
            <a:r>
              <a:rPr kumimoji="1" lang="en-US" altLang="zh-CN" sz="2400" dirty="0"/>
              <a:t>with a </a:t>
            </a:r>
            <a:r>
              <a:rPr kumimoji="1" lang="en-US" altLang="zh-CN" sz="2400" dirty="0" smtClean="0"/>
              <a:t>mass associated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37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99" y="0"/>
            <a:ext cx="8229600" cy="1143000"/>
          </a:xfrm>
        </p:spPr>
        <p:txBody>
          <a:bodyPr/>
          <a:lstStyle/>
          <a:p>
            <a:r>
              <a:rPr lang="en-GB" sz="3600" dirty="0" smtClean="0"/>
              <a:t>Ex. Particle in uniform circular motion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539552" y="1581782"/>
            <a:ext cx="2520280" cy="256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671" y="2852936"/>
            <a:ext cx="3340225" cy="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4779" y="1143000"/>
            <a:ext cx="0" cy="34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4411" y="18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7"/>
          </p:cNvCxnSpPr>
          <p:nvPr/>
        </p:nvCxnSpPr>
        <p:spPr>
          <a:xfrm flipV="1">
            <a:off x="1760546" y="1957754"/>
            <a:ext cx="930200" cy="9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blipFill>
                <a:blip r:embed="rId4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blipFill>
                <a:blip r:embed="rId5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2175072" y="2518049"/>
            <a:ext cx="92359" cy="313509"/>
          </a:xfrm>
          <a:custGeom>
            <a:avLst/>
            <a:gdLst>
              <a:gd name="connsiteX0" fmla="*/ 39189 w 92359"/>
              <a:gd name="connsiteY0" fmla="*/ 313509 h 313509"/>
              <a:gd name="connsiteX1" fmla="*/ 91440 w 92359"/>
              <a:gd name="connsiteY1" fmla="*/ 209006 h 313509"/>
              <a:gd name="connsiteX2" fmla="*/ 0 w 92359"/>
              <a:gd name="connsiteY2" fmla="*/ 0 h 313509"/>
              <a:gd name="connsiteX3" fmla="*/ 0 w 92359"/>
              <a:gd name="connsiteY3" fmla="*/ 0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9" h="313509">
                <a:moveTo>
                  <a:pt x="39189" y="313509"/>
                </a:moveTo>
                <a:cubicBezTo>
                  <a:pt x="68580" y="287383"/>
                  <a:pt x="97971" y="261257"/>
                  <a:pt x="91440" y="209006"/>
                </a:cubicBezTo>
                <a:cubicBezTo>
                  <a:pt x="84909" y="1567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blipFill>
                <a:blip r:embed="rId6"/>
                <a:stretch>
                  <a:fillRect l="-7258" r="-56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05530" y="2836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043608" y="1894166"/>
            <a:ext cx="716938" cy="990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2220686" y="1371600"/>
            <a:ext cx="276006" cy="235131"/>
          </a:xfrm>
          <a:custGeom>
            <a:avLst/>
            <a:gdLst>
              <a:gd name="connsiteX0" fmla="*/ 274320 w 276006"/>
              <a:gd name="connsiteY0" fmla="*/ 235131 h 235131"/>
              <a:gd name="connsiteX1" fmla="*/ 235131 w 276006"/>
              <a:gd name="connsiteY1" fmla="*/ 65314 h 235131"/>
              <a:gd name="connsiteX2" fmla="*/ 0 w 276006"/>
              <a:gd name="connsiteY2" fmla="*/ 0 h 235131"/>
              <a:gd name="connsiteX3" fmla="*/ 0 w 276006"/>
              <a:gd name="connsiteY3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06" h="235131">
                <a:moveTo>
                  <a:pt x="274320" y="235131"/>
                </a:moveTo>
                <a:cubicBezTo>
                  <a:pt x="277585" y="169817"/>
                  <a:pt x="280851" y="104503"/>
                  <a:pt x="235131" y="65314"/>
                </a:cubicBezTo>
                <a:cubicBezTo>
                  <a:pt x="189411" y="261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20686" y="1307149"/>
            <a:ext cx="276006" cy="6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34613" y="1371600"/>
            <a:ext cx="177147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blipFill>
                <a:blip r:embed="rId8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blipFill>
                <a:blip r:embed="rId10"/>
                <a:stretch>
                  <a:fillRect l="-8333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783927" y="2852936"/>
            <a:ext cx="3976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75677" y="2451550"/>
            <a:ext cx="8250" cy="432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blipFill>
                <a:blip r:embed="rId17"/>
                <a:stretch>
                  <a:fillRect l="-22727" t="-24444" r="-14545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blipFill>
                <a:blip r:embed="rId18"/>
                <a:stretch>
                  <a:fillRect l="-37500" t="-21739" r="-137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4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99" y="0"/>
            <a:ext cx="8229600" cy="1143000"/>
          </a:xfrm>
        </p:spPr>
        <p:txBody>
          <a:bodyPr/>
          <a:lstStyle/>
          <a:p>
            <a:r>
              <a:rPr lang="en-GB" sz="3600" dirty="0" smtClean="0"/>
              <a:t>Ex. Particle in uniform circular motion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539552" y="1581782"/>
            <a:ext cx="2520280" cy="256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671" y="2852936"/>
            <a:ext cx="3340225" cy="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4779" y="1143000"/>
            <a:ext cx="0" cy="34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4411" y="18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7"/>
          </p:cNvCxnSpPr>
          <p:nvPr/>
        </p:nvCxnSpPr>
        <p:spPr>
          <a:xfrm flipV="1">
            <a:off x="1760546" y="1957754"/>
            <a:ext cx="930200" cy="9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blipFill>
                <a:blip r:embed="rId4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blipFill>
                <a:blip r:embed="rId5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2175072" y="2518049"/>
            <a:ext cx="92359" cy="313509"/>
          </a:xfrm>
          <a:custGeom>
            <a:avLst/>
            <a:gdLst>
              <a:gd name="connsiteX0" fmla="*/ 39189 w 92359"/>
              <a:gd name="connsiteY0" fmla="*/ 313509 h 313509"/>
              <a:gd name="connsiteX1" fmla="*/ 91440 w 92359"/>
              <a:gd name="connsiteY1" fmla="*/ 209006 h 313509"/>
              <a:gd name="connsiteX2" fmla="*/ 0 w 92359"/>
              <a:gd name="connsiteY2" fmla="*/ 0 h 313509"/>
              <a:gd name="connsiteX3" fmla="*/ 0 w 92359"/>
              <a:gd name="connsiteY3" fmla="*/ 0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9" h="313509">
                <a:moveTo>
                  <a:pt x="39189" y="313509"/>
                </a:moveTo>
                <a:cubicBezTo>
                  <a:pt x="68580" y="287383"/>
                  <a:pt x="97971" y="261257"/>
                  <a:pt x="91440" y="209006"/>
                </a:cubicBezTo>
                <a:cubicBezTo>
                  <a:pt x="84909" y="1567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blipFill>
                <a:blip r:embed="rId6"/>
                <a:stretch>
                  <a:fillRect l="-7258" r="-56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05530" y="2836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043608" y="1894166"/>
            <a:ext cx="716938" cy="990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2220686" y="1371600"/>
            <a:ext cx="276006" cy="235131"/>
          </a:xfrm>
          <a:custGeom>
            <a:avLst/>
            <a:gdLst>
              <a:gd name="connsiteX0" fmla="*/ 274320 w 276006"/>
              <a:gd name="connsiteY0" fmla="*/ 235131 h 235131"/>
              <a:gd name="connsiteX1" fmla="*/ 235131 w 276006"/>
              <a:gd name="connsiteY1" fmla="*/ 65314 h 235131"/>
              <a:gd name="connsiteX2" fmla="*/ 0 w 276006"/>
              <a:gd name="connsiteY2" fmla="*/ 0 h 235131"/>
              <a:gd name="connsiteX3" fmla="*/ 0 w 276006"/>
              <a:gd name="connsiteY3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06" h="235131">
                <a:moveTo>
                  <a:pt x="274320" y="235131"/>
                </a:moveTo>
                <a:cubicBezTo>
                  <a:pt x="277585" y="169817"/>
                  <a:pt x="280851" y="104503"/>
                  <a:pt x="235131" y="65314"/>
                </a:cubicBezTo>
                <a:cubicBezTo>
                  <a:pt x="189411" y="261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20686" y="1307149"/>
            <a:ext cx="276006" cy="6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34613" y="1371600"/>
            <a:ext cx="177147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blipFill>
                <a:blip r:embed="rId8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blipFill>
                <a:blip r:embed="rId10"/>
                <a:stretch>
                  <a:fillRect l="-8333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6401" y="3825914"/>
                <a:ext cx="4612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Here is a particular case where the magnitude of the vector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 smtClean="0"/>
                  <a:t> is constant: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1" y="3825914"/>
                <a:ext cx="4612175" cy="646331"/>
              </a:xfrm>
              <a:prstGeom prst="rect">
                <a:avLst/>
              </a:prstGeom>
              <a:blipFill>
                <a:blip r:embed="rId12"/>
                <a:stretch>
                  <a:fillRect l="-1057" t="-5660" r="-211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783927" y="2852936"/>
            <a:ext cx="3976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75677" y="2451550"/>
            <a:ext cx="8250" cy="432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blipFill>
                <a:blip r:embed="rId17"/>
                <a:stretch>
                  <a:fillRect l="-22727" t="-24444" r="-14545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blipFill>
                <a:blip r:embed="rId18"/>
                <a:stretch>
                  <a:fillRect l="-37500" t="-21739" r="-137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99" y="0"/>
            <a:ext cx="8229600" cy="1143000"/>
          </a:xfrm>
        </p:spPr>
        <p:txBody>
          <a:bodyPr/>
          <a:lstStyle/>
          <a:p>
            <a:r>
              <a:rPr lang="en-GB" sz="3600" dirty="0" smtClean="0"/>
              <a:t>Ex. Particle in uniform circular motion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539552" y="1581782"/>
            <a:ext cx="2520280" cy="256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671" y="2852936"/>
            <a:ext cx="3340225" cy="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4779" y="1143000"/>
            <a:ext cx="0" cy="34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4411" y="18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7"/>
          </p:cNvCxnSpPr>
          <p:nvPr/>
        </p:nvCxnSpPr>
        <p:spPr>
          <a:xfrm flipV="1">
            <a:off x="1760546" y="1957754"/>
            <a:ext cx="930200" cy="9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blipFill>
                <a:blip r:embed="rId4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blipFill>
                <a:blip r:embed="rId5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2175072" y="2518049"/>
            <a:ext cx="92359" cy="313509"/>
          </a:xfrm>
          <a:custGeom>
            <a:avLst/>
            <a:gdLst>
              <a:gd name="connsiteX0" fmla="*/ 39189 w 92359"/>
              <a:gd name="connsiteY0" fmla="*/ 313509 h 313509"/>
              <a:gd name="connsiteX1" fmla="*/ 91440 w 92359"/>
              <a:gd name="connsiteY1" fmla="*/ 209006 h 313509"/>
              <a:gd name="connsiteX2" fmla="*/ 0 w 92359"/>
              <a:gd name="connsiteY2" fmla="*/ 0 h 313509"/>
              <a:gd name="connsiteX3" fmla="*/ 0 w 92359"/>
              <a:gd name="connsiteY3" fmla="*/ 0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9" h="313509">
                <a:moveTo>
                  <a:pt x="39189" y="313509"/>
                </a:moveTo>
                <a:cubicBezTo>
                  <a:pt x="68580" y="287383"/>
                  <a:pt x="97971" y="261257"/>
                  <a:pt x="91440" y="209006"/>
                </a:cubicBezTo>
                <a:cubicBezTo>
                  <a:pt x="84909" y="1567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blipFill>
                <a:blip r:embed="rId6"/>
                <a:stretch>
                  <a:fillRect l="-7258" r="-56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05530" y="2836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043608" y="1894166"/>
            <a:ext cx="716938" cy="990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2220686" y="1371600"/>
            <a:ext cx="276006" cy="235131"/>
          </a:xfrm>
          <a:custGeom>
            <a:avLst/>
            <a:gdLst>
              <a:gd name="connsiteX0" fmla="*/ 274320 w 276006"/>
              <a:gd name="connsiteY0" fmla="*/ 235131 h 235131"/>
              <a:gd name="connsiteX1" fmla="*/ 235131 w 276006"/>
              <a:gd name="connsiteY1" fmla="*/ 65314 h 235131"/>
              <a:gd name="connsiteX2" fmla="*/ 0 w 276006"/>
              <a:gd name="connsiteY2" fmla="*/ 0 h 235131"/>
              <a:gd name="connsiteX3" fmla="*/ 0 w 276006"/>
              <a:gd name="connsiteY3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06" h="235131">
                <a:moveTo>
                  <a:pt x="274320" y="235131"/>
                </a:moveTo>
                <a:cubicBezTo>
                  <a:pt x="277585" y="169817"/>
                  <a:pt x="280851" y="104503"/>
                  <a:pt x="235131" y="65314"/>
                </a:cubicBezTo>
                <a:cubicBezTo>
                  <a:pt x="189411" y="261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20686" y="1307149"/>
            <a:ext cx="276006" cy="6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34613" y="1371600"/>
            <a:ext cx="177147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blipFill>
                <a:blip r:embed="rId8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blipFill>
                <a:blip r:embed="rId10"/>
                <a:stretch>
                  <a:fillRect l="-8333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6401" y="3825914"/>
                <a:ext cx="4612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Here is a particular case where the magnitude of the vector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 smtClean="0"/>
                  <a:t> is constant: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1" y="3825914"/>
                <a:ext cx="4612175" cy="646331"/>
              </a:xfrm>
              <a:prstGeom prst="rect">
                <a:avLst/>
              </a:prstGeom>
              <a:blipFill>
                <a:blip r:embed="rId12"/>
                <a:stretch>
                  <a:fillRect l="-1057" t="-5660" r="-211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9992" y="4611441"/>
                <a:ext cx="197797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611441"/>
                <a:ext cx="1977977" cy="335413"/>
              </a:xfrm>
              <a:prstGeom prst="rect">
                <a:avLst/>
              </a:prstGeom>
              <a:blipFill>
                <a:blip r:embed="rId13"/>
                <a:stretch>
                  <a:fillRect l="-1231" r="-615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99991" y="5143138"/>
                <a:ext cx="318209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1" y="5143138"/>
                <a:ext cx="3182090" cy="563680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783927" y="2852936"/>
            <a:ext cx="3976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75677" y="2451550"/>
            <a:ext cx="8250" cy="432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blipFill>
                <a:blip r:embed="rId17"/>
                <a:stretch>
                  <a:fillRect l="-22727" t="-24444" r="-14545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blipFill>
                <a:blip r:embed="rId18"/>
                <a:stretch>
                  <a:fillRect l="-37500" t="-21739" r="-137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6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99" y="0"/>
            <a:ext cx="8229600" cy="1143000"/>
          </a:xfrm>
        </p:spPr>
        <p:txBody>
          <a:bodyPr/>
          <a:lstStyle/>
          <a:p>
            <a:r>
              <a:rPr lang="en-GB" sz="3600" dirty="0" smtClean="0"/>
              <a:t>Ex. Particle in uniform circular motion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539552" y="1581782"/>
            <a:ext cx="2520280" cy="25672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5671" y="2852936"/>
            <a:ext cx="3340225" cy="3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84779" y="1143000"/>
            <a:ext cx="0" cy="3438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29" y="2693058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317" y="837057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664411" y="189416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7" idx="7"/>
          </p:cNvCxnSpPr>
          <p:nvPr/>
        </p:nvCxnSpPr>
        <p:spPr>
          <a:xfrm flipV="1">
            <a:off x="1760546" y="1957754"/>
            <a:ext cx="930200" cy="9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54" y="2096223"/>
                <a:ext cx="171777" cy="276999"/>
              </a:xfrm>
              <a:prstGeom prst="rect">
                <a:avLst/>
              </a:prstGeom>
              <a:blipFill>
                <a:blip r:embed="rId4"/>
                <a:stretch>
                  <a:fillRect l="-39286" t="-46667" r="-1071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6" y="1660604"/>
                <a:ext cx="206018" cy="276999"/>
              </a:xfrm>
              <a:prstGeom prst="rect">
                <a:avLst/>
              </a:prstGeom>
              <a:blipFill>
                <a:blip r:embed="rId5"/>
                <a:stretch>
                  <a:fillRect l="-23529" r="-264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2175072" y="2518049"/>
            <a:ext cx="92359" cy="313509"/>
          </a:xfrm>
          <a:custGeom>
            <a:avLst/>
            <a:gdLst>
              <a:gd name="connsiteX0" fmla="*/ 39189 w 92359"/>
              <a:gd name="connsiteY0" fmla="*/ 313509 h 313509"/>
              <a:gd name="connsiteX1" fmla="*/ 91440 w 92359"/>
              <a:gd name="connsiteY1" fmla="*/ 209006 h 313509"/>
              <a:gd name="connsiteX2" fmla="*/ 0 w 92359"/>
              <a:gd name="connsiteY2" fmla="*/ 0 h 313509"/>
              <a:gd name="connsiteX3" fmla="*/ 0 w 92359"/>
              <a:gd name="connsiteY3" fmla="*/ 0 h 31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9" h="313509">
                <a:moveTo>
                  <a:pt x="39189" y="313509"/>
                </a:moveTo>
                <a:cubicBezTo>
                  <a:pt x="68580" y="287383"/>
                  <a:pt x="97971" y="261257"/>
                  <a:pt x="91440" y="209006"/>
                </a:cubicBezTo>
                <a:cubicBezTo>
                  <a:pt x="84909" y="15675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5" y="2546815"/>
                <a:ext cx="759375" cy="276999"/>
              </a:xfrm>
              <a:prstGeom prst="rect">
                <a:avLst/>
              </a:prstGeom>
              <a:blipFill>
                <a:blip r:embed="rId6"/>
                <a:stretch>
                  <a:fillRect l="-7258" r="-564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05530" y="28364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O’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043608" y="1894166"/>
            <a:ext cx="716938" cy="990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22" y="2356546"/>
                <a:ext cx="211917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/>
          <p:cNvSpPr/>
          <p:nvPr/>
        </p:nvSpPr>
        <p:spPr>
          <a:xfrm>
            <a:off x="2220686" y="1371600"/>
            <a:ext cx="276006" cy="235131"/>
          </a:xfrm>
          <a:custGeom>
            <a:avLst/>
            <a:gdLst>
              <a:gd name="connsiteX0" fmla="*/ 274320 w 276006"/>
              <a:gd name="connsiteY0" fmla="*/ 235131 h 235131"/>
              <a:gd name="connsiteX1" fmla="*/ 235131 w 276006"/>
              <a:gd name="connsiteY1" fmla="*/ 65314 h 235131"/>
              <a:gd name="connsiteX2" fmla="*/ 0 w 276006"/>
              <a:gd name="connsiteY2" fmla="*/ 0 h 235131"/>
              <a:gd name="connsiteX3" fmla="*/ 0 w 276006"/>
              <a:gd name="connsiteY3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006" h="235131">
                <a:moveTo>
                  <a:pt x="274320" y="235131"/>
                </a:moveTo>
                <a:cubicBezTo>
                  <a:pt x="277585" y="169817"/>
                  <a:pt x="280851" y="104503"/>
                  <a:pt x="235131" y="65314"/>
                </a:cubicBezTo>
                <a:cubicBezTo>
                  <a:pt x="189411" y="2612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220686" y="1307149"/>
            <a:ext cx="276006" cy="64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34613" y="1371600"/>
            <a:ext cx="177147" cy="2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95" y="1108534"/>
                <a:ext cx="229485" cy="276999"/>
              </a:xfrm>
              <a:prstGeom prst="rect">
                <a:avLst/>
              </a:prstGeom>
              <a:blipFill>
                <a:blip r:embed="rId8"/>
                <a:stretch>
                  <a:fillRect l="-13158" r="-13158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00" y="1441488"/>
                <a:ext cx="271862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800" b="0" dirty="0" smtClean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15928"/>
                <a:ext cx="2557047" cy="430887"/>
              </a:xfrm>
              <a:prstGeom prst="rect">
                <a:avLst/>
              </a:prstGeom>
              <a:blipFill>
                <a:blip r:embed="rId10"/>
                <a:stretch>
                  <a:fillRect l="-8333"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64" y="2811258"/>
                <a:ext cx="5139036" cy="1292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6401" y="3825914"/>
                <a:ext cx="4612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Here is a particular case where the magnitude of the vector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 smtClean="0"/>
                  <a:t> is constant: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01" y="3825914"/>
                <a:ext cx="4612175" cy="646331"/>
              </a:xfrm>
              <a:prstGeom prst="rect">
                <a:avLst/>
              </a:prstGeom>
              <a:blipFill>
                <a:blip r:embed="rId12"/>
                <a:stretch>
                  <a:fillRect l="-1057" t="-5660" r="-211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9992" y="4611441"/>
                <a:ext cx="197797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611441"/>
                <a:ext cx="1977977" cy="335413"/>
              </a:xfrm>
              <a:prstGeom prst="rect">
                <a:avLst/>
              </a:prstGeom>
              <a:blipFill>
                <a:blip r:embed="rId13"/>
                <a:stretch>
                  <a:fillRect l="-1231" r="-615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99991" y="5143138"/>
                <a:ext cx="318209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1" y="5143138"/>
                <a:ext cx="3182090" cy="563680"/>
              </a:xfrm>
              <a:prstGeom prst="rect">
                <a:avLst/>
              </a:prstGeom>
              <a:blipFill>
                <a:blip r:embed="rId1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733732" y="5793210"/>
            <a:ext cx="576064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27196" y="5746771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6" y="5746771"/>
                <a:ext cx="627351" cy="276999"/>
              </a:xfrm>
              <a:prstGeom prst="rect">
                <a:avLst/>
              </a:prstGeom>
              <a:blipFill>
                <a:blip r:embed="rId15"/>
                <a:stretch>
                  <a:fillRect l="-4854" r="-679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63808" y="6146495"/>
                <a:ext cx="4657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are real and positive numbers)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08" y="6146495"/>
                <a:ext cx="4657894" cy="369332"/>
              </a:xfrm>
              <a:prstGeom prst="rect">
                <a:avLst/>
              </a:prstGeom>
              <a:blipFill>
                <a:blip r:embed="rId16"/>
                <a:stretch>
                  <a:fillRect l="-10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1783927" y="2852936"/>
            <a:ext cx="3976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775677" y="2451550"/>
            <a:ext cx="8250" cy="432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7" y="2954102"/>
                <a:ext cx="132600" cy="276999"/>
              </a:xfrm>
              <a:prstGeom prst="rect">
                <a:avLst/>
              </a:prstGeom>
              <a:blipFill>
                <a:blip r:embed="rId17"/>
                <a:stretch>
                  <a:fillRect l="-22727" t="-24444" r="-14545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53" y="2262019"/>
                <a:ext cx="143309" cy="276999"/>
              </a:xfrm>
              <a:prstGeom prst="rect">
                <a:avLst/>
              </a:prstGeom>
              <a:blipFill>
                <a:blip r:embed="rId18"/>
                <a:stretch>
                  <a:fillRect l="-37500" t="-21739" r="-1375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59632" y="1844824"/>
            <a:ext cx="6984776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28273" y="2204864"/>
            <a:ext cx="637111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4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</a:t>
            </a:r>
            <a:r>
              <a:rPr lang="en-US" altLang="zh-CN" sz="4400" dirty="0" smtClean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1-2- Displacement, velocity, acceleration</a:t>
            </a:r>
            <a:endParaRPr lang="zh-CN" altLang="en-US" sz="44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3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6576"/>
            <a:ext cx="8229600" cy="1143000"/>
          </a:xfrm>
        </p:spPr>
        <p:txBody>
          <a:bodyPr/>
          <a:lstStyle/>
          <a:p>
            <a:r>
              <a:rPr lang="en-GB" sz="3600" dirty="0" smtClean="0"/>
              <a:t>Displacement: Introduction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1763688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9245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6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blipFill>
                <a:blip r:embed="rId7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blipFill>
                <a:blip r:embed="rId8"/>
                <a:stretch>
                  <a:fillRect l="-18421" r="-21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blipFill>
                <a:blip r:embed="rId9"/>
                <a:stretch>
                  <a:fillRect l="-9375" r="-145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blipFill>
                <a:blip r:embed="rId10"/>
                <a:stretch>
                  <a:fillRect l="-8247" r="-144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blipFill>
                <a:blip r:embed="rId12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1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15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 is a point of head of the driver which moves to the right,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blipFill>
                <a:blip r:embed="rId16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355976" y="1136424"/>
            <a:ext cx="440712" cy="276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060" y="725423"/>
            <a:ext cx="395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P(t) means “position of point P at time 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347864" y="5022468"/>
            <a:ext cx="2160240" cy="710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6576"/>
            <a:ext cx="8229600" cy="1143000"/>
          </a:xfrm>
        </p:spPr>
        <p:txBody>
          <a:bodyPr/>
          <a:lstStyle/>
          <a:p>
            <a:r>
              <a:rPr lang="en-GB" sz="3600" dirty="0" smtClean="0"/>
              <a:t>Displacement: Introduction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1763688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9245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6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blipFill>
                <a:blip r:embed="rId7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blipFill>
                <a:blip r:embed="rId8"/>
                <a:stretch>
                  <a:fillRect l="-18421" r="-21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blipFill>
                <a:blip r:embed="rId9"/>
                <a:stretch>
                  <a:fillRect l="-9375" r="-145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blipFill>
                <a:blip r:embed="rId10"/>
                <a:stretch>
                  <a:fillRect l="-8247" r="-144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6588" y="4615866"/>
                <a:ext cx="5389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The displacement of point P between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is: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4615866"/>
                <a:ext cx="5389617" cy="369332"/>
              </a:xfrm>
              <a:prstGeom prst="rect">
                <a:avLst/>
              </a:prstGeom>
              <a:blipFill>
                <a:blip r:embed="rId11"/>
                <a:stretch>
                  <a:fillRect l="-9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blipFill>
                <a:blip r:embed="rId12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94280" y="5177230"/>
                <a:ext cx="17978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80" y="5177230"/>
                <a:ext cx="1797800" cy="369332"/>
              </a:xfrm>
              <a:prstGeom prst="rect">
                <a:avLst/>
              </a:prstGeom>
              <a:blipFill>
                <a:blip r:embed="rId13"/>
                <a:stretch>
                  <a:fillRect l="-3051" r="-101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1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15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 is a point of head of the driver which moves to the right,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blipFill>
                <a:blip r:embed="rId16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355976" y="1136424"/>
            <a:ext cx="440712" cy="276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060" y="725423"/>
            <a:ext cx="395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P(t) means “position of point P at time 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478382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blipFill>
                <a:blip r:embed="rId5"/>
                <a:stretch>
                  <a:fillRect l="-5488" r="-79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576" y="3861048"/>
                <a:ext cx="6928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The </a:t>
                </a:r>
                <a:r>
                  <a:rPr lang="en-GB" b="1" dirty="0" smtClean="0"/>
                  <a:t>infinitesimal </a:t>
                </a:r>
                <a:r>
                  <a:rPr lang="en-GB" dirty="0" smtClean="0"/>
                  <a:t>displacement of point P between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GB" dirty="0" smtClean="0"/>
                  <a:t> is: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1048"/>
                <a:ext cx="6928820" cy="369332"/>
              </a:xfrm>
              <a:prstGeom prst="rect">
                <a:avLst/>
              </a:prstGeom>
              <a:blipFill>
                <a:blip r:embed="rId6"/>
                <a:stretch>
                  <a:fillRect l="-792" t="-8197" r="-6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8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9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4936227" y="112474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blipFill>
                <a:blip r:embed="rId10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blipFill>
                <a:blip r:embed="rId11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blipFill>
                <a:blip r:embed="rId12"/>
                <a:stretch>
                  <a:fillRect l="-6410" t="-2222" r="-1794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blipFill>
                <a:blip r:embed="rId13"/>
                <a:stretch>
                  <a:fillRect l="-31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36588" y="-6576"/>
            <a:ext cx="8229600" cy="1143000"/>
          </a:xfrm>
        </p:spPr>
        <p:txBody>
          <a:bodyPr/>
          <a:lstStyle/>
          <a:p>
            <a:r>
              <a:rPr lang="en-GB" sz="3600" dirty="0" smtClean="0"/>
              <a:t>Displacement: 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60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699792" y="4374396"/>
            <a:ext cx="3384724" cy="710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478382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blipFill>
                <a:blip r:embed="rId5"/>
                <a:stretch>
                  <a:fillRect l="-5488" r="-79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5576" y="3861048"/>
                <a:ext cx="6928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The </a:t>
                </a:r>
                <a:r>
                  <a:rPr lang="en-GB" b="1" dirty="0" smtClean="0"/>
                  <a:t>infinitesimal </a:t>
                </a:r>
                <a:r>
                  <a:rPr lang="en-GB" dirty="0" smtClean="0"/>
                  <a:t>displacement of point P between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GB" dirty="0" smtClean="0"/>
                  <a:t> is: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61048"/>
                <a:ext cx="6928820" cy="369332"/>
              </a:xfrm>
              <a:prstGeom prst="rect">
                <a:avLst/>
              </a:prstGeom>
              <a:blipFill>
                <a:blip r:embed="rId6"/>
                <a:stretch>
                  <a:fillRect l="-792" t="-8197" r="-6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46208" y="4529158"/>
                <a:ext cx="2978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08" y="4529158"/>
                <a:ext cx="2978059" cy="369332"/>
              </a:xfrm>
              <a:prstGeom prst="rect">
                <a:avLst/>
              </a:prstGeom>
              <a:blipFill>
                <a:blip r:embed="rId7"/>
                <a:stretch>
                  <a:fillRect l="-2049" r="-307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8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9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4936227" y="112474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blipFill>
                <a:blip r:embed="rId10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blipFill>
                <a:blip r:embed="rId11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blipFill>
                <a:blip r:embed="rId12"/>
                <a:stretch>
                  <a:fillRect l="-6410" t="-2222" r="-1794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blipFill>
                <a:blip r:embed="rId13"/>
                <a:stretch>
                  <a:fillRect l="-31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63688" y="5661248"/>
                <a:ext cx="4441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an infinitesimal increment of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661248"/>
                <a:ext cx="4441472" cy="369332"/>
              </a:xfrm>
              <a:prstGeom prst="rect">
                <a:avLst/>
              </a:prstGeom>
              <a:blipFill>
                <a:blip r:embed="rId14"/>
                <a:stretch>
                  <a:fillRect l="-1097" t="-10000" r="-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636588" y="-6576"/>
            <a:ext cx="8229600" cy="1143000"/>
          </a:xfrm>
        </p:spPr>
        <p:txBody>
          <a:bodyPr/>
          <a:lstStyle/>
          <a:p>
            <a:r>
              <a:rPr lang="en-GB" sz="3600" dirty="0" smtClean="0"/>
              <a:t>Displacement: 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88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763688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9245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6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blipFill>
                <a:blip r:embed="rId7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blipFill>
                <a:blip r:embed="rId8"/>
                <a:stretch>
                  <a:fillRect l="-18421" r="-21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blipFill>
                <a:blip r:embed="rId9"/>
                <a:stretch>
                  <a:fillRect l="-9375" r="-145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blipFill>
                <a:blip r:embed="rId10"/>
                <a:stretch>
                  <a:fillRect l="-8247" r="-144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blipFill>
                <a:blip r:embed="rId11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12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13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 is a point of head of the driver which moves to the right,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blipFill>
                <a:blip r:embed="rId16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980728"/>
            <a:ext cx="8229600" cy="4525963"/>
          </a:xfrm>
        </p:spPr>
        <p:txBody>
          <a:bodyPr/>
          <a:lstStyle/>
          <a:p>
            <a:r>
              <a:rPr lang="en-GB" sz="2800" dirty="0" smtClean="0"/>
              <a:t>What is a particle, in our case of study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-7392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3334" y="1745915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35422" y="1839119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A particle is a point-like body, </a:t>
            </a:r>
            <a:r>
              <a:rPr kumimoji="1" lang="en-US" altLang="zh-CN" sz="2400" dirty="0"/>
              <a:t>with a </a:t>
            </a:r>
            <a:r>
              <a:rPr kumimoji="1" lang="en-US" altLang="zh-CN" sz="2400" dirty="0" smtClean="0"/>
              <a:t>mass associated</a:t>
            </a:r>
            <a:endParaRPr kumimoji="1" lang="zh-CN" altLang="en-US" sz="2400" dirty="0"/>
          </a:p>
        </p:txBody>
      </p:sp>
      <p:sp>
        <p:nvSpPr>
          <p:cNvPr id="9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70322" y="2782044"/>
            <a:ext cx="78486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This correspond to an ideal model (there is no body which is really a point, any bodies have a certain size)</a:t>
            </a:r>
            <a:endParaRPr kumimoji="1" lang="zh-CN" alt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7544" y="2780928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763688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9245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00" y="3281939"/>
                <a:ext cx="280911" cy="276999"/>
              </a:xfrm>
              <a:prstGeom prst="rect">
                <a:avLst/>
              </a:prstGeom>
              <a:blipFill>
                <a:blip r:embed="rId4"/>
                <a:stretch>
                  <a:fillRect l="-10870" r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59" y="3286800"/>
                <a:ext cx="286232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6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688" y="1412776"/>
                <a:ext cx="495392" cy="276999"/>
              </a:xfrm>
              <a:prstGeom prst="rect">
                <a:avLst/>
              </a:prstGeom>
              <a:blipFill>
                <a:blip r:embed="rId7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78" y="1527389"/>
                <a:ext cx="230832" cy="276999"/>
              </a:xfrm>
              <a:prstGeom prst="rect">
                <a:avLst/>
              </a:prstGeom>
              <a:blipFill>
                <a:blip r:embed="rId8"/>
                <a:stretch>
                  <a:fillRect l="-18421" r="-21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94" y="1412776"/>
                <a:ext cx="588366" cy="276999"/>
              </a:xfrm>
              <a:prstGeom prst="rect">
                <a:avLst/>
              </a:prstGeom>
              <a:blipFill>
                <a:blip r:embed="rId9"/>
                <a:stretch>
                  <a:fillRect l="-9375" r="-1458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94" y="1412776"/>
                <a:ext cx="593689" cy="276999"/>
              </a:xfrm>
              <a:prstGeom prst="rect">
                <a:avLst/>
              </a:prstGeom>
              <a:blipFill>
                <a:blip r:embed="rId10"/>
                <a:stretch>
                  <a:fillRect l="-8247" r="-144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472" y="1556792"/>
                <a:ext cx="230832" cy="276999"/>
              </a:xfrm>
              <a:prstGeom prst="rect">
                <a:avLst/>
              </a:prstGeom>
              <a:blipFill>
                <a:blip r:embed="rId11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12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13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2843808" y="5022468"/>
            <a:ext cx="2664296" cy="998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6588" y="4615866"/>
                <a:ext cx="5806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The average velocity of point P between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is: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4615866"/>
                <a:ext cx="5806398" cy="369332"/>
              </a:xfrm>
              <a:prstGeom prst="rect">
                <a:avLst/>
              </a:prstGeom>
              <a:blipFill>
                <a:blip r:embed="rId14"/>
                <a:stretch>
                  <a:fillRect l="-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4272" y="5102866"/>
                <a:ext cx="3143368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72" y="5102866"/>
                <a:ext cx="3143368" cy="7543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P is a point of head of the driver which moves to the right,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4110245"/>
                <a:ext cx="8745728" cy="369332"/>
              </a:xfrm>
              <a:prstGeom prst="rect">
                <a:avLst/>
              </a:prstGeom>
              <a:blipFill>
                <a:blip r:embed="rId16"/>
                <a:stretch>
                  <a:fillRect l="-55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478382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blipFill>
                <a:blip r:embed="rId5"/>
                <a:stretch>
                  <a:fillRect l="-5488" r="-79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55576" y="3861048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instantaneous </a:t>
            </a:r>
            <a:r>
              <a:rPr lang="en-GB" dirty="0" smtClean="0"/>
              <a:t>velocity of the point P moving in the +x-direction is: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6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4936227" y="112474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blipFill>
                <a:blip r:embed="rId8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blipFill>
                <a:blip r:embed="rId9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blipFill>
                <a:blip r:embed="rId10"/>
                <a:stretch>
                  <a:fillRect l="-6410" t="-2222" r="-1794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blipFill>
                <a:blip r:embed="rId11"/>
                <a:stretch>
                  <a:fillRect l="-31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699792" y="4374396"/>
            <a:ext cx="3384724" cy="710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422927" cy="110222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43608" y="2204864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6" y="2038347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4783827" y="11364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272" y="1527389"/>
                <a:ext cx="230832" cy="276999"/>
              </a:xfrm>
              <a:prstGeom prst="rect">
                <a:avLst/>
              </a:prstGeom>
              <a:blipFill>
                <a:blip r:embed="rId4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97" y="1343932"/>
                <a:ext cx="1001172" cy="276999"/>
              </a:xfrm>
              <a:prstGeom prst="rect">
                <a:avLst/>
              </a:prstGeom>
              <a:blipFill>
                <a:blip r:embed="rId5"/>
                <a:stretch>
                  <a:fillRect l="-5488" r="-79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55576" y="3861048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instantaneous </a:t>
            </a:r>
            <a:r>
              <a:rPr lang="en-GB" dirty="0" smtClean="0"/>
              <a:t>velocity of the point P moving in the +x-direction is: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043608" y="128882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88" y="3402840"/>
                <a:ext cx="617733" cy="276999"/>
              </a:xfrm>
              <a:prstGeom prst="rect">
                <a:avLst/>
              </a:prstGeom>
              <a:blipFill>
                <a:blip r:embed="rId6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036200"/>
                <a:ext cx="218842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4936227" y="1124744"/>
            <a:ext cx="0" cy="20765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79" y="1532015"/>
                <a:ext cx="230832" cy="276999"/>
              </a:xfrm>
              <a:prstGeom prst="rect">
                <a:avLst/>
              </a:prstGeom>
              <a:blipFill>
                <a:blip r:embed="rId8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44" y="1340768"/>
                <a:ext cx="495392" cy="276999"/>
              </a:xfrm>
              <a:prstGeom prst="rect">
                <a:avLst/>
              </a:prstGeom>
              <a:blipFill>
                <a:blip r:embed="rId9"/>
                <a:stretch>
                  <a:fillRect l="-11111" r="-172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5" y="3351134"/>
                <a:ext cx="477503" cy="276999"/>
              </a:xfrm>
              <a:prstGeom prst="rect">
                <a:avLst/>
              </a:prstGeom>
              <a:blipFill>
                <a:blip r:embed="rId10"/>
                <a:stretch>
                  <a:fillRect l="-6410" t="-2222" r="-1794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368025"/>
                <a:ext cx="982513" cy="276999"/>
              </a:xfrm>
              <a:prstGeom prst="rect">
                <a:avLst/>
              </a:prstGeom>
              <a:blipFill>
                <a:blip r:embed="rId11"/>
                <a:stretch>
                  <a:fillRect l="-310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63688" y="5351115"/>
                <a:ext cx="4441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an infinitesimal increment of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351115"/>
                <a:ext cx="4441472" cy="369332"/>
              </a:xfrm>
              <a:prstGeom prst="rect">
                <a:avLst/>
              </a:prstGeom>
              <a:blipFill>
                <a:blip r:embed="rId12"/>
                <a:stretch>
                  <a:fillRect l="-1097" t="-10000" r="-4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Velocity: 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04117" y="4481879"/>
                <a:ext cx="282763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17" y="4481879"/>
                <a:ext cx="2827634" cy="5275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8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displacement vector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33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7018" t="-21978" r="-11404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57499" y="12892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blipFill>
                <a:blip r:embed="rId13"/>
                <a:stretch>
                  <a:fillRect l="-4712" t="-20000" r="-3036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587425"/>
            <a:ext cx="1931102" cy="135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blipFill>
                <a:blip r:embed="rId18"/>
                <a:stretch>
                  <a:fillRect l="-2456" t="-46667" r="-421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5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displacement vector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34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7018" t="-21978" r="-11404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57499" y="12892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blipFill>
                <a:blip r:embed="rId13"/>
                <a:stretch>
                  <a:fillRect l="-4712" t="-20000" r="-3036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587425"/>
            <a:ext cx="1931102" cy="135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176955" y="1529455"/>
            <a:ext cx="1135163" cy="285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blipFill>
                <a:blip r:embed="rId18"/>
                <a:stretch>
                  <a:fillRect l="-2456" t="-46667" r="-421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displacement vector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35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7018" t="-21978" r="-11404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57499" y="12892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blipFill>
                <a:blip r:embed="rId13"/>
                <a:stretch>
                  <a:fillRect l="-4712" t="-20000" r="-3036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587425"/>
            <a:ext cx="1931102" cy="135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66883" y="4213825"/>
                <a:ext cx="6083285" cy="70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consider a time increment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During this time increment, the particle move from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to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83" y="4213825"/>
                <a:ext cx="6083285" cy="702821"/>
              </a:xfrm>
              <a:prstGeom prst="rect">
                <a:avLst/>
              </a:prstGeom>
              <a:blipFill>
                <a:blip r:embed="rId15"/>
                <a:stretch>
                  <a:fillRect l="-902" t="-4310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176955" y="1529455"/>
            <a:ext cx="1135163" cy="285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blipFill>
                <a:blip r:embed="rId18"/>
                <a:stretch>
                  <a:fillRect l="-2456" t="-46667" r="-421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displacement vector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36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7018" t="-21978" r="-11404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57499" y="12892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blipFill>
                <a:blip r:embed="rId13"/>
                <a:stretch>
                  <a:fillRect l="-4712" t="-20000" r="-3036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587425"/>
            <a:ext cx="1931102" cy="135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66883" y="4213825"/>
                <a:ext cx="6083285" cy="70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consider a time increment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During this time increment, the particle move from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to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83" y="4213825"/>
                <a:ext cx="6083285" cy="702821"/>
              </a:xfrm>
              <a:prstGeom prst="rect">
                <a:avLst/>
              </a:prstGeom>
              <a:blipFill>
                <a:blip r:embed="rId15"/>
                <a:stretch>
                  <a:fillRect l="-902" t="-4310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176955" y="1529455"/>
            <a:ext cx="1135163" cy="285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blipFill>
                <a:blip r:embed="rId18"/>
                <a:stretch>
                  <a:fillRect l="-2456" t="-46667" r="-421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336329" y="5523530"/>
            <a:ext cx="2842917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displacement vector </a:t>
                </a:r>
                <a14:m>
                  <m:oMath xmlns:m="http://schemas.openxmlformats.org/officeDocument/2006/math">
                    <m:r>
                      <a:rPr lang="en-GB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37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86208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43" y="139182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7018" t="-21978" r="-11404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57499" y="12892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64" y="2226353"/>
                <a:ext cx="1169103" cy="333489"/>
              </a:xfrm>
              <a:prstGeom prst="rect">
                <a:avLst/>
              </a:prstGeom>
              <a:blipFill>
                <a:blip r:embed="rId13"/>
                <a:stretch>
                  <a:fillRect l="-4712" t="-20000" r="-3036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587425"/>
            <a:ext cx="1931102" cy="135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80" y="1391823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8421" r="-21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66883" y="4213825"/>
                <a:ext cx="6083285" cy="70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consider a time increment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During this time increment, the particle move from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to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83" y="4213825"/>
                <a:ext cx="6083285" cy="702821"/>
              </a:xfrm>
              <a:prstGeom prst="rect">
                <a:avLst/>
              </a:prstGeom>
              <a:blipFill>
                <a:blip r:embed="rId15"/>
                <a:stretch>
                  <a:fillRect l="-902" t="-4310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56201" y="5054423"/>
                <a:ext cx="388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The displacement vector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is such as: 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01" y="5054423"/>
                <a:ext cx="3886257" cy="369332"/>
              </a:xfrm>
              <a:prstGeom prst="rect">
                <a:avLst/>
              </a:prstGeom>
              <a:blipFill>
                <a:blip r:embed="rId16"/>
                <a:stretch>
                  <a:fillRect l="-1413" t="-21311" r="-3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23382" y="5523530"/>
                <a:ext cx="23830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82" y="5523530"/>
                <a:ext cx="238308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176955" y="1529455"/>
            <a:ext cx="1135163" cy="285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12" y="1534179"/>
                <a:ext cx="1734257" cy="276999"/>
              </a:xfrm>
              <a:prstGeom prst="rect">
                <a:avLst/>
              </a:prstGeom>
              <a:blipFill>
                <a:blip r:embed="rId18"/>
                <a:stretch>
                  <a:fillRect l="-2456" t="-46667" r="-421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373" y="1079371"/>
                <a:ext cx="62087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6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infinitesimal displacement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 b="-3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38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795005"/>
            <a:ext cx="831079" cy="115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76580" y="136731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80" y="136731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6957" t="-21978" r="-10435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78130" y="1304643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26158" y="2031443"/>
                <a:ext cx="11716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58" y="2031443"/>
                <a:ext cx="1171603" cy="333489"/>
              </a:xfrm>
              <a:prstGeom prst="rect">
                <a:avLst/>
              </a:prstGeom>
              <a:blipFill>
                <a:blip r:embed="rId13"/>
                <a:stretch>
                  <a:fillRect l="-4688" t="-20000" r="-296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928318"/>
            <a:ext cx="981731" cy="101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66411" y="179500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11" y="1795005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4383508"/>
                <a:ext cx="875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consider an infinitesimal increment of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During this time increment, the particle move from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83508"/>
                <a:ext cx="8757560" cy="646331"/>
              </a:xfrm>
              <a:prstGeom prst="rect">
                <a:avLst/>
              </a:prstGeom>
              <a:blipFill>
                <a:blip r:embed="rId15"/>
                <a:stretch>
                  <a:fillRect l="-6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7243" y="1782689"/>
                <a:ext cx="173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43" y="1782689"/>
                <a:ext cx="1731949" cy="276999"/>
              </a:xfrm>
              <a:prstGeom prst="rect">
                <a:avLst/>
              </a:prstGeom>
              <a:blipFill>
                <a:blip r:embed="rId18"/>
                <a:stretch>
                  <a:fillRect l="-2817" t="-43478" r="-42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2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infinitesimal displacement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 b="-3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39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795005"/>
            <a:ext cx="831079" cy="115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76580" y="136731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80" y="136731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6957" t="-21978" r="-10435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78130" y="1304643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26158" y="2031443"/>
                <a:ext cx="11716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58" y="2031443"/>
                <a:ext cx="1171603" cy="333489"/>
              </a:xfrm>
              <a:prstGeom prst="rect">
                <a:avLst/>
              </a:prstGeom>
              <a:blipFill>
                <a:blip r:embed="rId13"/>
                <a:stretch>
                  <a:fillRect l="-4688" t="-20000" r="-296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928318"/>
            <a:ext cx="981731" cy="101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66411" y="179500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11" y="1795005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4383508"/>
                <a:ext cx="875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consider an infinitesimal increment of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During this time increment, the particle move from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83508"/>
                <a:ext cx="8757560" cy="646331"/>
              </a:xfrm>
              <a:prstGeom prst="rect">
                <a:avLst/>
              </a:prstGeom>
              <a:blipFill>
                <a:blip r:embed="rId15"/>
                <a:stretch>
                  <a:fillRect l="-6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3167408" y="1813596"/>
            <a:ext cx="180456" cy="1199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7243" y="1782689"/>
                <a:ext cx="173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43" y="1782689"/>
                <a:ext cx="1731949" cy="276999"/>
              </a:xfrm>
              <a:prstGeom prst="rect">
                <a:avLst/>
              </a:prstGeom>
              <a:blipFill>
                <a:blip r:embed="rId18"/>
                <a:stretch>
                  <a:fillRect l="-2817" t="-43478" r="-42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08611" y="1062939"/>
                <a:ext cx="6016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11" y="1062939"/>
                <a:ext cx="60164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344484" y="1606343"/>
            <a:ext cx="302138" cy="1896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980728"/>
            <a:ext cx="8229600" cy="4525963"/>
          </a:xfrm>
        </p:spPr>
        <p:txBody>
          <a:bodyPr/>
          <a:lstStyle/>
          <a:p>
            <a:r>
              <a:rPr lang="en-GB" sz="2800" dirty="0" smtClean="0"/>
              <a:t>What is a particle, in our case of study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-7392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3334" y="1745915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35422" y="1839119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A particle is a point-like body, </a:t>
            </a:r>
            <a:r>
              <a:rPr kumimoji="1" lang="en-US" altLang="zh-CN" sz="2400" dirty="0"/>
              <a:t>with a </a:t>
            </a:r>
            <a:r>
              <a:rPr kumimoji="1" lang="en-US" altLang="zh-CN" sz="2400" dirty="0" smtClean="0"/>
              <a:t>mass associated</a:t>
            </a:r>
            <a:endParaRPr kumimoji="1" lang="zh-CN" altLang="en-US" sz="2400" dirty="0"/>
          </a:p>
        </p:txBody>
      </p:sp>
      <p:sp>
        <p:nvSpPr>
          <p:cNvPr id="9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70322" y="2782044"/>
            <a:ext cx="78486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This correspond to an ideal model (there is no body which is really a point, any bodies have a certain size)</a:t>
            </a:r>
            <a:endParaRPr kumimoji="1" lang="zh-CN" alt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467544" y="2780928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67544" y="393305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1640" y="3933056"/>
            <a:ext cx="78486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To consider particles permits to simplify the description of motion (the purpose of classical mechanics), and we will see later how this description can be extended to real bodies.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4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7976" y="5584871"/>
            <a:ext cx="4916232" cy="55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infinitesimal displacement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 b="-37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40</a:t>
            </a:fld>
            <a:endParaRPr lang="en-US" altLang="zh-C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39752" y="113628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39752" y="294307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1640" y="294307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84" y="280457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96350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06" y="398587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13" y="277029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336329" y="1795005"/>
            <a:ext cx="831079" cy="1156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76580" y="1367313"/>
                <a:ext cx="6960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80" y="1367313"/>
                <a:ext cx="696024" cy="553998"/>
              </a:xfrm>
              <a:prstGeom prst="rect">
                <a:avLst/>
              </a:prstGeom>
              <a:blipFill>
                <a:blip r:embed="rId7"/>
                <a:stretch>
                  <a:fillRect l="-6957" t="-21978" r="-10435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983" y="1995252"/>
                <a:ext cx="171778" cy="276999"/>
              </a:xfrm>
              <a:prstGeom prst="rect">
                <a:avLst/>
              </a:prstGeom>
              <a:blipFill>
                <a:blip r:embed="rId8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978130" y="1304643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26158" y="2031443"/>
                <a:ext cx="1171603" cy="333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58" y="2031443"/>
                <a:ext cx="1171603" cy="333489"/>
              </a:xfrm>
              <a:prstGeom prst="rect">
                <a:avLst/>
              </a:prstGeom>
              <a:blipFill>
                <a:blip r:embed="rId13"/>
                <a:stretch>
                  <a:fillRect l="-4688" t="-20000" r="-296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2381016" y="1928318"/>
            <a:ext cx="981731" cy="1014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66411" y="1795005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411" y="1795005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21053" r="-184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4383508"/>
                <a:ext cx="8757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 consider an infinitesimal increment of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During this time increment, the particle move from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83508"/>
                <a:ext cx="8757560" cy="646331"/>
              </a:xfrm>
              <a:prstGeom prst="rect">
                <a:avLst/>
              </a:prstGeom>
              <a:blipFill>
                <a:blip r:embed="rId15"/>
                <a:stretch>
                  <a:fillRect l="-62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0340" y="5029839"/>
                <a:ext cx="511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The infinitesimal displacement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 is such as: 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40" y="5029839"/>
                <a:ext cx="5110951" cy="369332"/>
              </a:xfrm>
              <a:prstGeom prst="rect">
                <a:avLst/>
              </a:prstGeom>
              <a:blipFill>
                <a:blip r:embed="rId16"/>
                <a:stretch>
                  <a:fillRect l="-954" t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35696" y="5536281"/>
                <a:ext cx="4407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36281"/>
                <a:ext cx="4407040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3167408" y="1813596"/>
            <a:ext cx="180456" cy="1199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97243" y="1782689"/>
                <a:ext cx="173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43" y="1782689"/>
                <a:ext cx="1731949" cy="276999"/>
              </a:xfrm>
              <a:prstGeom prst="rect">
                <a:avLst/>
              </a:prstGeom>
              <a:blipFill>
                <a:blip r:embed="rId18"/>
                <a:stretch>
                  <a:fillRect l="-2817" t="-43478" r="-42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08611" y="1062939"/>
                <a:ext cx="6016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11" y="1062939"/>
                <a:ext cx="601640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344484" y="1606343"/>
            <a:ext cx="302138" cy="1896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7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US" sz="4000" dirty="0"/>
                  <a:t>T</a:t>
                </a:r>
                <a:r>
                  <a:rPr lang="en-US" sz="4000" dirty="0" smtClean="0"/>
                  <a:t>he 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67744" y="1458260"/>
                <a:ext cx="4407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458260"/>
                <a:ext cx="4407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7744" y="2298938"/>
                <a:ext cx="4522456" cy="1092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98938"/>
                <a:ext cx="4522456" cy="1092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6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5536" y="3678481"/>
            <a:ext cx="6840760" cy="140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US" sz="4000" dirty="0"/>
                  <a:t>T</a:t>
                </a:r>
                <a:r>
                  <a:rPr lang="en-US" sz="4000" dirty="0" smtClean="0"/>
                  <a:t>he 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67744" y="1458260"/>
                <a:ext cx="4407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458260"/>
                <a:ext cx="4407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7744" y="2298938"/>
                <a:ext cx="4522456" cy="1092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98938"/>
                <a:ext cx="4522456" cy="1092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24128" y="518719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Important to remember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36944" y="3842052"/>
                <a:ext cx="5965992" cy="1092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4" y="3842052"/>
                <a:ext cx="5965992" cy="1092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3297916"/>
                <a:ext cx="29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297916"/>
                <a:ext cx="2976059" cy="369332"/>
              </a:xfrm>
              <a:prstGeom prst="rect">
                <a:avLst/>
              </a:prstGeom>
              <a:blipFill>
                <a:blip r:embed="rId7"/>
                <a:stretch>
                  <a:fillRect l="-1844" t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95536" y="3678481"/>
            <a:ext cx="6840760" cy="140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US" sz="4000" dirty="0"/>
                  <a:t>T</a:t>
                </a:r>
                <a:r>
                  <a:rPr lang="en-US" sz="4000" dirty="0" smtClean="0"/>
                  <a:t>he 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4000" dirty="0" smtClean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67744" y="1458260"/>
                <a:ext cx="44070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458260"/>
                <a:ext cx="4407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67744" y="2298938"/>
                <a:ext cx="4522456" cy="1092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98938"/>
                <a:ext cx="4522456" cy="1092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78778" y="5901431"/>
                <a:ext cx="5185459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8" y="5901431"/>
                <a:ext cx="5185459" cy="728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24128" y="5187198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Important to remember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917" y="5535435"/>
            <a:ext cx="86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Another definition of the velocity vector, equivalent with the previous one is: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36944" y="3842052"/>
                <a:ext cx="5965992" cy="1092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44" y="3842052"/>
                <a:ext cx="5965992" cy="10928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3297916"/>
                <a:ext cx="2976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297916"/>
                <a:ext cx="2976059" cy="369332"/>
              </a:xfrm>
              <a:prstGeom prst="rect">
                <a:avLst/>
              </a:prstGeom>
              <a:blipFill>
                <a:blip r:embed="rId7"/>
                <a:stretch>
                  <a:fillRect l="-1844" t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7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 university physics lesson 1</a:t>
            </a:r>
          </a:p>
          <a:p>
            <a:r>
              <a:rPr lang="en-GB" dirty="0" smtClean="0"/>
              <a:t>Next slides: university physics lesson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28943" y="1672743"/>
            <a:ext cx="2751169" cy="89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8" y="28580"/>
            <a:ext cx="8229600" cy="1143000"/>
          </a:xfrm>
        </p:spPr>
        <p:txBody>
          <a:bodyPr/>
          <a:lstStyle/>
          <a:p>
            <a:r>
              <a:rPr lang="en-GB" sz="3200" dirty="0" smtClean="0"/>
              <a:t>Average velocity vector between two positions of the particle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1865" y="1110343"/>
            <a:ext cx="256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Warning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583980" y="1795657"/>
            <a:ext cx="23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velocity between two positions of the particle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719884" y="1851523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28943" y="1672743"/>
            <a:ext cx="2751169" cy="89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8" y="28580"/>
            <a:ext cx="8229600" cy="1143000"/>
          </a:xfrm>
        </p:spPr>
        <p:txBody>
          <a:bodyPr/>
          <a:lstStyle/>
          <a:p>
            <a:r>
              <a:rPr lang="en-GB" sz="3200" dirty="0" smtClean="0"/>
              <a:t>Average velocity vector between two positions of the particle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1865" y="1110343"/>
            <a:ext cx="256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Warning</a:t>
            </a:r>
            <a:r>
              <a:rPr lang="en-GB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6583980" y="1795657"/>
            <a:ext cx="23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velocity between two positions of the particle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719884" y="1851523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28943" y="1672743"/>
            <a:ext cx="2751169" cy="89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8" y="28580"/>
            <a:ext cx="8229600" cy="1143000"/>
          </a:xfrm>
        </p:spPr>
        <p:txBody>
          <a:bodyPr/>
          <a:lstStyle/>
          <a:p>
            <a:r>
              <a:rPr lang="en-GB" sz="3200" dirty="0" smtClean="0"/>
              <a:t>Average velocity vector between two positions of the particle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1865" y="1110343"/>
            <a:ext cx="256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Warning</a:t>
            </a:r>
            <a:r>
              <a:rPr lang="en-GB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5536" y="4277945"/>
                <a:ext cx="5185459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77945"/>
                <a:ext cx="5185459" cy="728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6583980" y="1795657"/>
            <a:ext cx="23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velocity between two positions of the particle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719884" y="1851523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28943" y="1672743"/>
            <a:ext cx="2751169" cy="89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8" y="28580"/>
            <a:ext cx="8229600" cy="1143000"/>
          </a:xfrm>
        </p:spPr>
        <p:txBody>
          <a:bodyPr/>
          <a:lstStyle/>
          <a:p>
            <a:r>
              <a:rPr lang="en-GB" sz="3200" dirty="0" smtClean="0"/>
              <a:t>Average velocity vector between two positions of the particle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1865" y="1110343"/>
            <a:ext cx="256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Warning</a:t>
            </a:r>
            <a:r>
              <a:rPr lang="en-GB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5536" y="4277945"/>
                <a:ext cx="5185459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77945"/>
                <a:ext cx="5185459" cy="728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6583980" y="1795657"/>
            <a:ext cx="23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velocity between two positions of the particle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719884" y="1851523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5496581" y="3841131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flipH="1">
            <a:off x="6648554" y="3908613"/>
            <a:ext cx="267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Instantaneous</a:t>
            </a:r>
            <a:r>
              <a:rPr lang="en-GB" dirty="0" smtClean="0"/>
              <a:t> velocity vector at time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28943" y="1672743"/>
            <a:ext cx="2751169" cy="892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88" y="28580"/>
            <a:ext cx="8229600" cy="1143000"/>
          </a:xfrm>
        </p:spPr>
        <p:txBody>
          <a:bodyPr/>
          <a:lstStyle/>
          <a:p>
            <a:r>
              <a:rPr lang="en-GB" sz="3200" dirty="0" smtClean="0"/>
              <a:t>Average velocity vector between two positions of the particle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49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40" y="1672743"/>
                <a:ext cx="2708841" cy="78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1865" y="1110343"/>
            <a:ext cx="256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Warning</a:t>
            </a:r>
            <a:r>
              <a:rPr lang="en-GB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)−</m:t>
                          </m:r>
                          <m:acc>
                            <m:accPr>
                              <m:chr m:val="⃗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78570"/>
                <a:ext cx="4634730" cy="849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5536" y="4277945"/>
                <a:ext cx="5185459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77945"/>
                <a:ext cx="5185459" cy="728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6583980" y="1795657"/>
            <a:ext cx="234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velocity between two positions of the particle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719884" y="1851523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5496581" y="3841131"/>
            <a:ext cx="864096" cy="53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flipH="1">
            <a:off x="6648554" y="3908613"/>
            <a:ext cx="267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Instantaneous</a:t>
            </a:r>
            <a:r>
              <a:rPr lang="en-GB" dirty="0" smtClean="0"/>
              <a:t> velocity vector at time 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5979" y="5830739"/>
            <a:ext cx="732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Take care to don’t confuse an average velocity and an instantaneous velocity 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612227" y="5435551"/>
            <a:ext cx="1008112" cy="100811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51173" y="5646073"/>
                <a:ext cx="3302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3" y="5646073"/>
                <a:ext cx="330219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1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980728"/>
            <a:ext cx="8229600" cy="4525963"/>
          </a:xfrm>
        </p:spPr>
        <p:txBody>
          <a:bodyPr/>
          <a:lstStyle/>
          <a:p>
            <a:r>
              <a:rPr lang="en-GB" sz="2800" dirty="0" smtClean="0"/>
              <a:t>What is a particle, in our case of study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-7392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3334" y="1745915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35422" y="1839119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A particle is a point-like body, </a:t>
            </a:r>
            <a:r>
              <a:rPr kumimoji="1" lang="en-US" altLang="zh-CN" sz="2400" dirty="0"/>
              <a:t>with a </a:t>
            </a:r>
            <a:r>
              <a:rPr kumimoji="1" lang="en-US" altLang="zh-CN" sz="2400" dirty="0" smtClean="0"/>
              <a:t>mass associated</a:t>
            </a:r>
            <a:endParaRPr kumimoji="1"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81844" y="293988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8" y="3391553"/>
            <a:ext cx="4163913" cy="23595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7452" y="59611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Complicated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en-GB" sz="2800" dirty="0" smtClean="0"/>
              <a:t>Average speed and average velocity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539552" y="980728"/>
            <a:ext cx="8326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 Physics, average </a:t>
            </a:r>
            <a:r>
              <a:rPr lang="en-GB" sz="2400" dirty="0"/>
              <a:t>speed and average velocity </a:t>
            </a:r>
            <a:r>
              <a:rPr lang="en-GB" sz="2400" dirty="0" smtClean="0"/>
              <a:t>don’t have exactly the same meaning.</a:t>
            </a:r>
            <a:endParaRPr lang="en-US" sz="2400" dirty="0"/>
          </a:p>
        </p:txBody>
      </p:sp>
      <p:sp>
        <p:nvSpPr>
          <p:cNvPr id="6" name="Isosceles Triangle 5"/>
          <p:cNvSpPr/>
          <p:nvPr/>
        </p:nvSpPr>
        <p:spPr>
          <a:xfrm>
            <a:off x="3923928" y="4365104"/>
            <a:ext cx="1224136" cy="187218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70886" y="5085184"/>
                <a:ext cx="3302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86" y="5085184"/>
                <a:ext cx="330219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1195" y="21237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speed is the total distance travelled (along the path) divided by the time interval: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en-GB" sz="2800" dirty="0" smtClean="0"/>
              <a:t>Average speed and average velocity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539552" y="980728"/>
            <a:ext cx="8326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 Physics, average </a:t>
            </a:r>
            <a:r>
              <a:rPr lang="en-GB" sz="2400" dirty="0"/>
              <a:t>speed and average velocity </a:t>
            </a:r>
            <a:r>
              <a:rPr lang="en-GB" sz="2400" dirty="0" smtClean="0"/>
              <a:t>don’t have exactly the same meaning.</a:t>
            </a:r>
            <a:endParaRPr lang="en-US" sz="2400" dirty="0"/>
          </a:p>
        </p:txBody>
      </p:sp>
      <p:sp>
        <p:nvSpPr>
          <p:cNvPr id="6" name="Isosceles Triangle 5"/>
          <p:cNvSpPr/>
          <p:nvPr/>
        </p:nvSpPr>
        <p:spPr>
          <a:xfrm>
            <a:off x="3923928" y="4365104"/>
            <a:ext cx="1224136" cy="187218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70886" y="5085184"/>
                <a:ext cx="3302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86" y="5085184"/>
                <a:ext cx="330219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1195" y="21237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speed is the total distance travelled (along the path) divided by the time interval: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2377" y="2888281"/>
                <a:ext cx="1607235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77" y="2888281"/>
                <a:ext cx="1607235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2508241" y="3619870"/>
            <a:ext cx="1224136" cy="829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220" y="4312933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Average speed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39410" y="3033236"/>
            <a:ext cx="1176604" cy="7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104" y="2832744"/>
            <a:ext cx="232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istance travelled along the path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927914" y="3823281"/>
            <a:ext cx="2100470" cy="69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en-GB" sz="2800" dirty="0" smtClean="0"/>
              <a:t>Average speed and average velocity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539552" y="980728"/>
            <a:ext cx="8326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 Physics, average </a:t>
            </a:r>
            <a:r>
              <a:rPr lang="en-GB" sz="2400" dirty="0"/>
              <a:t>speed and average velocity </a:t>
            </a:r>
            <a:r>
              <a:rPr lang="en-GB" sz="2400" dirty="0" smtClean="0"/>
              <a:t>don’t have exactly the same meaning.</a:t>
            </a:r>
            <a:endParaRPr lang="en-US" sz="2400" dirty="0"/>
          </a:p>
        </p:txBody>
      </p:sp>
      <p:sp>
        <p:nvSpPr>
          <p:cNvPr id="6" name="Isosceles Triangle 5"/>
          <p:cNvSpPr/>
          <p:nvPr/>
        </p:nvSpPr>
        <p:spPr>
          <a:xfrm>
            <a:off x="3923928" y="4365104"/>
            <a:ext cx="1224136" cy="187218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70886" y="5085184"/>
                <a:ext cx="3302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886" y="5085184"/>
                <a:ext cx="330219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1195" y="21237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Average speed is the total distance travelled (along the path) divided by the time interval: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2377" y="2888281"/>
                <a:ext cx="1607235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77" y="2888281"/>
                <a:ext cx="1607235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2508241" y="3619870"/>
            <a:ext cx="1224136" cy="829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220" y="4312933"/>
            <a:ext cx="159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Average speed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39410" y="3033236"/>
            <a:ext cx="1176604" cy="7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17655" y="3895727"/>
                <a:ext cx="1901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55" y="3895727"/>
                <a:ext cx="190180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545104" y="2832744"/>
            <a:ext cx="232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istance travelled along the path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 vector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43608" y="1124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Cartesian coordinates: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45941" y="365794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5941" y="546473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37829" y="546473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142518" y="438374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blipFill>
                <a:blip r:embed="rId7"/>
                <a:stretch>
                  <a:fillRect l="-21622" r="-2162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1763688" y="381086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36524" y="4371385"/>
            <a:ext cx="965530" cy="498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(t)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  <a:blipFill>
                <a:blip r:embed="rId8"/>
                <a:stretch>
                  <a:fillRect t="-11628" r="-1416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blipFill>
                <a:blip r:embed="rId9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2993389" y="4361003"/>
            <a:ext cx="372758" cy="19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blipFill>
                <a:blip r:embed="rId10"/>
                <a:stretch>
                  <a:fillRect l="-28000" t="-30435" r="-136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6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 vector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1798" y="1589793"/>
                <a:ext cx="4184735" cy="1768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98" y="1589793"/>
                <a:ext cx="4184735" cy="1768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43608" y="1124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Cartesian coordinates: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45941" y="365794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5941" y="546473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37829" y="546473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142518" y="438374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blipFill>
                <a:blip r:embed="rId7"/>
                <a:stretch>
                  <a:fillRect l="-21622" r="-2162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1763688" y="381086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36524" y="4371385"/>
            <a:ext cx="965530" cy="498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(t)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  <a:blipFill>
                <a:blip r:embed="rId8"/>
                <a:stretch>
                  <a:fillRect t="-11628" r="-1416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blipFill>
                <a:blip r:embed="rId9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2993389" y="4361003"/>
            <a:ext cx="372758" cy="19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blipFill>
                <a:blip r:embed="rId10"/>
                <a:stretch>
                  <a:fillRect l="-28000" t="-30435" r="-136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6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5220072" y="4293096"/>
            <a:ext cx="3024336" cy="131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 vector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1798" y="1589793"/>
                <a:ext cx="4184735" cy="1768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98" y="1589793"/>
                <a:ext cx="4184735" cy="1768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43608" y="1124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Cartesian coordinates: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45941" y="365794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5941" y="546473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37829" y="546473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142518" y="438374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blipFill>
                <a:blip r:embed="rId7"/>
                <a:stretch>
                  <a:fillRect l="-21622" r="-2162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1763688" y="381086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36524" y="4371385"/>
            <a:ext cx="965530" cy="498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(t)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  <a:blipFill>
                <a:blip r:embed="rId8"/>
                <a:stretch>
                  <a:fillRect t="-11628" r="-1416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blipFill>
                <a:blip r:embed="rId9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436096" y="442522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velocity vector is tangent to the trajectory of the particle.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93389" y="4361003"/>
            <a:ext cx="372758" cy="19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blipFill>
                <a:blip r:embed="rId10"/>
                <a:stretch>
                  <a:fillRect l="-28000" t="-30435" r="-136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5220072" y="4293096"/>
            <a:ext cx="3024336" cy="131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-169862"/>
            <a:ext cx="8229600" cy="1143000"/>
          </a:xfrm>
        </p:spPr>
        <p:txBody>
          <a:bodyPr/>
          <a:lstStyle/>
          <a:p>
            <a:r>
              <a:rPr lang="en-GB" dirty="0" smtClean="0"/>
              <a:t>Velocity vector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1798" y="1589793"/>
                <a:ext cx="4184735" cy="1768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98" y="1589793"/>
                <a:ext cx="4184735" cy="1768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43608" y="11247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Cartesian coordinates: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45941" y="3657948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45941" y="5464734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37829" y="5464734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73" y="5326234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89" y="3485165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95" y="6507534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602" y="5291951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2222" r="-2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2142518" y="4383746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06" y="3914877"/>
                <a:ext cx="230832" cy="553998"/>
              </a:xfrm>
              <a:prstGeom prst="rect">
                <a:avLst/>
              </a:prstGeom>
              <a:blipFill>
                <a:blip r:embed="rId7"/>
                <a:stretch>
                  <a:fillRect l="-21622" r="-2162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1763688" y="381086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36524" y="4371385"/>
            <a:ext cx="965530" cy="498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(t)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4" y="4684734"/>
                <a:ext cx="730585" cy="523220"/>
              </a:xfrm>
              <a:prstGeom prst="rect">
                <a:avLst/>
              </a:prstGeom>
              <a:blipFill>
                <a:blip r:embed="rId8"/>
                <a:stretch>
                  <a:fillRect t="-11628" r="-1416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83" y="4561866"/>
                <a:ext cx="171777" cy="276999"/>
              </a:xfrm>
              <a:prstGeom prst="rect">
                <a:avLst/>
              </a:prstGeom>
              <a:blipFill>
                <a:blip r:embed="rId9"/>
                <a:stretch>
                  <a:fillRect l="-35714" t="-43478" r="-11071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436096" y="4425222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velocity vector is tangent to the trajectory of the particle.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93389" y="4361003"/>
            <a:ext cx="372758" cy="190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00" y="4487059"/>
                <a:ext cx="154722" cy="276999"/>
              </a:xfrm>
              <a:prstGeom prst="rect">
                <a:avLst/>
              </a:prstGeom>
              <a:blipFill>
                <a:blip r:embed="rId10"/>
                <a:stretch>
                  <a:fillRect l="-28000" t="-30435" r="-136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253360" y="5915800"/>
                <a:ext cx="5597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Tangent unit vector (unit vector tangent to the trajectory)</a:t>
                </a:r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360" y="5915800"/>
                <a:ext cx="5597173" cy="369332"/>
              </a:xfrm>
              <a:prstGeom prst="rect">
                <a:avLst/>
              </a:prstGeom>
              <a:blipFill>
                <a:blip r:embed="rId11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531809" y="6192685"/>
                <a:ext cx="904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09" y="6192685"/>
                <a:ext cx="904287" cy="369332"/>
              </a:xfrm>
              <a:prstGeom prst="rect">
                <a:avLst/>
              </a:prstGeom>
              <a:blipFill>
                <a:blip r:embed="rId12"/>
                <a:stretch>
                  <a:fillRect t="-21667" r="-24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6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58" y="21209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A car travels along a straight line (x-axis), moving toward the right or the toward left, and the x-coordinate in respect to the time of a point of the car is described by: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57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686028"/>
            <a:ext cx="3099516" cy="629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5454" y="114672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1033603" y="686028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blipFill>
                <a:blip r:embed="rId6"/>
                <a:stretch>
                  <a:fillRect l="-1418" t="-2174" r="-106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are constants.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blipFill>
                <a:blip r:embed="rId7"/>
                <a:stretch>
                  <a:fillRect l="-1732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2099" y="3704155"/>
                <a:ext cx="7765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1. Describe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the instantaneous velocity of the car (x-component) at any time.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9" y="3704155"/>
                <a:ext cx="7765011" cy="369332"/>
              </a:xfrm>
              <a:prstGeom prst="rect">
                <a:avLst/>
              </a:prstGeom>
              <a:blipFill>
                <a:blip r:embed="rId8"/>
                <a:stretch>
                  <a:fillRect l="-6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9295" y="4337820"/>
                <a:ext cx="82868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2. Describe the average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GB" dirty="0" smtClean="0"/>
                  <a:t> between two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, in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3. Calculate the average velocity (unit: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)of the car for the time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=2.40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=0.120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95" y="4337820"/>
                <a:ext cx="8286894" cy="2031325"/>
              </a:xfrm>
              <a:prstGeom prst="rect">
                <a:avLst/>
              </a:prstGeom>
              <a:blipFill>
                <a:blip r:embed="rId9"/>
                <a:stretch>
                  <a:fillRect l="-58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7196864" y="10203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(5 minutes)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98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58" y="21209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A car travels along a straight line (x-axis), moving toward the right or the toward left, and the x-coordinate in respect to the time of a point of the car is described by: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58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686028"/>
            <a:ext cx="3099516" cy="629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5454" y="114672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1033603" y="686028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blipFill>
                <a:blip r:embed="rId6"/>
                <a:stretch>
                  <a:fillRect l="-1418" t="-2174" r="-106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are constants.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blipFill>
                <a:blip r:embed="rId7"/>
                <a:stretch>
                  <a:fillRect l="-1732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2099" y="3704155"/>
                <a:ext cx="7765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1. Describe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the instantaneous velocity of the car (x-component) at any time.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9" y="3704155"/>
                <a:ext cx="7765011" cy="369332"/>
              </a:xfrm>
              <a:prstGeom prst="rect">
                <a:avLst/>
              </a:prstGeom>
              <a:blipFill>
                <a:blip r:embed="rId8"/>
                <a:stretch>
                  <a:fillRect l="-6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9377" y="4739877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7" y="4739877"/>
                <a:ext cx="1720343" cy="276999"/>
              </a:xfrm>
              <a:prstGeom prst="rect">
                <a:avLst/>
              </a:prstGeom>
              <a:blipFill>
                <a:blip r:embed="rId9"/>
                <a:stretch>
                  <a:fillRect l="-1418" t="-2222" r="-10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58" y="21209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A car travels along a straight line (x-axis), moving toward the right or the toward left, and the x-coordinate in respect to the time of a point of the car is described by: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59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686028"/>
            <a:ext cx="3099516" cy="629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5454" y="114672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1033603" y="686028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blipFill>
                <a:blip r:embed="rId6"/>
                <a:stretch>
                  <a:fillRect l="-1418" t="-2174" r="-106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are constants.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blipFill>
                <a:blip r:embed="rId7"/>
                <a:stretch>
                  <a:fillRect l="-1732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2099" y="3704155"/>
                <a:ext cx="7765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1. Describe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the instantaneous velocity of the car (x-component) at any time.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9" y="3704155"/>
                <a:ext cx="7765011" cy="369332"/>
              </a:xfrm>
              <a:prstGeom prst="rect">
                <a:avLst/>
              </a:prstGeom>
              <a:blipFill>
                <a:blip r:embed="rId8"/>
                <a:stretch>
                  <a:fillRect l="-6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9377" y="4739877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7" y="4739877"/>
                <a:ext cx="1720343" cy="276999"/>
              </a:xfrm>
              <a:prstGeom prst="rect">
                <a:avLst/>
              </a:prstGeom>
              <a:blipFill>
                <a:blip r:embed="rId9"/>
                <a:stretch>
                  <a:fillRect l="-1418" t="-2222" r="-10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2529663" y="4670688"/>
            <a:ext cx="969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71288" y="4549502"/>
                <a:ext cx="257416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88" y="4549502"/>
                <a:ext cx="2574166" cy="525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9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980728"/>
            <a:ext cx="8229600" cy="4525963"/>
          </a:xfrm>
        </p:spPr>
        <p:txBody>
          <a:bodyPr/>
          <a:lstStyle/>
          <a:p>
            <a:r>
              <a:rPr lang="en-GB" sz="2800" dirty="0" smtClean="0"/>
              <a:t>What is a particle, in our case of study 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1760" y="-7392"/>
            <a:ext cx="5616575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§1-1 Position vector of a particle</a:t>
            </a:r>
            <a:endParaRPr lang="zh-CN" altLang="en-US" sz="2800" dirty="0">
              <a:effectLst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43334" y="1745915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35422" y="1839119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buSzPct val="60000"/>
              <a:defRPr/>
            </a:pPr>
            <a:r>
              <a:rPr kumimoji="1" lang="en-US" altLang="zh-CN" sz="2400" dirty="0" smtClean="0"/>
              <a:t> A particle is a point-like body, </a:t>
            </a:r>
            <a:r>
              <a:rPr kumimoji="1" lang="en-US" altLang="zh-CN" sz="2400" dirty="0"/>
              <a:t>with a </a:t>
            </a:r>
            <a:r>
              <a:rPr kumimoji="1" lang="en-US" altLang="zh-CN" sz="2400" dirty="0" smtClean="0"/>
              <a:t>mass associated</a:t>
            </a:r>
            <a:endParaRPr kumimoji="1"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81844" y="293988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8" y="3391553"/>
            <a:ext cx="4163913" cy="23595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07452" y="596112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Complicated !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717" y="3633030"/>
            <a:ext cx="4662890" cy="19581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27196" y="5948084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More easy to describe!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58" y="21209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A car travels along a straight line (x-axis), moving toward the right or the toward left, and the x-coordinate in respect to the time of a point of the car is described by: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60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686028"/>
            <a:ext cx="3099516" cy="629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5454" y="114672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1033603" y="686028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blipFill>
                <a:blip r:embed="rId6"/>
                <a:stretch>
                  <a:fillRect l="-1418" t="-2174" r="-106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are constants.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blipFill>
                <a:blip r:embed="rId7"/>
                <a:stretch>
                  <a:fillRect l="-1732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7058" y="3677289"/>
                <a:ext cx="7534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2. Describe the average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GB" dirty="0" smtClean="0"/>
                  <a:t> between two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, in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8" y="3677289"/>
                <a:ext cx="7534549" cy="1200329"/>
              </a:xfrm>
              <a:prstGeom prst="rect">
                <a:avLst/>
              </a:prstGeom>
              <a:blipFill>
                <a:blip r:embed="rId8"/>
                <a:stretch>
                  <a:fillRect l="-72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34155" y="4336273"/>
                <a:ext cx="5487913" cy="605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5" y="4336273"/>
                <a:ext cx="5487913" cy="605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2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58" y="21209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A car travels along a straight line (x-axis), moving toward the right or the toward left, and the x-coordinate in respect to the time of a point of the car is described by: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61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686028"/>
            <a:ext cx="3099516" cy="62998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5454" y="1146728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011825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1033603" y="686028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1556792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862519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68" y="2952206"/>
                <a:ext cx="1720343" cy="276999"/>
              </a:xfrm>
              <a:prstGeom prst="rect">
                <a:avLst/>
              </a:prstGeom>
              <a:blipFill>
                <a:blip r:embed="rId6"/>
                <a:stretch>
                  <a:fillRect l="-1418" t="-2174" r="-106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</a:t>
                </a:r>
                <a:r>
                  <a:rPr lang="en-GB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are constants.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32379"/>
                <a:ext cx="2813142" cy="369332"/>
              </a:xfrm>
              <a:prstGeom prst="rect">
                <a:avLst/>
              </a:prstGeom>
              <a:blipFill>
                <a:blip r:embed="rId7"/>
                <a:stretch>
                  <a:fillRect l="-1732" t="-8197" r="-1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7058" y="3677289"/>
                <a:ext cx="75345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2. Describe the average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sub>
                    </m:sSub>
                  </m:oMath>
                </a14:m>
                <a:r>
                  <a:rPr lang="en-GB" dirty="0" smtClean="0"/>
                  <a:t> between two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, in respect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8" y="3677289"/>
                <a:ext cx="7534549" cy="1200329"/>
              </a:xfrm>
              <a:prstGeom prst="rect">
                <a:avLst/>
              </a:prstGeom>
              <a:blipFill>
                <a:blip r:embed="rId8"/>
                <a:stretch>
                  <a:fillRect l="-72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34155" y="4336273"/>
                <a:ext cx="5487913" cy="605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5" y="4336273"/>
                <a:ext cx="5487913" cy="6051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1560" y="5026848"/>
                <a:ext cx="87336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3. Calculate the average velocity (unit: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)of the car for the time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=2.40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=0.120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26848"/>
                <a:ext cx="8733656" cy="646331"/>
              </a:xfrm>
              <a:prstGeom prst="rect">
                <a:avLst/>
              </a:prstGeom>
              <a:blipFill>
                <a:blip r:embed="rId10"/>
                <a:stretch>
                  <a:fillRect l="-55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1222" y="5859001"/>
                <a:ext cx="5833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2.40 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0.120 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10.0 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22" y="5859001"/>
                <a:ext cx="583377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344" y="1017184"/>
                <a:ext cx="87336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3. Calculate the average velocity (unit: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)of the car for the time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=2.40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=0.120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4" y="1017184"/>
                <a:ext cx="8733656" cy="646331"/>
              </a:xfrm>
              <a:prstGeom prst="rect">
                <a:avLst/>
              </a:prstGeom>
              <a:blipFill>
                <a:blip r:embed="rId2"/>
                <a:stretch>
                  <a:fillRect l="-55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15616" y="1844824"/>
                <a:ext cx="5833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2.40 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0.120 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10.0 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58337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8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344" y="1017184"/>
                <a:ext cx="87336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3. Calculate the average velocity (unit: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)of the car for the time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=2.40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=0.120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4" y="1017184"/>
                <a:ext cx="8733656" cy="646331"/>
              </a:xfrm>
              <a:prstGeom prst="rect">
                <a:avLst/>
              </a:prstGeom>
              <a:blipFill>
                <a:blip r:embed="rId2"/>
                <a:stretch>
                  <a:fillRect l="-55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15616" y="1844824"/>
                <a:ext cx="5833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2.40 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0.120 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10.0 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58337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5364088" y="2410765"/>
            <a:ext cx="730932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04754" y="2933060"/>
                <a:ext cx="4249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This ste</a:t>
                </a:r>
                <a:r>
                  <a:rPr lang="en-GB" dirty="0"/>
                  <a:t>p</a:t>
                </a:r>
                <a:r>
                  <a:rPr lang="en-GB" dirty="0" smtClean="0"/>
                  <a:t> is not an obligation but permit easily to see some mistakes. The result, a velocity, must be in unit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754" y="2933060"/>
                <a:ext cx="4249600" cy="923330"/>
              </a:xfrm>
              <a:prstGeom prst="rect">
                <a:avLst/>
              </a:prstGeom>
              <a:blipFill>
                <a:blip r:embed="rId4"/>
                <a:stretch>
                  <a:fillRect l="-114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9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8093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Ex. Velocity calculation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0344" y="1017184"/>
                <a:ext cx="87336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3. Calculate the average velocity (unit: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)of the car for the time interval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=10.0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=2.40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=0.120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4" y="1017184"/>
                <a:ext cx="8733656" cy="646331"/>
              </a:xfrm>
              <a:prstGeom prst="rect">
                <a:avLst/>
              </a:prstGeom>
              <a:blipFill>
                <a:blip r:embed="rId2"/>
                <a:stretch>
                  <a:fillRect l="-55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15616" y="1844824"/>
                <a:ext cx="58337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2.40 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0.120 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10.0 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44824"/>
                <a:ext cx="583377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5364088" y="2410765"/>
            <a:ext cx="730932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04754" y="2933060"/>
                <a:ext cx="4249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This ste</a:t>
                </a:r>
                <a:r>
                  <a:rPr lang="en-GB" dirty="0"/>
                  <a:t>p</a:t>
                </a:r>
                <a:r>
                  <a:rPr lang="en-GB" dirty="0" smtClean="0"/>
                  <a:t> is not an obligation but permit easily to see some mistakes. The result, a velocity, must be in unit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754" y="2933060"/>
                <a:ext cx="4249600" cy="923330"/>
              </a:xfrm>
              <a:prstGeom prst="rect">
                <a:avLst/>
              </a:prstGeom>
              <a:blipFill>
                <a:blip r:embed="rId4"/>
                <a:stretch>
                  <a:fillRect l="-114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59632" y="4268493"/>
                <a:ext cx="273626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10.0 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=12.0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268493"/>
                <a:ext cx="2736262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9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en-GB" sz="2800" dirty="0" smtClean="0"/>
              <a:t>Average speed and average velocity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539552" y="980728"/>
            <a:ext cx="8326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 Physics, average </a:t>
            </a:r>
            <a:r>
              <a:rPr lang="en-GB" sz="2400" dirty="0"/>
              <a:t>speed and average velocity </a:t>
            </a:r>
            <a:r>
              <a:rPr lang="en-GB" sz="2400" dirty="0" smtClean="0"/>
              <a:t>don’t have exactly the same meaning.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05981" y="2639541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05981" y="4446327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97869" y="4446327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41813" y="430782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13" y="4307827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129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6329" y="2466758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29" y="2466758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225635" y="5397929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5" y="5397929"/>
                <a:ext cx="173894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91642" y="4273544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642" y="4273544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714" r="-2571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2502558" y="3365339"/>
            <a:ext cx="815880" cy="108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95172" y="2895076"/>
                <a:ext cx="8605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72" y="2895076"/>
                <a:ext cx="860556" cy="553998"/>
              </a:xfrm>
              <a:prstGeom prst="rect">
                <a:avLst/>
              </a:prstGeom>
              <a:blipFill>
                <a:blip r:embed="rId6"/>
                <a:stretch>
                  <a:fillRect l="-5634" r="-845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42600" y="3446736"/>
                <a:ext cx="243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600" y="3446736"/>
                <a:ext cx="243336" cy="276999"/>
              </a:xfrm>
              <a:prstGeom prst="rect">
                <a:avLst/>
              </a:prstGeom>
              <a:blipFill>
                <a:blip r:embed="rId7"/>
                <a:stretch>
                  <a:fillRect l="-12500" r="-10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2123728" y="2792453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75593" y="3729606"/>
                <a:ext cx="24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93" y="3729606"/>
                <a:ext cx="248658" cy="276999"/>
              </a:xfrm>
              <a:prstGeom prst="rect">
                <a:avLst/>
              </a:prstGeom>
              <a:blipFill>
                <a:blip r:embed="rId8"/>
                <a:stretch>
                  <a:fillRect l="-12195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2547245" y="3090678"/>
            <a:ext cx="1931102" cy="1355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99109" y="289507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09" y="289507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21053" r="-184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3343184" y="3032708"/>
            <a:ext cx="1135163" cy="2857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29941" y="3037432"/>
                <a:ext cx="871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41" y="3037432"/>
                <a:ext cx="871201" cy="276999"/>
              </a:xfrm>
              <a:prstGeom prst="rect">
                <a:avLst/>
              </a:prstGeom>
              <a:blipFill>
                <a:blip r:embed="rId10"/>
                <a:stretch>
                  <a:fillRect l="-6338" r="-985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57602" y="2582624"/>
                <a:ext cx="6208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02" y="2582624"/>
                <a:ext cx="62087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3375004" y="3079658"/>
            <a:ext cx="1062317" cy="373800"/>
          </a:xfrm>
          <a:custGeom>
            <a:avLst/>
            <a:gdLst>
              <a:gd name="connsiteX0" fmla="*/ 0 w 1062317"/>
              <a:gd name="connsiteY0" fmla="*/ 242047 h 373800"/>
              <a:gd name="connsiteX1" fmla="*/ 430306 w 1062317"/>
              <a:gd name="connsiteY1" fmla="*/ 363070 h 373800"/>
              <a:gd name="connsiteX2" fmla="*/ 1062317 w 1062317"/>
              <a:gd name="connsiteY2" fmla="*/ 0 h 373800"/>
              <a:gd name="connsiteX3" fmla="*/ 1062317 w 1062317"/>
              <a:gd name="connsiteY3" fmla="*/ 0 h 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317" h="373800">
                <a:moveTo>
                  <a:pt x="0" y="242047"/>
                </a:moveTo>
                <a:cubicBezTo>
                  <a:pt x="126626" y="322729"/>
                  <a:pt x="253253" y="403411"/>
                  <a:pt x="430306" y="363070"/>
                </a:cubicBezTo>
                <a:cubicBezTo>
                  <a:pt x="607359" y="322729"/>
                  <a:pt x="1062317" y="0"/>
                  <a:pt x="1062317" y="0"/>
                </a:cubicBezTo>
                <a:lnTo>
                  <a:pt x="1062317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56403" y="3470300"/>
            <a:ext cx="1289182" cy="916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23927" y="4446326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Distance travelled along the path 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682353" y="4979652"/>
            <a:ext cx="2100470" cy="695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72094" y="5052098"/>
                <a:ext cx="1901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094" y="5052098"/>
                <a:ext cx="190180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</p:spPr>
            <p:txBody>
              <a:bodyPr/>
              <a:lstStyle/>
              <a:p>
                <a:r>
                  <a:rPr lang="en-GB" sz="2800" b="0" dirty="0" smtClean="0"/>
                  <a:t>Coordinate along the trajectory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and displacement along the trajectory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  <a:blipFill>
                <a:blip r:embed="rId2"/>
                <a:stretch>
                  <a:fillRect l="-1407" t="-588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30" name="Freeform 29"/>
          <p:cNvSpPr/>
          <p:nvPr/>
        </p:nvSpPr>
        <p:spPr>
          <a:xfrm>
            <a:off x="2699792" y="1028829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68767" y="1437221"/>
            <a:ext cx="310916" cy="63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0138" y="206941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blipFill>
                <a:blip r:embed="rId3"/>
                <a:stretch>
                  <a:fillRect l="-11290" r="-145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blipFill>
                <a:blip r:embed="rId4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5553" y="3285676"/>
                <a:ext cx="8928992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Some times, it could be convenient to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 smtClean="0"/>
                  <a:t> to describe the motion.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3" y="3285676"/>
                <a:ext cx="8928992" cy="378373"/>
              </a:xfrm>
              <a:prstGeom prst="rect">
                <a:avLst/>
              </a:prstGeom>
              <a:blipFill>
                <a:blip r:embed="rId5"/>
                <a:stretch>
                  <a:fillRect l="-54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</p:spPr>
            <p:txBody>
              <a:bodyPr/>
              <a:lstStyle/>
              <a:p>
                <a:r>
                  <a:rPr lang="en-GB" sz="2800" b="0" dirty="0" smtClean="0"/>
                  <a:t>Coordinate along the trajectory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and displacement along the trajectory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  <a:blipFill>
                <a:blip r:embed="rId2"/>
                <a:stretch>
                  <a:fillRect l="-1407" t="-588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0" name="Freeform 29"/>
          <p:cNvSpPr/>
          <p:nvPr/>
        </p:nvSpPr>
        <p:spPr>
          <a:xfrm>
            <a:off x="2699792" y="1028829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68767" y="1437221"/>
            <a:ext cx="310916" cy="63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70138" y="2069411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blipFill>
                <a:blip r:embed="rId3"/>
                <a:stretch>
                  <a:fillRect l="-11290" r="-145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blipFill>
                <a:blip r:embed="rId4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5553" y="3285676"/>
                <a:ext cx="8928992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Some times, it could be convenient to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 smtClean="0"/>
                  <a:t> to describe the motion.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3" y="3285676"/>
                <a:ext cx="8928992" cy="378373"/>
              </a:xfrm>
              <a:prstGeom prst="rect">
                <a:avLst/>
              </a:prstGeom>
              <a:blipFill>
                <a:blip r:embed="rId5"/>
                <a:stretch>
                  <a:fillRect l="-54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03381" y="4609944"/>
                <a:ext cx="1376531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̅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81" y="4609944"/>
                <a:ext cx="1376531" cy="493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/>
          <p:cNvSpPr/>
          <p:nvPr/>
        </p:nvSpPr>
        <p:spPr>
          <a:xfrm>
            <a:off x="767917" y="4104452"/>
            <a:ext cx="872181" cy="122413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77359" y="4437112"/>
                <a:ext cx="33021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59" y="4437112"/>
                <a:ext cx="330219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4543195" y="3980441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58050" y="364959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893363" y="4476778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63" y="4476778"/>
                <a:ext cx="379142" cy="276999"/>
              </a:xfrm>
              <a:prstGeom prst="rect">
                <a:avLst/>
              </a:prstGeom>
              <a:blipFill>
                <a:blip r:embed="rId8"/>
                <a:stretch>
                  <a:fillRect l="-12903" r="-1290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68058" y="5056466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58" y="5056466"/>
                <a:ext cx="443262" cy="276999"/>
              </a:xfrm>
              <a:prstGeom prst="rect">
                <a:avLst/>
              </a:prstGeom>
              <a:blipFill>
                <a:blip r:embed="rId9"/>
                <a:stretch>
                  <a:fillRect l="-109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46" idx="1"/>
          </p:cNvCxnSpPr>
          <p:nvPr/>
        </p:nvCxnSpPr>
        <p:spPr>
          <a:xfrm flipV="1">
            <a:off x="4468058" y="4609944"/>
            <a:ext cx="1616110" cy="585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49980" y="4939267"/>
                <a:ext cx="36150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980" y="4939267"/>
                <a:ext cx="361509" cy="277576"/>
              </a:xfrm>
              <a:prstGeom prst="rect">
                <a:avLst/>
              </a:prstGeom>
              <a:blipFill>
                <a:blip r:embed="rId10"/>
                <a:stretch>
                  <a:fillRect l="-15254" r="-1355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/>
          <p:cNvSpPr/>
          <p:nvPr/>
        </p:nvSpPr>
        <p:spPr>
          <a:xfrm>
            <a:off x="4557713" y="4288153"/>
            <a:ext cx="1471612" cy="883921"/>
          </a:xfrm>
          <a:custGeom>
            <a:avLst/>
            <a:gdLst>
              <a:gd name="connsiteX0" fmla="*/ 0 w 1471612"/>
              <a:gd name="connsiteY0" fmla="*/ 1052416 h 1052416"/>
              <a:gd name="connsiteX1" fmla="*/ 528637 w 1471612"/>
              <a:gd name="connsiteY1" fmla="*/ 9429 h 1052416"/>
              <a:gd name="connsiteX2" fmla="*/ 1471612 w 1471612"/>
              <a:gd name="connsiteY2" fmla="*/ 509491 h 1052416"/>
              <a:gd name="connsiteX3" fmla="*/ 1471612 w 1471612"/>
              <a:gd name="connsiteY3" fmla="*/ 509491 h 1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612" h="1052416">
                <a:moveTo>
                  <a:pt x="0" y="1052416"/>
                </a:moveTo>
                <a:cubicBezTo>
                  <a:pt x="141684" y="576166"/>
                  <a:pt x="283368" y="99916"/>
                  <a:pt x="528637" y="9429"/>
                </a:cubicBezTo>
                <a:cubicBezTo>
                  <a:pt x="773906" y="-81058"/>
                  <a:pt x="1471612" y="509491"/>
                  <a:pt x="1471612" y="509491"/>
                </a:cubicBezTo>
                <a:lnTo>
                  <a:pt x="1471612" y="50949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93937" y="3980441"/>
                <a:ext cx="169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37" y="3980441"/>
                <a:ext cx="169855" cy="276999"/>
              </a:xfrm>
              <a:prstGeom prst="rect">
                <a:avLst/>
              </a:prstGeom>
              <a:blipFill>
                <a:blip r:embed="rId11"/>
                <a:stretch>
                  <a:fillRect l="-18519" r="-2222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7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88478" y="2777460"/>
            <a:ext cx="4117257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</p:spPr>
            <p:txBody>
              <a:bodyPr/>
              <a:lstStyle/>
              <a:p>
                <a:r>
                  <a:rPr lang="en-GB" sz="2800" b="0" dirty="0" smtClean="0"/>
                  <a:t>Coordinate along the trajectory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and displacement along the trajectory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  <a:blipFill>
                <a:blip r:embed="rId2"/>
                <a:stretch>
                  <a:fillRect l="-1407" t="-588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0" name="Freeform 29"/>
          <p:cNvSpPr/>
          <p:nvPr/>
        </p:nvSpPr>
        <p:spPr>
          <a:xfrm>
            <a:off x="2699792" y="1028829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333463" y="1201036"/>
            <a:ext cx="2122671" cy="355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0405" y="174049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35397" y="1536827"/>
                <a:ext cx="1188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7" y="1536827"/>
                <a:ext cx="1188787" cy="276999"/>
              </a:xfrm>
              <a:prstGeom prst="rect">
                <a:avLst/>
              </a:prstGeom>
              <a:blipFill>
                <a:blip r:embed="rId3"/>
                <a:stretch>
                  <a:fillRect l="-3077" r="-66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blipFill>
                <a:blip r:embed="rId4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28680" y="1437221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680" y="1437221"/>
                <a:ext cx="224420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3600" y="3141973"/>
                <a:ext cx="38552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00" y="3141973"/>
                <a:ext cx="3855286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999968" y="1288471"/>
            <a:ext cx="1588561" cy="409598"/>
          </a:xfrm>
          <a:custGeom>
            <a:avLst/>
            <a:gdLst>
              <a:gd name="connsiteX0" fmla="*/ 0 w 1645920"/>
              <a:gd name="connsiteY0" fmla="*/ 366617 h 468076"/>
              <a:gd name="connsiteX1" fmla="*/ 457200 w 1645920"/>
              <a:gd name="connsiteY1" fmla="*/ 857 h 468076"/>
              <a:gd name="connsiteX2" fmla="*/ 1267097 w 1645920"/>
              <a:gd name="connsiteY2" fmla="*/ 458057 h 468076"/>
              <a:gd name="connsiteX3" fmla="*/ 1645920 w 1645920"/>
              <a:gd name="connsiteY3" fmla="*/ 327429 h 468076"/>
              <a:gd name="connsiteX4" fmla="*/ 1645920 w 1645920"/>
              <a:gd name="connsiteY4" fmla="*/ 327429 h 468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468076">
                <a:moveTo>
                  <a:pt x="0" y="366617"/>
                </a:moveTo>
                <a:cubicBezTo>
                  <a:pt x="123008" y="176117"/>
                  <a:pt x="246017" y="-14383"/>
                  <a:pt x="457200" y="857"/>
                </a:cubicBezTo>
                <a:cubicBezTo>
                  <a:pt x="668383" y="16097"/>
                  <a:pt x="1068977" y="403628"/>
                  <a:pt x="1267097" y="458057"/>
                </a:cubicBezTo>
                <a:cubicBezTo>
                  <a:pt x="1465217" y="512486"/>
                  <a:pt x="1645920" y="327429"/>
                  <a:pt x="1645920" y="327429"/>
                </a:cubicBezTo>
                <a:lnTo>
                  <a:pt x="1645920" y="327429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4683" y="1172714"/>
                <a:ext cx="307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83" y="1172714"/>
                <a:ext cx="307713" cy="276999"/>
              </a:xfrm>
              <a:prstGeom prst="rect">
                <a:avLst/>
              </a:prstGeom>
              <a:blipFill>
                <a:blip r:embed="rId7"/>
                <a:stretch>
                  <a:fillRect l="-15686" r="-98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4713" y="4528438"/>
                <a:ext cx="77664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 smtClean="0"/>
                  <a:t> is named a “curvilinear coordinate”</a:t>
                </a:r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 smtClean="0"/>
                  <a:t> is named a “curvilinear displacement” </a:t>
                </a:r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13" y="4528438"/>
                <a:ext cx="7766421" cy="1107996"/>
              </a:xfrm>
              <a:prstGeom prst="rect">
                <a:avLst/>
              </a:prstGeom>
              <a:blipFill>
                <a:blip r:embed="rId8"/>
                <a:stretch>
                  <a:fillRect t="-13187" r="-274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40793" y="1664802"/>
                <a:ext cx="1664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93" y="1664802"/>
                <a:ext cx="166494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</p:spPr>
            <p:txBody>
              <a:bodyPr/>
              <a:lstStyle/>
              <a:p>
                <a:r>
                  <a:rPr lang="en-GB" sz="2800" b="0" dirty="0" smtClean="0"/>
                  <a:t>Coordinate along the trajectory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and displacement along the trajectory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  <a:blipFill>
                <a:blip r:embed="rId2"/>
                <a:stretch>
                  <a:fillRect l="-1407" t="-588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0" name="Freeform 29"/>
          <p:cNvSpPr/>
          <p:nvPr/>
        </p:nvSpPr>
        <p:spPr>
          <a:xfrm>
            <a:off x="2699792" y="1028829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68767" y="1437221"/>
            <a:ext cx="2122671" cy="355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0405" y="174049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blipFill>
                <a:blip r:embed="rId3"/>
                <a:stretch>
                  <a:fillRect l="-11290" r="-145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blipFill>
                <a:blip r:embed="rId4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987824" y="1028829"/>
            <a:ext cx="360040" cy="614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59676" y="1167253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76" y="1167253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9032" t="-43478" r="-10322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5433" y="3208948"/>
                <a:ext cx="31545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33" y="3208948"/>
                <a:ext cx="3154582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9552" y="2636912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velocity can also be defined as 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88" y="-169862"/>
            <a:ext cx="8229600" cy="1143000"/>
          </a:xfrm>
        </p:spPr>
        <p:txBody>
          <a:bodyPr/>
          <a:lstStyle/>
          <a:p>
            <a:r>
              <a:rPr lang="en-GB" sz="4000" dirty="0" smtClean="0"/>
              <a:t>Reference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65" y="764704"/>
            <a:ext cx="8229600" cy="4525963"/>
          </a:xfrm>
        </p:spPr>
        <p:txBody>
          <a:bodyPr/>
          <a:lstStyle/>
          <a:p>
            <a:r>
              <a:rPr lang="en-GB" sz="2400" dirty="0" smtClean="0"/>
              <a:t>To describe the motion of any bodies, it is necessary to choose a reference frame.</a:t>
            </a:r>
          </a:p>
          <a:p>
            <a:r>
              <a:rPr lang="en-GB" sz="2400" dirty="0" smtClean="0"/>
              <a:t>A reference frame is a coordinate system associated (description of the position) with a clockwork (description of the time)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1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07584" y="4221088"/>
            <a:ext cx="729180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</p:spPr>
            <p:txBody>
              <a:bodyPr/>
              <a:lstStyle/>
              <a:p>
                <a:r>
                  <a:rPr lang="en-GB" sz="2800" b="0" dirty="0" smtClean="0"/>
                  <a:t>Coordinate along the trajectory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and displacement along the trajectory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4064" y="77435"/>
                <a:ext cx="8229600" cy="1143000"/>
              </a:xfrm>
              <a:blipFill>
                <a:blip r:embed="rId2"/>
                <a:stretch>
                  <a:fillRect l="-1407" t="-588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30" name="Freeform 29"/>
          <p:cNvSpPr/>
          <p:nvPr/>
        </p:nvSpPr>
        <p:spPr>
          <a:xfrm>
            <a:off x="2699792" y="1028829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5068767" y="1437221"/>
            <a:ext cx="2122671" cy="355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70405" y="174049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7" y="1536827"/>
                <a:ext cx="379142" cy="276999"/>
              </a:xfrm>
              <a:prstGeom prst="rect">
                <a:avLst/>
              </a:prstGeom>
              <a:blipFill>
                <a:blip r:embed="rId3"/>
                <a:stretch>
                  <a:fillRect l="-11290" r="-145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55" y="2104854"/>
                <a:ext cx="443262" cy="276999"/>
              </a:xfrm>
              <a:prstGeom prst="rect">
                <a:avLst/>
              </a:prstGeom>
              <a:blipFill>
                <a:blip r:embed="rId4"/>
                <a:stretch>
                  <a:fillRect l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2987824" y="1028829"/>
            <a:ext cx="360040" cy="614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59676" y="1167253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676" y="1167253"/>
                <a:ext cx="189474" cy="276999"/>
              </a:xfrm>
              <a:prstGeom prst="rect">
                <a:avLst/>
              </a:prstGeom>
              <a:blipFill>
                <a:blip r:embed="rId5"/>
                <a:stretch>
                  <a:fillRect l="-29032" t="-43478" r="-10322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5433" y="3208948"/>
                <a:ext cx="31545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33" y="3208948"/>
                <a:ext cx="3154582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9552" y="2636912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velocity can also be defined as follows: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584" y="4422721"/>
            <a:ext cx="701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velocity vector of the particle is always tangent to the trajectory of the particle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1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curvilinear coordinate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0343" y="2348880"/>
                <a:ext cx="7202058" cy="1987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3200" dirty="0" smtClean="0"/>
                  <a:t>: The shortest path (straight line) from O to P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3200" dirty="0" smtClean="0"/>
                  <a:t> : the distance travelled by P along of the trajectory 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43" y="2348880"/>
                <a:ext cx="7202058" cy="1987082"/>
              </a:xfrm>
              <a:prstGeom prst="rect">
                <a:avLst/>
              </a:prstGeom>
              <a:blipFill>
                <a:blip r:embed="rId3"/>
                <a:stretch>
                  <a:fillRect l="-3384" t="-6135" r="-3892" b="-1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2442622" y="54868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412968" y="15892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92790" y="1045017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90" y="1045017"/>
                <a:ext cx="379142" cy="276999"/>
              </a:xfrm>
              <a:prstGeom prst="rect">
                <a:avLst/>
              </a:prstGeom>
              <a:blipFill>
                <a:blip r:embed="rId4"/>
                <a:stretch>
                  <a:fillRect l="-11290" r="-145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67485" y="1624705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85" y="1624705"/>
                <a:ext cx="443262" cy="276999"/>
              </a:xfrm>
              <a:prstGeom prst="rect">
                <a:avLst/>
              </a:prstGeom>
              <a:blipFill>
                <a:blip r:embed="rId5"/>
                <a:stretch>
                  <a:fillRect l="-95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46" idx="1"/>
          </p:cNvCxnSpPr>
          <p:nvPr/>
        </p:nvCxnSpPr>
        <p:spPr>
          <a:xfrm flipV="1">
            <a:off x="2367485" y="1178183"/>
            <a:ext cx="1616110" cy="585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49407" y="1507506"/>
                <a:ext cx="36150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07" y="1507506"/>
                <a:ext cx="361509" cy="277576"/>
              </a:xfrm>
              <a:prstGeom prst="rect">
                <a:avLst/>
              </a:prstGeom>
              <a:blipFill>
                <a:blip r:embed="rId6"/>
                <a:stretch>
                  <a:fillRect l="-13559" r="-1525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/>
          <p:cNvSpPr/>
          <p:nvPr/>
        </p:nvSpPr>
        <p:spPr>
          <a:xfrm>
            <a:off x="2457140" y="856392"/>
            <a:ext cx="1471612" cy="883921"/>
          </a:xfrm>
          <a:custGeom>
            <a:avLst/>
            <a:gdLst>
              <a:gd name="connsiteX0" fmla="*/ 0 w 1471612"/>
              <a:gd name="connsiteY0" fmla="*/ 1052416 h 1052416"/>
              <a:gd name="connsiteX1" fmla="*/ 528637 w 1471612"/>
              <a:gd name="connsiteY1" fmla="*/ 9429 h 1052416"/>
              <a:gd name="connsiteX2" fmla="*/ 1471612 w 1471612"/>
              <a:gd name="connsiteY2" fmla="*/ 509491 h 1052416"/>
              <a:gd name="connsiteX3" fmla="*/ 1471612 w 1471612"/>
              <a:gd name="connsiteY3" fmla="*/ 509491 h 1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612" h="1052416">
                <a:moveTo>
                  <a:pt x="0" y="1052416"/>
                </a:moveTo>
                <a:cubicBezTo>
                  <a:pt x="141684" y="576166"/>
                  <a:pt x="283368" y="99916"/>
                  <a:pt x="528637" y="9429"/>
                </a:cubicBezTo>
                <a:cubicBezTo>
                  <a:pt x="773906" y="-81058"/>
                  <a:pt x="1471612" y="509491"/>
                  <a:pt x="1471612" y="509491"/>
                </a:cubicBezTo>
                <a:lnTo>
                  <a:pt x="1471612" y="50949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0992" y="564037"/>
                <a:ext cx="169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92" y="564037"/>
                <a:ext cx="169855" cy="276999"/>
              </a:xfrm>
              <a:prstGeom prst="rect">
                <a:avLst/>
              </a:prstGeom>
              <a:blipFill>
                <a:blip r:embed="rId7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3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</p:spPr>
            <p:txBody>
              <a:bodyPr/>
              <a:lstStyle/>
              <a:p>
                <a:r>
                  <a:rPr lang="en-GB" sz="4000" dirty="0" smtClean="0"/>
                  <a:t>The curvilinear coordinate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5188" y="-169862"/>
                <a:ext cx="8229600" cy="1143000"/>
              </a:xfrm>
              <a:blipFill>
                <a:blip r:embed="rId2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0343" y="2348880"/>
                <a:ext cx="7202058" cy="1987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3200" dirty="0" smtClean="0"/>
                  <a:t>: The shortest path (straight line) from O to P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3200" dirty="0" smtClean="0"/>
                  <a:t> : the distance travelled by P along of the trajectory 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43" y="2348880"/>
                <a:ext cx="7202058" cy="1987082"/>
              </a:xfrm>
              <a:prstGeom prst="rect">
                <a:avLst/>
              </a:prstGeom>
              <a:blipFill>
                <a:blip r:embed="rId3"/>
                <a:stretch>
                  <a:fillRect l="-3384" t="-6135" r="-3892" b="-1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2442622" y="54868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412968" y="15892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92790" y="1045017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90" y="1045017"/>
                <a:ext cx="379142" cy="276999"/>
              </a:xfrm>
              <a:prstGeom prst="rect">
                <a:avLst/>
              </a:prstGeom>
              <a:blipFill>
                <a:blip r:embed="rId4"/>
                <a:stretch>
                  <a:fillRect l="-11290" r="-145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67485" y="1624705"/>
                <a:ext cx="443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85" y="1624705"/>
                <a:ext cx="443262" cy="276999"/>
              </a:xfrm>
              <a:prstGeom prst="rect">
                <a:avLst/>
              </a:prstGeom>
              <a:blipFill>
                <a:blip r:embed="rId5"/>
                <a:stretch>
                  <a:fillRect l="-95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46" idx="1"/>
          </p:cNvCxnSpPr>
          <p:nvPr/>
        </p:nvCxnSpPr>
        <p:spPr>
          <a:xfrm flipV="1">
            <a:off x="2367485" y="1178183"/>
            <a:ext cx="1616110" cy="585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49407" y="1507506"/>
                <a:ext cx="36150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07" y="1507506"/>
                <a:ext cx="361509" cy="277576"/>
              </a:xfrm>
              <a:prstGeom prst="rect">
                <a:avLst/>
              </a:prstGeom>
              <a:blipFill>
                <a:blip r:embed="rId6"/>
                <a:stretch>
                  <a:fillRect l="-13559" r="-1525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/>
          <p:cNvSpPr/>
          <p:nvPr/>
        </p:nvSpPr>
        <p:spPr>
          <a:xfrm>
            <a:off x="2457140" y="856392"/>
            <a:ext cx="1471612" cy="883921"/>
          </a:xfrm>
          <a:custGeom>
            <a:avLst/>
            <a:gdLst>
              <a:gd name="connsiteX0" fmla="*/ 0 w 1471612"/>
              <a:gd name="connsiteY0" fmla="*/ 1052416 h 1052416"/>
              <a:gd name="connsiteX1" fmla="*/ 528637 w 1471612"/>
              <a:gd name="connsiteY1" fmla="*/ 9429 h 1052416"/>
              <a:gd name="connsiteX2" fmla="*/ 1471612 w 1471612"/>
              <a:gd name="connsiteY2" fmla="*/ 509491 h 1052416"/>
              <a:gd name="connsiteX3" fmla="*/ 1471612 w 1471612"/>
              <a:gd name="connsiteY3" fmla="*/ 509491 h 1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612" h="1052416">
                <a:moveTo>
                  <a:pt x="0" y="1052416"/>
                </a:moveTo>
                <a:cubicBezTo>
                  <a:pt x="141684" y="576166"/>
                  <a:pt x="283368" y="99916"/>
                  <a:pt x="528637" y="9429"/>
                </a:cubicBezTo>
                <a:cubicBezTo>
                  <a:pt x="773906" y="-81058"/>
                  <a:pt x="1471612" y="509491"/>
                  <a:pt x="1471612" y="509491"/>
                </a:cubicBezTo>
                <a:lnTo>
                  <a:pt x="1471612" y="50949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flipH="1">
            <a:off x="941458" y="4752437"/>
            <a:ext cx="8168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trajectory can have any shape: straight line, curve, circular … 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0992" y="564037"/>
                <a:ext cx="169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992" y="564037"/>
                <a:ext cx="169855" cy="276999"/>
              </a:xfrm>
              <a:prstGeom prst="rect">
                <a:avLst/>
              </a:prstGeom>
              <a:blipFill>
                <a:blip r:embed="rId7"/>
                <a:stretch>
                  <a:fillRect l="-17857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4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07" y="-19968"/>
            <a:ext cx="8229600" cy="1143000"/>
          </a:xfrm>
        </p:spPr>
        <p:txBody>
          <a:bodyPr/>
          <a:lstStyle/>
          <a:p>
            <a:r>
              <a:rPr lang="en-GB" sz="4000" dirty="0" smtClean="0"/>
              <a:t>We want to study the motion of the point 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3" name="Right Arrow 2"/>
          <p:cNvSpPr/>
          <p:nvPr/>
        </p:nvSpPr>
        <p:spPr>
          <a:xfrm rot="5400000">
            <a:off x="3770860" y="2628881"/>
            <a:ext cx="1186995" cy="71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87624" y="3562853"/>
                <a:ext cx="5905014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2853"/>
                <a:ext cx="5905014" cy="583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69568" y="1465289"/>
                <a:ext cx="3389581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8" y="1465289"/>
                <a:ext cx="3389581" cy="583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flipH="1">
            <a:off x="539552" y="502264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However, when we study a particle in motion, it is implicit that the coordinates of the particle vary with time, so we can omit “(t)”…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74</a:t>
            </a:fld>
            <a:endParaRPr lang="en-US" altLang="zh-C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75656" y="1153511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75656" y="2960297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67544" y="2960297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1488" y="282179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88" y="2821797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6004" y="980728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04" y="980728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61317" y="2787514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17" y="2787514"/>
                <a:ext cx="218842" cy="276999"/>
              </a:xfrm>
              <a:prstGeom prst="rect">
                <a:avLst/>
              </a:prstGeom>
              <a:blipFill>
                <a:blip r:embed="rId4"/>
                <a:stretch>
                  <a:fillRect l="-25714" r="-257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2061319" y="1195227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6924" y="1703225"/>
                <a:ext cx="13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4" y="1703225"/>
                <a:ext cx="1308628" cy="276999"/>
              </a:xfrm>
              <a:prstGeom prst="rect">
                <a:avLst/>
              </a:prstGeom>
              <a:blipFill>
                <a:blip r:embed="rId5"/>
                <a:stretch>
                  <a:fillRect l="-2791" r="-55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267744" y="980728"/>
            <a:ext cx="646884" cy="86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67744" y="710479"/>
                <a:ext cx="1118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710479"/>
                <a:ext cx="1118961" cy="276999"/>
              </a:xfrm>
              <a:prstGeom prst="rect">
                <a:avLst/>
              </a:prstGeom>
              <a:blipFill>
                <a:blip r:embed="rId6"/>
                <a:stretch>
                  <a:fillRect l="-4348" t="-46667" r="-65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1186" y="3608828"/>
                <a:ext cx="4585551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86" y="3608828"/>
                <a:ext cx="4585551" cy="4538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469058" y="2955291"/>
            <a:ext cx="727866" cy="1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5656" y="2276089"/>
            <a:ext cx="1786" cy="6653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42430" y="2974110"/>
            <a:ext cx="429927" cy="476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7417" y="4087232"/>
                <a:ext cx="191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7" y="4087232"/>
                <a:ext cx="191078" cy="276999"/>
              </a:xfrm>
              <a:prstGeom prst="rect">
                <a:avLst/>
              </a:prstGeom>
              <a:blipFill>
                <a:blip r:embed="rId14"/>
                <a:stretch>
                  <a:fillRect l="-29032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66691" y="3016077"/>
                <a:ext cx="2053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91" y="3016077"/>
                <a:ext cx="20531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87624" y="3356992"/>
                <a:ext cx="299056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56992"/>
                <a:ext cx="299056" cy="4538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7624" y="2204864"/>
                <a:ext cx="2231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223138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5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75</a:t>
            </a:fld>
            <a:endParaRPr lang="en-US" altLang="zh-C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75656" y="1153511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75656" y="2960297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67544" y="2960297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1488" y="282179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88" y="2821797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6004" y="980728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04" y="980728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61317" y="2787514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17" y="2787514"/>
                <a:ext cx="218842" cy="276999"/>
              </a:xfrm>
              <a:prstGeom prst="rect">
                <a:avLst/>
              </a:prstGeom>
              <a:blipFill>
                <a:blip r:embed="rId4"/>
                <a:stretch>
                  <a:fillRect l="-25714" r="-257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2061319" y="1195227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6924" y="1703225"/>
                <a:ext cx="13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4" y="1703225"/>
                <a:ext cx="1308628" cy="276999"/>
              </a:xfrm>
              <a:prstGeom prst="rect">
                <a:avLst/>
              </a:prstGeom>
              <a:blipFill>
                <a:blip r:embed="rId5"/>
                <a:stretch>
                  <a:fillRect l="-2791" r="-55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267744" y="980728"/>
            <a:ext cx="646884" cy="86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67744" y="710479"/>
                <a:ext cx="1118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710479"/>
                <a:ext cx="1118961" cy="276999"/>
              </a:xfrm>
              <a:prstGeom prst="rect">
                <a:avLst/>
              </a:prstGeom>
              <a:blipFill>
                <a:blip r:embed="rId6"/>
                <a:stretch>
                  <a:fillRect l="-4348" t="-46667" r="-65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4133900" y="4242260"/>
            <a:ext cx="5496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69058" y="4905582"/>
                <a:ext cx="6212829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58" y="4905582"/>
                <a:ext cx="6212829" cy="701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1186" y="3608828"/>
                <a:ext cx="4585551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86" y="3608828"/>
                <a:ext cx="4585551" cy="4538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469058" y="2955291"/>
            <a:ext cx="727866" cy="1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5656" y="2276089"/>
            <a:ext cx="1786" cy="6653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42430" y="2974110"/>
            <a:ext cx="429927" cy="476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7417" y="4087232"/>
                <a:ext cx="191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7" y="4087232"/>
                <a:ext cx="191078" cy="276999"/>
              </a:xfrm>
              <a:prstGeom prst="rect">
                <a:avLst/>
              </a:prstGeom>
              <a:blipFill>
                <a:blip r:embed="rId14"/>
                <a:stretch>
                  <a:fillRect l="-29032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66691" y="3016077"/>
                <a:ext cx="2053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91" y="3016077"/>
                <a:ext cx="20531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87624" y="3356992"/>
                <a:ext cx="299056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56992"/>
                <a:ext cx="299056" cy="4538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7624" y="2204864"/>
                <a:ext cx="2231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223138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76</a:t>
            </a:fld>
            <a:endParaRPr lang="en-US" altLang="zh-C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75656" y="1153511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75656" y="2960297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67544" y="2960297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1488" y="2821797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88" y="2821797"/>
                <a:ext cx="188128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6004" y="980728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004" y="980728"/>
                <a:ext cx="191526" cy="276999"/>
              </a:xfrm>
              <a:prstGeom prst="rect">
                <a:avLst/>
              </a:prstGeom>
              <a:blipFill>
                <a:blip r:embed="rId3"/>
                <a:stretch>
                  <a:fillRect l="-29032" r="-2903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61317" y="2787514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17" y="2787514"/>
                <a:ext cx="218842" cy="276999"/>
              </a:xfrm>
              <a:prstGeom prst="rect">
                <a:avLst/>
              </a:prstGeom>
              <a:blipFill>
                <a:blip r:embed="rId4"/>
                <a:stretch>
                  <a:fillRect l="-25714" r="-2571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2061319" y="1195227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96924" y="1703225"/>
                <a:ext cx="13086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4" y="1703225"/>
                <a:ext cx="1308628" cy="276999"/>
              </a:xfrm>
              <a:prstGeom prst="rect">
                <a:avLst/>
              </a:prstGeom>
              <a:blipFill>
                <a:blip r:embed="rId5"/>
                <a:stretch>
                  <a:fillRect l="-2791" r="-558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267744" y="980728"/>
            <a:ext cx="646884" cy="86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67744" y="710479"/>
                <a:ext cx="1118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710479"/>
                <a:ext cx="1118961" cy="276999"/>
              </a:xfrm>
              <a:prstGeom prst="rect">
                <a:avLst/>
              </a:prstGeom>
              <a:blipFill>
                <a:blip r:embed="rId6"/>
                <a:stretch>
                  <a:fillRect l="-4348" t="-46667" r="-65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4133900" y="4242260"/>
            <a:ext cx="5496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69058" y="4905582"/>
                <a:ext cx="6212829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58" y="4905582"/>
                <a:ext cx="6212829" cy="701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31241" y="58959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241" y="5895911"/>
                <a:ext cx="6212829" cy="4267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1186" y="3608828"/>
                <a:ext cx="4585551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86" y="3608828"/>
                <a:ext cx="4585551" cy="4538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1469058" y="2955291"/>
            <a:ext cx="727866" cy="1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5656" y="2276089"/>
            <a:ext cx="1786" cy="6653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042430" y="2974110"/>
            <a:ext cx="429927" cy="4766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7417" y="4087232"/>
                <a:ext cx="191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17" y="4087232"/>
                <a:ext cx="191078" cy="276999"/>
              </a:xfrm>
              <a:prstGeom prst="rect">
                <a:avLst/>
              </a:prstGeom>
              <a:blipFill>
                <a:blip r:embed="rId14"/>
                <a:stretch>
                  <a:fillRect l="-29032" r="-2903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66691" y="3016077"/>
                <a:ext cx="2053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91" y="3016077"/>
                <a:ext cx="20531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87624" y="3356992"/>
                <a:ext cx="299056" cy="453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56992"/>
                <a:ext cx="299056" cy="4538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7624" y="2204864"/>
                <a:ext cx="2231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223138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14" y="-12956"/>
            <a:ext cx="8229600" cy="1143000"/>
          </a:xfrm>
        </p:spPr>
        <p:txBody>
          <a:bodyPr/>
          <a:lstStyle/>
          <a:p>
            <a:r>
              <a:rPr lang="en-GB" sz="3200" dirty="0" smtClean="0"/>
              <a:t>The velocity vector components in Cartesian coordinate system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759875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759875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59" y="1748080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59" y="1748080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021" y="106553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21" y="1065531"/>
                <a:ext cx="6212829" cy="4267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14" y="-12956"/>
            <a:ext cx="8229600" cy="1143000"/>
          </a:xfrm>
        </p:spPr>
        <p:txBody>
          <a:bodyPr/>
          <a:lstStyle/>
          <a:p>
            <a:r>
              <a:rPr lang="en-GB" sz="3200" dirty="0" smtClean="0"/>
              <a:t>The velocity vector components in Cartesian coordinate system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759875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759875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59" y="1748080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59" y="1748080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1952766" y="3716384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52766" y="5523170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44654" y="5523170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88598" y="5384670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98" y="5384670"/>
                <a:ext cx="188128" cy="276999"/>
              </a:xfrm>
              <a:prstGeom prst="rect">
                <a:avLst/>
              </a:prstGeom>
              <a:blipFill>
                <a:blip r:embed="rId6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83114" y="3543601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14" y="3543601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38427" y="5350387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27" y="5350387"/>
                <a:ext cx="218842" cy="276999"/>
              </a:xfrm>
              <a:prstGeom prst="rect">
                <a:avLst/>
              </a:prstGeom>
              <a:blipFill>
                <a:blip r:embed="rId8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2538429" y="37581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74034" y="4266098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34" y="4266098"/>
                <a:ext cx="379142" cy="276999"/>
              </a:xfrm>
              <a:prstGeom prst="rect">
                <a:avLst/>
              </a:prstGeom>
              <a:blipFill>
                <a:blip r:embed="rId9"/>
                <a:stretch>
                  <a:fillRect l="-12903" r="-1290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2744854" y="3543601"/>
            <a:ext cx="646884" cy="86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55903" y="3310468"/>
                <a:ext cx="478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03" y="3310468"/>
                <a:ext cx="478849" cy="276999"/>
              </a:xfrm>
              <a:prstGeom prst="rect">
                <a:avLst/>
              </a:prstGeom>
              <a:blipFill>
                <a:blip r:embed="rId10"/>
                <a:stretch>
                  <a:fillRect l="-10127" t="-44444" r="-164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652119" y="3411851"/>
            <a:ext cx="224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velocity vector is tangent to the trajectory of the particle.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53248" y="4249128"/>
            <a:ext cx="1152128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34029" y="3471211"/>
            <a:ext cx="809676" cy="698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021" y="106553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21" y="1065531"/>
                <a:ext cx="6212829" cy="4267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1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952766" y="5805264"/>
            <a:ext cx="4779822" cy="844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14" y="-12956"/>
            <a:ext cx="8229600" cy="1143000"/>
          </a:xfrm>
        </p:spPr>
        <p:txBody>
          <a:bodyPr/>
          <a:lstStyle/>
          <a:p>
            <a:r>
              <a:rPr lang="en-GB" sz="3200" dirty="0" smtClean="0"/>
              <a:t>The velocity vector components in Cartesian coordinate system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759875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759875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59" y="1748080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59" y="1748080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1952766" y="3716384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52766" y="5523170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44654" y="5523170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88598" y="5384670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98" y="5384670"/>
                <a:ext cx="188128" cy="276999"/>
              </a:xfrm>
              <a:prstGeom prst="rect">
                <a:avLst/>
              </a:prstGeom>
              <a:blipFill>
                <a:blip r:embed="rId6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83114" y="3543601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114" y="3543601"/>
                <a:ext cx="191526" cy="276999"/>
              </a:xfrm>
              <a:prstGeom prst="rect">
                <a:avLst/>
              </a:prstGeom>
              <a:blipFill>
                <a:blip r:embed="rId7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38427" y="5350387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427" y="5350387"/>
                <a:ext cx="218842" cy="276999"/>
              </a:xfrm>
              <a:prstGeom prst="rect">
                <a:avLst/>
              </a:prstGeom>
              <a:blipFill>
                <a:blip r:embed="rId8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2538429" y="3758100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74034" y="4266098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34" y="4266098"/>
                <a:ext cx="379142" cy="276999"/>
              </a:xfrm>
              <a:prstGeom prst="rect">
                <a:avLst/>
              </a:prstGeom>
              <a:blipFill>
                <a:blip r:embed="rId9"/>
                <a:stretch>
                  <a:fillRect l="-12903" r="-1290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2744854" y="3543601"/>
            <a:ext cx="646884" cy="86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55903" y="3310468"/>
                <a:ext cx="478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03" y="3310468"/>
                <a:ext cx="478849" cy="276999"/>
              </a:xfrm>
              <a:prstGeom prst="rect">
                <a:avLst/>
              </a:prstGeom>
              <a:blipFill>
                <a:blip r:embed="rId10"/>
                <a:stretch>
                  <a:fillRect l="-10127" t="-44444" r="-1645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652119" y="3411851"/>
            <a:ext cx="224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velocity vector is tangent to the trajectory of the particle.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53248" y="4249128"/>
            <a:ext cx="1152128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34029" y="3471211"/>
            <a:ext cx="809676" cy="698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flipH="1">
                <a:off x="2083925" y="5888218"/>
                <a:ext cx="4720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 velocity vector describes the change rate of the coordinates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 smtClean="0"/>
                  <a:t>of the particle 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83925" y="5888218"/>
                <a:ext cx="4720322" cy="646331"/>
              </a:xfrm>
              <a:prstGeom prst="rect">
                <a:avLst/>
              </a:prstGeom>
              <a:blipFill>
                <a:blip r:embed="rId11"/>
                <a:stretch>
                  <a:fillRect l="-11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572021" y="106553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21" y="1065531"/>
                <a:ext cx="6212829" cy="4267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88" y="-169862"/>
            <a:ext cx="8229600" cy="1143000"/>
          </a:xfrm>
        </p:spPr>
        <p:txBody>
          <a:bodyPr/>
          <a:lstStyle/>
          <a:p>
            <a:r>
              <a:rPr lang="en-GB" sz="4000" dirty="0" smtClean="0"/>
              <a:t>Reference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65" y="764704"/>
            <a:ext cx="8229600" cy="4525963"/>
          </a:xfrm>
        </p:spPr>
        <p:txBody>
          <a:bodyPr/>
          <a:lstStyle/>
          <a:p>
            <a:r>
              <a:rPr lang="en-GB" sz="2400" dirty="0" smtClean="0"/>
              <a:t>To describe the motion of any bodies, it is necessary to choose a reference frame.</a:t>
            </a:r>
          </a:p>
          <a:p>
            <a:r>
              <a:rPr lang="en-GB" sz="2400" dirty="0" smtClean="0"/>
              <a:t>A reference frame is a coordinate system associated (description of the position) with a clockwork (description of the time)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</a:t>
            </a:fld>
            <a:endParaRPr lang="en-US" altLang="zh-CN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24304" y="3027686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24304" y="4834472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16192" y="4834472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60136" y="469597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36" y="469597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54652" y="285490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652" y="2854903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3958" y="5877272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958" y="5877272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9965" y="466168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965" y="4661689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99592" y="3131902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with a Cartesian system: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45572" y="3577400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72" y="3577400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2903" r="-1290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99071" y="6187827"/>
                <a:ext cx="36182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the Cartesian coordinates of P 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: the time </a:t>
                </a:r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1" y="6187827"/>
                <a:ext cx="3618235" cy="646331"/>
              </a:xfrm>
              <a:prstGeom prst="rect">
                <a:avLst/>
              </a:prstGeom>
              <a:blipFill>
                <a:blip r:embed="rId8"/>
                <a:stretch>
                  <a:fillRect t="-4717" r="-50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3347864" y="4571649"/>
            <a:ext cx="972384" cy="22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57289" y="4208258"/>
                <a:ext cx="293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:Origin of the reference frame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9" y="4208258"/>
                <a:ext cx="2931123" cy="276999"/>
              </a:xfrm>
              <a:prstGeom prst="rect">
                <a:avLst/>
              </a:prstGeom>
              <a:blipFill>
                <a:blip r:embed="rId9"/>
                <a:stretch>
                  <a:fillRect l="-2911" t="-28261" r="-37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4468" y="2754959"/>
            <a:ext cx="523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case: particle at rest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are constant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blipFill>
                <a:blip r:embed="rId8"/>
                <a:stretch>
                  <a:fillRect l="-2253" t="-24590" r="-433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4468" y="2754959"/>
            <a:ext cx="523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case: particle at rest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are constant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blipFill>
                <a:blip r:embed="rId8"/>
                <a:stretch>
                  <a:fillRect l="-2253" t="-24590" r="-433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698428" y="3537062"/>
            <a:ext cx="809676" cy="46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783097" y="3301602"/>
                <a:ext cx="133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097" y="3301602"/>
                <a:ext cx="1332352" cy="369332"/>
              </a:xfrm>
              <a:prstGeom prst="rect">
                <a:avLst/>
              </a:prstGeom>
              <a:blipFill>
                <a:blip r:embed="rId9"/>
                <a:stretch>
                  <a:fillRect l="-2752" r="-504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717032"/>
                <a:ext cx="134139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17032"/>
                <a:ext cx="1341393" cy="398507"/>
              </a:xfrm>
              <a:prstGeom prst="rect">
                <a:avLst/>
              </a:prstGeom>
              <a:blipFill>
                <a:blip r:embed="rId10"/>
                <a:stretch>
                  <a:fillRect l="-2727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10506" y="4119256"/>
                <a:ext cx="133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6" y="4119256"/>
                <a:ext cx="1332352" cy="369332"/>
              </a:xfrm>
              <a:prstGeom prst="rect">
                <a:avLst/>
              </a:prstGeom>
              <a:blipFill>
                <a:blip r:embed="rId11"/>
                <a:stretch>
                  <a:fillRect l="-2740" r="-502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4468" y="2754959"/>
            <a:ext cx="523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case: particle at rest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are constant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blipFill>
                <a:blip r:embed="rId8"/>
                <a:stretch>
                  <a:fillRect l="-2253" t="-24590" r="-433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698428" y="3537062"/>
            <a:ext cx="809676" cy="46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783097" y="3301602"/>
                <a:ext cx="133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097" y="3301602"/>
                <a:ext cx="1332352" cy="369332"/>
              </a:xfrm>
              <a:prstGeom prst="rect">
                <a:avLst/>
              </a:prstGeom>
              <a:blipFill>
                <a:blip r:embed="rId9"/>
                <a:stretch>
                  <a:fillRect l="-2752" r="-504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717032"/>
                <a:ext cx="134139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17032"/>
                <a:ext cx="1341393" cy="398507"/>
              </a:xfrm>
              <a:prstGeom prst="rect">
                <a:avLst/>
              </a:prstGeom>
              <a:blipFill>
                <a:blip r:embed="rId10"/>
                <a:stretch>
                  <a:fillRect l="-2727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10506" y="4119256"/>
                <a:ext cx="133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6" y="4119256"/>
                <a:ext cx="1332352" cy="369332"/>
              </a:xfrm>
              <a:prstGeom prst="rect">
                <a:avLst/>
              </a:prstGeom>
              <a:blipFill>
                <a:blip r:embed="rId11"/>
                <a:stretch>
                  <a:fillRect l="-2740" r="-502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5048" y="4538213"/>
            <a:ext cx="778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Excepted for this situation, it is implicit that the particle move, (displacement, its position change with time) so we can simply use: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20678" y="5218932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78" y="5218932"/>
                <a:ext cx="6212829" cy="4267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velocity vector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48710" y="125692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8" y="1784343"/>
                <a:ext cx="1898981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4" y="1669503"/>
                <a:ext cx="1911998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5508"/>
                <a:ext cx="1864998" cy="703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84468" y="2754959"/>
            <a:ext cx="523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case: particle at rest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are constant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221" y="3537062"/>
                <a:ext cx="3518207" cy="369332"/>
              </a:xfrm>
              <a:prstGeom prst="rect">
                <a:avLst/>
              </a:prstGeom>
              <a:blipFill>
                <a:blip r:embed="rId8"/>
                <a:stretch>
                  <a:fillRect l="-2253" t="-24590" r="-4333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698428" y="3537062"/>
            <a:ext cx="809676" cy="468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783097" y="3301602"/>
                <a:ext cx="133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097" y="3301602"/>
                <a:ext cx="1332352" cy="369332"/>
              </a:xfrm>
              <a:prstGeom prst="rect">
                <a:avLst/>
              </a:prstGeom>
              <a:blipFill>
                <a:blip r:embed="rId9"/>
                <a:stretch>
                  <a:fillRect l="-2752" r="-504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96136" y="3717032"/>
                <a:ext cx="134139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17032"/>
                <a:ext cx="1341393" cy="398507"/>
              </a:xfrm>
              <a:prstGeom prst="rect">
                <a:avLst/>
              </a:prstGeom>
              <a:blipFill>
                <a:blip r:embed="rId10"/>
                <a:stretch>
                  <a:fillRect l="-2727" r="-4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10506" y="4119256"/>
                <a:ext cx="1332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6" y="4119256"/>
                <a:ext cx="1332352" cy="369332"/>
              </a:xfrm>
              <a:prstGeom prst="rect">
                <a:avLst/>
              </a:prstGeom>
              <a:blipFill>
                <a:blip r:embed="rId11"/>
                <a:stretch>
                  <a:fillRect l="-2740" r="-502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5048" y="4538213"/>
            <a:ext cx="778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Excepted for this situation, it is implicit that the particle move, (displacement, its position change with time) so we can simply use: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390215" y="5659403"/>
                <a:ext cx="112838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15" y="5659403"/>
                <a:ext cx="1128386" cy="701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84191" y="5682692"/>
                <a:ext cx="114140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91" y="5682692"/>
                <a:ext cx="1141403" cy="701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72845" y="5606150"/>
                <a:ext cx="149470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45" y="5606150"/>
                <a:ext cx="1494704" cy="701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59" y="810111"/>
                <a:ext cx="6212829" cy="4267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20678" y="5218932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78" y="5218932"/>
                <a:ext cx="6212829" cy="4267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7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9" name="Down Arrow 8"/>
          <p:cNvSpPr/>
          <p:nvPr/>
        </p:nvSpPr>
        <p:spPr>
          <a:xfrm>
            <a:off x="3707396" y="1477669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721096" y="2317477"/>
                <a:ext cx="9865096" cy="1070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096" y="2317477"/>
                <a:ext cx="9865096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339752" y="3356992"/>
            <a:ext cx="3600400" cy="114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9" name="Down Arrow 8"/>
          <p:cNvSpPr/>
          <p:nvPr/>
        </p:nvSpPr>
        <p:spPr>
          <a:xfrm>
            <a:off x="3707396" y="1477669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721096" y="2317477"/>
                <a:ext cx="9865096" cy="1070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096" y="2317477"/>
                <a:ext cx="9865096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58596" y="43203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17" y="373763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cceleration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72483" y="3685639"/>
                <a:ext cx="4176825" cy="79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83" y="3685639"/>
                <a:ext cx="4176825" cy="7960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flipH="1">
            <a:off x="6324556" y="3602941"/>
            <a:ext cx="224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Important to remember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339752" y="3356992"/>
            <a:ext cx="3600400" cy="114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9" name="Down Arrow 8"/>
          <p:cNvSpPr/>
          <p:nvPr/>
        </p:nvSpPr>
        <p:spPr>
          <a:xfrm>
            <a:off x="3707396" y="1477669"/>
            <a:ext cx="50405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721096" y="2317477"/>
                <a:ext cx="9865096" cy="10705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096" y="2317477"/>
                <a:ext cx="9865096" cy="1070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58596" y="43203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3568" y="4824643"/>
                <a:ext cx="219194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24643"/>
                <a:ext cx="2191947" cy="741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99992" y="4725144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725144"/>
                <a:ext cx="2214004" cy="741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40093" y="5661248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093" y="5661248"/>
                <a:ext cx="2142446" cy="741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5917" y="373763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cceleration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7" y="854711"/>
                <a:ext cx="6212829" cy="426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72483" y="3685639"/>
                <a:ext cx="4176825" cy="79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483" y="3685639"/>
                <a:ext cx="4176825" cy="7960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 flipH="1">
            <a:off x="6324556" y="3602941"/>
            <a:ext cx="224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Important to remember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347864" y="692696"/>
            <a:ext cx="3600400" cy="114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495106" y="164528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44029" y="107333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cceleration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1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88" y="-169862"/>
            <a:ext cx="8229600" cy="1143000"/>
          </a:xfrm>
        </p:spPr>
        <p:txBody>
          <a:bodyPr/>
          <a:lstStyle/>
          <a:p>
            <a:r>
              <a:rPr lang="en-GB" sz="4000" dirty="0" smtClean="0"/>
              <a:t>Reference frame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65" y="764704"/>
            <a:ext cx="8229600" cy="4525963"/>
          </a:xfrm>
        </p:spPr>
        <p:txBody>
          <a:bodyPr/>
          <a:lstStyle/>
          <a:p>
            <a:r>
              <a:rPr lang="en-GB" sz="2400" dirty="0" smtClean="0"/>
              <a:t>To describe the motion of any bodies, it is necessary to choose a reference frame.</a:t>
            </a:r>
          </a:p>
          <a:p>
            <a:r>
              <a:rPr lang="en-GB" sz="2400" dirty="0" smtClean="0"/>
              <a:t>A reference frame is a coordinate system associated (description of the position) with a clockwork (description of the time)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</a:t>
            </a:fld>
            <a:endParaRPr lang="en-US" altLang="zh-CN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24304" y="3027686"/>
            <a:ext cx="0" cy="181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24304" y="4834472"/>
            <a:ext cx="1935832" cy="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16192" y="4834472"/>
            <a:ext cx="1008112" cy="104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60136" y="469597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36" y="469597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554652" y="2854903"/>
                <a:ext cx="191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652" y="2854903"/>
                <a:ext cx="191526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3958" y="5877272"/>
                <a:ext cx="173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958" y="5877272"/>
                <a:ext cx="173894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9965" y="4661689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965" y="4661689"/>
                <a:ext cx="218842" cy="276999"/>
              </a:xfrm>
              <a:prstGeom prst="rect">
                <a:avLst/>
              </a:prstGeom>
              <a:blipFill>
                <a:blip r:embed="rId6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99592" y="3131902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with a Cartesian system: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5409967" y="3069402"/>
            <a:ext cx="2700337" cy="1228725"/>
          </a:xfrm>
          <a:custGeom>
            <a:avLst/>
            <a:gdLst>
              <a:gd name="connsiteX0" fmla="*/ 0 w 2700337"/>
              <a:gd name="connsiteY0" fmla="*/ 1228725 h 1228725"/>
              <a:gd name="connsiteX1" fmla="*/ 600075 w 2700337"/>
              <a:gd name="connsiteY1" fmla="*/ 300037 h 1228725"/>
              <a:gd name="connsiteX2" fmla="*/ 1628775 w 2700337"/>
              <a:gd name="connsiteY2" fmla="*/ 642937 h 1228725"/>
              <a:gd name="connsiteX3" fmla="*/ 2700337 w 2700337"/>
              <a:gd name="connsiteY3" fmla="*/ 0 h 1228725"/>
              <a:gd name="connsiteX4" fmla="*/ 2700337 w 2700337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0337" h="1228725">
                <a:moveTo>
                  <a:pt x="0" y="1228725"/>
                </a:moveTo>
                <a:cubicBezTo>
                  <a:pt x="164306" y="813196"/>
                  <a:pt x="328613" y="397668"/>
                  <a:pt x="600075" y="300037"/>
                </a:cubicBezTo>
                <a:cubicBezTo>
                  <a:pt x="871537" y="202406"/>
                  <a:pt x="1278732" y="692943"/>
                  <a:pt x="1628775" y="642937"/>
                </a:cubicBezTo>
                <a:cubicBezTo>
                  <a:pt x="1978818" y="592931"/>
                  <a:pt x="2700337" y="0"/>
                  <a:pt x="2700337" y="0"/>
                </a:cubicBezTo>
                <a:lnTo>
                  <a:pt x="2700337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7778942" y="3477794"/>
            <a:ext cx="310916" cy="632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16442" y="409596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Trajectory of the particle (point P) in this reference frame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45572" y="3577400"/>
                <a:ext cx="379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72" y="3577400"/>
                <a:ext cx="379142" cy="276999"/>
              </a:xfrm>
              <a:prstGeom prst="rect">
                <a:avLst/>
              </a:prstGeom>
              <a:blipFill>
                <a:blip r:embed="rId7"/>
                <a:stretch>
                  <a:fillRect l="-12903" r="-1290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99071" y="6187827"/>
                <a:ext cx="361823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the Cartesian coordinates of P 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 smtClean="0"/>
                  <a:t>: the time </a:t>
                </a:r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1" y="6187827"/>
                <a:ext cx="3618235" cy="646331"/>
              </a:xfrm>
              <a:prstGeom prst="rect">
                <a:avLst/>
              </a:prstGeom>
              <a:blipFill>
                <a:blip r:embed="rId8"/>
                <a:stretch>
                  <a:fillRect t="-4717" r="-50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3347864" y="4571649"/>
            <a:ext cx="972384" cy="22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57289" y="4208258"/>
                <a:ext cx="293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 smtClean="0"/>
                  <a:t>:Origin of the reference frame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9" y="4208258"/>
                <a:ext cx="2931123" cy="276999"/>
              </a:xfrm>
              <a:prstGeom prst="rect">
                <a:avLst/>
              </a:prstGeom>
              <a:blipFill>
                <a:blip r:embed="rId9"/>
                <a:stretch>
                  <a:fillRect l="-2911" t="-28261" r="-37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7227" y="3068960"/>
            <a:ext cx="747320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7864" y="692696"/>
            <a:ext cx="3600400" cy="114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495106" y="164528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44029" y="107333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cceleration vector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055" y="3154221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acceleration vector describes the change rate of the velocity vector.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88024" y="3770920"/>
            <a:ext cx="1873455" cy="9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7227" y="3068960"/>
            <a:ext cx="747320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7864" y="692696"/>
            <a:ext cx="3600400" cy="114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495106" y="164528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44029" y="107333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cceleration vector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055" y="3154221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acceleration vector describes the change rate of the velocity vector.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770920"/>
            <a:ext cx="5761523" cy="2843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88024" y="3770920"/>
            <a:ext cx="1873455" cy="9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87227" y="3068960"/>
            <a:ext cx="747320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7864" y="692696"/>
            <a:ext cx="3600400" cy="1148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495106" y="164528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27" y="1877569"/>
                <a:ext cx="2191947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69" y="1887838"/>
                <a:ext cx="2214004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479" y="1931228"/>
                <a:ext cx="2142446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44029" y="107333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cceleration vector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0055" y="3154221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acceleration vector describes the change rate of the velocity vector.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770920"/>
            <a:ext cx="5761523" cy="2843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01790" y="5419726"/>
                <a:ext cx="354221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Warning</a:t>
                </a:r>
                <a:r>
                  <a:rPr lang="en-US" dirty="0" smtClean="0"/>
                  <a:t>: the acceleration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is not always</a:t>
                </a:r>
                <a:r>
                  <a:rPr lang="en-US" dirty="0" smtClean="0"/>
                  <a:t> perpendicular to the trajectory !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90" y="5419726"/>
                <a:ext cx="3542210" cy="830997"/>
              </a:xfrm>
              <a:prstGeom prst="rect">
                <a:avLst/>
              </a:prstGeom>
              <a:blipFill>
                <a:blip r:embed="rId7"/>
                <a:stretch>
                  <a:fillRect l="-4131" t="-14706" r="-86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014228"/>
                <a:ext cx="9865096" cy="7960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788024" y="3770920"/>
            <a:ext cx="1873455" cy="90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9512" y="2067894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cases: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8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586395" y="280788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particle is at rest,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34965" y="2821732"/>
            <a:ext cx="576064" cy="54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23655" y="2776048"/>
                <a:ext cx="110363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55" y="2776048"/>
                <a:ext cx="1103635" cy="555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9512" y="2067894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cases: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88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586395" y="280788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particle is at rest,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34965" y="2821732"/>
            <a:ext cx="576064" cy="54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23655" y="2776048"/>
                <a:ext cx="110363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55" y="2776048"/>
                <a:ext cx="1103635" cy="555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flipH="1">
                <a:off x="323528" y="4225414"/>
                <a:ext cx="38432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If the particle has a linear uniform motion (velocity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 smtClean="0"/>
                  <a:t> is constant),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528" y="4225414"/>
                <a:ext cx="3843293" cy="646331"/>
              </a:xfrm>
              <a:prstGeom prst="rect">
                <a:avLst/>
              </a:prstGeom>
              <a:blipFill>
                <a:blip r:embed="rId6"/>
                <a:stretch>
                  <a:fillRect l="-12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86266" y="4005064"/>
                <a:ext cx="2905539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6" y="4005064"/>
                <a:ext cx="2905539" cy="711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9512" y="2067894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cases: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19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73" y="-142403"/>
            <a:ext cx="8229600" cy="1143000"/>
          </a:xfrm>
        </p:spPr>
        <p:txBody>
          <a:bodyPr/>
          <a:lstStyle/>
          <a:p>
            <a:r>
              <a:rPr lang="en-GB" dirty="0" smtClean="0"/>
              <a:t>The acceleration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8" y="1171574"/>
                <a:ext cx="2235163" cy="763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140" y="1171574"/>
                <a:ext cx="2214004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433" y="1142530"/>
                <a:ext cx="2142446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flipH="1">
            <a:off x="586395" y="2807889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particle is at rest,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34965" y="2821732"/>
            <a:ext cx="576064" cy="54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23655" y="2776048"/>
                <a:ext cx="110363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655" y="2776048"/>
                <a:ext cx="1103635" cy="555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flipH="1">
                <a:off x="323528" y="4225414"/>
                <a:ext cx="38432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If the particle has a linear uniform motion (velocity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 smtClean="0"/>
                  <a:t> is constant),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528" y="4225414"/>
                <a:ext cx="3843293" cy="646331"/>
              </a:xfrm>
              <a:prstGeom prst="rect">
                <a:avLst/>
              </a:prstGeom>
              <a:blipFill>
                <a:blip r:embed="rId6"/>
                <a:stretch>
                  <a:fillRect l="-12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86266" y="4005064"/>
                <a:ext cx="2905539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66" y="4005064"/>
                <a:ext cx="2905539" cy="711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6967562" y="4168427"/>
            <a:ext cx="576064" cy="54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06439" y="4160812"/>
                <a:ext cx="110363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39" y="4160812"/>
                <a:ext cx="1103635" cy="555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9512" y="2067894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Particular cases: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08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97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274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in the +x-direction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</a:t>
                </a:r>
                <a:r>
                  <a:rPr lang="en-GB" dirty="0" smtClean="0"/>
                  <a:t>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=5.5 </m:t>
                    </m:r>
                  </m:oMath>
                </a14:m>
                <a:r>
                  <a:rPr lang="en-US" dirty="0" smtClean="0"/>
                  <a:t>m,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Calculate the velocity 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+2.0 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=15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=4.0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Describe the 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car in respect to the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Your result is maybe quite complicated … How to simplify it ?</a:t>
                </a: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2746265"/>
              </a:xfrm>
              <a:prstGeom prst="rect">
                <a:avLst/>
              </a:prstGeom>
              <a:blipFill>
                <a:blip r:embed="rId7"/>
                <a:stretch>
                  <a:fillRect l="-705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flipH="1">
            <a:off x="1233343" y="5589240"/>
            <a:ext cx="194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(5 minutes)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2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98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in the +x-direction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).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</a:t>
                </a:r>
                <a:r>
                  <a:rPr lang="en-GB" dirty="0"/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5" t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979712" y="4308659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034" y="1273123"/>
            <a:ext cx="3099516" cy="6299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" y="1255163"/>
            <a:ext cx="3099516" cy="629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588" y="15720"/>
            <a:ext cx="8229600" cy="1143000"/>
          </a:xfrm>
        </p:spPr>
        <p:txBody>
          <a:bodyPr/>
          <a:lstStyle/>
          <a:p>
            <a:r>
              <a:rPr lang="en-GB" sz="3200" dirty="0" smtClean="0"/>
              <a:t>Ex. A vehicle with constant acceleration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B2A6-4997-4D6A-A223-B65D77C6B4A9}" type="slidenum">
              <a:rPr lang="en-US" altLang="zh-CN" smtClean="0"/>
              <a:pPr/>
              <a:t>99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82" y="1273125"/>
            <a:ext cx="3099516" cy="6299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45454" y="1772816"/>
            <a:ext cx="7272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58" y="1598922"/>
                <a:ext cx="188128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33603" y="1273125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89" y="2143889"/>
                <a:ext cx="617733" cy="276999"/>
              </a:xfrm>
              <a:prstGeom prst="rect">
                <a:avLst/>
              </a:prstGeom>
              <a:blipFill>
                <a:blip r:embed="rId4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1449616"/>
                <a:ext cx="218842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4751388" y="1158720"/>
            <a:ext cx="684708" cy="29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587" y="847073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896" t="-46667" r="-303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A car moves at constant acceleration in the +x-direction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).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velocity of the car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GB" dirty="0" smtClean="0"/>
                  <a:t>Describe the x-component of the velocity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of the car in respect to the time </a:t>
                </a:r>
                <a:r>
                  <a:rPr lang="en-GB" dirty="0"/>
                  <a:t>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r>
                  <a:rPr lang="en-GB" dirty="0" smtClean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1" y="2735209"/>
                <a:ext cx="7789687" cy="1246623"/>
              </a:xfrm>
              <a:prstGeom prst="rect">
                <a:avLst/>
              </a:prstGeom>
              <a:blipFill>
                <a:blip r:embed="rId7"/>
                <a:stretch>
                  <a:fillRect l="-705" t="-294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835696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36" y="2105548"/>
                <a:ext cx="286232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7020272" y="1196752"/>
            <a:ext cx="0" cy="87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151403"/>
                <a:ext cx="580095" cy="276999"/>
              </a:xfrm>
              <a:prstGeom prst="rect">
                <a:avLst/>
              </a:prstGeom>
              <a:blipFill>
                <a:blip r:embed="rId9"/>
                <a:stretch>
                  <a:fillRect l="-10526" t="-28889" r="-2210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9" y="4308659"/>
                <a:ext cx="966034" cy="524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1979712" y="4308659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87824" y="4432218"/>
                <a:ext cx="1196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2218"/>
                <a:ext cx="1196097" cy="276999"/>
              </a:xfrm>
              <a:prstGeom prst="rect">
                <a:avLst/>
              </a:prstGeom>
              <a:blipFill>
                <a:blip r:embed="rId11"/>
                <a:stretch>
                  <a:fillRect l="-4082" r="-45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>
            <a:off x="4499992" y="4293096"/>
            <a:ext cx="720080" cy="524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36096" y="4129410"/>
                <a:ext cx="1866793" cy="8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29410"/>
                <a:ext cx="1866793" cy="8826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167684</TotalTime>
  <Words>3953</Words>
  <Application>Microsoft Office PowerPoint</Application>
  <PresentationFormat>On-screen Show (4:3)</PresentationFormat>
  <Paragraphs>1281</Paragraphs>
  <Slides>119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8" baseType="lpstr">
      <vt:lpstr>Arial Unicode MS</vt:lpstr>
      <vt:lpstr>微软雅黑</vt:lpstr>
      <vt:lpstr>宋体</vt:lpstr>
      <vt:lpstr>Arial</vt:lpstr>
      <vt:lpstr>Cambria Math</vt:lpstr>
      <vt:lpstr>Times New Roman</vt:lpstr>
      <vt:lpstr>Wingdings</vt:lpstr>
      <vt:lpstr>自定义设计方案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frame</vt:lpstr>
      <vt:lpstr>Reference frame</vt:lpstr>
      <vt:lpstr>Reference frame</vt:lpstr>
      <vt:lpstr>The position vector r ⃗</vt:lpstr>
      <vt:lpstr>The position vector r ⃗</vt:lpstr>
      <vt:lpstr>The position vector r ⃗</vt:lpstr>
      <vt:lpstr>The position vector r ⃗</vt:lpstr>
      <vt:lpstr>The position vector r ⃗</vt:lpstr>
      <vt:lpstr>The position vector r ⃗</vt:lpstr>
      <vt:lpstr>The position vector r ⃗</vt:lpstr>
      <vt:lpstr>The position vector r ⃗</vt:lpstr>
      <vt:lpstr>Ex. Particle in uniform circular motion</vt:lpstr>
      <vt:lpstr>Ex. Particle in uniform circular motion</vt:lpstr>
      <vt:lpstr>Ex. Particle in uniform circular motion</vt:lpstr>
      <vt:lpstr>Ex. Particle in uniform circular motion</vt:lpstr>
      <vt:lpstr>Ex. Particle in uniform circular motion</vt:lpstr>
      <vt:lpstr>Ex. Particle in uniform circular motion</vt:lpstr>
      <vt:lpstr>PowerPoint Presentation</vt:lpstr>
      <vt:lpstr>Displacement: Introduction</vt:lpstr>
      <vt:lpstr>Displacement: Introduction</vt:lpstr>
      <vt:lpstr>Displacement: Introduction</vt:lpstr>
      <vt:lpstr>Displacement: Introduction</vt:lpstr>
      <vt:lpstr>Velocity: Introduction</vt:lpstr>
      <vt:lpstr>Velocity: Introduction</vt:lpstr>
      <vt:lpstr>Velocity: Introduction</vt:lpstr>
      <vt:lpstr>Velocity: Introduction</vt:lpstr>
      <vt:lpstr>The displacement vector ∆r ⃗</vt:lpstr>
      <vt:lpstr>The displacement vector ∆r ⃗</vt:lpstr>
      <vt:lpstr>The displacement vector ∆r ⃗</vt:lpstr>
      <vt:lpstr>The displacement vector ∆r ⃗</vt:lpstr>
      <vt:lpstr>The displacement vector ∆r ⃗</vt:lpstr>
      <vt:lpstr>The infinitesimal displacement vector dr ⃗</vt:lpstr>
      <vt:lpstr>The infinitesimal displacement vector dr ⃗</vt:lpstr>
      <vt:lpstr>The infinitesimal displacement vector dr ⃗</vt:lpstr>
      <vt:lpstr>The velocity vector v ⃗ </vt:lpstr>
      <vt:lpstr>The velocity vector v ⃗ </vt:lpstr>
      <vt:lpstr>The velocity vector v ⃗ </vt:lpstr>
      <vt:lpstr>PowerPoint Presentation</vt:lpstr>
      <vt:lpstr>Average velocity vector between two positions of the particle</vt:lpstr>
      <vt:lpstr>Average velocity vector between two positions of the particle</vt:lpstr>
      <vt:lpstr>Average velocity vector between two positions of the particle</vt:lpstr>
      <vt:lpstr>Average velocity vector between two positions of the particle</vt:lpstr>
      <vt:lpstr>Average velocity vector between two positions of the particle</vt:lpstr>
      <vt:lpstr>Average speed and average velocity </vt:lpstr>
      <vt:lpstr>Average speed and average velocity </vt:lpstr>
      <vt:lpstr>Average speed and average velocity </vt:lpstr>
      <vt:lpstr>Velocity vector components</vt:lpstr>
      <vt:lpstr>Velocity vector components</vt:lpstr>
      <vt:lpstr>Velocity vector components</vt:lpstr>
      <vt:lpstr>Velocity vector components</vt:lpstr>
      <vt:lpstr>Ex. Velocity calculation</vt:lpstr>
      <vt:lpstr>Ex. Velocity calculation</vt:lpstr>
      <vt:lpstr>Ex. Velocity calculation</vt:lpstr>
      <vt:lpstr>Ex. Velocity calculation</vt:lpstr>
      <vt:lpstr>Ex. Velocity calculation</vt:lpstr>
      <vt:lpstr>Ex. Velocity calculation</vt:lpstr>
      <vt:lpstr>Ex. Velocity calculation</vt:lpstr>
      <vt:lpstr>Ex. Velocity calculation</vt:lpstr>
      <vt:lpstr>Average speed and average velocity </vt:lpstr>
      <vt:lpstr>Coordinate along the trajectory s and displacement along the trajectory ∆s </vt:lpstr>
      <vt:lpstr>Coordinate along the trajectory s and displacement along the trajectory ∆s </vt:lpstr>
      <vt:lpstr>Coordinate along the trajectory s and displacement along the trajectory ∆s </vt:lpstr>
      <vt:lpstr>Coordinate along the trajectory s and displacement along the trajectory ∆s </vt:lpstr>
      <vt:lpstr>Coordinate along the trajectory s and displacement along the trajectory ∆s </vt:lpstr>
      <vt:lpstr>The curvilinear coordinate s</vt:lpstr>
      <vt:lpstr>The curvilinear coordinate s</vt:lpstr>
      <vt:lpstr>We want to study the motion of the point P</vt:lpstr>
      <vt:lpstr>The velocity vector </vt:lpstr>
      <vt:lpstr>The velocity vector </vt:lpstr>
      <vt:lpstr>The velocity vector </vt:lpstr>
      <vt:lpstr>The velocity vector components in Cartesian coordinate system  </vt:lpstr>
      <vt:lpstr>The velocity vector components in Cartesian coordinate system  </vt:lpstr>
      <vt:lpstr>The velocity vector components in Cartesian coordinate system  </vt:lpstr>
      <vt:lpstr>The velocity vector </vt:lpstr>
      <vt:lpstr>The velocity vector </vt:lpstr>
      <vt:lpstr>The velocity vector </vt:lpstr>
      <vt:lpstr>The velocity vector </vt:lpstr>
      <vt:lpstr>The velocity vector 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The acceleration vector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Ex. A vehicle with constant acceleration  </vt:lpstr>
      <vt:lpstr>PowerPoint Presentation</vt:lpstr>
      <vt:lpstr>Normallement, end of lesson 2 (selon les slides de Jiajie, mais trop court je pense … Rajouter exos ? Poursuivre avec ppt lesson 3 ?)</vt:lpstr>
      <vt:lpstr>PowerPoint Presentation</vt:lpstr>
      <vt:lpstr>About the middle and final examination</vt:lpstr>
      <vt:lpstr>End of the lesson 2</vt:lpstr>
      <vt:lpstr>PowerPoint Presentation</vt:lpstr>
    </vt:vector>
  </TitlesOfParts>
  <Company>江南大学物理系理学院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11-9衍射光栅</dc:title>
  <dc:creator>吴亚敏</dc:creator>
  <cp:lastModifiedBy>paul</cp:lastModifiedBy>
  <cp:revision>2458</cp:revision>
  <dcterms:created xsi:type="dcterms:W3CDTF">2005-09-11T15:39:18Z</dcterms:created>
  <dcterms:modified xsi:type="dcterms:W3CDTF">2022-01-12T12:31:06Z</dcterms:modified>
</cp:coreProperties>
</file>