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showSpecialPlsOnTitleSld="0">
  <p:sldMasterIdLst>
    <p:sldMasterId id="2147483648" r:id="rId1"/>
    <p:sldMasterId id="2147483660" r:id="rId3"/>
  </p:sldMasterIdLst>
  <p:notesMasterIdLst>
    <p:notesMasterId r:id="rId6"/>
  </p:notesMasterIdLst>
  <p:sldIdLst>
    <p:sldId id="1555" r:id="rId4"/>
    <p:sldId id="1632" r:id="rId5"/>
    <p:sldId id="1713" r:id="rId7"/>
    <p:sldId id="1585" r:id="rId8"/>
    <p:sldId id="1634" r:id="rId9"/>
    <p:sldId id="1633" r:id="rId10"/>
    <p:sldId id="1635" r:id="rId11"/>
    <p:sldId id="1637" r:id="rId12"/>
    <p:sldId id="1636" r:id="rId13"/>
    <p:sldId id="1588" r:id="rId14"/>
    <p:sldId id="1641" r:id="rId15"/>
    <p:sldId id="1640" r:id="rId16"/>
    <p:sldId id="1639" r:id="rId17"/>
    <p:sldId id="1638" r:id="rId18"/>
    <p:sldId id="1595" r:id="rId19"/>
    <p:sldId id="1643" r:id="rId20"/>
    <p:sldId id="1649" r:id="rId21"/>
    <p:sldId id="1648" r:id="rId22"/>
    <p:sldId id="1646" r:id="rId23"/>
    <p:sldId id="1645" r:id="rId24"/>
    <p:sldId id="1644" r:id="rId25"/>
    <p:sldId id="1642" r:id="rId26"/>
    <p:sldId id="1714" r:id="rId27"/>
    <p:sldId id="1589" r:id="rId28"/>
    <p:sldId id="1657" r:id="rId29"/>
    <p:sldId id="1656" r:id="rId30"/>
    <p:sldId id="1655" r:id="rId31"/>
    <p:sldId id="1654" r:id="rId32"/>
    <p:sldId id="1653" r:id="rId33"/>
    <p:sldId id="1652" r:id="rId34"/>
    <p:sldId id="1590" r:id="rId35"/>
    <p:sldId id="1660" r:id="rId36"/>
    <p:sldId id="1661" r:id="rId37"/>
    <p:sldId id="1659" r:id="rId38"/>
    <p:sldId id="1658" r:id="rId39"/>
    <p:sldId id="1591" r:id="rId40"/>
    <p:sldId id="1665" r:id="rId41"/>
    <p:sldId id="1664" r:id="rId42"/>
    <p:sldId id="1662" r:id="rId43"/>
    <p:sldId id="1592" r:id="rId44"/>
    <p:sldId id="1667" r:id="rId45"/>
    <p:sldId id="1666" r:id="rId46"/>
    <p:sldId id="1668" r:id="rId47"/>
    <p:sldId id="1599" r:id="rId48"/>
    <p:sldId id="1614" r:id="rId49"/>
    <p:sldId id="1675" r:id="rId50"/>
    <p:sldId id="1674" r:id="rId51"/>
    <p:sldId id="1673" r:id="rId52"/>
    <p:sldId id="1672" r:id="rId53"/>
    <p:sldId id="1715" r:id="rId54"/>
    <p:sldId id="1677" r:id="rId55"/>
    <p:sldId id="1676" r:id="rId56"/>
    <p:sldId id="1600" r:id="rId57"/>
    <p:sldId id="1612" r:id="rId58"/>
    <p:sldId id="1601" r:id="rId59"/>
    <p:sldId id="1678" r:id="rId60"/>
    <p:sldId id="1613" r:id="rId61"/>
    <p:sldId id="1679" r:id="rId62"/>
    <p:sldId id="1602" r:id="rId63"/>
    <p:sldId id="1680" r:id="rId64"/>
    <p:sldId id="1681" r:id="rId65"/>
    <p:sldId id="1604" r:id="rId66"/>
    <p:sldId id="1606" r:id="rId67"/>
    <p:sldId id="1683" r:id="rId68"/>
    <p:sldId id="1684" r:id="rId69"/>
    <p:sldId id="1685" r:id="rId70"/>
    <p:sldId id="1687" r:id="rId71"/>
    <p:sldId id="1686" r:id="rId72"/>
    <p:sldId id="1608" r:id="rId73"/>
    <p:sldId id="1689" r:id="rId74"/>
    <p:sldId id="1693" r:id="rId75"/>
    <p:sldId id="1692" r:id="rId76"/>
    <p:sldId id="1690" r:id="rId77"/>
    <p:sldId id="1688" r:id="rId78"/>
    <p:sldId id="1609" r:id="rId79"/>
    <p:sldId id="1694" r:id="rId80"/>
    <p:sldId id="1696" r:id="rId81"/>
    <p:sldId id="1695" r:id="rId82"/>
    <p:sldId id="1719" r:id="rId83"/>
    <p:sldId id="1717" r:id="rId84"/>
    <p:sldId id="1610" r:id="rId85"/>
    <p:sldId id="1718" r:id="rId86"/>
    <p:sldId id="1617" r:id="rId87"/>
    <p:sldId id="1619" r:id="rId88"/>
    <p:sldId id="1631" r:id="rId89"/>
    <p:sldId id="1700" r:id="rId90"/>
    <p:sldId id="1699" r:id="rId91"/>
    <p:sldId id="1698" r:id="rId92"/>
    <p:sldId id="1697" r:id="rId93"/>
    <p:sldId id="1720" r:id="rId94"/>
    <p:sldId id="1701" r:id="rId95"/>
    <p:sldId id="1703" r:id="rId96"/>
    <p:sldId id="1702" r:id="rId97"/>
    <p:sldId id="1620" r:id="rId98"/>
    <p:sldId id="1621" r:id="rId99"/>
    <p:sldId id="1708" r:id="rId100"/>
    <p:sldId id="1707" r:id="rId101"/>
    <p:sldId id="1721" r:id="rId102"/>
    <p:sldId id="1722" r:id="rId103"/>
    <p:sldId id="1723" r:id="rId104"/>
    <p:sldId id="1706" r:id="rId105"/>
    <p:sldId id="1705" r:id="rId106"/>
    <p:sldId id="1704" r:id="rId107"/>
    <p:sldId id="1709" r:id="rId108"/>
    <p:sldId id="1710" r:id="rId109"/>
    <p:sldId id="1712" r:id="rId110"/>
    <p:sldId id="1711" r:id="rId111"/>
    <p:sldId id="1352" r:id="rId1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33"/>
    <a:srgbClr val="6699FF"/>
    <a:srgbClr val="97FFFF"/>
    <a:srgbClr val="660066"/>
    <a:srgbClr val="9900FF"/>
    <a:srgbClr val="00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00" autoAdjust="0"/>
  </p:normalViewPr>
  <p:slideViewPr>
    <p:cSldViewPr>
      <p:cViewPr varScale="1">
        <p:scale>
          <a:sx n="65" d="100"/>
          <a:sy n="65" d="100"/>
        </p:scale>
        <p:origin x="1560" y="60"/>
      </p:cViewPr>
      <p:guideLst>
        <p:guide orient="horz" pos="3161"/>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6.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Hello everybody ! It is a pleasure to teach you the third lesson about University Physics.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The tangential and normal components</a:t>
            </a:r>
            <a:r>
              <a:rPr lang="en-GB" baseline="0" dirty="0" smtClean="0"/>
              <a:t> of the acceleration can be described from the velocity vectors of the particle. This is not a big surprise since we know how the velocity and the acceleration are related together.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Thus, we can describe what is</a:t>
            </a:r>
            <a:r>
              <a:rPr lang="en-GB" baseline="0" dirty="0" smtClean="0"/>
              <a:t> the x-coordinate of the suitcase when it reaches the ground.  And if you use the values given by the exercise, you will find when and how far the suitcase reaches the ground. That’s all for this exercise.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Before to finish, I just want to summary what we have seen about units, because units are very important in physics. We have used the unit of the time, the SI unit is the second. The SI unit of the length is the meter.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The SI unit of the velocity is meter per second. The SI unit of the acceleration is meter per square-second.</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PARLER LENTEMENT: The SI units of the angular velocity is the radians per seconds.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The SI unit of the angular acceleration is radians per square second. It could seems a lot but later we will see many other kinds of unit, so please to remember them well.</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That’s all for today. See you next time !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LENTEMENT: First, lets describe the normal component acceleration. You can see that the square of the velocity of the particle divided by this distance rho. Rho is the </a:t>
            </a:r>
            <a:r>
              <a:rPr lang="en-US" dirty="0" smtClean="0"/>
              <a:t>radius of curvature of the trajectory, which depends on the position of the particle P along its trajectory. Of course, it depends</a:t>
            </a:r>
            <a:r>
              <a:rPr lang="en-US" baseline="0" dirty="0" smtClean="0"/>
              <a:t> also to the trajectory.</a:t>
            </a:r>
            <a:endParaRPr lang="en-US" dirty="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Now lets describe the tangential component of the acceleration. It is simply the time derivative of the magnitude of the velocity vector, which is what we name “the instantaneous velocity ” I have described you last time.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Here I say you that these two expressions</a:t>
            </a:r>
            <a:r>
              <a:rPr lang="en-GB" baseline="0" dirty="0" smtClean="0"/>
              <a:t> are important to remember. Because they permit to describe the acceleration. They can also be used to describe what is the radius of curvature of a trajectory.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To show how it is possible to describe the radius of curvature of a trajectory. Here is a little exercise to try to do in 5 minutes. In the figure, you can see that we consider a parabolic motion of a particle, for instance it is the motion of a projectile only submitted to the gravity. The vector g describe the gravitational acceleration of the acceleration. You can see two points A and B. The radius of curvature of the trajectory is not the same at A and B. At the origin of this Cartesian system, a person throw the projectile with a certain initial velocity, described by the vector v0. Please to try to describe from what we have seen the radius of curvature at the point A.  I give you the solution in 5 minutes.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So, first we</a:t>
            </a:r>
            <a:r>
              <a:rPr lang="en-GB" baseline="0" dirty="0" smtClean="0"/>
              <a:t> have to describe what is the acceleration at the point A. The projectile is only submitted to the gravity, which means its acceleration vector is also the gravitational acceleration g. As you can see on the figure, the gravitational acceleration is directed downward. So, the acceleration vector is also directed downward. This means that at the point A, the projectile have no tangential acceleration. And then the direction of the acceleration vector is normal to the trajectory.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Then we just have to apply the equation which describe the normal acceleration. You can see a relationship between the radius of curvature of the trajectory and the gravitational acceleration.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Finally, we succeed to describe the radius of curvature of the trajectory. However, this equation is not what is asked by the exercise. We have to describe it in terms of the initial velocity v0 of the projectile.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Let’s see the initial velocity components. As</a:t>
            </a:r>
            <a:r>
              <a:rPr lang="en-GB" baseline="0" dirty="0" smtClean="0"/>
              <a:t> you can see and the figure, they depend to the angle theta, the angle between the initial velocity vector and the x-axis.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Now lets describe the components of the velocity vectors. We know the </a:t>
            </a:r>
            <a:r>
              <a:rPr lang="en-GB" baseline="0" dirty="0" err="1" smtClean="0"/>
              <a:t>accerlation</a:t>
            </a:r>
            <a:r>
              <a:rPr lang="en-GB" baseline="0" dirty="0" smtClean="0"/>
              <a:t> vectors is downward. This means there is no change about the x-component of the velocity. The x-component of the velocity is then the x-component of the initial velocity v0. But there is a change of the y-component of the velocity, described by the following equation. </a:t>
            </a:r>
            <a:r>
              <a:rPr lang="en-GB" baseline="0" dirty="0" err="1" smtClean="0"/>
              <a:t>a_y</a:t>
            </a:r>
            <a:r>
              <a:rPr lang="en-GB" baseline="0" dirty="0" smtClean="0"/>
              <a:t> is simply the y-component of the acceleration vector.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a:t>
            </a:r>
            <a:r>
              <a:rPr lang="en-GB" baseline="0" dirty="0" smtClean="0"/>
              <a:t>Last time, I have described to you Cartesian coordinates systems </a:t>
            </a:r>
            <a:r>
              <a:rPr lang="en-GB" baseline="0" dirty="0" err="1" smtClean="0"/>
              <a:t>x,y,z</a:t>
            </a:r>
            <a:r>
              <a:rPr lang="en-GB" baseline="0" dirty="0" smtClean="0"/>
              <a:t>. In this coordinate system, we have seen together different kinds of vectors such as, the position vector, the velocity vector and the acceleration vector. These three kinds of vectors are used to describe the motion of a particle. Today, we will see another kind of coordinate which are the intrinsic coordinates and which are also you to describe the motion.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The point A is a particular point of the trajectory. It is the top of the trajectory, at which the velocity vector has same direction than the x-axis.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This permits to obtain finally the radius of curvature of the trajectory of A. If you are interested to describe the radius of curvature at B, you will certainly find another expression. Maybe, this exercise was a bit long to do it in 5 minutes, but you can try later to see if you obtain the same result than me.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Now, let’s see the particular case of the uniform circular motion. At the figure, you can see an example of uniform circular motion of radius r. As always, the velocity vector is perpendicular to the trajectory which describe here a circle. And the magnitude of this velocity vector stays constant, because the motion is uniform. Only its direction change with the time. So, what happens for the time derivative the velocity ? It is simply equals 0.</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Also,</a:t>
            </a:r>
            <a:r>
              <a:rPr lang="en-GB" baseline="0" dirty="0" smtClean="0"/>
              <a:t> in this particular case, the radius of curvature of the trajectory is constant and is the radius of the circle.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So, let’s describe the intrinsic components of the acceleration. You can see that the tangential acceleration is zero. The direction of the acceleration vector is then normal to the trajectory. This is what you can see on the figure. The acceleration vector is always directed toward the </a:t>
            </a:r>
            <a:r>
              <a:rPr lang="en-GB" baseline="0" dirty="0" err="1" smtClean="0"/>
              <a:t>center</a:t>
            </a:r>
            <a:r>
              <a:rPr lang="en-GB" baseline="0" dirty="0" smtClean="0"/>
              <a:t> of the circle. Also, its magnitude don’t change with the time, but its direction change with the motion, as for the velocity vector.</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Please to remember</a:t>
            </a:r>
            <a:r>
              <a:rPr lang="en-GB" baseline="0" dirty="0" smtClean="0"/>
              <a:t> the particular case of the uniform circular motion because it will be very useful later.</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The radius r which appears in the expression of the tangential acceleration is also the radius of the circular motion.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And the magnitude of</a:t>
            </a:r>
            <a:r>
              <a:rPr lang="en-GB" baseline="0" dirty="0" smtClean="0"/>
              <a:t> the acceleration is simply the normal acceleration. You can see it is a motion which is not difficult to describe.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t>
            </a:r>
            <a:r>
              <a:rPr lang="en-GB" dirty="0" err="1" smtClean="0"/>
              <a:t>Finnaly</a:t>
            </a:r>
            <a:r>
              <a:rPr lang="en-GB" baseline="0" dirty="0" smtClean="0"/>
              <a:t>, the direction of the acceleration vector is always perpendicular to the trajectory in this particular case, and then radially inward, which means directed toward the </a:t>
            </a:r>
            <a:r>
              <a:rPr lang="en-GB" baseline="0" dirty="0" err="1" smtClean="0"/>
              <a:t>center</a:t>
            </a:r>
            <a:r>
              <a:rPr lang="en-GB" baseline="0" dirty="0" smtClean="0"/>
              <a:t> of the circle,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Here is a case of motion close to the previous one. The non-uniform circular motion. In this case also the radius of curvature of the trajectory is constant corresponding to the radius of the circle. But now, the acceleration vector is not always directed toward the </a:t>
            </a:r>
            <a:r>
              <a:rPr lang="en-GB" baseline="0" dirty="0" err="1" smtClean="0"/>
              <a:t>center</a:t>
            </a:r>
            <a:r>
              <a:rPr lang="en-GB" baseline="0" dirty="0" smtClean="0"/>
              <a:t> of the circle.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Here is a figure which describe the trajectory of the particle P. This particle has a certain acceleration vector, which describe how change its velocity. To describe the acceleration, instead of to use the Cartesian components of the acceleration vector: x, y, z, we describe now its intrinsic components On the figure, you can see the acceleration vector is the sum of two vectors, which describe its components.</a:t>
            </a:r>
            <a:endParaRPr lang="en-US" b="1"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The normal acceleration is the</a:t>
            </a:r>
            <a:r>
              <a:rPr lang="en-GB" baseline="0" dirty="0" smtClean="0"/>
              <a:t> same than for the uniform circular motion. But now, the tangential acceleration is not zero. What is its value ? This depends to the motion.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Please</a:t>
            </a:r>
            <a:r>
              <a:rPr lang="en-GB" baseline="0" dirty="0" smtClean="0"/>
              <a:t> to remember also the case of the non-uniform circular motion/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where r is the radius of the circular motion.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You</a:t>
            </a:r>
            <a:r>
              <a:rPr lang="en-GB" baseline="0" dirty="0" smtClean="0"/>
              <a:t> can see here than the normal acceleration has different kinds of name: centripetal acceleration, radial acceleration or radial component of the acceleration.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Now, let’s discuss</a:t>
            </a:r>
            <a:r>
              <a:rPr lang="en-GB" baseline="0" dirty="0" smtClean="0"/>
              <a:t> about the path travelled by the particle during the circular motion, which could be uniform or non-uniform. As you can see it is related with the angle drawn during the motion of the particle. This angle theta is the ratio between the path travelled S and the radius r of the circle.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So we can describe this length S as the product between the radius of the circle and the angle theta. S is also the curvilinear coordinate I have </a:t>
            </a:r>
            <a:r>
              <a:rPr lang="en-GB" baseline="0" dirty="0" err="1" smtClean="0"/>
              <a:t>decribed</a:t>
            </a:r>
            <a:r>
              <a:rPr lang="en-GB" baseline="0" dirty="0" smtClean="0"/>
              <a:t> to you last week. You can see an example where it can be use to describe a motion.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The velocity is the time derivative of the length L travelled along the path</a:t>
            </a:r>
            <a:r>
              <a:rPr lang="en-GB" baseline="0" dirty="0" smtClean="0"/>
              <a:t> of the trajectory, so we can describe as the product between the radius of the circle and the time derivative of the angle theta, which named the angular velocity “omega”</a:t>
            </a:r>
            <a:r>
              <a:rPr lang="en-GB" dirty="0" smtClean="0"/>
              <a:t>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The</a:t>
            </a:r>
            <a:r>
              <a:rPr lang="en-GB" baseline="0" dirty="0" smtClean="0"/>
              <a:t> angular velocity is the ratio between the velocity of the particle and the radius of the circular motion. It is very useful to describe any kind of circular motion. Its unit is “radians per </a:t>
            </a:r>
            <a:r>
              <a:rPr lang="en-GB" baseline="0" dirty="0" err="1" smtClean="0"/>
              <a:t>secondes</a:t>
            </a:r>
            <a:r>
              <a:rPr lang="en-GB"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As acceleration</a:t>
            </a:r>
            <a:r>
              <a:rPr lang="en-GB" baseline="0" dirty="0" smtClean="0"/>
              <a:t> and velocity are related together, there is an angular acceleration which describe the change rate of the angular velocity. So, it is the time derivative of the angular velocity and the twice time derivative of the angle theta.</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If the</a:t>
            </a:r>
            <a:r>
              <a:rPr lang="en-GB" baseline="0" dirty="0" smtClean="0"/>
              <a:t> angular velocity is constant, then we have a uniform circular motion we have described previously.</a:t>
            </a:r>
            <a:r>
              <a:rPr lang="en-GB"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You</a:t>
            </a:r>
            <a:r>
              <a:rPr lang="en-GB" baseline="0" dirty="0" smtClean="0"/>
              <a:t> can see that at the point P, one vector is perpendicular to the trajectory. This vector is named </a:t>
            </a:r>
            <a:r>
              <a:rPr lang="en-GB" baseline="0" dirty="0" err="1" smtClean="0"/>
              <a:t>a_n</a:t>
            </a:r>
            <a:r>
              <a:rPr lang="en-GB" baseline="0" dirty="0" smtClean="0"/>
              <a:t> . It describe the normal components of the acceleration. In Physics, the word “normal” means “perpendicular”, here it is perpendicular to the trajectory. About this vector </a:t>
            </a:r>
            <a:r>
              <a:rPr lang="en-GB" baseline="0" dirty="0" err="1" smtClean="0"/>
              <a:t>a_n</a:t>
            </a:r>
            <a:r>
              <a:rPr lang="en-GB" baseline="0" dirty="0" smtClean="0"/>
              <a:t>, we speak about the normal acceleration.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And in the case of the uniform circular motion, the angular acceleration</a:t>
            </a:r>
            <a:r>
              <a:rPr lang="en-GB" baseline="0" dirty="0" smtClean="0"/>
              <a:t> is zero.</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Lets to finish this first part of description of classical mechanics. Now, we will see how the motion if relative. Certainly it is something you have seen in </a:t>
            </a:r>
            <a:r>
              <a:rPr lang="en-GB" baseline="0" dirty="0" err="1" smtClean="0"/>
              <a:t>Highschool</a:t>
            </a:r>
            <a:r>
              <a:rPr lang="en-GB" baseline="0" dirty="0" smtClean="0"/>
              <a:t>.</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LENTEMENT: </a:t>
            </a:r>
            <a:r>
              <a:rPr kumimoji="1" lang="en-US" altLang="zh-CN" sz="1200" dirty="0" smtClean="0">
                <a:ea typeface="楷体_GB2312" pitchFamily="49" charset="-122"/>
              </a:rPr>
              <a:t>To describe the motion of a particle, the reference system (i.e. the reference frame)can be chosen arbitrarily. But the description of motion would be different in different reference frames. You</a:t>
            </a:r>
            <a:r>
              <a:rPr kumimoji="1" lang="en-US" altLang="zh-CN" sz="1200" baseline="0" dirty="0" smtClean="0">
                <a:ea typeface="楷体_GB2312" pitchFamily="49" charset="-122"/>
              </a:rPr>
              <a:t> can see an example in the figure. For the man in the train, the house or a point of this house is moving toward the right. But for somebody in the house, the house is not moving but the train and its passenger are moving. You can see how it is important to choose a reference frame. Usually we choose a reference frame where the motion of a body is simple to describe.</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defRPr/>
            </a:pPr>
            <a:endParaRPr kumimoji="1" lang="en-US" altLang="zh-CN" sz="1200" dirty="0" smtClean="0">
              <a:ea typeface="楷体_GB2312" pitchFamily="49" charset="-122"/>
            </a:endParaRPr>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Here is another example. The train B moves toward the right. A passenger P moves toward the right at the velocity of 1 meter per second in respect to the train. You can see also a cyclist A at the ground.</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And the train moves at the velocity of 4 meter per second.</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So, what is </a:t>
            </a:r>
            <a:r>
              <a:rPr lang="en-GB" baseline="0" dirty="0" smtClean="0"/>
              <a:t>the velocity of the passenger in respect with the cyclist A ?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It is simply 5 meters per</a:t>
            </a:r>
            <a:r>
              <a:rPr lang="en-GB" baseline="0" dirty="0" smtClean="0"/>
              <a:t> second. We just have to add the velocity of the passenger in respect to the train and the velocity of the train in respect with the cyclist.</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But this example</a:t>
            </a:r>
            <a:r>
              <a:rPr lang="en-GB" baseline="0" dirty="0" smtClean="0"/>
              <a:t> is quite simple. What about more complicated situations. This is what we will describe after a rest time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Here you</a:t>
            </a:r>
            <a:r>
              <a:rPr lang="en-GB" baseline="0" dirty="0" smtClean="0"/>
              <a:t> can two reference frames S and S’. The position of the particle or point P is not described by the same position vector. In this example, the axis of both reference frames are parallel but it could be different. Their origin is not the same: O for the reference frame S, O prime for the reference frame S prime.</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a:t>
            </a:r>
            <a:r>
              <a:rPr lang="en-GB" dirty="0" smtClean="0"/>
              <a:t>The position vector of point P in reference frame S is the</a:t>
            </a:r>
            <a:r>
              <a:rPr lang="en-GB" baseline="0" dirty="0" smtClean="0"/>
              <a:t> vector between O and P.</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The second vector is parallel to the trajectory, which means it has the same direction. This vector is named </a:t>
            </a:r>
            <a:r>
              <a:rPr lang="en-GB" baseline="0" dirty="0" err="1" smtClean="0"/>
              <a:t>a_t</a:t>
            </a:r>
            <a:r>
              <a:rPr lang="en-GB" baseline="0" dirty="0" smtClean="0"/>
              <a:t> and describe the tangential component of the acceleration. About it, we speak about “tangential acceleration”. As you know, the velocity vector is also tangent to the trajectory. So, the velocity vector and the tangential acceleration have the same direction.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LENTEMENT: And t</a:t>
            </a:r>
            <a:r>
              <a:rPr lang="en-GB" dirty="0" smtClean="0"/>
              <a:t>he position vector of point P in reference frame S prime is the</a:t>
            </a:r>
            <a:r>
              <a:rPr lang="en-GB" baseline="0" dirty="0" smtClean="0"/>
              <a:t> vector between O prime and P.</a:t>
            </a:r>
            <a:endParaRPr 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a:t>
            </a:r>
            <a:r>
              <a:rPr lang="en-GB" baseline="0" dirty="0" err="1" smtClean="0"/>
              <a:t>LENTEMENT:Here</a:t>
            </a:r>
            <a:r>
              <a:rPr lang="en-GB" baseline="0" dirty="0" smtClean="0"/>
              <a:t> are the coordinates of the position vectors of P in both reference frames. As you can see, they don’t have the same coordinates.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LENTEMENT: Now, let’s see the relationship between these two position vectors. Lets describe the vector OO’ by the letter uppercase R.</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a:t>
            </a:r>
            <a:r>
              <a:rPr lang="en-GB" baseline="0" dirty="0" smtClean="0"/>
              <a:t> LENTEMENT: You can see that the position vector in reference frame S is simply the position vector in S’ + this vector between both origins O and O prime.</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from</a:t>
            </a:r>
            <a:r>
              <a:rPr lang="en-GB" baseline="0" dirty="0" smtClean="0"/>
              <a:t> the position vector we can describe the velocity. Here v is the velocity vector of P in the reference frame 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And v prime is the velocity of P in the reference frame S’. We know the relationship between the position vector of P in both reference frame, so we know the relationship between its velocity vector in both reference frames.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To describe this</a:t>
            </a:r>
            <a:r>
              <a:rPr lang="en-GB" baseline="0" dirty="0" smtClean="0"/>
              <a:t> relationship, We will consider that O prime moves at velocity u in respect to O, for instance in the direction shown on the figure. We can also say “</a:t>
            </a:r>
            <a:r>
              <a:rPr lang="en-GB" dirty="0" smtClean="0"/>
              <a:t>The reference frame S</a:t>
            </a:r>
            <a:r>
              <a:rPr lang="en-GB" baseline="0" dirty="0" smtClean="0"/>
              <a:t> prime</a:t>
            </a:r>
            <a:r>
              <a:rPr lang="en-GB" dirty="0" smtClean="0"/>
              <a:t> move at velocity u</a:t>
            </a:r>
            <a:r>
              <a:rPr lang="en-GB" baseline="0" dirty="0" smtClean="0"/>
              <a:t> </a:t>
            </a:r>
            <a:r>
              <a:rPr lang="en-GB" dirty="0" smtClean="0"/>
              <a:t>in respect with reference frame S. </a:t>
            </a:r>
            <a:endParaRPr lang="en-GB"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This velocity</a:t>
            </a:r>
            <a:r>
              <a:rPr lang="en-GB" baseline="0" dirty="0" smtClean="0"/>
              <a:t> vector has 3 coordinates in the reference frame S.</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From the relationship</a:t>
            </a:r>
            <a:r>
              <a:rPr lang="en-GB" baseline="0" dirty="0" smtClean="0"/>
              <a:t> between the position vector in both reference frame, we obtain this equation by simply do the time iterative on each term of the equation.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And these</a:t>
            </a:r>
            <a:r>
              <a:rPr lang="en-GB" baseline="0" dirty="0" smtClean="0"/>
              <a:t> terms are simply the velocity vector of P in reference frame S and S’ plus the velocity u .</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As for Cartesian coordinates, we can describe the acceleration using its components and unit vectors. The first equation describe simply the acceleration has the sum of the normal acceleration and the tangential acceleration. The second equation describe the acceleration with its components and unit vectors.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Often it is more easy to describe motion by using vectors in equations. But we can also</a:t>
            </a:r>
            <a:r>
              <a:rPr lang="en-GB" baseline="0" dirty="0" smtClean="0"/>
              <a:t> use their coordinates. Here is the relationship between the x-coordinate of each of these vectors.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In the same way we can</a:t>
            </a:r>
            <a:r>
              <a:rPr lang="en-GB" baseline="0" dirty="0" smtClean="0"/>
              <a:t> describe the relationship between their y and z coordinates.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So here</a:t>
            </a:r>
            <a:r>
              <a:rPr lang="en-GB" baseline="0" dirty="0" smtClean="0"/>
              <a:t> is a little exercise. Please to try to do it in 5 minutes. We consider the following situation. At the time t=0, the origin of both reference frames coincides, so both reference frames coincide. After t equal zero, the reference frame S prime move at the velocity u, thus the vector between O and O’ depend on the time t as shown by this equation. Please to describe the relationship between the acceleration vector of P in both reference frames.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Here</a:t>
            </a:r>
            <a:r>
              <a:rPr lang="en-GB" baseline="0" dirty="0" smtClean="0"/>
              <a:t> is the solution for this first exercise. First, we describe the acceleration vector in the reference frame S. It is the time derivative of the velocity.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And we describe the acceleration of P in the reference frame 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We know</a:t>
            </a:r>
            <a:r>
              <a:rPr lang="en-GB" baseline="0" dirty="0" smtClean="0"/>
              <a:t> the relationship between the velocities in both reference frames.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We have just to do</a:t>
            </a:r>
            <a:r>
              <a:rPr lang="en-GB" baseline="0" dirty="0" smtClean="0"/>
              <a:t> the time derivative in each terms of the equation. Or we have just to do the twice time derivative of the equation involved with the positions vectors.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In</a:t>
            </a:r>
            <a:r>
              <a:rPr lang="en-GB" baseline="0" dirty="0" smtClean="0"/>
              <a:t> this exercise, the velocity vector u is constant.</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So</a:t>
            </a:r>
            <a:r>
              <a:rPr lang="en-GB" baseline="0" dirty="0" smtClean="0"/>
              <a:t>, its time derivative is zero.</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We obtain that the time</a:t>
            </a:r>
            <a:r>
              <a:rPr lang="en-GB" baseline="0" dirty="0" smtClean="0"/>
              <a:t> derivative of the velocity vectors of P in both reference frame are equal.</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This unit vectors are the vectors t and n. As for Cartesian units vectors, I use a hat on them to say “these are unit vectors”. These unit vectors are tangent and normal to the trajectory. Take care because unlike the Cartesian unit vectors we have seen last time, the unit vectors change when the particle is in motion. This is because the direction of motion change when the particle is moving.</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Thus</a:t>
            </a:r>
            <a:r>
              <a:rPr lang="en-GB" baseline="0" dirty="0" smtClean="0"/>
              <a:t>, the acceleration vector of P is the same in both reference frames.</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Maybe</a:t>
            </a:r>
            <a:r>
              <a:rPr lang="en-GB" baseline="0" dirty="0" smtClean="0"/>
              <a:t> this remind you one characteristic of inertial reference frames. It is that </a:t>
            </a:r>
            <a:r>
              <a:rPr lang="en-GB" dirty="0" smtClean="0"/>
              <a:t>An inertial reference frame move at constant velocity in respect to another inertial reference frame.</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And a property</a:t>
            </a:r>
            <a:r>
              <a:rPr lang="en-GB" baseline="0" dirty="0" smtClean="0"/>
              <a:t> of inertial reference frames is that the acceleration vector of the particle is the same in both inertial reference frames.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Now,</a:t>
            </a:r>
            <a:r>
              <a:rPr lang="en-GB" baseline="0" dirty="0" smtClean="0"/>
              <a:t> I will describe you some details about inertial reference frames. First, </a:t>
            </a:r>
            <a:r>
              <a:rPr lang="en-GB" dirty="0" smtClean="0"/>
              <a:t>An inertial reference frame is a reference frame which verify the Newton’s laws of motion.</a:t>
            </a:r>
            <a:r>
              <a:rPr lang="en-GB" baseline="0" dirty="0" smtClean="0"/>
              <a:t> You should know the Newton’s laws of motion, I will remind you them later.</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 As</a:t>
            </a:r>
            <a:r>
              <a:rPr lang="en-GB" baseline="0" dirty="0" smtClean="0"/>
              <a:t> we have seen, a</a:t>
            </a:r>
            <a:r>
              <a:rPr lang="en-GB" dirty="0" smtClean="0"/>
              <a:t>n inertial reference frame move at constant velocity in respect with another inertial reference frame.</a:t>
            </a:r>
            <a:endParaRPr lang="en-GB"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GB" dirty="0" smtClean="0"/>
              <a:t>PARLER LENTEMENT:</a:t>
            </a:r>
            <a:r>
              <a:rPr lang="en-GB" baseline="0" dirty="0" smtClean="0"/>
              <a:t> And t</a:t>
            </a:r>
            <a:r>
              <a:rPr lang="en-GB" dirty="0" smtClean="0"/>
              <a:t>he acceleration vector of a particle is the same in two different inertial reference frames.</a:t>
            </a:r>
            <a:endParaRPr lang="en-US" dirty="0" smtClean="0"/>
          </a:p>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In this slide, I just summary as equations the relation</a:t>
            </a:r>
            <a:r>
              <a:rPr lang="en-GB" baseline="0" dirty="0" smtClean="0"/>
              <a:t>ships between two reference frames, I means, between the position vector, the velocity vector and the acceleration vector in both reference frames. First, we have seen the relationship between the position vector of a particle in both reference frames and the relationship between the velocity vector of the particle in both reference frames.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Then we have seen the relationship between the acceleration vector of the particle in both reference frames.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In</a:t>
            </a:r>
            <a:r>
              <a:rPr lang="en-GB" baseline="0" dirty="0" smtClean="0"/>
              <a:t> the case of inertial reference frames, the acceleration vector is the same in both reference frames, because one reference frame moves at constant velocity in respect to the other reference frame.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And </a:t>
            </a:r>
            <a:r>
              <a:rPr lang="en-GB" baseline="0" dirty="0" err="1" smtClean="0"/>
              <a:t>a_t</a:t>
            </a:r>
            <a:r>
              <a:rPr lang="en-GB" baseline="0" dirty="0" smtClean="0"/>
              <a:t> and </a:t>
            </a:r>
            <a:r>
              <a:rPr lang="en-GB" baseline="0" dirty="0" err="1" smtClean="0"/>
              <a:t>a_n</a:t>
            </a:r>
            <a:r>
              <a:rPr lang="en-GB" baseline="0" dirty="0" smtClean="0"/>
              <a:t> are the magnitudes of the tangential acceleration and the normal acceleration. So they are the intrinsic components of the acceleration vectors.</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To finish,</a:t>
            </a:r>
            <a:r>
              <a:rPr lang="en-GB" baseline="0" dirty="0" smtClean="0"/>
              <a:t> here is a little exercise. On the figure you can see an airplane which is moving on the </a:t>
            </a:r>
            <a:r>
              <a:rPr lang="en-GB" baseline="0" dirty="0" err="1" smtClean="0"/>
              <a:t>xy</a:t>
            </a:r>
            <a:r>
              <a:rPr lang="en-GB" baseline="0" dirty="0" smtClean="0"/>
              <a:t>-plane at constant velocity at a certain angle above the x-axis. When the plane is at same x-coordinate than the dog, a suitcase drops out of the luggage </a:t>
            </a:r>
            <a:r>
              <a:rPr lang="en-GB" baseline="0" dirty="0" err="1" smtClean="0"/>
              <a:t>compartiment</a:t>
            </a:r>
            <a:r>
              <a:rPr lang="en-GB" baseline="0" dirty="0" smtClean="0"/>
              <a:t>. First please to describe by the acceleration vector of the suitcase when it falls. Then please to describe me the velocity vector of the suitcase when it falls. </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So,</a:t>
            </a:r>
            <a:r>
              <a:rPr lang="en-GB" baseline="0" dirty="0" smtClean="0"/>
              <a:t> first, let’s to describe the acceleration vector of the suitcase. The motion of it is a parabolic motion which is what we want to describe. When the plane is above the dog, the velocity vector of the suitcase is the velocity vector of the plane v0, we know its magnitude and we know the angle theta from what is described on the exercise.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The</a:t>
            </a:r>
            <a:r>
              <a:rPr lang="en-GB" baseline="0" dirty="0" smtClean="0"/>
              <a:t> suitcase is only submitted to the gravity. So, its acceleration is the gravitational acceleration. Then we know that the y-component of the acceleration is –g. Take care about the sign. This is because in this example, the y-axis is directed upward. But the gravitational acceleration is directed toward the ground, so downward. In this exercise, there is no acceleration of the suitcase toward the x-direction. So, the x-component of the acceleration is zero.</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Now, lets describe the velocity of the suitcase. But before,</a:t>
            </a:r>
            <a:r>
              <a:rPr lang="en-GB" baseline="0" dirty="0" smtClean="0"/>
              <a:t> we have to describe its initial velocity when the suitcase drop. You can see that we can easily describe the x-component and the y-component of the initial velocity when the suitcase drops. v0, the magnitude of the initial velocity vector, and the angle theta are given in the exercise.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There is no acceleration in the x-direction, thus there is no change of velocity in the x-direction. The x-velocity of the suitcase is simply the x-component of the initial velocity,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For the y component of the velocity,</a:t>
            </a:r>
            <a:r>
              <a:rPr lang="en-GB" baseline="0" dirty="0" smtClean="0"/>
              <a:t> we have to do an integral calculation as you can see with this equation.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Finally, we obtain the expression of the y-component of the velocity. It is the y-component of initial velocity plus a term which depend to the time.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Here</a:t>
            </a:r>
            <a:r>
              <a:rPr lang="en-GB" baseline="0" dirty="0" smtClean="0"/>
              <a:t> is the next part of the exercise. Please to describe me first at which time the suitcase reaches the ground. Then Please to describe me at which distance from the dog it reaches the ground. I don’t ask here their values, but you can calculate them later. Please to do this in 5 minutes if you can.</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Now,</a:t>
            </a:r>
            <a:r>
              <a:rPr lang="en-GB" baseline="0" dirty="0" smtClean="0"/>
              <a:t> lets see if we can describe when and how far the suitcase reaches the ground. We can describe the y-coordinate of the suitcase by using integral calculation from the expression of the y-component of the velocity.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We obtain this expression which</a:t>
            </a:r>
            <a:r>
              <a:rPr lang="en-GB" baseline="0" dirty="0" smtClean="0"/>
              <a:t> is characteristic of a parabolic motion y-0 is the coordinate of the suitcase at the time t0.</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Now let see few more details about the trajectory. As we have seen together last time, The particle P has a certain velocity vector, which is named v in the figure. This velocity vector is tangent to the trajectory and has the same direction than the tangential acceleration vector. On the figure, from P you can see a dashed line with the </a:t>
            </a:r>
            <a:r>
              <a:rPr lang="en-GB" baseline="0" dirty="0" err="1" smtClean="0"/>
              <a:t>greeck</a:t>
            </a:r>
            <a:r>
              <a:rPr lang="en-GB" baseline="0" dirty="0" smtClean="0"/>
              <a:t> letter rho.</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So, we obtain a polynomial equation to solve. Certainly, you have seen before this kind of equation. You can see that by solving this equation. We obtain at which time the suitcase reaches the ground.</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Here is the same equation in a more simplified from. You can see that to solve we must to know the distance between the plane and the dog at initial time. This is one hundred fourteen meters, which is shown on the figure.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So,</a:t>
            </a:r>
            <a:r>
              <a:rPr lang="en-GB" baseline="0" dirty="0" smtClean="0"/>
              <a:t> let’s solve the polynomial equation. Here is an example of equation of second degree. The values coefficients a, b, and c are described from the information given by the exercise.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This</a:t>
            </a:r>
            <a:r>
              <a:rPr lang="en-GB" baseline="0" dirty="0" smtClean="0"/>
              <a:t> equation permit to find two </a:t>
            </a:r>
            <a:r>
              <a:rPr lang="en-GB" baseline="0" dirty="0" err="1" smtClean="0"/>
              <a:t>possibles</a:t>
            </a:r>
            <a:r>
              <a:rPr lang="en-GB" baseline="0" dirty="0" smtClean="0"/>
              <a:t> solutions, I name here t1 and t2. Delta is the determinant of the equation.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There are two solutions but only one of them correspond to the time at which the suitcase reach the ground. It is the positive solution. Take care that the both solution should be real numbers here or there is certainly a mistake somewhere. This question is not finished because we have to describe this time when the suitcase reaches the ground by the parameters of the exercise, not by the coefficients </a:t>
            </a:r>
            <a:r>
              <a:rPr lang="en-GB" baseline="0" dirty="0" err="1" smtClean="0"/>
              <a:t>a,b</a:t>
            </a:r>
            <a:r>
              <a:rPr lang="en-GB" baseline="0" dirty="0" smtClean="0"/>
              <a:t>, c which just help to solve this equation.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So, the positive solution of the polynomial equation is as follows. You can check the units to verify if you can see mistakes (it is the good exercise, even without values given here).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So, lets check the units. First, let’s begin to what is inside the square root. The velocity unit is the meter per second. The gravitational acceleration unit is the meter per square second. And the y-coordinate unit is the meter. We obtain that what is inside the square root as the unit square meter per square second. This means that if we do the square root of this unit, we obtain the unit of the velocity, the meter per second. Which is not a big surprise.</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a:t>
            </a:r>
            <a:r>
              <a:rPr lang="en-GB" baseline="0" dirty="0" smtClean="0"/>
              <a:t> So, lets check the unit of the result. At the top of the equation which describe the time t ground, the units are meter per second. At the bottom, the unit is meter per square second. So  the time described should have the second as unit. It seems there was no mistake here. Of course, even with that checking we could do mistakes, but at least we know there is no issue involved with the units, </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 LENTEMENT. Now, let’s describe how we</a:t>
            </a:r>
            <a:r>
              <a:rPr lang="en-GB" baseline="0" dirty="0" smtClean="0"/>
              <a:t> can know how far the suitcase reach the ground. We can describe the x-coordinate of the suitcase from the x-component of its velocity.</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PARLER</a:t>
            </a:r>
            <a:r>
              <a:rPr lang="en-GB" baseline="0" dirty="0" smtClean="0"/>
              <a:t> LENTEMENT. After a small integral calculation, we obtain this equation.</a:t>
            </a:r>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notesSlide" Target="../notesSlides/notesSlide9.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97.xml"/><Relationship Id="rId6" Type="http://schemas.openxmlformats.org/officeDocument/2006/relationships/slideLayout" Target="../slideLayouts/slideLayout13.xml"/><Relationship Id="rId5" Type="http://schemas.openxmlformats.org/officeDocument/2006/relationships/image" Target="../media/image173.png"/><Relationship Id="rId4" Type="http://schemas.openxmlformats.org/officeDocument/2006/relationships/image" Target="../media/image178.png"/><Relationship Id="rId3" Type="http://schemas.openxmlformats.org/officeDocument/2006/relationships/image" Target="../media/image172.png"/><Relationship Id="rId2" Type="http://schemas.openxmlformats.org/officeDocument/2006/relationships/image" Target="../media/image176.png"/><Relationship Id="rId1" Type="http://schemas.openxmlformats.org/officeDocument/2006/relationships/image" Target="../media/image179.png"/></Relationships>
</file>

<file path=ppt/slides/_rels/slide101.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6" Type="http://schemas.openxmlformats.org/officeDocument/2006/relationships/notesSlide" Target="../notesSlides/notesSlide98.xml"/><Relationship Id="rId15" Type="http://schemas.openxmlformats.org/officeDocument/2006/relationships/slideLayout" Target="../slideLayouts/slideLayout13.xml"/><Relationship Id="rId14" Type="http://schemas.openxmlformats.org/officeDocument/2006/relationships/image" Target="../media/image167.png"/><Relationship Id="rId13" Type="http://schemas.openxmlformats.org/officeDocument/2006/relationships/image" Target="../media/image166.png"/><Relationship Id="rId12" Type="http://schemas.openxmlformats.org/officeDocument/2006/relationships/image" Target="../media/image181.png"/><Relationship Id="rId11" Type="http://schemas.openxmlformats.org/officeDocument/2006/relationships/image" Target="../media/image180.png"/><Relationship Id="rId10" Type="http://schemas.openxmlformats.org/officeDocument/2006/relationships/image" Target="../media/image165.png"/><Relationship Id="rId1" Type="http://schemas.openxmlformats.org/officeDocument/2006/relationships/image" Target="../media/image30.png"/></Relationships>
</file>

<file path=ppt/slides/_rels/slide102.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7" Type="http://schemas.openxmlformats.org/officeDocument/2006/relationships/notesSlide" Target="../notesSlides/notesSlide99.xml"/><Relationship Id="rId16" Type="http://schemas.openxmlformats.org/officeDocument/2006/relationships/slideLayout" Target="../slideLayouts/slideLayout13.xml"/><Relationship Id="rId15" Type="http://schemas.openxmlformats.org/officeDocument/2006/relationships/image" Target="../media/image167.png"/><Relationship Id="rId14" Type="http://schemas.openxmlformats.org/officeDocument/2006/relationships/image" Target="../media/image166.png"/><Relationship Id="rId13" Type="http://schemas.openxmlformats.org/officeDocument/2006/relationships/image" Target="../media/image182.png"/><Relationship Id="rId12" Type="http://schemas.openxmlformats.org/officeDocument/2006/relationships/image" Target="../media/image181.png"/><Relationship Id="rId11" Type="http://schemas.openxmlformats.org/officeDocument/2006/relationships/image" Target="../media/image180.png"/><Relationship Id="rId10" Type="http://schemas.openxmlformats.org/officeDocument/2006/relationships/image" Target="../media/image165.png"/><Relationship Id="rId1" Type="http://schemas.openxmlformats.org/officeDocument/2006/relationships/image" Target="../media/image30.png"/></Relationships>
</file>

<file path=ppt/slides/_rels/slide103.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9" Type="http://schemas.openxmlformats.org/officeDocument/2006/relationships/notesSlide" Target="../notesSlides/notesSlide100.xml"/><Relationship Id="rId18" Type="http://schemas.openxmlformats.org/officeDocument/2006/relationships/slideLayout" Target="../slideLayouts/slideLayout13.xml"/><Relationship Id="rId17" Type="http://schemas.openxmlformats.org/officeDocument/2006/relationships/image" Target="../media/image167.png"/><Relationship Id="rId16" Type="http://schemas.openxmlformats.org/officeDocument/2006/relationships/image" Target="../media/image184.png"/><Relationship Id="rId15" Type="http://schemas.openxmlformats.org/officeDocument/2006/relationships/image" Target="../media/image183.png"/><Relationship Id="rId14" Type="http://schemas.openxmlformats.org/officeDocument/2006/relationships/image" Target="../media/image166.png"/><Relationship Id="rId13" Type="http://schemas.openxmlformats.org/officeDocument/2006/relationships/image" Target="../media/image182.png"/><Relationship Id="rId12" Type="http://schemas.openxmlformats.org/officeDocument/2006/relationships/image" Target="../media/image181.png"/><Relationship Id="rId11" Type="http://schemas.openxmlformats.org/officeDocument/2006/relationships/image" Target="../media/image180.png"/><Relationship Id="rId10" Type="http://schemas.openxmlformats.org/officeDocument/2006/relationships/image" Target="../media/image165.png"/><Relationship Id="rId1" Type="http://schemas.openxmlformats.org/officeDocument/2006/relationships/image" Target="../media/image3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image" Target="../media/image185.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image" Target="../media/image186.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image" Target="../media/image187.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3.xml"/><Relationship Id="rId1" Type="http://schemas.openxmlformats.org/officeDocument/2006/relationships/image" Target="../media/image18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10.xml"/><Relationship Id="rId10"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notesSlide" Target="../notesSlides/notesSlide11.xml"/><Relationship Id="rId12" Type="http://schemas.openxmlformats.org/officeDocument/2006/relationships/slideLayout" Target="../slideLayouts/slideLayout13.xml"/><Relationship Id="rId11" Type="http://schemas.openxmlformats.org/officeDocument/2006/relationships/image" Target="../media/image18.png"/><Relationship Id="rId10" Type="http://schemas.openxmlformats.org/officeDocument/2006/relationships/image" Target="../media/image1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4" Type="http://schemas.openxmlformats.org/officeDocument/2006/relationships/notesSlide" Target="../notesSlides/notesSlide12.xml"/><Relationship Id="rId13" Type="http://schemas.openxmlformats.org/officeDocument/2006/relationships/slideLayout" Target="../slideLayouts/slideLayout13.xml"/><Relationship Id="rId12" Type="http://schemas.openxmlformats.org/officeDocument/2006/relationships/image" Target="../media/image18.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1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notesSlide" Target="../notesSlides/notesSlide13.xml"/><Relationship Id="rId12" Type="http://schemas.openxmlformats.org/officeDocument/2006/relationships/slideLayout" Target="../slideLayouts/slideLayout13.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9" Type="http://schemas.openxmlformats.org/officeDocument/2006/relationships/image" Target="../media/image27.emf"/><Relationship Id="rId8" Type="http://schemas.openxmlformats.org/officeDocument/2006/relationships/oleObject" Target="../embeddings/oleObject4.bin"/><Relationship Id="rId7" Type="http://schemas.openxmlformats.org/officeDocument/2006/relationships/image" Target="../media/image26.emf"/><Relationship Id="rId6" Type="http://schemas.openxmlformats.org/officeDocument/2006/relationships/oleObject" Target="../embeddings/oleObject3.bin"/><Relationship Id="rId5" Type="http://schemas.openxmlformats.org/officeDocument/2006/relationships/image" Target="../media/image25.emf"/><Relationship Id="rId4" Type="http://schemas.openxmlformats.org/officeDocument/2006/relationships/oleObject" Target="../embeddings/oleObject2.bin"/><Relationship Id="rId3" Type="http://schemas.openxmlformats.org/officeDocument/2006/relationships/image" Target="../media/image24.emf"/><Relationship Id="rId20" Type="http://schemas.openxmlformats.org/officeDocument/2006/relationships/notesSlide" Target="../notesSlides/notesSlide14.xml"/><Relationship Id="rId2" Type="http://schemas.openxmlformats.org/officeDocument/2006/relationships/oleObject" Target="../embeddings/oleObject1.bin"/><Relationship Id="rId19" Type="http://schemas.openxmlformats.org/officeDocument/2006/relationships/vmlDrawing" Target="../drawings/vmlDrawing1.vml"/><Relationship Id="rId18" Type="http://schemas.openxmlformats.org/officeDocument/2006/relationships/slideLayout" Target="../slideLayouts/slideLayout13.xml"/><Relationship Id="rId17" Type="http://schemas.openxmlformats.org/officeDocument/2006/relationships/image" Target="../media/image35.png"/><Relationship Id="rId16" Type="http://schemas.openxmlformats.org/officeDocument/2006/relationships/image" Target="../media/image34.png"/><Relationship Id="rId15" Type="http://schemas.openxmlformats.org/officeDocument/2006/relationships/image" Target="../media/image33.png"/><Relationship Id="rId14" Type="http://schemas.openxmlformats.org/officeDocument/2006/relationships/image" Target="../media/image32.png"/><Relationship Id="rId13" Type="http://schemas.openxmlformats.org/officeDocument/2006/relationships/image" Target="../media/image31.png"/><Relationship Id="rId12" Type="http://schemas.openxmlformats.org/officeDocument/2006/relationships/image" Target="../media/image30.png"/><Relationship Id="rId11" Type="http://schemas.openxmlformats.org/officeDocument/2006/relationships/image" Target="../media/image29.png"/><Relationship Id="rId10" Type="http://schemas.openxmlformats.org/officeDocument/2006/relationships/image" Target="../media/image28.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27.emf"/><Relationship Id="rId7" Type="http://schemas.openxmlformats.org/officeDocument/2006/relationships/oleObject" Target="../embeddings/oleObject8.bin"/><Relationship Id="rId6" Type="http://schemas.openxmlformats.org/officeDocument/2006/relationships/image" Target="../media/image26.emf"/><Relationship Id="rId5" Type="http://schemas.openxmlformats.org/officeDocument/2006/relationships/oleObject" Target="../embeddings/oleObject7.bin"/><Relationship Id="rId4" Type="http://schemas.openxmlformats.org/officeDocument/2006/relationships/image" Target="../media/image25.emf"/><Relationship Id="rId3" Type="http://schemas.openxmlformats.org/officeDocument/2006/relationships/oleObject" Target="../embeddings/oleObject6.bin"/><Relationship Id="rId23" Type="http://schemas.openxmlformats.org/officeDocument/2006/relationships/notesSlide" Target="../notesSlides/notesSlide15.xml"/><Relationship Id="rId22" Type="http://schemas.openxmlformats.org/officeDocument/2006/relationships/vmlDrawing" Target="../drawings/vmlDrawing2.vml"/><Relationship Id="rId21" Type="http://schemas.openxmlformats.org/officeDocument/2006/relationships/slideLayout" Target="../slideLayouts/slideLayout13.xml"/><Relationship Id="rId20" Type="http://schemas.openxmlformats.org/officeDocument/2006/relationships/image" Target="../media/image14.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7.emf"/><Relationship Id="rId7" Type="http://schemas.openxmlformats.org/officeDocument/2006/relationships/oleObject" Target="../embeddings/oleObject13.bin"/><Relationship Id="rId6" Type="http://schemas.openxmlformats.org/officeDocument/2006/relationships/image" Target="../media/image26.emf"/><Relationship Id="rId5" Type="http://schemas.openxmlformats.org/officeDocument/2006/relationships/oleObject" Target="../embeddings/oleObject12.bin"/><Relationship Id="rId4" Type="http://schemas.openxmlformats.org/officeDocument/2006/relationships/image" Target="../media/image25.emf"/><Relationship Id="rId3" Type="http://schemas.openxmlformats.org/officeDocument/2006/relationships/oleObject" Target="../embeddings/oleObject11.bin"/><Relationship Id="rId24" Type="http://schemas.openxmlformats.org/officeDocument/2006/relationships/notesSlide" Target="../notesSlides/notesSlide16.xml"/><Relationship Id="rId23" Type="http://schemas.openxmlformats.org/officeDocument/2006/relationships/vmlDrawing" Target="../drawings/vmlDrawing3.vml"/><Relationship Id="rId22" Type="http://schemas.openxmlformats.org/officeDocument/2006/relationships/slideLayout" Target="../slideLayouts/slideLayout13.xml"/><Relationship Id="rId21" Type="http://schemas.openxmlformats.org/officeDocument/2006/relationships/image" Target="../media/image14.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7.emf"/><Relationship Id="rId7" Type="http://schemas.openxmlformats.org/officeDocument/2006/relationships/oleObject" Target="../embeddings/oleObject18.bin"/><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image" Target="../media/image25.emf"/><Relationship Id="rId3" Type="http://schemas.openxmlformats.org/officeDocument/2006/relationships/oleObject" Target="../embeddings/oleObject16.bin"/><Relationship Id="rId26" Type="http://schemas.openxmlformats.org/officeDocument/2006/relationships/notesSlide" Target="../notesSlides/notesSlide17.xml"/><Relationship Id="rId25" Type="http://schemas.openxmlformats.org/officeDocument/2006/relationships/vmlDrawing" Target="../drawings/vmlDrawing4.vml"/><Relationship Id="rId24" Type="http://schemas.openxmlformats.org/officeDocument/2006/relationships/slideLayout" Target="../slideLayouts/slideLayout13.xml"/><Relationship Id="rId23" Type="http://schemas.openxmlformats.org/officeDocument/2006/relationships/image" Target="../media/image14.png"/><Relationship Id="rId22" Type="http://schemas.openxmlformats.org/officeDocument/2006/relationships/image" Target="../media/image43.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7.emf"/><Relationship Id="rId7" Type="http://schemas.openxmlformats.org/officeDocument/2006/relationships/oleObject" Target="../embeddings/oleObject23.bin"/><Relationship Id="rId6" Type="http://schemas.openxmlformats.org/officeDocument/2006/relationships/image" Target="../media/image26.emf"/><Relationship Id="rId5" Type="http://schemas.openxmlformats.org/officeDocument/2006/relationships/oleObject" Target="../embeddings/oleObject22.bin"/><Relationship Id="rId4" Type="http://schemas.openxmlformats.org/officeDocument/2006/relationships/image" Target="../media/image25.emf"/><Relationship Id="rId3" Type="http://schemas.openxmlformats.org/officeDocument/2006/relationships/oleObject" Target="../embeddings/oleObject21.bin"/><Relationship Id="rId28" Type="http://schemas.openxmlformats.org/officeDocument/2006/relationships/notesSlide" Target="../notesSlides/notesSlide18.xml"/><Relationship Id="rId27" Type="http://schemas.openxmlformats.org/officeDocument/2006/relationships/vmlDrawing" Target="../drawings/vmlDrawing5.vml"/><Relationship Id="rId26" Type="http://schemas.openxmlformats.org/officeDocument/2006/relationships/slideLayout" Target="../slideLayouts/slideLayout13.xml"/><Relationship Id="rId25" Type="http://schemas.openxmlformats.org/officeDocument/2006/relationships/image" Target="../media/image14.png"/><Relationship Id="rId24" Type="http://schemas.openxmlformats.org/officeDocument/2006/relationships/image" Target="../media/image45.png"/><Relationship Id="rId23" Type="http://schemas.openxmlformats.org/officeDocument/2006/relationships/image" Target="../media/image44.png"/><Relationship Id="rId22" Type="http://schemas.openxmlformats.org/officeDocument/2006/relationships/image" Target="../media/image43.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hyperlink" Target="mailto:paulbriard@outlook.com" TargetMode="Externa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7.emf"/><Relationship Id="rId7" Type="http://schemas.openxmlformats.org/officeDocument/2006/relationships/oleObject" Target="../embeddings/oleObject28.bin"/><Relationship Id="rId6" Type="http://schemas.openxmlformats.org/officeDocument/2006/relationships/image" Target="../media/image26.emf"/><Relationship Id="rId5" Type="http://schemas.openxmlformats.org/officeDocument/2006/relationships/oleObject" Target="../embeddings/oleObject27.bin"/><Relationship Id="rId4" Type="http://schemas.openxmlformats.org/officeDocument/2006/relationships/image" Target="../media/image25.emf"/><Relationship Id="rId31" Type="http://schemas.openxmlformats.org/officeDocument/2006/relationships/notesSlide" Target="../notesSlides/notesSlide19.xml"/><Relationship Id="rId30" Type="http://schemas.openxmlformats.org/officeDocument/2006/relationships/vmlDrawing" Target="../drawings/vmlDrawing6.vml"/><Relationship Id="rId3" Type="http://schemas.openxmlformats.org/officeDocument/2006/relationships/oleObject" Target="../embeddings/oleObject26.bin"/><Relationship Id="rId29" Type="http://schemas.openxmlformats.org/officeDocument/2006/relationships/slideLayout" Target="../slideLayouts/slideLayout13.xml"/><Relationship Id="rId28" Type="http://schemas.openxmlformats.org/officeDocument/2006/relationships/image" Target="../media/image14.png"/><Relationship Id="rId27" Type="http://schemas.openxmlformats.org/officeDocument/2006/relationships/image" Target="../media/image48.png"/><Relationship Id="rId26" Type="http://schemas.openxmlformats.org/officeDocument/2006/relationships/image" Target="../media/image47.png"/><Relationship Id="rId25" Type="http://schemas.openxmlformats.org/officeDocument/2006/relationships/image" Target="../media/image46.png"/><Relationship Id="rId24" Type="http://schemas.openxmlformats.org/officeDocument/2006/relationships/image" Target="../media/image45.png"/><Relationship Id="rId23" Type="http://schemas.openxmlformats.org/officeDocument/2006/relationships/image" Target="../media/image44.png"/><Relationship Id="rId22" Type="http://schemas.openxmlformats.org/officeDocument/2006/relationships/image" Target="../media/image43.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27.emf"/><Relationship Id="rId7" Type="http://schemas.openxmlformats.org/officeDocument/2006/relationships/oleObject" Target="../embeddings/oleObject33.bin"/><Relationship Id="rId6" Type="http://schemas.openxmlformats.org/officeDocument/2006/relationships/image" Target="../media/image26.emf"/><Relationship Id="rId5" Type="http://schemas.openxmlformats.org/officeDocument/2006/relationships/oleObject" Target="../embeddings/oleObject32.bin"/><Relationship Id="rId4" Type="http://schemas.openxmlformats.org/officeDocument/2006/relationships/image" Target="../media/image25.emf"/><Relationship Id="rId32" Type="http://schemas.openxmlformats.org/officeDocument/2006/relationships/notesSlide" Target="../notesSlides/notesSlide20.xml"/><Relationship Id="rId31" Type="http://schemas.openxmlformats.org/officeDocument/2006/relationships/vmlDrawing" Target="../drawings/vmlDrawing7.vml"/><Relationship Id="rId30" Type="http://schemas.openxmlformats.org/officeDocument/2006/relationships/slideLayout" Target="../slideLayouts/slideLayout13.xml"/><Relationship Id="rId3" Type="http://schemas.openxmlformats.org/officeDocument/2006/relationships/oleObject" Target="../embeddings/oleObject31.bin"/><Relationship Id="rId29" Type="http://schemas.openxmlformats.org/officeDocument/2006/relationships/image" Target="../media/image14.png"/><Relationship Id="rId28" Type="http://schemas.openxmlformats.org/officeDocument/2006/relationships/image" Target="../media/image48.png"/><Relationship Id="rId27" Type="http://schemas.openxmlformats.org/officeDocument/2006/relationships/image" Target="../media/image47.png"/><Relationship Id="rId26" Type="http://schemas.openxmlformats.org/officeDocument/2006/relationships/image" Target="../media/image46.png"/><Relationship Id="rId25" Type="http://schemas.openxmlformats.org/officeDocument/2006/relationships/image" Target="../media/image45.png"/><Relationship Id="rId24" Type="http://schemas.openxmlformats.org/officeDocument/2006/relationships/image" Target="../media/image44.png"/><Relationship Id="rId23" Type="http://schemas.openxmlformats.org/officeDocument/2006/relationships/image" Target="../media/image43.png"/><Relationship Id="rId22" Type="http://schemas.openxmlformats.org/officeDocument/2006/relationships/image" Target="../media/image49.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27.emf"/><Relationship Id="rId7" Type="http://schemas.openxmlformats.org/officeDocument/2006/relationships/oleObject" Target="../embeddings/oleObject38.bin"/><Relationship Id="rId6" Type="http://schemas.openxmlformats.org/officeDocument/2006/relationships/image" Target="../media/image26.emf"/><Relationship Id="rId5" Type="http://schemas.openxmlformats.org/officeDocument/2006/relationships/oleObject" Target="../embeddings/oleObject37.bin"/><Relationship Id="rId4" Type="http://schemas.openxmlformats.org/officeDocument/2006/relationships/image" Target="../media/image25.emf"/><Relationship Id="rId33" Type="http://schemas.openxmlformats.org/officeDocument/2006/relationships/notesSlide" Target="../notesSlides/notesSlide21.xml"/><Relationship Id="rId32" Type="http://schemas.openxmlformats.org/officeDocument/2006/relationships/vmlDrawing" Target="../drawings/vmlDrawing8.vml"/><Relationship Id="rId31" Type="http://schemas.openxmlformats.org/officeDocument/2006/relationships/slideLayout" Target="../slideLayouts/slideLayout13.xml"/><Relationship Id="rId30" Type="http://schemas.openxmlformats.org/officeDocument/2006/relationships/image" Target="../media/image14.png"/><Relationship Id="rId3" Type="http://schemas.openxmlformats.org/officeDocument/2006/relationships/oleObject" Target="../embeddings/oleObject36.bin"/><Relationship Id="rId29" Type="http://schemas.openxmlformats.org/officeDocument/2006/relationships/image" Target="../media/image48.png"/><Relationship Id="rId28" Type="http://schemas.openxmlformats.org/officeDocument/2006/relationships/image" Target="../media/image47.png"/><Relationship Id="rId27" Type="http://schemas.openxmlformats.org/officeDocument/2006/relationships/image" Target="../media/image46.png"/><Relationship Id="rId26" Type="http://schemas.openxmlformats.org/officeDocument/2006/relationships/image" Target="../media/image45.png"/><Relationship Id="rId25" Type="http://schemas.openxmlformats.org/officeDocument/2006/relationships/image" Target="../media/image44.png"/><Relationship Id="rId24" Type="http://schemas.openxmlformats.org/officeDocument/2006/relationships/image" Target="../media/image43.png"/><Relationship Id="rId23" Type="http://schemas.openxmlformats.org/officeDocument/2006/relationships/image" Target="../media/image50.png"/><Relationship Id="rId22" Type="http://schemas.openxmlformats.org/officeDocument/2006/relationships/image" Target="../media/image49.png"/><Relationship Id="rId21" Type="http://schemas.openxmlformats.org/officeDocument/2006/relationships/image" Target="../media/image42.png"/><Relationship Id="rId20" Type="http://schemas.openxmlformats.org/officeDocument/2006/relationships/image" Target="../media/image41.png"/><Relationship Id="rId2" Type="http://schemas.openxmlformats.org/officeDocument/2006/relationships/image" Target="../media/image24.emf"/><Relationship Id="rId19" Type="http://schemas.openxmlformats.org/officeDocument/2006/relationships/image" Target="../media/image40.png"/><Relationship Id="rId18" Type="http://schemas.openxmlformats.org/officeDocument/2006/relationships/image" Target="../media/image39.png"/><Relationship Id="rId17" Type="http://schemas.openxmlformats.org/officeDocument/2006/relationships/image" Target="../media/image38.png"/><Relationship Id="rId16" Type="http://schemas.openxmlformats.org/officeDocument/2006/relationships/image" Target="../media/image37.png"/><Relationship Id="rId15" Type="http://schemas.openxmlformats.org/officeDocument/2006/relationships/image" Target="../media/image33.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36.emf"/><Relationship Id="rId1"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58.png"/><Relationship Id="rId7" Type="http://schemas.openxmlformats.org/officeDocument/2006/relationships/image" Target="../media/image57.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0" Type="http://schemas.openxmlformats.org/officeDocument/2006/relationships/notesSlide" Target="../notesSlides/notesSlide22.xml"/><Relationship Id="rId1" Type="http://schemas.openxmlformats.org/officeDocument/2006/relationships/image" Target="../media/image51.png"/></Relationships>
</file>

<file path=ppt/slides/_rels/slide25.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9.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1" Type="http://schemas.openxmlformats.org/officeDocument/2006/relationships/notesSlide" Target="../notesSlides/notesSlide23.xml"/><Relationship Id="rId10" Type="http://schemas.openxmlformats.org/officeDocument/2006/relationships/slideLayout" Target="../slideLayouts/slideLayout13.xml"/><Relationship Id="rId1" Type="http://schemas.openxmlformats.org/officeDocument/2006/relationships/image" Target="../media/image51.png"/></Relationships>
</file>

<file path=ppt/slides/_rels/slide26.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61.png"/><Relationship Id="rId13" Type="http://schemas.openxmlformats.org/officeDocument/2006/relationships/notesSlide" Target="../notesSlides/notesSlide24.xml"/><Relationship Id="rId12" Type="http://schemas.openxmlformats.org/officeDocument/2006/relationships/slideLayout" Target="../slideLayouts/slideLayout13.xml"/><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60.png"/></Relationships>
</file>

<file path=ppt/slides/_rels/slide27.xml.rels><?xml version="1.0" encoding="UTF-8" standalone="yes"?>
<Relationships xmlns="http://schemas.openxmlformats.org/package/2006/relationships"><Relationship Id="rId9" Type="http://schemas.openxmlformats.org/officeDocument/2006/relationships/image" Target="../media/image59.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63.png"/><Relationship Id="rId13" Type="http://schemas.openxmlformats.org/officeDocument/2006/relationships/notesSlide" Target="../notesSlides/notesSlide25.xml"/><Relationship Id="rId12" Type="http://schemas.openxmlformats.org/officeDocument/2006/relationships/slideLayout" Target="../slideLayouts/slideLayout13.xml"/><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62.png"/></Relationships>
</file>

<file path=ppt/slides/_rels/slide28.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64.png"/><Relationship Id="rId2" Type="http://schemas.openxmlformats.org/officeDocument/2006/relationships/image" Target="../media/image61.png"/><Relationship Id="rId14" Type="http://schemas.openxmlformats.org/officeDocument/2006/relationships/notesSlide" Target="../notesSlides/notesSlide26.xml"/><Relationship Id="rId13" Type="http://schemas.openxmlformats.org/officeDocument/2006/relationships/slideLayout" Target="../slideLayouts/slideLayout13.xml"/><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9.png"/><Relationship Id="rId1" Type="http://schemas.openxmlformats.org/officeDocument/2006/relationships/image" Target="../media/image60.png"/></Relationships>
</file>

<file path=ppt/slides/_rels/slide29.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64.png"/><Relationship Id="rId2" Type="http://schemas.openxmlformats.org/officeDocument/2006/relationships/image" Target="../media/image61.png"/><Relationship Id="rId15" Type="http://schemas.openxmlformats.org/officeDocument/2006/relationships/notesSlide" Target="../notesSlides/notesSlide27.xml"/><Relationship Id="rId14" Type="http://schemas.openxmlformats.org/officeDocument/2006/relationships/slideLayout" Target="../slideLayouts/slideLayout13.xml"/><Relationship Id="rId13" Type="http://schemas.openxmlformats.org/officeDocument/2006/relationships/image" Target="../media/image65.png"/><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9.png"/><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64.png"/><Relationship Id="rId2" Type="http://schemas.openxmlformats.org/officeDocument/2006/relationships/image" Target="../media/image61.png"/><Relationship Id="rId15" Type="http://schemas.openxmlformats.org/officeDocument/2006/relationships/notesSlide" Target="../notesSlides/notesSlide28.xml"/><Relationship Id="rId14" Type="http://schemas.openxmlformats.org/officeDocument/2006/relationships/slideLayout" Target="../slideLayouts/slideLayout13.xml"/><Relationship Id="rId13" Type="http://schemas.openxmlformats.org/officeDocument/2006/relationships/image" Target="../media/image65.png"/><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9.png"/><Relationship Id="rId1" Type="http://schemas.openxmlformats.org/officeDocument/2006/relationships/image" Target="../media/image60.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3.xml"/><Relationship Id="rId3" Type="http://schemas.openxmlformats.org/officeDocument/2006/relationships/image" Target="../media/image51.png"/><Relationship Id="rId2" Type="http://schemas.openxmlformats.org/officeDocument/2006/relationships/image" Target="../media/image59.png"/><Relationship Id="rId1" Type="http://schemas.openxmlformats.org/officeDocument/2006/relationships/image" Target="../media/image66.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59.png"/><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image" Target="../media/image66.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59.png"/><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image" Target="../media/image66.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9.png"/><Relationship Id="rId4" Type="http://schemas.openxmlformats.org/officeDocument/2006/relationships/image" Target="../media/image67.png"/><Relationship Id="rId3" Type="http://schemas.openxmlformats.org/officeDocument/2006/relationships/image" Target="../media/image60.png"/><Relationship Id="rId2" Type="http://schemas.openxmlformats.org/officeDocument/2006/relationships/image" Target="../media/image64.png"/><Relationship Id="rId1" Type="http://schemas.openxmlformats.org/officeDocument/2006/relationships/image" Target="../media/image66.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13.xml"/><Relationship Id="rId7" Type="http://schemas.openxmlformats.org/officeDocument/2006/relationships/image" Target="../media/image51.png"/><Relationship Id="rId6" Type="http://schemas.openxmlformats.org/officeDocument/2006/relationships/image" Target="../media/image69.png"/><Relationship Id="rId5" Type="http://schemas.openxmlformats.org/officeDocument/2006/relationships/image" Target="../media/image59.png"/><Relationship Id="rId4" Type="http://schemas.openxmlformats.org/officeDocument/2006/relationships/image" Target="../media/image68.png"/><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image" Target="../media/image6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3.xml"/><Relationship Id="rId2" Type="http://schemas.openxmlformats.org/officeDocument/2006/relationships/image" Target="../media/image71.png"/><Relationship Id="rId1" Type="http://schemas.openxmlformats.org/officeDocument/2006/relationships/image" Target="../media/image70.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3.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13.xml"/><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3.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0.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13.xml"/><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0.png"/></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7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hyperlink" Target="http://www.rhsmpsychology.com/Handouts/monocular_cues_IV.htm" TargetMode="External"/><Relationship Id="rId1" Type="http://schemas.openxmlformats.org/officeDocument/2006/relationships/image" Target="../media/image8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3.xml"/><Relationship Id="rId2" Type="http://schemas.openxmlformats.org/officeDocument/2006/relationships/image" Target="../media/image84.png"/><Relationship Id="rId1" Type="http://schemas.openxmlformats.org/officeDocument/2006/relationships/image" Target="../media/image8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3.xml"/><Relationship Id="rId2" Type="http://schemas.openxmlformats.org/officeDocument/2006/relationships/image" Target="../media/image85.png"/><Relationship Id="rId1" Type="http://schemas.openxmlformats.org/officeDocument/2006/relationships/image" Target="../media/image8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3.xml"/><Relationship Id="rId2" Type="http://schemas.openxmlformats.org/officeDocument/2006/relationships/image" Target="../media/image86.png"/><Relationship Id="rId1" Type="http://schemas.openxmlformats.org/officeDocument/2006/relationships/image" Target="../media/image83.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13.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3.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3.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3.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4" Type="http://schemas.openxmlformats.org/officeDocument/2006/relationships/notesSlide" Target="../notesSlides/notesSlide48.xml"/><Relationship Id="rId13" Type="http://schemas.openxmlformats.org/officeDocument/2006/relationships/slideLayout" Target="../slideLayouts/slideLayout13.xml"/><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5" Type="http://schemas.openxmlformats.org/officeDocument/2006/relationships/notesSlide" Target="../notesSlides/notesSlide49.xml"/><Relationship Id="rId14" Type="http://schemas.openxmlformats.org/officeDocument/2006/relationships/slideLayout" Target="../slideLayouts/slideLayout13.xml"/><Relationship Id="rId13" Type="http://schemas.openxmlformats.org/officeDocument/2006/relationships/image" Target="../media/image99.png"/><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6" Type="http://schemas.openxmlformats.org/officeDocument/2006/relationships/notesSlide" Target="../notesSlides/notesSlide50.xml"/><Relationship Id="rId15" Type="http://schemas.openxmlformats.org/officeDocument/2006/relationships/slideLayout" Target="../slideLayouts/slideLayout13.xml"/><Relationship Id="rId14" Type="http://schemas.openxmlformats.org/officeDocument/2006/relationships/image" Target="../media/image100.png"/><Relationship Id="rId13" Type="http://schemas.openxmlformats.org/officeDocument/2006/relationships/image" Target="../media/image99.png"/><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6" Type="http://schemas.openxmlformats.org/officeDocument/2006/relationships/notesSlide" Target="../notesSlides/notesSlide51.xml"/><Relationship Id="rId15" Type="http://schemas.openxmlformats.org/officeDocument/2006/relationships/slideLayout" Target="../slideLayouts/slideLayout13.xml"/><Relationship Id="rId14" Type="http://schemas.openxmlformats.org/officeDocument/2006/relationships/image" Target="../media/image102.png"/><Relationship Id="rId13" Type="http://schemas.openxmlformats.org/officeDocument/2006/relationships/image" Target="../media/image101.png"/><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5.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103.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6" Type="http://schemas.openxmlformats.org/officeDocument/2006/relationships/notesSlide" Target="../notesSlides/notesSlide52.xml"/><Relationship Id="rId15" Type="http://schemas.openxmlformats.org/officeDocument/2006/relationships/slideLayout" Target="../slideLayouts/slideLayout13.xml"/><Relationship Id="rId14" Type="http://schemas.openxmlformats.org/officeDocument/2006/relationships/image" Target="../media/image104.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7.png"/><Relationship Id="rId1" Type="http://schemas.openxmlformats.org/officeDocument/2006/relationships/image" Target="../media/image88.png"/></Relationships>
</file>

<file path=ppt/slides/_rels/slide56.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103.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8" Type="http://schemas.openxmlformats.org/officeDocument/2006/relationships/notesSlide" Target="../notesSlides/notesSlide53.xml"/><Relationship Id="rId17" Type="http://schemas.openxmlformats.org/officeDocument/2006/relationships/slideLayout" Target="../slideLayouts/slideLayout13.xml"/><Relationship Id="rId16" Type="http://schemas.openxmlformats.org/officeDocument/2006/relationships/image" Target="../media/image104.png"/><Relationship Id="rId15" Type="http://schemas.openxmlformats.org/officeDocument/2006/relationships/image" Target="../media/image106.png"/><Relationship Id="rId14" Type="http://schemas.openxmlformats.org/officeDocument/2006/relationships/image" Target="../media/image105.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7.png"/><Relationship Id="rId1" Type="http://schemas.openxmlformats.org/officeDocument/2006/relationships/image" Target="../media/image88.png"/></Relationships>
</file>

<file path=ppt/slides/_rels/slide57.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5" Type="http://schemas.openxmlformats.org/officeDocument/2006/relationships/notesSlide" Target="../notesSlides/notesSlide54.xml"/><Relationship Id="rId14" Type="http://schemas.openxmlformats.org/officeDocument/2006/relationships/slideLayout" Target="../slideLayouts/slideLayout13.xml"/><Relationship Id="rId13" Type="http://schemas.openxmlformats.org/officeDocument/2006/relationships/image" Target="../media/image107.png"/><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5.png"/><Relationship Id="rId7" Type="http://schemas.openxmlformats.org/officeDocument/2006/relationships/image" Target="../media/image94.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6" Type="http://schemas.openxmlformats.org/officeDocument/2006/relationships/notesSlide" Target="../notesSlides/notesSlide55.xml"/><Relationship Id="rId15" Type="http://schemas.openxmlformats.org/officeDocument/2006/relationships/slideLayout" Target="../slideLayouts/slideLayout13.xml"/><Relationship Id="rId14" Type="http://schemas.openxmlformats.org/officeDocument/2006/relationships/image" Target="../media/image108.png"/><Relationship Id="rId13" Type="http://schemas.openxmlformats.org/officeDocument/2006/relationships/image" Target="../media/image107.png"/><Relationship Id="rId12" Type="http://schemas.openxmlformats.org/officeDocument/2006/relationships/image" Target="../media/image98.png"/><Relationship Id="rId11" Type="http://schemas.openxmlformats.org/officeDocument/2006/relationships/image" Target="../media/image97.png"/><Relationship Id="rId10" Type="http://schemas.openxmlformats.org/officeDocument/2006/relationships/image" Target="../media/image96.png"/><Relationship Id="rId1" Type="http://schemas.openxmlformats.org/officeDocument/2006/relationships/image" Target="../media/image88.png"/></Relationships>
</file>

<file path=ppt/slides/_rels/slide59.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103.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7" Type="http://schemas.openxmlformats.org/officeDocument/2006/relationships/notesSlide" Target="../notesSlides/notesSlide56.xml"/><Relationship Id="rId16" Type="http://schemas.openxmlformats.org/officeDocument/2006/relationships/slideLayout" Target="../slideLayouts/slideLayout13.xml"/><Relationship Id="rId15" Type="http://schemas.openxmlformats.org/officeDocument/2006/relationships/image" Target="../media/image110.png"/><Relationship Id="rId14" Type="http://schemas.openxmlformats.org/officeDocument/2006/relationships/image" Target="../media/image109.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7.png"/><Relationship Id="rId1" Type="http://schemas.openxmlformats.org/officeDocument/2006/relationships/image" Target="../media/image8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94.png"/><Relationship Id="rId7" Type="http://schemas.openxmlformats.org/officeDocument/2006/relationships/image" Target="../media/image103.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8" Type="http://schemas.openxmlformats.org/officeDocument/2006/relationships/notesSlide" Target="../notesSlides/notesSlide57.xml"/><Relationship Id="rId17" Type="http://schemas.openxmlformats.org/officeDocument/2006/relationships/slideLayout" Target="../slideLayouts/slideLayout13.xml"/><Relationship Id="rId16" Type="http://schemas.openxmlformats.org/officeDocument/2006/relationships/image" Target="../media/image111.png"/><Relationship Id="rId15" Type="http://schemas.openxmlformats.org/officeDocument/2006/relationships/image" Target="../media/image110.png"/><Relationship Id="rId14" Type="http://schemas.openxmlformats.org/officeDocument/2006/relationships/image" Target="../media/image109.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7.png"/><Relationship Id="rId1" Type="http://schemas.openxmlformats.org/officeDocument/2006/relationships/image" Target="../media/image88.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3.xml"/><Relationship Id="rId2" Type="http://schemas.openxmlformats.org/officeDocument/2006/relationships/image" Target="../media/image113.png"/><Relationship Id="rId1" Type="http://schemas.openxmlformats.org/officeDocument/2006/relationships/image" Target="../media/image112.png"/></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59.xml"/><Relationship Id="rId6" Type="http://schemas.openxmlformats.org/officeDocument/2006/relationships/slideLayout" Target="../slideLayouts/slideLayout13.xml"/><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60.xml"/><Relationship Id="rId7" Type="http://schemas.openxmlformats.org/officeDocument/2006/relationships/slideLayout" Target="../slideLayouts/slideLayout13.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9.png"/><Relationship Id="rId7" Type="http://schemas.openxmlformats.org/officeDocument/2006/relationships/image" Target="../media/image118.png"/><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0" Type="http://schemas.openxmlformats.org/officeDocument/2006/relationships/notesSlide" Target="../notesSlides/notesSlide61.xml"/><Relationship Id="rId1" Type="http://schemas.openxmlformats.org/officeDocument/2006/relationships/image" Target="../media/image112.png"/></Relationships>
</file>

<file path=ppt/slides/_rels/slide65.xml.rels><?xml version="1.0" encoding="UTF-8" standalone="yes"?>
<Relationships xmlns="http://schemas.openxmlformats.org/package/2006/relationships"><Relationship Id="rId9" Type="http://schemas.openxmlformats.org/officeDocument/2006/relationships/image" Target="../media/image95.png"/><Relationship Id="rId8" Type="http://schemas.openxmlformats.org/officeDocument/2006/relationships/image" Target="../media/image120.png"/><Relationship Id="rId7" Type="http://schemas.openxmlformats.org/officeDocument/2006/relationships/image" Target="../media/image103.png"/><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8" Type="http://schemas.openxmlformats.org/officeDocument/2006/relationships/notesSlide" Target="../notesSlides/notesSlide62.xml"/><Relationship Id="rId17" Type="http://schemas.openxmlformats.org/officeDocument/2006/relationships/slideLayout" Target="../slideLayouts/slideLayout13.xml"/><Relationship Id="rId16" Type="http://schemas.openxmlformats.org/officeDocument/2006/relationships/image" Target="../media/image122.png"/><Relationship Id="rId15" Type="http://schemas.openxmlformats.org/officeDocument/2006/relationships/image" Target="../media/image121.png"/><Relationship Id="rId14" Type="http://schemas.openxmlformats.org/officeDocument/2006/relationships/image" Target="../media/image109.png"/><Relationship Id="rId13" Type="http://schemas.openxmlformats.org/officeDocument/2006/relationships/image" Target="../media/image98.png"/><Relationship Id="rId12" Type="http://schemas.openxmlformats.org/officeDocument/2006/relationships/image" Target="../media/image97.png"/><Relationship Id="rId11" Type="http://schemas.openxmlformats.org/officeDocument/2006/relationships/image" Target="../media/image96.png"/><Relationship Id="rId10" Type="http://schemas.openxmlformats.org/officeDocument/2006/relationships/image" Target="../media/image7.png"/><Relationship Id="rId1" Type="http://schemas.openxmlformats.org/officeDocument/2006/relationships/image" Target="../media/image88.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13.xml"/><Relationship Id="rId3" Type="http://schemas.openxmlformats.org/officeDocument/2006/relationships/image" Target="../media/image123.png"/><Relationship Id="rId2" Type="http://schemas.openxmlformats.org/officeDocument/2006/relationships/image" Target="../media/image114.png"/><Relationship Id="rId1" Type="http://schemas.openxmlformats.org/officeDocument/2006/relationships/image" Target="../media/image112.png"/></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13.xml"/><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14.png"/><Relationship Id="rId1" Type="http://schemas.openxmlformats.org/officeDocument/2006/relationships/image" Target="../media/image112.png"/></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5.xml"/><Relationship Id="rId5" Type="http://schemas.openxmlformats.org/officeDocument/2006/relationships/slideLayout" Target="../slideLayouts/slideLayout13.xml"/><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14.png"/><Relationship Id="rId1" Type="http://schemas.openxmlformats.org/officeDocument/2006/relationships/image" Target="../media/image112.png"/></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66.xml"/><Relationship Id="rId7" Type="http://schemas.openxmlformats.org/officeDocument/2006/relationships/slideLayout" Target="../slideLayouts/slideLayout13.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14.png"/><Relationship Id="rId1" Type="http://schemas.openxmlformats.org/officeDocument/2006/relationships/image" Target="../media/image11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13.xml"/><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13.xml"/><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2.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13.xml"/><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0.xml"/><Relationship Id="rId7" Type="http://schemas.openxmlformats.org/officeDocument/2006/relationships/slideLayout" Target="../slideLayouts/slideLayout13.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71.xml"/><Relationship Id="rId7" Type="http://schemas.openxmlformats.org/officeDocument/2006/relationships/slideLayout" Target="../slideLayouts/slideLayout13.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5.xml.rels><?xml version="1.0" encoding="UTF-8" standalone="yes"?>
<Relationships xmlns="http://schemas.openxmlformats.org/package/2006/relationships"><Relationship Id="rId9" Type="http://schemas.openxmlformats.org/officeDocument/2006/relationships/notesSlide" Target="../notesSlides/notesSlide72.xml"/><Relationship Id="rId8" Type="http://schemas.openxmlformats.org/officeDocument/2006/relationships/slideLayout" Target="../slideLayouts/slideLayout13.xml"/><Relationship Id="rId7" Type="http://schemas.openxmlformats.org/officeDocument/2006/relationships/image" Target="../media/image131.png"/><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3.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13.xml"/><Relationship Id="rId2" Type="http://schemas.openxmlformats.org/officeDocument/2006/relationships/image" Target="../media/image114.png"/><Relationship Id="rId1" Type="http://schemas.openxmlformats.org/officeDocument/2006/relationships/image" Target="../media/image112.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3.xml"/><Relationship Id="rId4" Type="http://schemas.openxmlformats.org/officeDocument/2006/relationships/image" Target="../media/image133.png"/><Relationship Id="rId3" Type="http://schemas.openxmlformats.org/officeDocument/2006/relationships/image" Target="../media/image132.png"/><Relationship Id="rId2" Type="http://schemas.openxmlformats.org/officeDocument/2006/relationships/image" Target="../media/image114.png"/><Relationship Id="rId1"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slideLayout" Target="../slideLayouts/slideLayout13.xml"/><Relationship Id="rId6" Type="http://schemas.openxmlformats.org/officeDocument/2006/relationships/image" Target="../media/image135.png"/><Relationship Id="rId5" Type="http://schemas.openxmlformats.org/officeDocument/2006/relationships/image" Target="../media/image133.png"/><Relationship Id="rId4" Type="http://schemas.openxmlformats.org/officeDocument/2006/relationships/image" Target="../media/image134.png"/><Relationship Id="rId3" Type="http://schemas.openxmlformats.org/officeDocument/2006/relationships/image" Target="../media/image132.png"/><Relationship Id="rId2" Type="http://schemas.openxmlformats.org/officeDocument/2006/relationships/image" Target="../media/image114.png"/><Relationship Id="rId1" Type="http://schemas.openxmlformats.org/officeDocument/2006/relationships/image" Target="../media/image112.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slideLayout" Target="../slideLayouts/slideLayout13.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 Id="rId3" Type="http://schemas.openxmlformats.org/officeDocument/2006/relationships/image" Target="../media/image31.png"/><Relationship Id="rId2" Type="http://schemas.openxmlformats.org/officeDocument/2006/relationships/image" Target="../media/image136.png"/><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1.xml"/><Relationship Id="rId7" Type="http://schemas.openxmlformats.org/officeDocument/2006/relationships/slideLayout" Target="../slideLayouts/slideLayout13.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9" Type="http://schemas.openxmlformats.org/officeDocument/2006/relationships/image" Target="../media/image141.png"/><Relationship Id="rId8" Type="http://schemas.openxmlformats.org/officeDocument/2006/relationships/image" Target="../media/image140.png"/><Relationship Id="rId7" Type="http://schemas.openxmlformats.org/officeDocument/2006/relationships/image" Target="../media/image144.png"/><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1" Type="http://schemas.openxmlformats.org/officeDocument/2006/relationships/notesSlide" Target="../notesSlides/notesSlide82.xml"/><Relationship Id="rId10" Type="http://schemas.openxmlformats.org/officeDocument/2006/relationships/slideLayout" Target="../slideLayouts/slideLayout13.xml"/><Relationship Id="rId1" Type="http://schemas.openxmlformats.org/officeDocument/2006/relationships/image" Target="../media/image30.png"/></Relationships>
</file>

<file path=ppt/slides/_rels/slide86.xml.rels><?xml version="1.0" encoding="UTF-8" standalone="yes"?>
<Relationships xmlns="http://schemas.openxmlformats.org/package/2006/relationships"><Relationship Id="rId9" Type="http://schemas.openxmlformats.org/officeDocument/2006/relationships/image" Target="../media/image146.png"/><Relationship Id="rId8" Type="http://schemas.openxmlformats.org/officeDocument/2006/relationships/image" Target="../media/image145.png"/><Relationship Id="rId7" Type="http://schemas.openxmlformats.org/officeDocument/2006/relationships/image" Target="../media/image144.png"/><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4" Type="http://schemas.openxmlformats.org/officeDocument/2006/relationships/notesSlide" Target="../notesSlides/notesSlide83.xml"/><Relationship Id="rId13" Type="http://schemas.openxmlformats.org/officeDocument/2006/relationships/slideLayout" Target="../slideLayouts/slideLayout13.xml"/><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47.png"/><Relationship Id="rId1" Type="http://schemas.openxmlformats.org/officeDocument/2006/relationships/image" Target="../media/image30.png"/></Relationships>
</file>

<file path=ppt/slides/_rels/slide87.xml.rels><?xml version="1.0" encoding="UTF-8" standalone="yes"?>
<Relationships xmlns="http://schemas.openxmlformats.org/package/2006/relationships"><Relationship Id="rId9" Type="http://schemas.openxmlformats.org/officeDocument/2006/relationships/image" Target="../media/image146.png"/><Relationship Id="rId8" Type="http://schemas.openxmlformats.org/officeDocument/2006/relationships/image" Target="../media/image145.png"/><Relationship Id="rId7" Type="http://schemas.openxmlformats.org/officeDocument/2006/relationships/image" Target="../media/image144.png"/><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6" Type="http://schemas.openxmlformats.org/officeDocument/2006/relationships/notesSlide" Target="../notesSlides/notesSlide84.xml"/><Relationship Id="rId15" Type="http://schemas.openxmlformats.org/officeDocument/2006/relationships/slideLayout" Target="../slideLayouts/slideLayout13.xml"/><Relationship Id="rId14" Type="http://schemas.openxmlformats.org/officeDocument/2006/relationships/image" Target="../media/image149.png"/><Relationship Id="rId13" Type="http://schemas.openxmlformats.org/officeDocument/2006/relationships/image" Target="../media/image148.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47.png"/><Relationship Id="rId1" Type="http://schemas.openxmlformats.org/officeDocument/2006/relationships/image" Target="../media/image30.png"/></Relationships>
</file>

<file path=ppt/slides/_rels/slide88.xml.rels><?xml version="1.0" encoding="UTF-8" standalone="yes"?>
<Relationships xmlns="http://schemas.openxmlformats.org/package/2006/relationships"><Relationship Id="rId9" Type="http://schemas.openxmlformats.org/officeDocument/2006/relationships/image" Target="../media/image146.png"/><Relationship Id="rId8" Type="http://schemas.openxmlformats.org/officeDocument/2006/relationships/image" Target="../media/image145.png"/><Relationship Id="rId7" Type="http://schemas.openxmlformats.org/officeDocument/2006/relationships/image" Target="../media/image144.png"/><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7" Type="http://schemas.openxmlformats.org/officeDocument/2006/relationships/notesSlide" Target="../notesSlides/notesSlide85.xml"/><Relationship Id="rId16" Type="http://schemas.openxmlformats.org/officeDocument/2006/relationships/slideLayout" Target="../slideLayouts/slideLayout13.xml"/><Relationship Id="rId15" Type="http://schemas.openxmlformats.org/officeDocument/2006/relationships/image" Target="../media/image150.png"/><Relationship Id="rId14" Type="http://schemas.openxmlformats.org/officeDocument/2006/relationships/image" Target="../media/image149.png"/><Relationship Id="rId13" Type="http://schemas.openxmlformats.org/officeDocument/2006/relationships/image" Target="../media/image148.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47.png"/><Relationship Id="rId1" Type="http://schemas.openxmlformats.org/officeDocument/2006/relationships/image" Target="../media/image30.png"/></Relationships>
</file>

<file path=ppt/slides/_rels/slide89.xml.rels><?xml version="1.0" encoding="UTF-8" standalone="yes"?>
<Relationships xmlns="http://schemas.openxmlformats.org/package/2006/relationships"><Relationship Id="rId9" Type="http://schemas.openxmlformats.org/officeDocument/2006/relationships/image" Target="../media/image146.png"/><Relationship Id="rId8" Type="http://schemas.openxmlformats.org/officeDocument/2006/relationships/image" Target="../media/image145.png"/><Relationship Id="rId7" Type="http://schemas.openxmlformats.org/officeDocument/2006/relationships/image" Target="../media/image144.png"/><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8" Type="http://schemas.openxmlformats.org/officeDocument/2006/relationships/notesSlide" Target="../notesSlides/notesSlide86.xml"/><Relationship Id="rId17" Type="http://schemas.openxmlformats.org/officeDocument/2006/relationships/slideLayout" Target="../slideLayouts/slideLayout13.xml"/><Relationship Id="rId16" Type="http://schemas.openxmlformats.org/officeDocument/2006/relationships/image" Target="../media/image151.png"/><Relationship Id="rId15" Type="http://schemas.openxmlformats.org/officeDocument/2006/relationships/image" Target="../media/image150.png"/><Relationship Id="rId14" Type="http://schemas.openxmlformats.org/officeDocument/2006/relationships/image" Target="../media/image149.png"/><Relationship Id="rId13" Type="http://schemas.openxmlformats.org/officeDocument/2006/relationships/image" Target="../media/image148.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47.png"/><Relationship Id="rId1" Type="http://schemas.openxmlformats.org/officeDocument/2006/relationships/image" Target="../media/image30.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3.xml"/><Relationship Id="rId7" Type="http://schemas.openxmlformats.org/officeDocument/2006/relationships/image" Target="../media/image13.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87.xml"/><Relationship Id="rId7" Type="http://schemas.openxmlformats.org/officeDocument/2006/relationships/slideLayout" Target="../slideLayouts/slideLayout13.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 Type="http://schemas.openxmlformats.org/officeDocument/2006/relationships/image" Target="../media/image30.png"/></Relationships>
</file>

<file path=ppt/slides/_rels/slide91.xml.rels><?xml version="1.0" encoding="UTF-8" standalone="yes"?>
<Relationships xmlns="http://schemas.openxmlformats.org/package/2006/relationships"><Relationship Id="rId9" Type="http://schemas.openxmlformats.org/officeDocument/2006/relationships/image" Target="../media/image156.png"/><Relationship Id="rId8" Type="http://schemas.openxmlformats.org/officeDocument/2006/relationships/image" Target="../media/image155.png"/><Relationship Id="rId7" Type="http://schemas.openxmlformats.org/officeDocument/2006/relationships/image" Target="../media/image154.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1" Type="http://schemas.openxmlformats.org/officeDocument/2006/relationships/notesSlide" Target="../notesSlides/notesSlide88.xml"/><Relationship Id="rId10" Type="http://schemas.openxmlformats.org/officeDocument/2006/relationships/slideLayout" Target="../slideLayouts/slideLayout13.xml"/><Relationship Id="rId1" Type="http://schemas.openxmlformats.org/officeDocument/2006/relationships/image" Target="../media/image30.png"/></Relationships>
</file>

<file path=ppt/slides/_rels/slide92.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image" Target="../media/image157.png"/><Relationship Id="rId7" Type="http://schemas.openxmlformats.org/officeDocument/2006/relationships/image" Target="../media/image154.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3" Type="http://schemas.openxmlformats.org/officeDocument/2006/relationships/notesSlide" Target="../notesSlides/notesSlide89.xml"/><Relationship Id="rId12" Type="http://schemas.openxmlformats.org/officeDocument/2006/relationships/slideLayout" Target="../slideLayouts/slideLayout13.xml"/><Relationship Id="rId11" Type="http://schemas.openxmlformats.org/officeDocument/2006/relationships/image" Target="../media/image158.png"/><Relationship Id="rId10" Type="http://schemas.openxmlformats.org/officeDocument/2006/relationships/image" Target="../media/image156.png"/><Relationship Id="rId1" Type="http://schemas.openxmlformats.org/officeDocument/2006/relationships/image" Target="../media/image30.png"/></Relationships>
</file>

<file path=ppt/slides/_rels/slide93.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image" Target="../media/image157.png"/><Relationship Id="rId7" Type="http://schemas.openxmlformats.org/officeDocument/2006/relationships/image" Target="../media/image154.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4" Type="http://schemas.openxmlformats.org/officeDocument/2006/relationships/notesSlide" Target="../notesSlides/notesSlide90.xml"/><Relationship Id="rId13" Type="http://schemas.openxmlformats.org/officeDocument/2006/relationships/slideLayout" Target="../slideLayouts/slideLayout13.xml"/><Relationship Id="rId12" Type="http://schemas.openxmlformats.org/officeDocument/2006/relationships/image" Target="../media/image160.png"/><Relationship Id="rId11" Type="http://schemas.openxmlformats.org/officeDocument/2006/relationships/image" Target="../media/image159.png"/><Relationship Id="rId10" Type="http://schemas.openxmlformats.org/officeDocument/2006/relationships/image" Target="../media/image156.png"/><Relationship Id="rId1" Type="http://schemas.openxmlformats.org/officeDocument/2006/relationships/image" Target="../media/image30.png"/></Relationships>
</file>

<file path=ppt/slides/_rels/slide94.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image" Target="../media/image157.png"/><Relationship Id="rId7" Type="http://schemas.openxmlformats.org/officeDocument/2006/relationships/image" Target="../media/image154.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6" Type="http://schemas.openxmlformats.org/officeDocument/2006/relationships/notesSlide" Target="../notesSlides/notesSlide91.xml"/><Relationship Id="rId15" Type="http://schemas.openxmlformats.org/officeDocument/2006/relationships/slideLayout" Target="../slideLayouts/slideLayout13.xml"/><Relationship Id="rId14" Type="http://schemas.openxmlformats.org/officeDocument/2006/relationships/image" Target="../media/image162.png"/><Relationship Id="rId13" Type="http://schemas.openxmlformats.org/officeDocument/2006/relationships/image" Target="../media/image161.png"/><Relationship Id="rId12" Type="http://schemas.openxmlformats.org/officeDocument/2006/relationships/image" Target="../media/image160.png"/><Relationship Id="rId11" Type="http://schemas.openxmlformats.org/officeDocument/2006/relationships/image" Target="../media/image159.png"/><Relationship Id="rId10" Type="http://schemas.openxmlformats.org/officeDocument/2006/relationships/image" Target="../media/image156.png"/><Relationship Id="rId1" Type="http://schemas.openxmlformats.org/officeDocument/2006/relationships/image" Target="../media/image30.png"/></Relationships>
</file>

<file path=ppt/slides/_rels/slide9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0" Type="http://schemas.openxmlformats.org/officeDocument/2006/relationships/notesSlide" Target="../notesSlides/notesSlide92.xml"/><Relationship Id="rId1" Type="http://schemas.openxmlformats.org/officeDocument/2006/relationships/image" Target="../media/image30.png"/></Relationships>
</file>

<file path=ppt/slides/_rels/slide96.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3" Type="http://schemas.openxmlformats.org/officeDocument/2006/relationships/notesSlide" Target="../notesSlides/notesSlide93.xml"/><Relationship Id="rId12" Type="http://schemas.openxmlformats.org/officeDocument/2006/relationships/slideLayout" Target="../slideLayouts/slideLayout13.xml"/><Relationship Id="rId11" Type="http://schemas.openxmlformats.org/officeDocument/2006/relationships/image" Target="../media/image166.png"/><Relationship Id="rId10" Type="http://schemas.openxmlformats.org/officeDocument/2006/relationships/image" Target="../media/image165.png"/><Relationship Id="rId1" Type="http://schemas.openxmlformats.org/officeDocument/2006/relationships/image" Target="../media/image30.png"/></Relationships>
</file>

<file path=ppt/slides/_rels/slide97.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7" Type="http://schemas.openxmlformats.org/officeDocument/2006/relationships/notesSlide" Target="../notesSlides/notesSlide94.xml"/><Relationship Id="rId16" Type="http://schemas.openxmlformats.org/officeDocument/2006/relationships/slideLayout" Target="../slideLayouts/slideLayout13.xml"/><Relationship Id="rId15" Type="http://schemas.openxmlformats.org/officeDocument/2006/relationships/image" Target="../media/image170.png"/><Relationship Id="rId14" Type="http://schemas.openxmlformats.org/officeDocument/2006/relationships/image" Target="../media/image169.png"/><Relationship Id="rId13" Type="http://schemas.openxmlformats.org/officeDocument/2006/relationships/image" Target="../media/image168.png"/><Relationship Id="rId12" Type="http://schemas.openxmlformats.org/officeDocument/2006/relationships/image" Target="../media/image167.png"/><Relationship Id="rId11" Type="http://schemas.openxmlformats.org/officeDocument/2006/relationships/image" Target="../media/image166.png"/><Relationship Id="rId10" Type="http://schemas.openxmlformats.org/officeDocument/2006/relationships/image" Target="../media/image165.png"/><Relationship Id="rId1" Type="http://schemas.openxmlformats.org/officeDocument/2006/relationships/image" Target="../media/image30.png"/></Relationships>
</file>

<file path=ppt/slides/_rels/slide98.xml.rels><?xml version="1.0" encoding="UTF-8" standalone="yes"?>
<Relationships xmlns="http://schemas.openxmlformats.org/package/2006/relationships"><Relationship Id="rId9" Type="http://schemas.openxmlformats.org/officeDocument/2006/relationships/image" Target="../media/image164.png"/><Relationship Id="rId8" Type="http://schemas.openxmlformats.org/officeDocument/2006/relationships/image" Target="../media/image163.png"/><Relationship Id="rId7" Type="http://schemas.openxmlformats.org/officeDocument/2006/relationships/image" Target="../media/image161.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8.png"/><Relationship Id="rId3" Type="http://schemas.openxmlformats.org/officeDocument/2006/relationships/image" Target="../media/image31.png"/><Relationship Id="rId2" Type="http://schemas.openxmlformats.org/officeDocument/2006/relationships/image" Target="../media/image136.png"/><Relationship Id="rId18" Type="http://schemas.openxmlformats.org/officeDocument/2006/relationships/notesSlide" Target="../notesSlides/notesSlide95.xml"/><Relationship Id="rId17" Type="http://schemas.openxmlformats.org/officeDocument/2006/relationships/slideLayout" Target="../slideLayouts/slideLayout13.xml"/><Relationship Id="rId16" Type="http://schemas.openxmlformats.org/officeDocument/2006/relationships/image" Target="../media/image171.png"/><Relationship Id="rId15" Type="http://schemas.openxmlformats.org/officeDocument/2006/relationships/image" Target="../media/image170.png"/><Relationship Id="rId14" Type="http://schemas.openxmlformats.org/officeDocument/2006/relationships/image" Target="../media/image169.png"/><Relationship Id="rId13" Type="http://schemas.openxmlformats.org/officeDocument/2006/relationships/image" Target="../media/image168.png"/><Relationship Id="rId12" Type="http://schemas.openxmlformats.org/officeDocument/2006/relationships/image" Target="../media/image167.png"/><Relationship Id="rId11" Type="http://schemas.openxmlformats.org/officeDocument/2006/relationships/image" Target="../media/image166.png"/><Relationship Id="rId10" Type="http://schemas.openxmlformats.org/officeDocument/2006/relationships/image" Target="../media/image165.png"/><Relationship Id="rId1" Type="http://schemas.openxmlformats.org/officeDocument/2006/relationships/image" Target="../media/image30.png"/></Relationships>
</file>

<file path=ppt/slides/_rels/slide99.xml.rels><?xml version="1.0" encoding="UTF-8" standalone="yes"?>
<Relationships xmlns="http://schemas.openxmlformats.org/package/2006/relationships"><Relationship Id="rId9" Type="http://schemas.openxmlformats.org/officeDocument/2006/relationships/notesSlide" Target="../notesSlides/notesSlide96.xml"/><Relationship Id="rId8" Type="http://schemas.openxmlformats.org/officeDocument/2006/relationships/slideLayout" Target="../slideLayouts/slideLayout13.xml"/><Relationship Id="rId7" Type="http://schemas.openxmlformats.org/officeDocument/2006/relationships/image" Target="../media/image178.png"/><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image" Target="../media/image17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060848"/>
            <a:ext cx="8229600" cy="1143000"/>
          </a:xfrm>
        </p:spPr>
        <p:txBody>
          <a:bodyPr/>
          <a:lstStyle/>
          <a:p>
            <a:r>
              <a:rPr lang="en-GB" dirty="0" smtClean="0"/>
              <a:t>PARLER LENTEMENT</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763688" y="3789040"/>
            <a:ext cx="3038076" cy="369332"/>
          </a:xfrm>
          <a:prstGeom prst="rect">
            <a:avLst/>
          </a:prstGeom>
          <a:noFill/>
        </p:spPr>
        <p:txBody>
          <a:bodyPr wrap="none" rtlCol="0">
            <a:spAutoFit/>
          </a:bodyPr>
          <a:lstStyle/>
          <a:p>
            <a:r>
              <a:rPr lang="en-GB" dirty="0" smtClean="0"/>
              <a:t>(A mettre aussi sur </a:t>
            </a:r>
            <a:r>
              <a:rPr lang="en-GB" dirty="0" err="1" smtClean="0"/>
              <a:t>une</a:t>
            </a:r>
            <a:r>
              <a:rPr lang="en-GB" dirty="0" smtClean="0"/>
              <a:t> </a:t>
            </a:r>
            <a:r>
              <a:rPr lang="en-GB" dirty="0" err="1" smtClean="0"/>
              <a:t>feuille</a:t>
            </a:r>
            <a:r>
              <a:rPr lang="en-GB"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p:cxnSp>
        <p:nvCxnSpPr>
          <p:cNvPr id="8" name="Straight Arrow Connector 7"/>
          <p:cNvCxnSpPr/>
          <p:nvPr/>
        </p:nvCxnSpPr>
        <p:spPr>
          <a:xfrm flipV="1">
            <a:off x="815561" y="1815610"/>
            <a:ext cx="974067" cy="84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405162" y="1538611"/>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05162" y="1538611"/>
                <a:ext cx="189474" cy="276999"/>
              </a:xfrm>
              <a:prstGeom prst="rect">
                <a:avLst/>
              </a:prstGeom>
              <a:blipFill rotWithShape="1">
                <a:blip r:embed="rId7"/>
                <a:stretch>
                  <a:fillRect l="-286" t="-2" r="-16007" b="-635"/>
                </a:stretch>
              </a:blipFill>
            </p:spPr>
            <p:txBody>
              <a:bodyPr/>
              <a:lstStyle/>
              <a:p>
                <a:r>
                  <a:rPr lang="zh-CN" altLang="en-US">
                    <a:noFill/>
                  </a:rPr>
                  <a:t> </a:t>
                </a:r>
              </a:p>
            </p:txBody>
          </p:sp>
        </mc:Fallback>
      </mc:AlternateContent>
      <p:cxnSp>
        <p:nvCxnSpPr>
          <p:cNvPr id="13" name="Straight Connector 12"/>
          <p:cNvCxnSpPr/>
          <p:nvPr/>
        </p:nvCxnSpPr>
        <p:spPr>
          <a:xfrm>
            <a:off x="813659" y="2660182"/>
            <a:ext cx="1467915" cy="149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37808" y="3414203"/>
                <a:ext cx="1903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437808" y="3414203"/>
                <a:ext cx="190373" cy="276999"/>
              </a:xfrm>
              <a:prstGeom prst="rect">
                <a:avLst/>
              </a:prstGeom>
              <a:blipFill rotWithShape="1">
                <a:blip r:embed="rId8"/>
                <a:stretch>
                  <a:fillRect l="-88" t="-160" r="-16990" b="2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3" name="TextBox 32"/>
              <p:cNvSpPr txBox="1"/>
              <p:nvPr/>
            </p:nvSpPr>
            <p:spPr>
              <a:xfrm>
                <a:off x="1547664" y="3781625"/>
                <a:ext cx="4402615" cy="871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𝑣</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sub>
                                  </m:sSub>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e>
                              </m:d>
                            </m:e>
                          </m:rad>
                        </m:num>
                        <m:den>
                          <m:r>
                            <a:rPr lang="en-GB" i="1">
                              <a:latin typeface="Cambria Math" panose="02040503050406030204" pitchFamily="18" charset="0"/>
                              <a:ea typeface="Cambria Math" panose="02040503050406030204" pitchFamily="18" charset="0"/>
                            </a:rPr>
                            <m:t>𝑔</m:t>
                          </m:r>
                        </m:den>
                      </m:f>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1547664" y="3781625"/>
                <a:ext cx="4402615" cy="871201"/>
              </a:xfrm>
              <a:prstGeom prst="rect">
                <a:avLst/>
              </a:prstGeom>
              <a:blipFill rotWithShape="1">
                <a:blip r:embed="rId1"/>
                <a:stretch>
                  <a:fillRect l="-4" t="-23" r="-180" b="21"/>
                </a:stretch>
              </a:blipFill>
            </p:spPr>
            <p:txBody>
              <a:bodyPr/>
              <a:lstStyle/>
              <a:p>
                <a:r>
                  <a:rPr lang="zh-CN" altLang="en-US">
                    <a:noFill/>
                  </a:rPr>
                  <a:t> </a:t>
                </a:r>
              </a:p>
            </p:txBody>
          </p:sp>
        </mc:Fallback>
      </mc:AlternateContent>
      <p:cxnSp>
        <p:nvCxnSpPr>
          <p:cNvPr id="10" name="Straight Arrow Connector 9"/>
          <p:cNvCxnSpPr/>
          <p:nvPr/>
        </p:nvCxnSpPr>
        <p:spPr>
          <a:xfrm>
            <a:off x="2627784" y="3063589"/>
            <a:ext cx="216024" cy="718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274261" y="2650641"/>
                <a:ext cx="689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US"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274261" y="2650641"/>
                <a:ext cx="689741" cy="276999"/>
              </a:xfrm>
              <a:prstGeom prst="rect">
                <a:avLst/>
              </a:prstGeom>
              <a:blipFill rotWithShape="1">
                <a:blip r:embed="rId2"/>
                <a:stretch>
                  <a:fillRect l="-47" t="-55" r="-3156" b="-26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2204830" y="1090342"/>
                <a:ext cx="2915157" cy="65601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𝑣</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sub>
                              </m:sSub>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e>
                          </m:d>
                        </m:e>
                      </m:ra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2204830" y="1090342"/>
                <a:ext cx="2915157" cy="656013"/>
              </a:xfrm>
              <a:prstGeom prst="rect">
                <a:avLst/>
              </a:prstGeom>
              <a:blipFill rotWithShape="1">
                <a:blip r:embed="rId3"/>
                <a:stretch>
                  <a:fillRect l="-4" t="-7" r="21" b="16"/>
                </a:stretch>
              </a:blipFill>
            </p:spPr>
            <p:txBody>
              <a:bodyPr/>
              <a:lstStyle/>
              <a:p>
                <a:r>
                  <a:rPr lang="zh-CN" altLang="en-US">
                    <a:noFill/>
                  </a:rPr>
                  <a:t> </a:t>
                </a:r>
              </a:p>
            </p:txBody>
          </p:sp>
        </mc:Fallback>
      </mc:AlternateContent>
      <p:cxnSp>
        <p:nvCxnSpPr>
          <p:cNvPr id="39" name="Straight Arrow Connector 38"/>
          <p:cNvCxnSpPr/>
          <p:nvPr/>
        </p:nvCxnSpPr>
        <p:spPr>
          <a:xfrm flipH="1" flipV="1">
            <a:off x="4427984" y="4869160"/>
            <a:ext cx="360040" cy="432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p:cNvSpPr txBox="1"/>
              <p:nvPr/>
            </p:nvSpPr>
            <p:spPr>
              <a:xfrm>
                <a:off x="4427984" y="5431316"/>
                <a:ext cx="689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4427984" y="5431316"/>
                <a:ext cx="689741" cy="276999"/>
              </a:xfrm>
              <a:prstGeom prst="rect">
                <a:avLst/>
              </a:prstGeom>
              <a:blipFill rotWithShape="1">
                <a:blip r:embed="rId4"/>
                <a:stretch>
                  <a:fillRect l="-19" t="-58" r="-3185" b="-3101"/>
                </a:stretch>
              </a:blipFill>
            </p:spPr>
            <p:txBody>
              <a:bodyPr/>
              <a:lstStyle/>
              <a:p>
                <a:r>
                  <a:rPr lang="zh-CN" altLang="en-US">
                    <a:noFill/>
                  </a:rPr>
                  <a:t> </a:t>
                </a:r>
              </a:p>
            </p:txBody>
          </p:sp>
        </mc:Fallback>
      </mc:AlternateContent>
      <p:cxnSp>
        <p:nvCxnSpPr>
          <p:cNvPr id="51" name="Straight Arrow Connector 50"/>
          <p:cNvCxnSpPr/>
          <p:nvPr/>
        </p:nvCxnSpPr>
        <p:spPr>
          <a:xfrm flipH="1">
            <a:off x="5364088" y="1418348"/>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p:cNvSpPr txBox="1"/>
              <p:nvPr/>
            </p:nvSpPr>
            <p:spPr>
              <a:xfrm>
                <a:off x="6431025" y="1414813"/>
                <a:ext cx="44523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6431025" y="1414813"/>
                <a:ext cx="445231" cy="276999"/>
              </a:xfrm>
              <a:prstGeom prst="rect">
                <a:avLst/>
              </a:prstGeom>
              <a:blipFill rotWithShape="1">
                <a:blip r:embed="rId5"/>
                <a:stretch>
                  <a:fillRect l="-85" t="-12" r="-36262" b="-2689"/>
                </a:stretch>
              </a:blipFill>
            </p:spPr>
            <p:txBody>
              <a:bodyPr/>
              <a:lstStyle/>
              <a:p>
                <a:r>
                  <a:rPr lang="zh-CN" altLang="en-US">
                    <a:noFill/>
                  </a:rPr>
                  <a:t> </a:t>
                </a:r>
              </a:p>
            </p:txBody>
          </p:sp>
        </mc:Fallback>
      </mc:AlternateContent>
      <p:sp>
        <p:nvSpPr>
          <p:cNvPr id="55" name="TextBox 54"/>
          <p:cNvSpPr txBox="1"/>
          <p:nvPr/>
        </p:nvSpPr>
        <p:spPr>
          <a:xfrm>
            <a:off x="1442183" y="6259765"/>
            <a:ext cx="6331641" cy="369332"/>
          </a:xfrm>
          <a:prstGeom prst="rect">
            <a:avLst/>
          </a:prstGeom>
          <a:noFill/>
        </p:spPr>
        <p:txBody>
          <a:bodyPr wrap="square" rtlCol="0">
            <a:spAutoFit/>
          </a:bodyPr>
          <a:lstStyle/>
          <a:p>
            <a:r>
              <a:rPr lang="en-GB" dirty="0" smtClean="0"/>
              <a:t>The time unit should be the second. Everything seems ok !  </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314246" y="4475154"/>
                <a:ext cx="84747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𝑑𝑥</m:t>
                          </m:r>
                        </m:num>
                        <m:den>
                          <m:r>
                            <a:rPr lang="en-GB" b="0" i="1" smtClean="0">
                              <a:latin typeface="Cambria Math" panose="02040503050406030204" pitchFamily="18" charset="0"/>
                            </a:rPr>
                            <m:t>𝑑𝑡</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314246" y="4475154"/>
                <a:ext cx="847475" cy="525913"/>
              </a:xfrm>
              <a:prstGeom prst="rect">
                <a:avLst/>
              </a:prstGeom>
              <a:blipFill rotWithShape="1">
                <a:blip r:embed="rId11"/>
                <a:stretch>
                  <a:fillRect l="-7" t="-59" r="-3694" b="84"/>
                </a:stretch>
              </a:blipFill>
            </p:spPr>
            <p:txBody>
              <a:bodyPr/>
              <a:lstStyle/>
              <a:p>
                <a:r>
                  <a:rPr lang="zh-CN" altLang="en-US">
                    <a:noFill/>
                  </a:rPr>
                  <a:t> </a:t>
                </a:r>
              </a:p>
            </p:txBody>
          </p:sp>
        </mc:Fallback>
      </mc:AlternateContent>
      <p:sp>
        <p:nvSpPr>
          <p:cNvPr id="36" name="Right Arrow 35"/>
          <p:cNvSpPr/>
          <p:nvPr/>
        </p:nvSpPr>
        <p:spPr>
          <a:xfrm>
            <a:off x="5286399" y="4593100"/>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p:cNvSpPr txBox="1"/>
              <p:nvPr/>
            </p:nvSpPr>
            <p:spPr>
              <a:xfrm>
                <a:off x="5830479" y="4668301"/>
                <a:ext cx="10775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𝑑𝑡</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830479" y="4668301"/>
                <a:ext cx="1077539" cy="276999"/>
              </a:xfrm>
              <a:prstGeom prst="rect">
                <a:avLst/>
              </a:prstGeom>
              <a:blipFill rotWithShape="1">
                <a:blip r:embed="rId12"/>
                <a:stretch>
                  <a:fillRect l="-50" t="-150" r="-2489" b="2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3"/>
                <a:stretch>
                  <a:fillRect l="-9" t="-27" r="-4820" b="-3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386114" y="2928060"/>
                <a:ext cx="6757886" cy="1499898"/>
              </a:xfrm>
              <a:prstGeom prst="rect">
                <a:avLst/>
              </a:prstGeom>
              <a:noFill/>
            </p:spPr>
            <p:txBody>
              <a:bodyPr wrap="square" rtlCol="0">
                <a:spAutoFit/>
              </a:bodyPr>
              <a:lstStyle/>
              <a:p>
                <a:r>
                  <a:rPr lang="en-GB" dirty="0" smtClean="0"/>
                  <a:t>One solution will be a negative time, which will be not considered. One solution will be positive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a14:m>
                <a:r>
                  <a:rPr lang="en-US" dirty="0" smtClean="0"/>
                  <a:t>. </a:t>
                </a:r>
                <a:endParaRPr lang="en-US" dirty="0" smtClean="0"/>
              </a:p>
              <a:p>
                <a:endParaRPr lang="en-US" dirty="0"/>
              </a:p>
              <a:p>
                <a:r>
                  <a:rPr lang="en-US" dirty="0" smtClean="0"/>
                  <a:t>These two solutions must be real numbers (if you find a value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&lt;0 there is certainly a mistake somewhere).</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386114" y="2928060"/>
                <a:ext cx="6757886" cy="1499898"/>
              </a:xfrm>
              <a:prstGeom prst="rect">
                <a:avLst/>
              </a:prstGeom>
              <a:blipFill rotWithShape="1">
                <a:blip r:embed="rId14"/>
                <a:stretch>
                  <a:fillRect l="-6" t="-5" b="7"/>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314246" y="4475154"/>
                <a:ext cx="84747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𝑑𝑥</m:t>
                          </m:r>
                        </m:num>
                        <m:den>
                          <m:r>
                            <a:rPr lang="en-GB" b="0" i="1" smtClean="0">
                              <a:latin typeface="Cambria Math" panose="02040503050406030204" pitchFamily="18" charset="0"/>
                            </a:rPr>
                            <m:t>𝑑𝑡</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314246" y="4475154"/>
                <a:ext cx="847475" cy="525913"/>
              </a:xfrm>
              <a:prstGeom prst="rect">
                <a:avLst/>
              </a:prstGeom>
              <a:blipFill rotWithShape="1">
                <a:blip r:embed="rId11"/>
                <a:stretch>
                  <a:fillRect l="-7" t="-59" r="-3694" b="84"/>
                </a:stretch>
              </a:blipFill>
            </p:spPr>
            <p:txBody>
              <a:bodyPr/>
              <a:lstStyle/>
              <a:p>
                <a:r>
                  <a:rPr lang="zh-CN" altLang="en-US">
                    <a:noFill/>
                  </a:rPr>
                  <a:t> </a:t>
                </a:r>
              </a:p>
            </p:txBody>
          </p:sp>
        </mc:Fallback>
      </mc:AlternateContent>
      <p:sp>
        <p:nvSpPr>
          <p:cNvPr id="36" name="Right Arrow 35"/>
          <p:cNvSpPr/>
          <p:nvPr/>
        </p:nvSpPr>
        <p:spPr>
          <a:xfrm>
            <a:off x="5286399" y="4593100"/>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p:cNvSpPr txBox="1"/>
              <p:nvPr/>
            </p:nvSpPr>
            <p:spPr>
              <a:xfrm>
                <a:off x="5830479" y="4668301"/>
                <a:ext cx="10775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𝑑𝑡</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830479" y="4668301"/>
                <a:ext cx="1077539" cy="276999"/>
              </a:xfrm>
              <a:prstGeom prst="rect">
                <a:avLst/>
              </a:prstGeom>
              <a:blipFill rotWithShape="1">
                <a:blip r:embed="rId12"/>
                <a:stretch>
                  <a:fillRect l="-50" t="-150" r="-2489" b="200"/>
                </a:stretch>
              </a:blipFill>
            </p:spPr>
            <p:txBody>
              <a:bodyPr/>
              <a:lstStyle/>
              <a:p>
                <a:r>
                  <a:rPr lang="zh-CN" altLang="en-US">
                    <a:noFill/>
                  </a:rPr>
                  <a:t> </a:t>
                </a:r>
              </a:p>
            </p:txBody>
          </p:sp>
        </mc:Fallback>
      </mc:AlternateContent>
      <p:sp>
        <p:nvSpPr>
          <p:cNvPr id="41" name="Right Arrow 40"/>
          <p:cNvSpPr/>
          <p:nvPr/>
        </p:nvSpPr>
        <p:spPr>
          <a:xfrm>
            <a:off x="2472103" y="494200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2956239" y="5019434"/>
                <a:ext cx="4246868"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𝑥</m:t>
                          </m:r>
                        </m:sub>
                      </m:sSub>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rPr>
                        <m:t>)</m:t>
                      </m:r>
                      <m:r>
                        <a:rPr lang="en-GB" b="0" i="1" smtClean="0">
                          <a:latin typeface="Cambria Math" panose="02040503050406030204" pitchFamily="18" charset="0"/>
                        </a:rPr>
                        <m:t>𝑡</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956239" y="5019434"/>
                <a:ext cx="4246868" cy="289182"/>
              </a:xfrm>
              <a:prstGeom prst="rect">
                <a:avLst/>
              </a:prstGeom>
              <a:blipFill rotWithShape="1">
                <a:blip r:embed="rId13"/>
                <a:stretch>
                  <a:fillRect l="-7" t="-136" r="-8"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4"/>
                <a:stretch>
                  <a:fillRect l="-9" t="-27" r="-4820" b="-3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386114" y="2928060"/>
                <a:ext cx="6757886" cy="1499898"/>
              </a:xfrm>
              <a:prstGeom prst="rect">
                <a:avLst/>
              </a:prstGeom>
              <a:noFill/>
            </p:spPr>
            <p:txBody>
              <a:bodyPr wrap="square" rtlCol="0">
                <a:spAutoFit/>
              </a:bodyPr>
              <a:lstStyle/>
              <a:p>
                <a:r>
                  <a:rPr lang="en-GB" dirty="0" smtClean="0"/>
                  <a:t>One solution will be a negative time, which will be not considered. One solution will be positive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a14:m>
                <a:r>
                  <a:rPr lang="en-US" dirty="0" smtClean="0"/>
                  <a:t>. </a:t>
                </a:r>
                <a:endParaRPr lang="en-US" dirty="0" smtClean="0"/>
              </a:p>
              <a:p>
                <a:endParaRPr lang="en-US" dirty="0"/>
              </a:p>
              <a:p>
                <a:r>
                  <a:rPr lang="en-US" dirty="0" smtClean="0"/>
                  <a:t>These two solutions must be real numbers (if you find a value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&lt;0 there is certainly a mistake somewhere).</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386114" y="2928060"/>
                <a:ext cx="6757886" cy="1499898"/>
              </a:xfrm>
              <a:prstGeom prst="rect">
                <a:avLst/>
              </a:prstGeom>
              <a:blipFill rotWithShape="1">
                <a:blip r:embed="rId15"/>
                <a:stretch>
                  <a:fillRect l="-6" t="-5" b="7"/>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314246" y="4475154"/>
                <a:ext cx="84747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𝑑𝑥</m:t>
                          </m:r>
                        </m:num>
                        <m:den>
                          <m:r>
                            <a:rPr lang="en-GB" b="0" i="1" smtClean="0">
                              <a:latin typeface="Cambria Math" panose="02040503050406030204" pitchFamily="18" charset="0"/>
                            </a:rPr>
                            <m:t>𝑑𝑡</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4314246" y="4475154"/>
                <a:ext cx="847475" cy="525913"/>
              </a:xfrm>
              <a:prstGeom prst="rect">
                <a:avLst/>
              </a:prstGeom>
              <a:blipFill rotWithShape="1">
                <a:blip r:embed="rId11"/>
                <a:stretch>
                  <a:fillRect l="-7" t="-59" r="-3694" b="84"/>
                </a:stretch>
              </a:blipFill>
            </p:spPr>
            <p:txBody>
              <a:bodyPr/>
              <a:lstStyle/>
              <a:p>
                <a:r>
                  <a:rPr lang="zh-CN" altLang="en-US">
                    <a:noFill/>
                  </a:rPr>
                  <a:t> </a:t>
                </a:r>
              </a:p>
            </p:txBody>
          </p:sp>
        </mc:Fallback>
      </mc:AlternateContent>
      <p:sp>
        <p:nvSpPr>
          <p:cNvPr id="36" name="Right Arrow 35"/>
          <p:cNvSpPr/>
          <p:nvPr/>
        </p:nvSpPr>
        <p:spPr>
          <a:xfrm>
            <a:off x="5286399" y="4593100"/>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p:cNvSpPr txBox="1"/>
              <p:nvPr/>
            </p:nvSpPr>
            <p:spPr>
              <a:xfrm>
                <a:off x="5830479" y="4668301"/>
                <a:ext cx="10775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𝑑𝑡</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5830479" y="4668301"/>
                <a:ext cx="1077539" cy="276999"/>
              </a:xfrm>
              <a:prstGeom prst="rect">
                <a:avLst/>
              </a:prstGeom>
              <a:blipFill rotWithShape="1">
                <a:blip r:embed="rId12"/>
                <a:stretch>
                  <a:fillRect l="-50" t="-150" r="-2489" b="200"/>
                </a:stretch>
              </a:blipFill>
            </p:spPr>
            <p:txBody>
              <a:bodyPr/>
              <a:lstStyle/>
              <a:p>
                <a:r>
                  <a:rPr lang="zh-CN" altLang="en-US">
                    <a:noFill/>
                  </a:rPr>
                  <a:t> </a:t>
                </a:r>
              </a:p>
            </p:txBody>
          </p:sp>
        </mc:Fallback>
      </mc:AlternateContent>
      <p:sp>
        <p:nvSpPr>
          <p:cNvPr id="41" name="Right Arrow 40"/>
          <p:cNvSpPr/>
          <p:nvPr/>
        </p:nvSpPr>
        <p:spPr>
          <a:xfrm>
            <a:off x="2472103" y="494200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2956239" y="5019434"/>
                <a:ext cx="4246868"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𝑥</m:t>
                          </m:r>
                        </m:sub>
                      </m:sSub>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rPr>
                        <m:t>)</m:t>
                      </m:r>
                      <m:r>
                        <a:rPr lang="en-GB" b="0" i="1" smtClean="0">
                          <a:latin typeface="Cambria Math" panose="02040503050406030204" pitchFamily="18" charset="0"/>
                        </a:rPr>
                        <m:t>𝑡</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956239" y="5019434"/>
                <a:ext cx="4246868" cy="289182"/>
              </a:xfrm>
              <a:prstGeom prst="rect">
                <a:avLst/>
              </a:prstGeom>
              <a:blipFill rotWithShape="1">
                <a:blip r:embed="rId13"/>
                <a:stretch>
                  <a:fillRect l="-7" t="-136" r="-8"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4"/>
                <a:stretch>
                  <a:fillRect l="-9" t="-27" r="-4820" b="-3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1673292" y="5744077"/>
                <a:ext cx="6746975" cy="3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𝑥</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m:oMathPara>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1673292" y="5744077"/>
                <a:ext cx="6746975" cy="319318"/>
              </a:xfrm>
              <a:prstGeom prst="rect">
                <a:avLst/>
              </a:prstGeom>
              <a:blipFill rotWithShape="1">
                <a:blip r:embed="rId15"/>
                <a:stretch>
                  <a:fillRect l="-1" t="-157" r="-63" b="1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821510" y="5301208"/>
                <a:ext cx="6846834" cy="391902"/>
              </a:xfrm>
              <a:prstGeom prst="rect">
                <a:avLst/>
              </a:prstGeom>
              <a:noFill/>
            </p:spPr>
            <p:txBody>
              <a:bodyPr wrap="square" rtlCol="0">
                <a:spAutoFit/>
              </a:bodyPr>
              <a:lstStyle/>
              <a:p>
                <a:r>
                  <a:rPr lang="en-GB" dirty="0" smtClean="0"/>
                  <a:t>The suitcase touch the ground </a:t>
                </a:r>
                <a:r>
                  <a:rPr lang="en-GB" dirty="0"/>
                  <a:t>at time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𝑔𝑟𝑜𝑢𝑛𝑑</m:t>
                        </m:r>
                      </m:sub>
                    </m:sSub>
                  </m:oMath>
                </a14:m>
                <a:r>
                  <a:rPr lang="en-GB" dirty="0" smtClean="0"/>
                  <a:t> at x-coordinate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𝑔𝑟𝑜𝑢𝑛𝑑</m:t>
                        </m:r>
                      </m:sub>
                    </m:sSub>
                  </m:oMath>
                </a14:m>
                <a:r>
                  <a:rPr lang="en-GB" dirty="0" smtClean="0"/>
                  <a:t>: </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821510" y="5301208"/>
                <a:ext cx="6846834" cy="391902"/>
              </a:xfrm>
              <a:prstGeom prst="rect">
                <a:avLst/>
              </a:prstGeom>
              <a:blipFill rotWithShape="1">
                <a:blip r:embed="rId16"/>
                <a:stretch>
                  <a:fillRect l="-7" t="-58" r="1"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386114" y="2928060"/>
                <a:ext cx="6757886" cy="1499898"/>
              </a:xfrm>
              <a:prstGeom prst="rect">
                <a:avLst/>
              </a:prstGeom>
              <a:noFill/>
            </p:spPr>
            <p:txBody>
              <a:bodyPr wrap="square" rtlCol="0">
                <a:spAutoFit/>
              </a:bodyPr>
              <a:lstStyle/>
              <a:p>
                <a:r>
                  <a:rPr lang="en-GB" dirty="0" smtClean="0"/>
                  <a:t>One solution will be a negative time, which will be not considered. One solution will be positive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a14:m>
                <a:r>
                  <a:rPr lang="en-US" dirty="0" smtClean="0"/>
                  <a:t>. </a:t>
                </a:r>
                <a:endParaRPr lang="en-US" dirty="0" smtClean="0"/>
              </a:p>
              <a:p>
                <a:endParaRPr lang="en-US" dirty="0"/>
              </a:p>
              <a:p>
                <a:r>
                  <a:rPr lang="en-US" dirty="0" smtClean="0"/>
                  <a:t>These two solutions must be real numbers (if you find a value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&lt;0 there is certainly a mistake somewhere).</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386114" y="2928060"/>
                <a:ext cx="6757886" cy="1499898"/>
              </a:xfrm>
              <a:prstGeom prst="rect">
                <a:avLst/>
              </a:prstGeom>
              <a:blipFill rotWithShape="1">
                <a:blip r:embed="rId17"/>
                <a:stretch>
                  <a:fillRect l="-6" t="-5" b="7"/>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82" y="-169862"/>
            <a:ext cx="8229600" cy="1143000"/>
          </a:xfrm>
        </p:spPr>
        <p:txBody>
          <a:bodyPr/>
          <a:lstStyle/>
          <a:p>
            <a:r>
              <a:rPr lang="en-GB" dirty="0" smtClean="0"/>
              <a:t>About SI units: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5536" y="889001"/>
                <a:ext cx="8229600" cy="4525963"/>
              </a:xfrm>
            </p:spPr>
            <p:txBody>
              <a:bodyPr/>
              <a:lstStyle/>
              <a:p>
                <a:r>
                  <a:rPr lang="en-GB" b="0" dirty="0" smtClean="0"/>
                  <a:t>SI unit of time is the second (</a:t>
                </a:r>
                <a14:m>
                  <m:oMath xmlns:m="http://schemas.openxmlformats.org/officeDocument/2006/math">
                    <m:r>
                      <a:rPr lang="en-GB" b="0" i="1" smtClean="0">
                        <a:latin typeface="Cambria Math" panose="02040503050406030204" pitchFamily="18" charset="0"/>
                      </a:rPr>
                      <m:t>𝑠</m:t>
                    </m:r>
                  </m:oMath>
                </a14:m>
                <a:r>
                  <a:rPr lang="en-GB" b="0" dirty="0" smtClean="0"/>
                  <a:t>) </a:t>
                </a:r>
                <a:endParaRPr lang="en-GB" b="0" dirty="0" smtClean="0"/>
              </a:p>
              <a:p>
                <a:r>
                  <a:rPr lang="en-GB" b="0" dirty="0" smtClean="0"/>
                  <a:t>SI unit of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smtClean="0"/>
                  <a:t> </a:t>
                </a:r>
                <a14:m>
                  <m:oMath xmlns:m="http://schemas.openxmlformats.org/officeDocument/2006/math">
                    <m:r>
                      <a:rPr lang="en-GB" b="0" i="1" smtClean="0">
                        <a:latin typeface="Cambria Math" panose="02040503050406030204" pitchFamily="18" charset="0"/>
                      </a:rPr>
                      <m:t>𝑟</m:t>
                    </m:r>
                  </m:oMath>
                </a14:m>
                <a:r>
                  <a:rPr lang="en-US" dirty="0" smtClean="0"/>
                  <a:t>,</a:t>
                </a:r>
                <a14:m>
                  <m:oMath xmlns:m="http://schemas.openxmlformats.org/officeDocument/2006/math">
                    <m:r>
                      <a:rPr lang="en-GB" b="0" i="1" dirty="0" smtClean="0">
                        <a:latin typeface="Cambria Math" panose="02040503050406030204" pitchFamily="18" charset="0"/>
                      </a:rPr>
                      <m:t>𝑠</m:t>
                    </m:r>
                  </m:oMath>
                </a14:m>
                <a:r>
                  <a:rPr lang="en-US" dirty="0" smtClean="0"/>
                  <a:t> and corresponding displacements is the meter (</a:t>
                </a:r>
                <a14:m>
                  <m:oMath xmlns:m="http://schemas.openxmlformats.org/officeDocument/2006/math">
                    <m:r>
                      <a:rPr lang="en-US" i="1" dirty="0" smtClean="0">
                        <a:latin typeface="Cambria Math" panose="02040503050406030204" pitchFamily="18" charset="0"/>
                      </a:rPr>
                      <m:t>𝑚</m:t>
                    </m:r>
                  </m:oMath>
                </a14:m>
                <a:r>
                  <a:rPr lang="en-US" dirty="0" smtClean="0"/>
                  <a:t>)</a:t>
                </a:r>
                <a:endParaRPr lang="en-US" dirty="0" smtClean="0"/>
              </a:p>
              <a:p>
                <a:endParaRPr lang="en-US" dirty="0" smtClean="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95536" y="889001"/>
                <a:ext cx="8229600" cy="4525963"/>
              </a:xfrm>
              <a:blipFill rotWithShape="1">
                <a:blip r:embed="rId1"/>
                <a:stretch>
                  <a:fillRect l="-7" r="7" b="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82" y="-169862"/>
            <a:ext cx="8229600" cy="1143000"/>
          </a:xfrm>
        </p:spPr>
        <p:txBody>
          <a:bodyPr/>
          <a:lstStyle/>
          <a:p>
            <a:r>
              <a:rPr lang="en-GB" dirty="0" smtClean="0"/>
              <a:t>About SI units: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5536" y="889001"/>
                <a:ext cx="8229600" cy="4525963"/>
              </a:xfrm>
            </p:spPr>
            <p:txBody>
              <a:bodyPr/>
              <a:lstStyle/>
              <a:p>
                <a:r>
                  <a:rPr lang="en-GB" b="0" dirty="0" smtClean="0"/>
                  <a:t>SI unit of time is the second (</a:t>
                </a:r>
                <a14:m>
                  <m:oMath xmlns:m="http://schemas.openxmlformats.org/officeDocument/2006/math">
                    <m:r>
                      <a:rPr lang="en-GB" b="0" i="1" smtClean="0">
                        <a:latin typeface="Cambria Math" panose="02040503050406030204" pitchFamily="18" charset="0"/>
                      </a:rPr>
                      <m:t>𝑠</m:t>
                    </m:r>
                  </m:oMath>
                </a14:m>
                <a:r>
                  <a:rPr lang="en-GB" b="0" dirty="0" smtClean="0"/>
                  <a:t>) </a:t>
                </a:r>
                <a:endParaRPr lang="en-GB" b="0" dirty="0" smtClean="0"/>
              </a:p>
              <a:p>
                <a:r>
                  <a:rPr lang="en-GB" b="0" dirty="0" smtClean="0"/>
                  <a:t>SI unit of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smtClean="0"/>
                  <a:t> </a:t>
                </a:r>
                <a14:m>
                  <m:oMath xmlns:m="http://schemas.openxmlformats.org/officeDocument/2006/math">
                    <m:r>
                      <a:rPr lang="en-GB" b="0" i="1" smtClean="0">
                        <a:latin typeface="Cambria Math" panose="02040503050406030204" pitchFamily="18" charset="0"/>
                      </a:rPr>
                      <m:t>𝑟</m:t>
                    </m:r>
                  </m:oMath>
                </a14:m>
                <a:r>
                  <a:rPr lang="en-US" dirty="0" smtClean="0"/>
                  <a:t>,</a:t>
                </a:r>
                <a14:m>
                  <m:oMath xmlns:m="http://schemas.openxmlformats.org/officeDocument/2006/math">
                    <m:r>
                      <a:rPr lang="en-GB" b="0" i="1" dirty="0" smtClean="0">
                        <a:latin typeface="Cambria Math" panose="02040503050406030204" pitchFamily="18" charset="0"/>
                      </a:rPr>
                      <m:t>𝑠</m:t>
                    </m:r>
                  </m:oMath>
                </a14:m>
                <a:r>
                  <a:rPr lang="en-US" dirty="0" smtClean="0"/>
                  <a:t> and corresponding displacements is the meter (</a:t>
                </a:r>
                <a14:m>
                  <m:oMath xmlns:m="http://schemas.openxmlformats.org/officeDocument/2006/math">
                    <m:r>
                      <a:rPr lang="en-US" i="1" dirty="0" smtClean="0">
                        <a:latin typeface="Cambria Math" panose="02040503050406030204" pitchFamily="18" charset="0"/>
                      </a:rPr>
                      <m:t>𝑚</m:t>
                    </m:r>
                  </m:oMath>
                </a14:m>
                <a:r>
                  <a:rPr lang="en-US" dirty="0" smtClean="0"/>
                  <a:t>)</a:t>
                </a:r>
                <a:endParaRPr lang="en-US" dirty="0" smtClean="0"/>
              </a:p>
              <a:p>
                <a:r>
                  <a:rPr lang="en-US" dirty="0" smtClean="0"/>
                  <a:t>SI unit of velocity and its components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𝑧</m:t>
                        </m:r>
                      </m:sub>
                    </m:sSub>
                    <m:r>
                      <a:rPr lang="en-GB" b="0" i="1" smtClean="0">
                        <a:latin typeface="Cambria Math" panose="02040503050406030204" pitchFamily="18" charset="0"/>
                      </a:rPr>
                      <m:t>, </m:t>
                    </m:r>
                  </m:oMath>
                </a14:m>
                <a:r>
                  <a:rPr lang="en-US" dirty="0" smtClean="0"/>
                  <a:t>and </a:t>
                </a:r>
                <a14:m>
                  <m:oMath xmlns:m="http://schemas.openxmlformats.org/officeDocument/2006/math">
                    <m:r>
                      <a:rPr lang="en-GB" b="0" i="1" smtClean="0">
                        <a:latin typeface="Cambria Math" panose="02040503050406030204" pitchFamily="18" charset="0"/>
                      </a:rPr>
                      <m:t>𝑣</m:t>
                    </m:r>
                  </m:oMath>
                </a14:m>
                <a:r>
                  <a:rPr lang="en-US" dirty="0" smtClean="0"/>
                  <a:t>) is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smtClean="0"/>
              </a:p>
              <a:p>
                <a:r>
                  <a:rPr lang="en-US" dirty="0" smtClean="0"/>
                  <a:t>SI unit of acceleration and its components (</a:t>
                </a:r>
                <a14:m>
                  <m:oMath xmlns:m="http://schemas.openxmlformats.org/officeDocument/2006/math">
                    <m:sSub>
                      <m:sSubPr>
                        <m:ctrlPr>
                          <a:rPr lang="en-US"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𝑥</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𝑦</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𝑧</m:t>
                        </m:r>
                      </m:sub>
                    </m:sSub>
                    <m:r>
                      <a:rPr lang="en-GB" i="1">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i="1">
                        <a:latin typeface="Cambria Math" panose="02040503050406030204" pitchFamily="18" charset="0"/>
                      </a:rPr>
                      <m:t> </m:t>
                    </m:r>
                  </m:oMath>
                </a14:m>
                <a:r>
                  <a:rPr lang="en-US" dirty="0"/>
                  <a:t>and </a:t>
                </a:r>
                <a14:m>
                  <m:oMath xmlns:m="http://schemas.openxmlformats.org/officeDocument/2006/math">
                    <m:r>
                      <a:rPr lang="en-GB" b="0" i="1" smtClean="0">
                        <a:latin typeface="Cambria Math" panose="02040503050406030204" pitchFamily="18" charset="0"/>
                      </a:rPr>
                      <m:t>𝑎</m:t>
                    </m:r>
                  </m:oMath>
                </a14:m>
                <a:r>
                  <a:rPr lang="en-US" dirty="0" smtClean="0"/>
                  <a:t>) </a:t>
                </a:r>
                <a:r>
                  <a:rPr lang="en-US" dirty="0"/>
                  <a:t>is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m:t>
                        </m:r>
                        <m:r>
                          <a:rPr lang="en-GB" b="0" i="1" smtClean="0">
                            <a:latin typeface="Cambria Math" panose="02040503050406030204" pitchFamily="18" charset="0"/>
                          </a:rPr>
                          <m:t>2</m:t>
                        </m:r>
                      </m:sup>
                    </m:sSup>
                  </m:oMath>
                </a14:m>
                <a:endParaRPr lang="en-US" dirty="0" smtClean="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95536" y="889001"/>
                <a:ext cx="8229600" cy="4525963"/>
              </a:xfrm>
              <a:blipFill rotWithShape="1">
                <a:blip r:embed="rId1"/>
                <a:stretch>
                  <a:fillRect l="-7" r="7" b="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82" y="-169862"/>
            <a:ext cx="8229600" cy="1143000"/>
          </a:xfrm>
        </p:spPr>
        <p:txBody>
          <a:bodyPr/>
          <a:lstStyle/>
          <a:p>
            <a:r>
              <a:rPr lang="en-GB" dirty="0" smtClean="0"/>
              <a:t>About SI units: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5536" y="889001"/>
                <a:ext cx="8229600" cy="4525963"/>
              </a:xfrm>
            </p:spPr>
            <p:txBody>
              <a:bodyPr/>
              <a:lstStyle/>
              <a:p>
                <a:r>
                  <a:rPr lang="en-GB" b="0" dirty="0" smtClean="0"/>
                  <a:t>SI unit of time is the second (</a:t>
                </a:r>
                <a14:m>
                  <m:oMath xmlns:m="http://schemas.openxmlformats.org/officeDocument/2006/math">
                    <m:r>
                      <a:rPr lang="en-GB" b="0" i="1" smtClean="0">
                        <a:latin typeface="Cambria Math" panose="02040503050406030204" pitchFamily="18" charset="0"/>
                      </a:rPr>
                      <m:t>𝑠</m:t>
                    </m:r>
                  </m:oMath>
                </a14:m>
                <a:r>
                  <a:rPr lang="en-GB" b="0" dirty="0" smtClean="0"/>
                  <a:t>) </a:t>
                </a:r>
                <a:endParaRPr lang="en-GB" b="0" dirty="0" smtClean="0"/>
              </a:p>
              <a:p>
                <a:r>
                  <a:rPr lang="en-GB" b="0" dirty="0" smtClean="0"/>
                  <a:t>SI unit of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smtClean="0"/>
                  <a:t> </a:t>
                </a:r>
                <a14:m>
                  <m:oMath xmlns:m="http://schemas.openxmlformats.org/officeDocument/2006/math">
                    <m:r>
                      <a:rPr lang="en-GB" b="0" i="1" smtClean="0">
                        <a:latin typeface="Cambria Math" panose="02040503050406030204" pitchFamily="18" charset="0"/>
                      </a:rPr>
                      <m:t>𝑟</m:t>
                    </m:r>
                  </m:oMath>
                </a14:m>
                <a:r>
                  <a:rPr lang="en-US" dirty="0" smtClean="0"/>
                  <a:t>,</a:t>
                </a:r>
                <a14:m>
                  <m:oMath xmlns:m="http://schemas.openxmlformats.org/officeDocument/2006/math">
                    <m:r>
                      <a:rPr lang="en-GB" b="0" i="1" dirty="0" smtClean="0">
                        <a:latin typeface="Cambria Math" panose="02040503050406030204" pitchFamily="18" charset="0"/>
                      </a:rPr>
                      <m:t>𝑠</m:t>
                    </m:r>
                  </m:oMath>
                </a14:m>
                <a:r>
                  <a:rPr lang="en-US" dirty="0" smtClean="0"/>
                  <a:t> and corresponding displacements is the meter (</a:t>
                </a:r>
                <a14:m>
                  <m:oMath xmlns:m="http://schemas.openxmlformats.org/officeDocument/2006/math">
                    <m:r>
                      <a:rPr lang="en-US" i="1" dirty="0" smtClean="0">
                        <a:latin typeface="Cambria Math" panose="02040503050406030204" pitchFamily="18" charset="0"/>
                      </a:rPr>
                      <m:t>𝑚</m:t>
                    </m:r>
                  </m:oMath>
                </a14:m>
                <a:r>
                  <a:rPr lang="en-US" dirty="0" smtClean="0"/>
                  <a:t>)</a:t>
                </a:r>
                <a:endParaRPr lang="en-US" dirty="0" smtClean="0"/>
              </a:p>
              <a:p>
                <a:r>
                  <a:rPr lang="en-US" dirty="0" smtClean="0"/>
                  <a:t>SI unit of velocity and its components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𝑧</m:t>
                        </m:r>
                      </m:sub>
                    </m:sSub>
                    <m:r>
                      <a:rPr lang="en-GB" b="0" i="1" smtClean="0">
                        <a:latin typeface="Cambria Math" panose="02040503050406030204" pitchFamily="18" charset="0"/>
                      </a:rPr>
                      <m:t>, </m:t>
                    </m:r>
                  </m:oMath>
                </a14:m>
                <a:r>
                  <a:rPr lang="en-US" dirty="0" smtClean="0"/>
                  <a:t>and </a:t>
                </a:r>
                <a14:m>
                  <m:oMath xmlns:m="http://schemas.openxmlformats.org/officeDocument/2006/math">
                    <m:r>
                      <a:rPr lang="en-GB" b="0" i="1" smtClean="0">
                        <a:latin typeface="Cambria Math" panose="02040503050406030204" pitchFamily="18" charset="0"/>
                      </a:rPr>
                      <m:t>𝑣</m:t>
                    </m:r>
                  </m:oMath>
                </a14:m>
                <a:r>
                  <a:rPr lang="en-US" dirty="0" smtClean="0"/>
                  <a:t>) is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smtClean="0"/>
              </a:p>
              <a:p>
                <a:r>
                  <a:rPr lang="en-US" dirty="0" smtClean="0"/>
                  <a:t>SI unit of acceleration and its components (</a:t>
                </a:r>
                <a14:m>
                  <m:oMath xmlns:m="http://schemas.openxmlformats.org/officeDocument/2006/math">
                    <m:sSub>
                      <m:sSubPr>
                        <m:ctrlPr>
                          <a:rPr lang="en-US"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𝑥</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𝑦</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𝑧</m:t>
                        </m:r>
                      </m:sub>
                    </m:sSub>
                    <m:r>
                      <a:rPr lang="en-GB" i="1">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i="1">
                        <a:latin typeface="Cambria Math" panose="02040503050406030204" pitchFamily="18" charset="0"/>
                      </a:rPr>
                      <m:t> </m:t>
                    </m:r>
                  </m:oMath>
                </a14:m>
                <a:r>
                  <a:rPr lang="en-US" dirty="0"/>
                  <a:t>and </a:t>
                </a:r>
                <a14:m>
                  <m:oMath xmlns:m="http://schemas.openxmlformats.org/officeDocument/2006/math">
                    <m:r>
                      <a:rPr lang="en-GB" b="0" i="1" smtClean="0">
                        <a:latin typeface="Cambria Math" panose="02040503050406030204" pitchFamily="18" charset="0"/>
                      </a:rPr>
                      <m:t>𝑎</m:t>
                    </m:r>
                  </m:oMath>
                </a14:m>
                <a:r>
                  <a:rPr lang="en-US" dirty="0" smtClean="0"/>
                  <a:t>) </a:t>
                </a:r>
                <a:r>
                  <a:rPr lang="en-US" dirty="0"/>
                  <a:t>is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m:t>
                        </m:r>
                        <m:r>
                          <a:rPr lang="en-GB" b="0" i="1" smtClean="0">
                            <a:latin typeface="Cambria Math" panose="02040503050406030204" pitchFamily="18" charset="0"/>
                          </a:rPr>
                          <m:t>2</m:t>
                        </m:r>
                      </m:sup>
                    </m:sSup>
                  </m:oMath>
                </a14:m>
                <a:endParaRPr lang="en-US" dirty="0" smtClean="0"/>
              </a:p>
              <a:p>
                <a:r>
                  <a:rPr lang="en-GB" dirty="0" smtClean="0"/>
                  <a:t>SI unit of the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US" dirty="0" smtClean="0"/>
                  <a: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smtClean="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95536" y="889001"/>
                <a:ext cx="8229600" cy="4525963"/>
              </a:xfrm>
              <a:blipFill rotWithShape="1">
                <a:blip r:embed="rId1"/>
                <a:stretch>
                  <a:fillRect l="-7" r="7" b="-10081"/>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82" y="-169862"/>
            <a:ext cx="8229600" cy="1143000"/>
          </a:xfrm>
        </p:spPr>
        <p:txBody>
          <a:bodyPr/>
          <a:lstStyle/>
          <a:p>
            <a:r>
              <a:rPr lang="en-GB" dirty="0" smtClean="0"/>
              <a:t>About SI units: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5536" y="889001"/>
                <a:ext cx="8229600" cy="4525963"/>
              </a:xfrm>
            </p:spPr>
            <p:txBody>
              <a:bodyPr/>
              <a:lstStyle/>
              <a:p>
                <a:r>
                  <a:rPr lang="en-GB" b="0" dirty="0" smtClean="0"/>
                  <a:t>SI unit of time is the second (</a:t>
                </a:r>
                <a14:m>
                  <m:oMath xmlns:m="http://schemas.openxmlformats.org/officeDocument/2006/math">
                    <m:r>
                      <a:rPr lang="en-GB" b="0" i="1" smtClean="0">
                        <a:latin typeface="Cambria Math" panose="02040503050406030204" pitchFamily="18" charset="0"/>
                      </a:rPr>
                      <m:t>𝑠</m:t>
                    </m:r>
                  </m:oMath>
                </a14:m>
                <a:r>
                  <a:rPr lang="en-GB" b="0" dirty="0" smtClean="0"/>
                  <a:t>) </a:t>
                </a:r>
                <a:endParaRPr lang="en-GB" b="0" dirty="0" smtClean="0"/>
              </a:p>
              <a:p>
                <a:r>
                  <a:rPr lang="en-GB" b="0" dirty="0" smtClean="0"/>
                  <a:t>SI unit of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smtClean="0"/>
                  <a:t> </a:t>
                </a:r>
                <a14:m>
                  <m:oMath xmlns:m="http://schemas.openxmlformats.org/officeDocument/2006/math">
                    <m:r>
                      <a:rPr lang="en-GB" b="0" i="1" smtClean="0">
                        <a:latin typeface="Cambria Math" panose="02040503050406030204" pitchFamily="18" charset="0"/>
                      </a:rPr>
                      <m:t>𝑟</m:t>
                    </m:r>
                  </m:oMath>
                </a14:m>
                <a:r>
                  <a:rPr lang="en-US" dirty="0" smtClean="0"/>
                  <a:t>,</a:t>
                </a:r>
                <a14:m>
                  <m:oMath xmlns:m="http://schemas.openxmlformats.org/officeDocument/2006/math">
                    <m:r>
                      <a:rPr lang="en-GB" b="0" i="1" dirty="0" smtClean="0">
                        <a:latin typeface="Cambria Math" panose="02040503050406030204" pitchFamily="18" charset="0"/>
                      </a:rPr>
                      <m:t>𝑠</m:t>
                    </m:r>
                  </m:oMath>
                </a14:m>
                <a:r>
                  <a:rPr lang="en-US" dirty="0" smtClean="0"/>
                  <a:t> and corresponding displacements is the meter (</a:t>
                </a:r>
                <a14:m>
                  <m:oMath xmlns:m="http://schemas.openxmlformats.org/officeDocument/2006/math">
                    <m:r>
                      <a:rPr lang="en-US" i="1" dirty="0" smtClean="0">
                        <a:latin typeface="Cambria Math" panose="02040503050406030204" pitchFamily="18" charset="0"/>
                      </a:rPr>
                      <m:t>𝑚</m:t>
                    </m:r>
                  </m:oMath>
                </a14:m>
                <a:r>
                  <a:rPr lang="en-US" dirty="0" smtClean="0"/>
                  <a:t>)</a:t>
                </a:r>
                <a:endParaRPr lang="en-US" dirty="0" smtClean="0"/>
              </a:p>
              <a:p>
                <a:r>
                  <a:rPr lang="en-US" dirty="0" smtClean="0"/>
                  <a:t>SI unit of velocity and its components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𝑧</m:t>
                        </m:r>
                      </m:sub>
                    </m:sSub>
                    <m:r>
                      <a:rPr lang="en-GB" b="0" i="1" smtClean="0">
                        <a:latin typeface="Cambria Math" panose="02040503050406030204" pitchFamily="18" charset="0"/>
                      </a:rPr>
                      <m:t>, </m:t>
                    </m:r>
                  </m:oMath>
                </a14:m>
                <a:r>
                  <a:rPr lang="en-US" dirty="0" smtClean="0"/>
                  <a:t>and </a:t>
                </a:r>
                <a14:m>
                  <m:oMath xmlns:m="http://schemas.openxmlformats.org/officeDocument/2006/math">
                    <m:r>
                      <a:rPr lang="en-GB" b="0" i="1" smtClean="0">
                        <a:latin typeface="Cambria Math" panose="02040503050406030204" pitchFamily="18" charset="0"/>
                      </a:rPr>
                      <m:t>𝑣</m:t>
                    </m:r>
                  </m:oMath>
                </a14:m>
                <a:r>
                  <a:rPr lang="en-US" dirty="0" smtClean="0"/>
                  <a:t>) is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smtClean="0"/>
              </a:p>
              <a:p>
                <a:r>
                  <a:rPr lang="en-US" dirty="0" smtClean="0"/>
                  <a:t>SI unit of acceleration and its components (</a:t>
                </a:r>
                <a14:m>
                  <m:oMath xmlns:m="http://schemas.openxmlformats.org/officeDocument/2006/math">
                    <m:sSub>
                      <m:sSubPr>
                        <m:ctrlPr>
                          <a:rPr lang="en-US"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𝑥</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𝑦</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𝑧</m:t>
                        </m:r>
                      </m:sub>
                    </m:sSub>
                    <m:r>
                      <a:rPr lang="en-GB" i="1">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i="1">
                        <a:latin typeface="Cambria Math" panose="02040503050406030204" pitchFamily="18" charset="0"/>
                      </a:rPr>
                      <m:t> </m:t>
                    </m:r>
                  </m:oMath>
                </a14:m>
                <a:r>
                  <a:rPr lang="en-US" dirty="0"/>
                  <a:t>and </a:t>
                </a:r>
                <a14:m>
                  <m:oMath xmlns:m="http://schemas.openxmlformats.org/officeDocument/2006/math">
                    <m:r>
                      <a:rPr lang="en-GB" b="0" i="1" smtClean="0">
                        <a:latin typeface="Cambria Math" panose="02040503050406030204" pitchFamily="18" charset="0"/>
                      </a:rPr>
                      <m:t>𝑎</m:t>
                    </m:r>
                  </m:oMath>
                </a14:m>
                <a:r>
                  <a:rPr lang="en-US" dirty="0" smtClean="0"/>
                  <a:t>) </a:t>
                </a:r>
                <a:r>
                  <a:rPr lang="en-US" dirty="0"/>
                  <a:t>is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m:t>
                        </m:r>
                        <m:r>
                          <a:rPr lang="en-GB" b="0" i="1" smtClean="0">
                            <a:latin typeface="Cambria Math" panose="02040503050406030204" pitchFamily="18" charset="0"/>
                          </a:rPr>
                          <m:t>2</m:t>
                        </m:r>
                      </m:sup>
                    </m:sSup>
                  </m:oMath>
                </a14:m>
                <a:endParaRPr lang="en-US" dirty="0" smtClean="0"/>
              </a:p>
              <a:p>
                <a:r>
                  <a:rPr lang="en-GB" dirty="0" smtClean="0"/>
                  <a:t>SI unit of the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US" dirty="0" smtClean="0"/>
                  <a: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smtClean="0"/>
              </a:p>
              <a:p>
                <a:r>
                  <a:rPr lang="en-GB" dirty="0" smtClean="0"/>
                  <a:t>SI unit of the angular acceleration: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r>
                  <a:rPr lang="en-GB" dirty="0" smtClean="0"/>
                  <a:t>  </a:t>
                </a: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95536" y="889001"/>
                <a:ext cx="8229600" cy="4525963"/>
              </a:xfrm>
              <a:blipFill rotWithShape="1">
                <a:blip r:embed="rId1"/>
                <a:stretch>
                  <a:fillRect l="-7" r="7" b="-10600"/>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780928"/>
            <a:ext cx="8229600" cy="1143000"/>
          </a:xfrm>
        </p:spPr>
        <p:txBody>
          <a:bodyPr/>
          <a:lstStyle/>
          <a:p>
            <a:r>
              <a:rPr lang="en-GB" dirty="0" smtClean="0"/>
              <a:t>End of the lesson 3</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3094428"/>
                <a:ext cx="5966441" cy="1077218"/>
              </a:xfrm>
              <a:prstGeom prst="rect">
                <a:avLst/>
              </a:prstGeom>
              <a:noFill/>
            </p:spPr>
            <p:txBody>
              <a:bodyPr wrap="square" rtlCol="0">
                <a:spAutoFit/>
              </a:bodyPr>
              <a:lstStyle/>
              <a:p>
                <a14:m>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𝑡</m:t>
                        </m:r>
                      </m:sub>
                    </m:sSub>
                    <m:r>
                      <a:rPr lang="en-GB" sz="3200" b="0" i="1" smtClean="0">
                        <a:latin typeface="Cambria Math" panose="02040503050406030204" pitchFamily="18" charset="0"/>
                      </a:rPr>
                      <m:t>, </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𝑛</m:t>
                        </m:r>
                      </m:sub>
                    </m:sSub>
                  </m:oMath>
                </a14:m>
                <a:r>
                  <a:rPr lang="en-US" sz="3200" dirty="0" smtClean="0"/>
                  <a:t> are described from the velocity vector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𝑣</m:t>
                        </m:r>
                      </m:e>
                    </m:acc>
                  </m:oMath>
                </a14:m>
                <a:r>
                  <a:rPr lang="en-US" sz="3200" dirty="0" smtClean="0"/>
                  <a:t>: </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flipH="1">
                <a:off x="2899747" y="3094428"/>
                <a:ext cx="5966441" cy="1077218"/>
              </a:xfrm>
              <a:prstGeom prst="rect">
                <a:avLst/>
              </a:prstGeom>
              <a:blipFill rotWithShape="1">
                <a:blip r:embed="rId7"/>
                <a:stretch>
                  <a:fillRect l="-6" t="-7" r="5" b="31"/>
                </a:stretch>
              </a:blipFill>
            </p:spPr>
            <p:txBody>
              <a:bodyPr/>
              <a:lstStyle/>
              <a:p>
                <a:r>
                  <a:rPr lang="zh-CN" altLang="en-US">
                    <a:noFill/>
                  </a:rPr>
                  <a:t> </a:t>
                </a:r>
              </a:p>
            </p:txBody>
          </p:sp>
        </mc:Fallback>
      </mc:AlternateContent>
      <p:cxnSp>
        <p:nvCxnSpPr>
          <p:cNvPr id="8" name="Straight Arrow Connector 7"/>
          <p:cNvCxnSpPr/>
          <p:nvPr/>
        </p:nvCxnSpPr>
        <p:spPr>
          <a:xfrm flipV="1">
            <a:off x="815561" y="1815610"/>
            <a:ext cx="974067" cy="84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405162" y="1538611"/>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05162" y="1538611"/>
                <a:ext cx="189474" cy="276999"/>
              </a:xfrm>
              <a:prstGeom prst="rect">
                <a:avLst/>
              </a:prstGeom>
              <a:blipFill rotWithShape="1">
                <a:blip r:embed="rId8"/>
                <a:stretch>
                  <a:fillRect l="-286" t="-2" r="-16007" b="-635"/>
                </a:stretch>
              </a:blipFill>
            </p:spPr>
            <p:txBody>
              <a:bodyPr/>
              <a:lstStyle/>
              <a:p>
                <a:r>
                  <a:rPr lang="zh-CN" altLang="en-US">
                    <a:noFill/>
                  </a:rPr>
                  <a:t> </a:t>
                </a:r>
              </a:p>
            </p:txBody>
          </p:sp>
        </mc:Fallback>
      </mc:AlternateContent>
      <p:cxnSp>
        <p:nvCxnSpPr>
          <p:cNvPr id="13" name="Straight Connector 12"/>
          <p:cNvCxnSpPr/>
          <p:nvPr/>
        </p:nvCxnSpPr>
        <p:spPr>
          <a:xfrm>
            <a:off x="813659" y="2660182"/>
            <a:ext cx="1467915" cy="149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37808" y="3414203"/>
                <a:ext cx="1903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437808" y="3414203"/>
                <a:ext cx="190373" cy="276999"/>
              </a:xfrm>
              <a:prstGeom prst="rect">
                <a:avLst/>
              </a:prstGeom>
              <a:blipFill rotWithShape="1">
                <a:blip r:embed="rId9"/>
                <a:stretch>
                  <a:fillRect l="-88" t="-160" r="-16990" b="2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3094428"/>
                <a:ext cx="5966441" cy="1077218"/>
              </a:xfrm>
              <a:prstGeom prst="rect">
                <a:avLst/>
              </a:prstGeom>
              <a:noFill/>
            </p:spPr>
            <p:txBody>
              <a:bodyPr wrap="square" rtlCol="0">
                <a:spAutoFit/>
              </a:bodyPr>
              <a:lstStyle/>
              <a:p>
                <a14:m>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𝑡</m:t>
                        </m:r>
                      </m:sub>
                    </m:sSub>
                    <m:r>
                      <a:rPr lang="en-GB" sz="3200" b="0" i="1" smtClean="0">
                        <a:latin typeface="Cambria Math" panose="02040503050406030204" pitchFamily="18" charset="0"/>
                      </a:rPr>
                      <m:t>, </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𝑛</m:t>
                        </m:r>
                      </m:sub>
                    </m:sSub>
                  </m:oMath>
                </a14:m>
                <a:r>
                  <a:rPr lang="en-US" sz="3200" dirty="0" smtClean="0"/>
                  <a:t> are described from the velocity vector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𝑣</m:t>
                        </m:r>
                      </m:e>
                    </m:acc>
                  </m:oMath>
                </a14:m>
                <a:r>
                  <a:rPr lang="en-US" sz="3200" dirty="0" smtClean="0"/>
                  <a:t>: </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flipH="1">
                <a:off x="2899747" y="3094428"/>
                <a:ext cx="5966441" cy="1077218"/>
              </a:xfrm>
              <a:prstGeom prst="rect">
                <a:avLst/>
              </a:prstGeom>
              <a:blipFill rotWithShape="1">
                <a:blip r:embed="rId7"/>
                <a:stretch>
                  <a:fillRect l="-6" t="-7" r="5"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92815" y="4374323"/>
                <a:ext cx="2676326" cy="10604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solidFill>
                                <a:srgbClr val="FF0000"/>
                              </a:solidFill>
                              <a:latin typeface="Cambria Math" panose="02040503050406030204" pitchFamily="18" charset="0"/>
                            </a:rPr>
                          </m:ctrlPr>
                        </m:sSubPr>
                        <m:e>
                          <m:r>
                            <a:rPr lang="en-GB" sz="3200" b="1" i="1" smtClean="0">
                              <a:solidFill>
                                <a:srgbClr val="FF0000"/>
                              </a:solidFill>
                              <a:latin typeface="Cambria Math" panose="02040503050406030204" pitchFamily="18" charset="0"/>
                            </a:rPr>
                            <m:t>𝒂</m:t>
                          </m:r>
                        </m:e>
                        <m:sub>
                          <m:r>
                            <a:rPr lang="en-GB" sz="3200" b="1" i="1" smtClean="0">
                              <a:solidFill>
                                <a:srgbClr val="FF0000"/>
                              </a:solidFill>
                              <a:latin typeface="Cambria Math" panose="02040503050406030204" pitchFamily="18" charset="0"/>
                            </a:rPr>
                            <m:t>𝒏</m:t>
                          </m:r>
                        </m:sub>
                      </m:sSub>
                      <m:r>
                        <a:rPr lang="en-GB" sz="3200" b="1" i="1" smtClean="0">
                          <a:solidFill>
                            <a:srgbClr val="FF0000"/>
                          </a:solidFill>
                          <a:latin typeface="Cambria Math" panose="02040503050406030204" pitchFamily="18" charset="0"/>
                        </a:rPr>
                        <m:t>=</m:t>
                      </m:r>
                      <m:f>
                        <m:fPr>
                          <m:ctrlPr>
                            <a:rPr lang="en-GB" sz="3200" b="1" i="1" smtClean="0">
                              <a:solidFill>
                                <a:srgbClr val="FF0000"/>
                              </a:solidFill>
                              <a:latin typeface="Cambria Math" panose="02040503050406030204" pitchFamily="18" charset="0"/>
                            </a:rPr>
                          </m:ctrlPr>
                        </m:fPr>
                        <m:num>
                          <m:sSup>
                            <m:sSupPr>
                              <m:ctrlPr>
                                <a:rPr lang="en-GB" sz="3200" b="1" i="1" smtClean="0">
                                  <a:solidFill>
                                    <a:srgbClr val="FF0000"/>
                                  </a:solidFill>
                                  <a:latin typeface="Cambria Math" panose="02040503050406030204" pitchFamily="18" charset="0"/>
                                </a:rPr>
                              </m:ctrlPr>
                            </m:sSupPr>
                            <m:e>
                              <m:r>
                                <a:rPr lang="en-GB" sz="3200" b="1" i="1" smtClean="0">
                                  <a:solidFill>
                                    <a:srgbClr val="FF0000"/>
                                  </a:solidFill>
                                  <a:latin typeface="Cambria Math" panose="02040503050406030204" pitchFamily="18" charset="0"/>
                                </a:rPr>
                                <m:t>𝒗</m:t>
                              </m:r>
                            </m:e>
                            <m:sup>
                              <m:r>
                                <a:rPr lang="en-GB" sz="3200" b="1" i="1" smtClean="0">
                                  <a:solidFill>
                                    <a:srgbClr val="FF0000"/>
                                  </a:solidFill>
                                  <a:latin typeface="Cambria Math" panose="02040503050406030204" pitchFamily="18" charset="0"/>
                                </a:rPr>
                                <m:t>𝟐</m:t>
                              </m:r>
                            </m:sup>
                          </m:sSup>
                        </m:num>
                        <m:den>
                          <m:r>
                            <a:rPr lang="en-GB" sz="3200" b="1" i="1" smtClean="0">
                              <a:solidFill>
                                <a:srgbClr val="FF0000"/>
                              </a:solidFill>
                              <a:latin typeface="Cambria Math" panose="02040503050406030204" pitchFamily="18" charset="0"/>
                              <a:ea typeface="Cambria Math" panose="02040503050406030204" pitchFamily="18" charset="0"/>
                            </a:rPr>
                            <m:t>𝝆</m:t>
                          </m:r>
                        </m:den>
                      </m:f>
                    </m:oMath>
                  </m:oMathPara>
                </a14:m>
                <a:endParaRPr lang="en-GB" sz="3200" b="1"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092815" y="4374323"/>
                <a:ext cx="2676326" cy="1060450"/>
              </a:xfrm>
              <a:prstGeom prst="rect">
                <a:avLst/>
              </a:prstGeom>
              <a:blipFill rotWithShape="1">
                <a:blip r:embed="rId8"/>
                <a:stretch>
                  <a:fillRect l="-23" t="-42" r="16" b="-138"/>
                </a:stretch>
              </a:blipFill>
            </p:spPr>
            <p:txBody>
              <a:bodyPr/>
              <a:lstStyle/>
              <a:p>
                <a:r>
                  <a:rPr lang="zh-CN" altLang="en-US">
                    <a:noFill/>
                  </a:rPr>
                  <a:t> </a:t>
                </a:r>
              </a:p>
            </p:txBody>
          </p:sp>
        </mc:Fallback>
      </mc:AlternateContent>
      <p:cxnSp>
        <p:nvCxnSpPr>
          <p:cNvPr id="8" name="Straight Arrow Connector 7"/>
          <p:cNvCxnSpPr/>
          <p:nvPr/>
        </p:nvCxnSpPr>
        <p:spPr>
          <a:xfrm flipV="1">
            <a:off x="815561" y="1815610"/>
            <a:ext cx="974067" cy="84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405162" y="1538611"/>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05162" y="1538611"/>
                <a:ext cx="189474" cy="276999"/>
              </a:xfrm>
              <a:prstGeom prst="rect">
                <a:avLst/>
              </a:prstGeom>
              <a:blipFill rotWithShape="1">
                <a:blip r:embed="rId9"/>
                <a:stretch>
                  <a:fillRect l="-286" t="-2" r="-16007" b="-635"/>
                </a:stretch>
              </a:blipFill>
            </p:spPr>
            <p:txBody>
              <a:bodyPr/>
              <a:lstStyle/>
              <a:p>
                <a:r>
                  <a:rPr lang="zh-CN" altLang="en-US">
                    <a:noFill/>
                  </a:rPr>
                  <a:t> </a:t>
                </a:r>
              </a:p>
            </p:txBody>
          </p:sp>
        </mc:Fallback>
      </mc:AlternateContent>
      <p:cxnSp>
        <p:nvCxnSpPr>
          <p:cNvPr id="13" name="Straight Connector 12"/>
          <p:cNvCxnSpPr/>
          <p:nvPr/>
        </p:nvCxnSpPr>
        <p:spPr>
          <a:xfrm>
            <a:off x="813659" y="2660182"/>
            <a:ext cx="1467915" cy="149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37808" y="3414203"/>
                <a:ext cx="1903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437808" y="3414203"/>
                <a:ext cx="190373" cy="276999"/>
              </a:xfrm>
              <a:prstGeom prst="rect">
                <a:avLst/>
              </a:prstGeom>
              <a:blipFill rotWithShape="1">
                <a:blip r:embed="rId10"/>
                <a:stretch>
                  <a:fillRect l="-88" t="-160" r="-16990" b="2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27585" y="5796973"/>
                <a:ext cx="7488832"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smtClean="0"/>
                  <a:t>: radius of curvature of the trajectory, which depends on the position of the particle P along its trajectory.</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827585" y="5796973"/>
                <a:ext cx="7488832" cy="553998"/>
              </a:xfrm>
              <a:prstGeom prst="rect">
                <a:avLst/>
              </a:prstGeom>
              <a:blipFill rotWithShape="1">
                <a:blip r:embed="rId11"/>
                <a:stretch>
                  <a:fillRect l="-2" t="-10" r="6" b="6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3094428"/>
                <a:ext cx="5966441" cy="1077218"/>
              </a:xfrm>
              <a:prstGeom prst="rect">
                <a:avLst/>
              </a:prstGeom>
              <a:noFill/>
            </p:spPr>
            <p:txBody>
              <a:bodyPr wrap="square" rtlCol="0">
                <a:spAutoFit/>
              </a:bodyPr>
              <a:lstStyle/>
              <a:p>
                <a14:m>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𝑡</m:t>
                        </m:r>
                      </m:sub>
                    </m:sSub>
                    <m:r>
                      <a:rPr lang="en-GB" sz="3200" b="0" i="1" smtClean="0">
                        <a:latin typeface="Cambria Math" panose="02040503050406030204" pitchFamily="18" charset="0"/>
                      </a:rPr>
                      <m:t>, </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𝑛</m:t>
                        </m:r>
                      </m:sub>
                    </m:sSub>
                  </m:oMath>
                </a14:m>
                <a:r>
                  <a:rPr lang="en-US" sz="3200" dirty="0" smtClean="0"/>
                  <a:t> are described from the velocity vector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𝑣</m:t>
                        </m:r>
                      </m:e>
                    </m:acc>
                  </m:oMath>
                </a14:m>
                <a:r>
                  <a:rPr lang="en-US" sz="3200" dirty="0" smtClean="0"/>
                  <a:t>: </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flipH="1">
                <a:off x="2899747" y="3094428"/>
                <a:ext cx="5966441" cy="1077218"/>
              </a:xfrm>
              <a:prstGeom prst="rect">
                <a:avLst/>
              </a:prstGeom>
              <a:blipFill rotWithShape="1">
                <a:blip r:embed="rId7"/>
                <a:stretch>
                  <a:fillRect l="-6" t="-7" r="5"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92815" y="4374323"/>
                <a:ext cx="2676326" cy="107151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ea typeface="Cambria Math" panose="02040503050406030204" pitchFamily="18" charset="0"/>
                            </a:rPr>
                            <m:t>𝜌</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92815" y="4374323"/>
                <a:ext cx="2676326" cy="1071512"/>
              </a:xfrm>
              <a:prstGeom prst="rect">
                <a:avLst/>
              </a:prstGeom>
              <a:blipFill rotWithShape="1">
                <a:blip r:embed="rId8"/>
                <a:stretch>
                  <a:fillRect l="-23" t="-41" r="1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138215" y="4418487"/>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d>
                            <m:dPr>
                              <m:begChr m:val="|"/>
                              <m:endChr m:val="|"/>
                              <m:ctrlPr>
                                <a:rPr lang="en-GB" sz="3200" b="0" i="1" smtClean="0">
                                  <a:latin typeface="Cambria Math" panose="02040503050406030204" pitchFamily="18" charset="0"/>
                                </a:rPr>
                              </m:ctrlPr>
                            </m:dPr>
                            <m:e>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e>
                          </m:d>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4138215" y="4418487"/>
                <a:ext cx="2676326" cy="971676"/>
              </a:xfrm>
              <a:prstGeom prst="rect">
                <a:avLst/>
              </a:prstGeom>
              <a:blipFill rotWithShape="1">
                <a:blip r:embed="rId9"/>
                <a:stretch>
                  <a:fillRect l="-21" t="-16" r="13" b="29"/>
                </a:stretch>
              </a:blipFill>
            </p:spPr>
            <p:txBody>
              <a:bodyPr/>
              <a:lstStyle/>
              <a:p>
                <a:r>
                  <a:rPr lang="zh-CN" altLang="en-US">
                    <a:noFill/>
                  </a:rPr>
                  <a:t> </a:t>
                </a:r>
              </a:p>
            </p:txBody>
          </p:sp>
        </mc:Fallback>
      </mc:AlternateContent>
      <p:cxnSp>
        <p:nvCxnSpPr>
          <p:cNvPr id="8" name="Straight Arrow Connector 7"/>
          <p:cNvCxnSpPr/>
          <p:nvPr/>
        </p:nvCxnSpPr>
        <p:spPr>
          <a:xfrm flipV="1">
            <a:off x="815561" y="1815610"/>
            <a:ext cx="974067" cy="84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405162" y="1538611"/>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05162" y="1538611"/>
                <a:ext cx="189474" cy="276999"/>
              </a:xfrm>
              <a:prstGeom prst="rect">
                <a:avLst/>
              </a:prstGeom>
              <a:blipFill rotWithShape="1">
                <a:blip r:embed="rId10"/>
                <a:stretch>
                  <a:fillRect l="-286" t="-2" r="-16007" b="-635"/>
                </a:stretch>
              </a:blipFill>
            </p:spPr>
            <p:txBody>
              <a:bodyPr/>
              <a:lstStyle/>
              <a:p>
                <a:r>
                  <a:rPr lang="zh-CN" altLang="en-US">
                    <a:noFill/>
                  </a:rPr>
                  <a:t> </a:t>
                </a:r>
              </a:p>
            </p:txBody>
          </p:sp>
        </mc:Fallback>
      </mc:AlternateContent>
      <p:cxnSp>
        <p:nvCxnSpPr>
          <p:cNvPr id="13" name="Straight Connector 12"/>
          <p:cNvCxnSpPr/>
          <p:nvPr/>
        </p:nvCxnSpPr>
        <p:spPr>
          <a:xfrm>
            <a:off x="813659" y="2660182"/>
            <a:ext cx="1467915" cy="149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37808" y="3414203"/>
                <a:ext cx="1903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437808" y="3414203"/>
                <a:ext cx="190373" cy="276999"/>
              </a:xfrm>
              <a:prstGeom prst="rect">
                <a:avLst/>
              </a:prstGeom>
              <a:blipFill rotWithShape="1">
                <a:blip r:embed="rId11"/>
                <a:stretch>
                  <a:fillRect l="-88" t="-160" r="-16990" b="2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827585" y="5796973"/>
                <a:ext cx="7488832" cy="553998"/>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smtClean="0"/>
                  <a:t>: radius of curvature of the trajectory, which depends on the position of the particle P along its trajectory.</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827585" y="5796973"/>
                <a:ext cx="7488832" cy="553998"/>
              </a:xfrm>
              <a:prstGeom prst="rect">
                <a:avLst/>
              </a:prstGeom>
              <a:blipFill rotWithShape="1">
                <a:blip r:embed="rId12"/>
                <a:stretch>
                  <a:fillRect l="-2" t="-10" r="6" b="6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3094428"/>
                <a:ext cx="5966441" cy="1077218"/>
              </a:xfrm>
              <a:prstGeom prst="rect">
                <a:avLst/>
              </a:prstGeom>
              <a:noFill/>
            </p:spPr>
            <p:txBody>
              <a:bodyPr wrap="square" rtlCol="0">
                <a:spAutoFit/>
              </a:bodyPr>
              <a:lstStyle/>
              <a:p>
                <a14:m>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𝑡</m:t>
                        </m:r>
                      </m:sub>
                    </m:sSub>
                    <m:r>
                      <a:rPr lang="en-GB" sz="3200" b="0" i="1" smtClean="0">
                        <a:latin typeface="Cambria Math" panose="02040503050406030204" pitchFamily="18" charset="0"/>
                      </a:rPr>
                      <m:t>, </m:t>
                    </m:r>
                    <m:sSub>
                      <m:sSubPr>
                        <m:ctrlPr>
                          <a:rPr lang="en-GB" sz="3200" i="1">
                            <a:latin typeface="Cambria Math" panose="02040503050406030204" pitchFamily="18" charset="0"/>
                          </a:rPr>
                        </m:ctrlPr>
                      </m:sSubPr>
                      <m:e>
                        <m:r>
                          <a:rPr lang="en-GB" sz="3200" i="1">
                            <a:latin typeface="Cambria Math" panose="02040503050406030204" pitchFamily="18" charset="0"/>
                          </a:rPr>
                          <m:t>𝑎</m:t>
                        </m:r>
                      </m:e>
                      <m:sub>
                        <m:r>
                          <a:rPr lang="en-GB" sz="3200" i="1">
                            <a:latin typeface="Cambria Math" panose="02040503050406030204" pitchFamily="18" charset="0"/>
                          </a:rPr>
                          <m:t>𝑛</m:t>
                        </m:r>
                      </m:sub>
                    </m:sSub>
                  </m:oMath>
                </a14:m>
                <a:r>
                  <a:rPr lang="en-US" sz="3200" dirty="0" smtClean="0"/>
                  <a:t> are described from the velocity vector </a:t>
                </a:r>
                <a14:m>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𝑣</m:t>
                        </m:r>
                      </m:e>
                    </m:acc>
                  </m:oMath>
                </a14:m>
                <a:r>
                  <a:rPr lang="en-US" sz="3200" dirty="0" smtClean="0"/>
                  <a:t>: </a:t>
                </a:r>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flipH="1">
                <a:off x="2899747" y="3094428"/>
                <a:ext cx="5966441" cy="1077218"/>
              </a:xfrm>
              <a:prstGeom prst="rect">
                <a:avLst/>
              </a:prstGeom>
              <a:blipFill rotWithShape="1">
                <a:blip r:embed="rId7"/>
                <a:stretch>
                  <a:fillRect l="-6" t="-7" r="5"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092815" y="4374323"/>
                <a:ext cx="2676326" cy="107151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𝑛</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sSup>
                            <m:sSupPr>
                              <m:ctrlPr>
                                <a:rPr lang="en-GB" sz="3200" b="0" i="1" smtClean="0">
                                  <a:solidFill>
                                    <a:srgbClr val="FF0000"/>
                                  </a:solidFill>
                                  <a:latin typeface="Cambria Math" panose="02040503050406030204" pitchFamily="18" charset="0"/>
                                </a:rPr>
                              </m:ctrlPr>
                            </m:sSupPr>
                            <m:e>
                              <m:r>
                                <a:rPr lang="en-GB" sz="3200" b="0" i="1" smtClean="0">
                                  <a:solidFill>
                                    <a:srgbClr val="FF0000"/>
                                  </a:solidFill>
                                  <a:latin typeface="Cambria Math" panose="02040503050406030204" pitchFamily="18" charset="0"/>
                                </a:rPr>
                                <m:t>𝑣</m:t>
                              </m:r>
                            </m:e>
                            <m:sup>
                              <m:r>
                                <a:rPr lang="en-GB" sz="3200" b="0" i="1" smtClean="0">
                                  <a:solidFill>
                                    <a:srgbClr val="FF0000"/>
                                  </a:solidFill>
                                  <a:latin typeface="Cambria Math" panose="02040503050406030204" pitchFamily="18" charset="0"/>
                                </a:rPr>
                                <m:t>2</m:t>
                              </m:r>
                            </m:sup>
                          </m:sSup>
                        </m:num>
                        <m:den>
                          <m:r>
                            <a:rPr lang="en-GB" sz="3200" b="0" i="1" smtClean="0">
                              <a:solidFill>
                                <a:srgbClr val="FF0000"/>
                              </a:solidFill>
                              <a:latin typeface="Cambria Math" panose="02040503050406030204" pitchFamily="18" charset="0"/>
                              <a:ea typeface="Cambria Math" panose="02040503050406030204" pitchFamily="18" charset="0"/>
                            </a:rPr>
                            <m:t>𝜌</m:t>
                          </m:r>
                        </m:den>
                      </m:f>
                    </m:oMath>
                  </m:oMathPara>
                </a14:m>
                <a:endParaRPr lang="en-GB" sz="32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092815" y="4374323"/>
                <a:ext cx="2676326" cy="1071512"/>
              </a:xfrm>
              <a:prstGeom prst="rect">
                <a:avLst/>
              </a:prstGeom>
              <a:blipFill rotWithShape="1">
                <a:blip r:embed="rId8"/>
                <a:stretch>
                  <a:fillRect l="-23" t="-41" r="16"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138215" y="4418487"/>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𝑡</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r>
                            <a:rPr lang="en-GB" sz="3200" b="0" i="1" smtClean="0">
                              <a:solidFill>
                                <a:srgbClr val="FF0000"/>
                              </a:solidFill>
                              <a:latin typeface="Cambria Math" panose="02040503050406030204" pitchFamily="18" charset="0"/>
                            </a:rPr>
                            <m:t>𝑑</m:t>
                          </m:r>
                          <m:d>
                            <m:dPr>
                              <m:begChr m:val="|"/>
                              <m:endChr m:val="|"/>
                              <m:ctrlPr>
                                <a:rPr lang="en-GB" sz="3200" b="0" i="1" smtClean="0">
                                  <a:solidFill>
                                    <a:srgbClr val="FF0000"/>
                                  </a:solidFill>
                                  <a:latin typeface="Cambria Math" panose="02040503050406030204" pitchFamily="18" charset="0"/>
                                </a:rPr>
                              </m:ctrlPr>
                            </m:dPr>
                            <m:e>
                              <m:acc>
                                <m:accPr>
                                  <m:chr m:val="⃗"/>
                                  <m:ctrlPr>
                                    <a:rPr lang="en-GB" sz="3200" b="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𝑣</m:t>
                                  </m:r>
                                </m:e>
                              </m:acc>
                            </m:e>
                          </m:d>
                        </m:num>
                        <m:den>
                          <m:r>
                            <a:rPr lang="en-GB" sz="3200" b="0" i="1" smtClean="0">
                              <a:solidFill>
                                <a:srgbClr val="FF0000"/>
                              </a:solidFill>
                              <a:latin typeface="Cambria Math" panose="02040503050406030204" pitchFamily="18" charset="0"/>
                            </a:rPr>
                            <m:t>𝑑𝑡</m:t>
                          </m:r>
                        </m:den>
                      </m:f>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r>
                            <a:rPr lang="en-GB" sz="3200" b="0" i="1" smtClean="0">
                              <a:solidFill>
                                <a:srgbClr val="FF0000"/>
                              </a:solidFill>
                              <a:latin typeface="Cambria Math" panose="02040503050406030204" pitchFamily="18" charset="0"/>
                            </a:rPr>
                            <m:t>𝑑𝑣</m:t>
                          </m:r>
                        </m:num>
                        <m:den>
                          <m:r>
                            <a:rPr lang="en-GB" sz="3200" b="0" i="1" smtClean="0">
                              <a:solidFill>
                                <a:srgbClr val="FF0000"/>
                              </a:solidFill>
                              <a:latin typeface="Cambria Math" panose="02040503050406030204" pitchFamily="18" charset="0"/>
                            </a:rPr>
                            <m:t>𝑑𝑡</m:t>
                          </m:r>
                        </m:den>
                      </m:f>
                    </m:oMath>
                  </m:oMathPara>
                </a14:m>
                <a:endParaRPr lang="en-GB" sz="32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4138215" y="4418487"/>
                <a:ext cx="2676326" cy="971676"/>
              </a:xfrm>
              <a:prstGeom prst="rect">
                <a:avLst/>
              </a:prstGeom>
              <a:blipFill rotWithShape="1">
                <a:blip r:embed="rId9"/>
                <a:stretch>
                  <a:fillRect l="-21" t="-16" r="13" b="29"/>
                </a:stretch>
              </a:blipFill>
            </p:spPr>
            <p:txBody>
              <a:bodyPr/>
              <a:lstStyle/>
              <a:p>
                <a:r>
                  <a:rPr lang="zh-CN" altLang="en-US">
                    <a:noFill/>
                  </a:rPr>
                  <a:t> </a:t>
                </a:r>
              </a:p>
            </p:txBody>
          </p:sp>
        </mc:Fallback>
      </mc:AlternateContent>
      <p:cxnSp>
        <p:nvCxnSpPr>
          <p:cNvPr id="8" name="Straight Arrow Connector 7"/>
          <p:cNvCxnSpPr/>
          <p:nvPr/>
        </p:nvCxnSpPr>
        <p:spPr>
          <a:xfrm flipV="1">
            <a:off x="815561" y="1815610"/>
            <a:ext cx="974067" cy="84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405162" y="1538611"/>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405162" y="1538611"/>
                <a:ext cx="189474" cy="276999"/>
              </a:xfrm>
              <a:prstGeom prst="rect">
                <a:avLst/>
              </a:prstGeom>
              <a:blipFill rotWithShape="1">
                <a:blip r:embed="rId10"/>
                <a:stretch>
                  <a:fillRect l="-286" t="-2" r="-16007" b="-635"/>
                </a:stretch>
              </a:blipFill>
            </p:spPr>
            <p:txBody>
              <a:bodyPr/>
              <a:lstStyle/>
              <a:p>
                <a:r>
                  <a:rPr lang="zh-CN" altLang="en-US">
                    <a:noFill/>
                  </a:rPr>
                  <a:t> </a:t>
                </a:r>
              </a:p>
            </p:txBody>
          </p:sp>
        </mc:Fallback>
      </mc:AlternateContent>
      <p:sp>
        <p:nvSpPr>
          <p:cNvPr id="11" name="TextBox 10"/>
          <p:cNvSpPr txBox="1"/>
          <p:nvPr/>
        </p:nvSpPr>
        <p:spPr>
          <a:xfrm>
            <a:off x="7087261" y="4603272"/>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p:cxnSp>
        <p:nvCxnSpPr>
          <p:cNvPr id="13" name="Straight Connector 12"/>
          <p:cNvCxnSpPr/>
          <p:nvPr/>
        </p:nvCxnSpPr>
        <p:spPr>
          <a:xfrm>
            <a:off x="813659" y="2660182"/>
            <a:ext cx="1467915" cy="149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37808" y="3414203"/>
                <a:ext cx="1903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437808" y="3414203"/>
                <a:ext cx="190373" cy="276999"/>
              </a:xfrm>
              <a:prstGeom prst="rect">
                <a:avLst/>
              </a:prstGeom>
              <a:blipFill rotWithShape="1">
                <a:blip r:embed="rId11"/>
                <a:stretch>
                  <a:fillRect l="-88" t="-160" r="-16990" b="21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About the radius of curvature of the trajectory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TextBox 6"/>
          <p:cNvSpPr txBox="1"/>
          <p:nvPr/>
        </p:nvSpPr>
        <p:spPr>
          <a:xfrm>
            <a:off x="369876" y="1772816"/>
            <a:ext cx="8954652" cy="830997"/>
          </a:xfrm>
          <a:prstGeom prst="rect">
            <a:avLst/>
          </a:prstGeom>
          <a:noFill/>
        </p:spPr>
        <p:txBody>
          <a:bodyPr wrap="square" rtlCol="0">
            <a:spAutoFit/>
          </a:bodyPr>
          <a:lstStyle/>
          <a:p>
            <a:r>
              <a:rPr lang="en-GB" sz="2400" dirty="0" smtClean="0"/>
              <a:t>For instance, here is a motion of a projectile only submitted to the gravity. The radius of curvature at A and B are different. </a:t>
            </a:r>
            <a:endParaRPr lang="en-US" sz="2400" dirty="0"/>
          </a:p>
        </p:txBody>
      </p:sp>
      <mc:AlternateContent xmlns:mc="http://schemas.openxmlformats.org/markup-compatibility/2006">
        <mc:Choice xmlns:a14="http://schemas.microsoft.com/office/drawing/2010/main" Requires="a14">
          <p:sp>
            <p:nvSpPr>
              <p:cNvPr id="9" name="Rectangle 8"/>
              <p:cNvSpPr/>
              <p:nvPr/>
            </p:nvSpPr>
            <p:spPr>
              <a:xfrm>
                <a:off x="369876" y="807834"/>
                <a:ext cx="9145016" cy="830997"/>
              </a:xfrm>
              <a:prstGeom prst="rect">
                <a:avLst/>
              </a:prstGeom>
            </p:spPr>
            <p:txBody>
              <a:bodyPr wrap="square">
                <a:spAutoFit/>
              </a:bodyPr>
              <a:lstStyle/>
              <a:p>
                <a:r>
                  <a:rPr lang="en-GB" sz="2400" dirty="0"/>
                  <a:t>The radius of curvature </a:t>
                </a:r>
                <a14:m>
                  <m:oMath xmlns:m="http://schemas.openxmlformats.org/officeDocument/2006/math">
                    <m:r>
                      <a:rPr lang="en-GB" sz="2400" i="1">
                        <a:latin typeface="Cambria Math" panose="02040503050406030204" pitchFamily="18" charset="0"/>
                        <a:ea typeface="Cambria Math" panose="02040503050406030204" pitchFamily="18" charset="0"/>
                      </a:rPr>
                      <m:t>𝜌</m:t>
                    </m:r>
                  </m:oMath>
                </a14:m>
                <a:r>
                  <a:rPr lang="en-US" sz="2400" dirty="0"/>
                  <a:t> </a:t>
                </a:r>
                <a:r>
                  <a:rPr lang="en-GB" sz="2400" dirty="0" smtClean="0"/>
                  <a:t>of </a:t>
                </a:r>
                <a:r>
                  <a:rPr lang="en-GB" sz="2400" dirty="0"/>
                  <a:t>the trajectory at </a:t>
                </a:r>
                <a:r>
                  <a:rPr lang="en-US" sz="2400" dirty="0" smtClean="0"/>
                  <a:t>depends </a:t>
                </a:r>
                <a:r>
                  <a:rPr lang="en-US" sz="2400" dirty="0"/>
                  <a:t>on the </a:t>
                </a:r>
                <a:r>
                  <a:rPr lang="en-US" sz="2400" dirty="0" smtClean="0"/>
                  <a:t>motion studied.</a:t>
                </a:r>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369876" y="807834"/>
                <a:ext cx="9145016" cy="830997"/>
              </a:xfrm>
              <a:prstGeom prst="rect">
                <a:avLst/>
              </a:prstGeom>
              <a:blipFill rotWithShape="1">
                <a:blip r:embed="rId1"/>
                <a:stretch>
                  <a:fillRect l="-3" t="-14" r="1" b="64"/>
                </a:stretch>
              </a:blipFill>
            </p:spPr>
            <p:txBody>
              <a:bodyPr/>
              <a:lstStyle/>
              <a:p>
                <a:r>
                  <a:rPr lang="zh-CN" altLang="en-US">
                    <a:noFill/>
                  </a:rPr>
                  <a:t> </a:t>
                </a:r>
              </a:p>
            </p:txBody>
          </p:sp>
        </mc:Fallback>
      </mc:AlternateContent>
      <p:sp>
        <p:nvSpPr>
          <p:cNvPr id="29" name="Line 76"/>
          <p:cNvSpPr>
            <a:spLocks noChangeShapeType="1"/>
          </p:cNvSpPr>
          <p:nvPr/>
        </p:nvSpPr>
        <p:spPr bwMode="auto">
          <a:xfrm>
            <a:off x="3203848" y="4699000"/>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7"/>
          <p:cNvSpPr>
            <a:spLocks noChangeShapeType="1"/>
          </p:cNvSpPr>
          <p:nvPr/>
        </p:nvSpPr>
        <p:spPr bwMode="auto">
          <a:xfrm flipV="1">
            <a:off x="3194323" y="3098800"/>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Freeform 78"/>
          <p:cNvSpPr/>
          <p:nvPr/>
        </p:nvSpPr>
        <p:spPr bwMode="auto">
          <a:xfrm>
            <a:off x="3203848" y="3429000"/>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2" name="AutoShape 79"/>
          <p:cNvSpPr>
            <a:spLocks noChangeArrowheads="1"/>
          </p:cNvSpPr>
          <p:nvPr/>
        </p:nvSpPr>
        <p:spPr bwMode="auto">
          <a:xfrm>
            <a:off x="4575448" y="3403600"/>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34" name="Line 81"/>
          <p:cNvSpPr>
            <a:spLocks noChangeShapeType="1"/>
          </p:cNvSpPr>
          <p:nvPr/>
        </p:nvSpPr>
        <p:spPr bwMode="auto">
          <a:xfrm flipV="1">
            <a:off x="3203848" y="3860800"/>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5" name="Object 83"/>
          <p:cNvGraphicFramePr>
            <a:graphicFrameLocks noChangeAspect="1"/>
          </p:cNvGraphicFramePr>
          <p:nvPr/>
        </p:nvGraphicFramePr>
        <p:xfrm>
          <a:off x="3080023" y="4762500"/>
          <a:ext cx="292100" cy="317500"/>
        </p:xfrm>
        <a:graphic>
          <a:graphicData uri="http://schemas.openxmlformats.org/presentationml/2006/ole">
            <mc:AlternateContent xmlns:mc="http://schemas.openxmlformats.org/markup-compatibility/2006">
              <mc:Choice xmlns:v="urn:schemas-microsoft-com:vml" Requires="v">
                <p:oleObj spid="_x0000_s1521" name="公式" r:id="rId2" imgW="203835" imgH="220345" progId="Equation.3">
                  <p:embed/>
                </p:oleObj>
              </mc:Choice>
              <mc:Fallback>
                <p:oleObj name="公式" r:id="rId2" imgW="203835" imgH="220345" progId="Equation.3">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023" y="4762500"/>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85"/>
          <p:cNvGraphicFramePr>
            <a:graphicFrameLocks noChangeAspect="1"/>
          </p:cNvGraphicFramePr>
          <p:nvPr/>
        </p:nvGraphicFramePr>
        <p:xfrm>
          <a:off x="6124848" y="4759325"/>
          <a:ext cx="215900" cy="227012"/>
        </p:xfrm>
        <a:graphic>
          <a:graphicData uri="http://schemas.openxmlformats.org/presentationml/2006/ole">
            <mc:AlternateContent xmlns:mc="http://schemas.openxmlformats.org/markup-compatibility/2006">
              <mc:Choice xmlns:v="urn:schemas-microsoft-com:vml" Requires="v">
                <p:oleObj spid="_x0000_s1522" name="Equation" r:id="rId4" imgW="139065" imgH="146685" progId="Equation.3">
                  <p:embed/>
                </p:oleObj>
              </mc:Choice>
              <mc:Fallback>
                <p:oleObj name="Equation" r:id="rId4" imgW="139065" imgH="146685" progId="Equation.3">
                  <p:embed/>
                  <p:pic>
                    <p:nvPicPr>
                      <p:cNvPr id="0" name="Object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848" y="4759325"/>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86"/>
          <p:cNvGraphicFramePr>
            <a:graphicFrameLocks noChangeAspect="1"/>
          </p:cNvGraphicFramePr>
          <p:nvPr/>
        </p:nvGraphicFramePr>
        <p:xfrm>
          <a:off x="3267348" y="3173412"/>
          <a:ext cx="241300" cy="306388"/>
        </p:xfrm>
        <a:graphic>
          <a:graphicData uri="http://schemas.openxmlformats.org/presentationml/2006/ole">
            <mc:AlternateContent xmlns:mc="http://schemas.openxmlformats.org/markup-compatibility/2006">
              <mc:Choice xmlns:v="urn:schemas-microsoft-com:vml" Requires="v">
                <p:oleObj spid="_x0000_s1523" name="Equation" r:id="rId6" imgW="154940" imgH="220345" progId="Equation.3">
                  <p:embed/>
                </p:oleObj>
              </mc:Choice>
              <mc:Fallback>
                <p:oleObj name="Equation" r:id="rId6" imgW="154940" imgH="220345" progId="Equation.3">
                  <p:embed/>
                  <p:pic>
                    <p:nvPicPr>
                      <p:cNvPr id="0" name="Object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7348" y="3173412"/>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88"/>
          <p:cNvGraphicFramePr>
            <a:graphicFrameLocks noChangeAspect="1"/>
          </p:cNvGraphicFramePr>
          <p:nvPr/>
        </p:nvGraphicFramePr>
        <p:xfrm>
          <a:off x="3461023" y="3463925"/>
          <a:ext cx="336550" cy="431800"/>
        </p:xfrm>
        <a:graphic>
          <a:graphicData uri="http://schemas.openxmlformats.org/presentationml/2006/ole">
            <mc:AlternateContent xmlns:mc="http://schemas.openxmlformats.org/markup-compatibility/2006">
              <mc:Choice xmlns:v="urn:schemas-microsoft-com:vml" Requires="v">
                <p:oleObj spid="_x0000_s1524" name="Equation" r:id="rId8" imgW="106045" imgH="146685" progId="Equation.DSMT4">
                  <p:embed/>
                </p:oleObj>
              </mc:Choice>
              <mc:Fallback>
                <p:oleObj name="Equation" r:id="rId8" imgW="106045" imgH="146685" progId="Equation.DSMT4">
                  <p:embed/>
                  <p:pic>
                    <p:nvPicPr>
                      <p:cNvPr id="0" name="Object 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1023" y="3463925"/>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Arc 89"/>
          <p:cNvSpPr/>
          <p:nvPr/>
        </p:nvSpPr>
        <p:spPr bwMode="auto">
          <a:xfrm>
            <a:off x="3346401" y="4453111"/>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90"/>
          <p:cNvSpPr txBox="1">
            <a:spLocks noChangeArrowheads="1"/>
          </p:cNvSpPr>
          <p:nvPr/>
        </p:nvSpPr>
        <p:spPr bwMode="auto">
          <a:xfrm>
            <a:off x="3027635" y="4443412"/>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44" name="Line 123"/>
          <p:cNvSpPr>
            <a:spLocks noChangeShapeType="1"/>
          </p:cNvSpPr>
          <p:nvPr/>
        </p:nvSpPr>
        <p:spPr bwMode="auto">
          <a:xfrm>
            <a:off x="4611960" y="3463925"/>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12" name="Rectangle 11"/>
              <p:cNvSpPr/>
              <p:nvPr/>
            </p:nvSpPr>
            <p:spPr>
              <a:xfrm>
                <a:off x="3499647" y="4341335"/>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3499647" y="4341335"/>
                <a:ext cx="423513" cy="369332"/>
              </a:xfrm>
              <a:prstGeom prst="rect">
                <a:avLst/>
              </a:prstGeom>
              <a:blipFill rotWithShape="1">
                <a:blip r:embed="rId10"/>
                <a:stretch>
                  <a:fillRect l="-38" t="-129" r="31"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434177" y="3115576"/>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434177" y="3115576"/>
                <a:ext cx="390492" cy="369332"/>
              </a:xfrm>
              <a:prstGeom prst="rect">
                <a:avLst/>
              </a:prstGeom>
              <a:blipFill rotWithShape="1">
                <a:blip r:embed="rId11"/>
                <a:stretch>
                  <a:fillRect l="-155" t="-72" r="147"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303556" y="456824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6303556" y="4568242"/>
                <a:ext cx="188128" cy="276999"/>
              </a:xfrm>
              <a:prstGeom prst="rect">
                <a:avLst/>
              </a:prstGeom>
              <a:blipFill rotWithShape="1">
                <a:blip r:embed="rId12"/>
                <a:stretch>
                  <a:fillRect l="-290" t="-19" r="-15822"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931872" y="278954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931872" y="2789546"/>
                <a:ext cx="191526" cy="276999"/>
              </a:xfrm>
              <a:prstGeom prst="rect">
                <a:avLst/>
              </a:prstGeom>
              <a:blipFill rotWithShape="1">
                <a:blip r:embed="rId13"/>
                <a:stretch>
                  <a:fillRect l="-40" t="-226" r="-16333" b="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539552" y="5475400"/>
                <a:ext cx="7626269" cy="1323439"/>
              </a:xfrm>
              <a:prstGeom prst="rect">
                <a:avLst/>
              </a:prstGeom>
              <a:noFill/>
            </p:spPr>
            <p:txBody>
              <a:bodyPr wrap="square" rtlCol="0">
                <a:spAutoFit/>
              </a:bodyPr>
              <a:lstStyle/>
              <a:p>
                <a:r>
                  <a:rPr lang="en-GB" sz="1600" b="1" dirty="0" smtClean="0"/>
                  <a:t>Ex. </a:t>
                </a:r>
                <a:r>
                  <a:rPr lang="en-GB" sz="1600" dirty="0" smtClean="0"/>
                  <a:t>Describe the radius of curvature of the trajectory at A in respect with </a:t>
                </a:r>
                <a14:m>
                  <m:oMath xmlns:m="http://schemas.openxmlformats.org/officeDocument/2006/math">
                    <m:r>
                      <a:rPr lang="en-GB" sz="1600" b="0" i="1" smtClean="0">
                        <a:latin typeface="Cambria Math" panose="02040503050406030204" pitchFamily="18" charset="0"/>
                      </a:rPr>
                      <m:t>𝑔</m:t>
                    </m:r>
                  </m:oMath>
                </a14:m>
                <a:r>
                  <a:rPr lang="en-GB" sz="1600" dirty="0" smtClean="0"/>
                  <a:t> and the velocity </a:t>
                </a:r>
                <a14:m>
                  <m:oMath xmlns:m="http://schemas.openxmlformats.org/officeDocument/2006/math">
                    <m:r>
                      <a:rPr lang="en-GB" sz="1600" b="0" i="1" smtClean="0">
                        <a:latin typeface="Cambria Math" panose="02040503050406030204" pitchFamily="18" charset="0"/>
                      </a:rPr>
                      <m:t>𝑣</m:t>
                    </m:r>
                  </m:oMath>
                </a14:m>
                <a:r>
                  <a:rPr lang="en-GB" sz="1600" dirty="0" smtClean="0"/>
                  <a:t> of the particle and then in respect with </a:t>
                </a:r>
                <a14:m>
                  <m:oMath xmlns:m="http://schemas.openxmlformats.org/officeDocument/2006/math">
                    <m:r>
                      <a:rPr lang="en-GB" sz="1600" b="0" i="1" smtClean="0">
                        <a:latin typeface="Cambria Math" panose="02040503050406030204" pitchFamily="18" charset="0"/>
                      </a:rPr>
                      <m:t>𝑔</m:t>
                    </m:r>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0</m:t>
                        </m:r>
                      </m:sub>
                    </m:sSub>
                  </m:oMath>
                </a14:m>
                <a:r>
                  <a:rPr lang="en-GB" sz="1600" dirty="0" smtClean="0"/>
                  <a:t> and </a:t>
                </a:r>
                <a14:m>
                  <m:oMath xmlns:m="http://schemas.openxmlformats.org/officeDocument/2006/math">
                    <m:r>
                      <a:rPr lang="en-GB" sz="1600" i="1" smtClean="0">
                        <a:latin typeface="Cambria Math" panose="02040503050406030204" pitchFamily="18" charset="0"/>
                        <a:ea typeface="Cambria Math" panose="02040503050406030204" pitchFamily="18" charset="0"/>
                      </a:rPr>
                      <m:t>𝜃</m:t>
                    </m:r>
                    <m:r>
                      <a:rPr lang="en-GB" sz="1600" b="0" i="0" smtClean="0">
                        <a:latin typeface="Cambria Math" panose="02040503050406030204" pitchFamily="18" charset="0"/>
                        <a:ea typeface="Cambria Math" panose="02040503050406030204" pitchFamily="18" charset="0"/>
                      </a:rPr>
                      <m:t> </m:t>
                    </m:r>
                  </m:oMath>
                </a14:m>
                <a:r>
                  <a:rPr lang="en-GB" sz="1600" dirty="0" smtClean="0"/>
                  <a:t> where </a:t>
                </a:r>
                <a14:m>
                  <m:oMath xmlns:m="http://schemas.openxmlformats.org/officeDocument/2006/math">
                    <m:acc>
                      <m:accPr>
                        <m:chr m:val="⃗"/>
                        <m:ctrlPr>
                          <a:rPr lang="en-GB" sz="1600" i="1" smtClean="0">
                            <a:latin typeface="Cambria Math" panose="02040503050406030204" pitchFamily="18" charset="0"/>
                          </a:rPr>
                        </m:ctrlPr>
                      </m:accPr>
                      <m:e>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0</m:t>
                            </m:r>
                          </m:sub>
                        </m:sSub>
                      </m:e>
                    </m:acc>
                  </m:oMath>
                </a14:m>
                <a:r>
                  <a:rPr lang="en-GB" sz="1600" dirty="0" smtClean="0"/>
                  <a:t> describe the initial velocity of the particle (velocity vector at time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oMath>
                </a14:m>
                <a:r>
                  <a:rPr lang="en-GB" sz="1600" dirty="0" smtClean="0"/>
                  <a:t>). </a:t>
                </a:r>
                <a:r>
                  <a:rPr lang="en-GB" sz="1600" b="1" dirty="0" smtClean="0"/>
                  <a:t>5 minutes.</a:t>
                </a:r>
                <a:endParaRPr lang="en-GB" sz="1600" b="1" dirty="0" smtClean="0"/>
              </a:p>
              <a:p>
                <a:r>
                  <a:rPr lang="en-GB" sz="1600" dirty="0" smtClean="0"/>
                  <a:t>Reminder: for a projectile only submitted to the gravity, its acceleration is </a:t>
                </a:r>
                <a14:m>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𝑎</m:t>
                        </m:r>
                      </m:e>
                    </m:acc>
                    <m:r>
                      <a:rPr lang="en-GB" sz="1600" b="0" i="1" smtClean="0">
                        <a:latin typeface="Cambria Math" panose="02040503050406030204" pitchFamily="18" charset="0"/>
                      </a:rPr>
                      <m:t>=</m:t>
                    </m:r>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𝑔</m:t>
                        </m:r>
                      </m:e>
                    </m:acc>
                  </m:oMath>
                </a14:m>
                <a:r>
                  <a:rPr lang="en-GB" sz="1600" dirty="0" smtClean="0"/>
                  <a:t> where </a:t>
                </a:r>
                <a14:m>
                  <m:oMath xmlns:m="http://schemas.openxmlformats.org/officeDocument/2006/math">
                    <m:r>
                      <a:rPr lang="en-GB" sz="1600" b="0" i="1" smtClean="0">
                        <a:latin typeface="Cambria Math" panose="02040503050406030204" pitchFamily="18" charset="0"/>
                      </a:rPr>
                      <m:t>𝑔</m:t>
                    </m:r>
                    <m:r>
                      <a:rPr lang="en-GB" sz="1600" b="0" i="1" smtClean="0">
                        <a:latin typeface="Cambria Math" panose="02040503050406030204" pitchFamily="18" charset="0"/>
                      </a:rPr>
                      <m:t>=</m:t>
                    </m:r>
                    <m:r>
                      <a:rPr lang="en-GB" sz="1600" b="0" i="1" smtClean="0">
                        <a:latin typeface="Cambria Math" panose="02040503050406030204" pitchFamily="18" charset="0"/>
                      </a:rPr>
                      <m:t>9</m:t>
                    </m:r>
                    <m:r>
                      <a:rPr lang="en-GB" sz="1600" b="0" i="1" smtClean="0">
                        <a:latin typeface="Cambria Math" panose="02040503050406030204" pitchFamily="18" charset="0"/>
                      </a:rPr>
                      <m:t>.</m:t>
                    </m:r>
                    <m:r>
                      <a:rPr lang="en-GB" sz="1600" b="0" i="1" smtClean="0">
                        <a:latin typeface="Cambria Math" panose="02040503050406030204" pitchFamily="18" charset="0"/>
                      </a:rPr>
                      <m:t>81</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𝑚</m:t>
                        </m:r>
                        <m:r>
                          <a:rPr lang="en-GB" sz="1600" b="0" i="1" smtClean="0">
                            <a:latin typeface="Cambria Math" panose="02040503050406030204" pitchFamily="18" charset="0"/>
                          </a:rPr>
                          <m:t>.</m:t>
                        </m:r>
                        <m:r>
                          <a:rPr lang="en-GB" sz="1600" b="0" i="1" smtClean="0">
                            <a:latin typeface="Cambria Math" panose="02040503050406030204" pitchFamily="18" charset="0"/>
                          </a:rPr>
                          <m:t>𝑠</m:t>
                        </m:r>
                      </m:e>
                      <m:sup>
                        <m:r>
                          <a:rPr lang="en-GB" sz="1600" b="0" i="1" smtClean="0">
                            <a:latin typeface="Cambria Math" panose="02040503050406030204" pitchFamily="18" charset="0"/>
                          </a:rPr>
                          <m:t>−</m:t>
                        </m:r>
                        <m:r>
                          <a:rPr lang="en-GB" sz="1600" b="0" i="1" smtClean="0">
                            <a:latin typeface="Cambria Math" panose="02040503050406030204" pitchFamily="18" charset="0"/>
                          </a:rPr>
                          <m:t>2</m:t>
                        </m:r>
                      </m:sup>
                    </m:sSup>
                  </m:oMath>
                </a14:m>
                <a:r>
                  <a:rPr lang="en-US" sz="1600" dirty="0" smtClean="0"/>
                  <a:t> is the acceleration due to gravity constant (or gravitational constant).</a:t>
                </a:r>
                <a:endParaRPr lang="en-US" sz="1600" dirty="0"/>
              </a:p>
            </p:txBody>
          </p:sp>
        </mc:Choice>
        <mc:Fallback>
          <p:sp>
            <p:nvSpPr>
              <p:cNvPr id="50" name="TextBox 49"/>
              <p:cNvSpPr txBox="1">
                <a:spLocks noRot="1" noChangeAspect="1" noMove="1" noResize="1" noEditPoints="1" noAdjustHandles="1" noChangeArrowheads="1" noChangeShapeType="1" noTextEdit="1"/>
              </p:cNvSpPr>
              <p:nvPr/>
            </p:nvSpPr>
            <p:spPr>
              <a:xfrm>
                <a:off x="539552" y="5475400"/>
                <a:ext cx="7626269" cy="1323439"/>
              </a:xfrm>
              <a:prstGeom prst="rect">
                <a:avLst/>
              </a:prstGeom>
              <a:blipFill rotWithShape="1">
                <a:blip r:embed="rId14"/>
                <a:stretch>
                  <a:fillRect l="-6" t="-32" r="5"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2778151" y="471850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51" name="TextBox 50"/>
              <p:cNvSpPr txBox="1">
                <a:spLocks noRot="1" noChangeAspect="1" noMove="1" noResize="1" noEditPoints="1" noAdjustHandles="1" noChangeArrowheads="1" noChangeShapeType="1" noTextEdit="1"/>
              </p:cNvSpPr>
              <p:nvPr/>
            </p:nvSpPr>
            <p:spPr>
              <a:xfrm>
                <a:off x="2778151" y="4718503"/>
                <a:ext cx="218842" cy="276999"/>
              </a:xfrm>
              <a:prstGeom prst="rect">
                <a:avLst/>
              </a:prstGeom>
              <a:blipFill rotWithShape="1">
                <a:blip r:embed="rId15"/>
                <a:stretch>
                  <a:fillRect l="-12" t="-164" r="-14022" b="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5947048" y="4315969"/>
                <a:ext cx="21621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5947048" y="4315969"/>
                <a:ext cx="216213" cy="276999"/>
              </a:xfrm>
              <a:prstGeom prst="rect">
                <a:avLst/>
              </a:prstGeom>
              <a:blipFill rotWithShape="1">
                <a:blip r:embed="rId16"/>
                <a:stretch>
                  <a:fillRect l="-126" t="-184" r="-13826"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719910" y="3630891"/>
                <a:ext cx="2027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𝑔</m:t>
                          </m:r>
                        </m:e>
                      </m:acc>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719910" y="3630891"/>
                <a:ext cx="202748" cy="276999"/>
              </a:xfrm>
              <a:prstGeom prst="rect">
                <a:avLst/>
              </a:prstGeom>
              <a:blipFill rotWithShape="1">
                <a:blip r:embed="rId17"/>
                <a:stretch>
                  <a:fillRect l="-291" t="-215" r="-15279" b="3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3394"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3395"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3396"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3397"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3398"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0"/>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4418"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4419"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4420"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4421"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4422"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1"/>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330726" y="3442143"/>
            <a:ext cx="1162063" cy="87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5442"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5443"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5444"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5445"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5446"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sp>
        <p:nvSpPr>
          <p:cNvPr id="15" name="Right Arrow 14"/>
          <p:cNvSpPr/>
          <p:nvPr/>
        </p:nvSpPr>
        <p:spPr>
          <a:xfrm>
            <a:off x="4489106" y="3639941"/>
            <a:ext cx="760884" cy="51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317099" y="3389405"/>
                <a:ext cx="114710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𝑣</m:t>
                              </m:r>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5317099" y="3389405"/>
                <a:ext cx="1147109" cy="940129"/>
              </a:xfrm>
              <a:prstGeom prst="rect">
                <a:avLst/>
              </a:prstGeom>
              <a:blipFill rotWithShape="1">
                <a:blip r:embed="rId21"/>
                <a:stretch>
                  <a:fillRect l="-21" t="-44" r="-2997" b="11"/>
                </a:stretch>
              </a:blipFill>
            </p:spPr>
            <p:txBody>
              <a:bodyPr/>
              <a:lstStyle/>
              <a:p>
                <a:r>
                  <a:rPr lang="zh-CN" altLang="en-US">
                    <a:noFill/>
                  </a:rPr>
                  <a:t> </a:t>
                </a:r>
              </a:p>
            </p:txBody>
          </p:sp>
        </mc:Fallback>
      </mc:AlternateContent>
      <p:sp>
        <p:nvSpPr>
          <p:cNvPr id="22" name="TextBox 21"/>
          <p:cNvSpPr txBox="1"/>
          <p:nvPr/>
        </p:nvSpPr>
        <p:spPr>
          <a:xfrm>
            <a:off x="6732588" y="3584338"/>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6732588" y="3975884"/>
                <a:ext cx="192078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𝑣</m:t>
                    </m:r>
                  </m:oMath>
                </a14:m>
                <a:r>
                  <a:rPr lang="en-US" dirty="0" smtClean="0"/>
                  <a:t> is the velocity at A</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6732588" y="3975884"/>
                <a:ext cx="1920782" cy="276999"/>
              </a:xfrm>
              <a:prstGeom prst="rect">
                <a:avLst/>
              </a:prstGeom>
              <a:blipFill rotWithShape="1">
                <a:blip r:embed="rId22"/>
                <a:stretch>
                  <a:fillRect l="-17" t="-54" r="-2005" b="104"/>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3"/>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330726" y="3442143"/>
            <a:ext cx="1162063" cy="87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7490"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7491"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7492"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7493"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7494"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sp>
        <p:nvSpPr>
          <p:cNvPr id="15" name="Right Arrow 14"/>
          <p:cNvSpPr/>
          <p:nvPr/>
        </p:nvSpPr>
        <p:spPr>
          <a:xfrm>
            <a:off x="4489106" y="3639941"/>
            <a:ext cx="760884" cy="51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317099" y="3389405"/>
                <a:ext cx="114710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𝑣</m:t>
                              </m:r>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5317099" y="3389405"/>
                <a:ext cx="1147109" cy="940129"/>
              </a:xfrm>
              <a:prstGeom prst="rect">
                <a:avLst/>
              </a:prstGeom>
              <a:blipFill rotWithShape="1">
                <a:blip r:embed="rId21"/>
                <a:stretch>
                  <a:fillRect l="-21" t="-44" r="-2997" b="11"/>
                </a:stretch>
              </a:blipFill>
            </p:spPr>
            <p:txBody>
              <a:bodyPr/>
              <a:lstStyle/>
              <a:p>
                <a:r>
                  <a:rPr lang="zh-CN" altLang="en-US">
                    <a:noFill/>
                  </a:rPr>
                  <a:t> </a:t>
                </a:r>
              </a:p>
            </p:txBody>
          </p:sp>
        </mc:Fallback>
      </mc:AlternateContent>
      <p:sp>
        <p:nvSpPr>
          <p:cNvPr id="22" name="TextBox 21"/>
          <p:cNvSpPr txBox="1"/>
          <p:nvPr/>
        </p:nvSpPr>
        <p:spPr>
          <a:xfrm>
            <a:off x="6732588" y="3584338"/>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6732588" y="3975884"/>
                <a:ext cx="192078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𝑣</m:t>
                    </m:r>
                  </m:oMath>
                </a14:m>
                <a:r>
                  <a:rPr lang="en-US" dirty="0" smtClean="0"/>
                  <a:t> is the velocity at A</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6732588" y="3975884"/>
                <a:ext cx="1920782" cy="276999"/>
              </a:xfrm>
              <a:prstGeom prst="rect">
                <a:avLst/>
              </a:prstGeom>
              <a:blipFill rotWithShape="1">
                <a:blip r:embed="rId22"/>
                <a:stretch>
                  <a:fillRect l="-17" t="-54" r="-2005" b="104"/>
                </a:stretch>
              </a:blipFill>
            </p:spPr>
            <p:txBody>
              <a:bodyPr/>
              <a:lstStyle/>
              <a:p>
                <a:r>
                  <a:rPr lang="zh-CN" altLang="en-US">
                    <a:noFill/>
                  </a:rPr>
                  <a:t> </a:t>
                </a:r>
              </a:p>
            </p:txBody>
          </p:sp>
        </mc:Fallback>
      </mc:AlternateContent>
      <p:sp>
        <p:nvSpPr>
          <p:cNvPr id="24" name="TextBox 23"/>
          <p:cNvSpPr txBox="1"/>
          <p:nvPr/>
        </p:nvSpPr>
        <p:spPr>
          <a:xfrm>
            <a:off x="539552" y="4509120"/>
            <a:ext cx="2948243" cy="369332"/>
          </a:xfrm>
          <a:prstGeom prst="rect">
            <a:avLst/>
          </a:prstGeom>
          <a:noFill/>
        </p:spPr>
        <p:txBody>
          <a:bodyPr wrap="none" rtlCol="0">
            <a:spAutoFit/>
          </a:bodyPr>
          <a:lstStyle/>
          <a:p>
            <a:r>
              <a:rPr lang="en-GB" dirty="0" smtClean="0"/>
              <a:t>Initial velocity components: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362486" y="4561440"/>
                <a:ext cx="14589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362486" y="4561440"/>
                <a:ext cx="1458926" cy="276999"/>
              </a:xfrm>
              <a:prstGeom prst="rect">
                <a:avLst/>
              </a:prstGeom>
              <a:blipFill rotWithShape="1">
                <a:blip r:embed="rId23"/>
                <a:stretch>
                  <a:fillRect l="-11" t="-85" r="-880"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5364088" y="4581128"/>
                <a:ext cx="143609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364088" y="4581128"/>
                <a:ext cx="1436098" cy="298928"/>
              </a:xfrm>
              <a:prstGeom prst="rect">
                <a:avLst/>
              </a:prstGeom>
              <a:blipFill rotWithShape="1">
                <a:blip r:embed="rId24"/>
                <a:stretch>
                  <a:fillRect l="-17" t="-80" r="-842" b="27"/>
                </a:stretch>
              </a:blipFill>
            </p:spPr>
            <p:txBody>
              <a:bodyPr/>
              <a:lstStyle/>
              <a:p>
                <a:r>
                  <a:rPr lang="zh-CN" altLang="en-US">
                    <a:noFill/>
                  </a:rPr>
                  <a:t> </a:t>
                </a:r>
              </a:p>
            </p:txBody>
          </p:sp>
        </mc:Fallback>
      </mc:AlternateContent>
      <p:sp>
        <p:nvSpPr>
          <p:cNvPr id="26" name="TextBox 25"/>
          <p:cNvSpPr txBox="1"/>
          <p:nvPr/>
        </p:nvSpPr>
        <p:spPr>
          <a:xfrm>
            <a:off x="566850" y="5001854"/>
            <a:ext cx="2238004" cy="369332"/>
          </a:xfrm>
          <a:prstGeom prst="rect">
            <a:avLst/>
          </a:prstGeom>
          <a:noFill/>
        </p:spPr>
        <p:txBody>
          <a:bodyPr wrap="square" rtlCol="0">
            <a:spAutoFit/>
          </a:bodyPr>
          <a:lstStyle/>
          <a:p>
            <a:r>
              <a:rPr lang="en-GB" dirty="0" smtClean="0"/>
              <a:t>Velocity components:  </a:t>
            </a:r>
            <a:endParaRPr lang="en-US" dirty="0"/>
          </a:p>
        </p:txBody>
      </p:sp>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5"/>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1520" y="908720"/>
            <a:ext cx="8892480"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24744"/>
            <a:ext cx="9525744" cy="1143000"/>
          </a:xfrm>
        </p:spPr>
        <p:txBody>
          <a:bodyPr/>
          <a:lstStyle/>
          <a:p>
            <a:r>
              <a:rPr lang="en-GB" dirty="0" smtClean="0"/>
              <a:t>University Physics – Mechanics: Lecture 3</a:t>
            </a:r>
            <a:br>
              <a:rPr lang="en-GB" dirty="0" smtClean="0"/>
            </a:b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144102" y="4053934"/>
            <a:ext cx="3180679" cy="1477328"/>
          </a:xfrm>
          <a:prstGeom prst="rect">
            <a:avLst/>
          </a:prstGeom>
          <a:noFill/>
        </p:spPr>
        <p:txBody>
          <a:bodyPr wrap="none" rtlCol="0">
            <a:spAutoFit/>
          </a:bodyPr>
          <a:lstStyle/>
          <a:p>
            <a:r>
              <a:rPr lang="en-GB" dirty="0" smtClean="0"/>
              <a:t>Teacher: </a:t>
            </a:r>
            <a:r>
              <a:rPr lang="en-GB" dirty="0" err="1" smtClean="0"/>
              <a:t>Dr.</a:t>
            </a:r>
            <a:r>
              <a:rPr lang="en-GB" dirty="0" smtClean="0"/>
              <a:t> Paul Briard</a:t>
            </a:r>
            <a:endParaRPr lang="en-GB" dirty="0" smtClean="0"/>
          </a:p>
          <a:p>
            <a:r>
              <a:rPr lang="en-GB" dirty="0" smtClean="0"/>
              <a:t>Email: </a:t>
            </a:r>
            <a:r>
              <a:rPr lang="en-GB" dirty="0" smtClean="0">
                <a:hlinkClick r:id="rId1"/>
              </a:rPr>
              <a:t>paulbriard@outlook.com</a:t>
            </a:r>
            <a:endParaRPr lang="en-GB" dirty="0" smtClean="0"/>
          </a:p>
          <a:p>
            <a:r>
              <a:rPr lang="en-GB" dirty="0" err="1" smtClean="0"/>
              <a:t>Wechat</a:t>
            </a:r>
            <a:r>
              <a:rPr lang="en-GB" dirty="0" smtClean="0"/>
              <a:t>: Paulbg123</a:t>
            </a:r>
            <a:endParaRPr lang="en-GB"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330726" y="3442143"/>
            <a:ext cx="1162063" cy="87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8514"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8515"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8516"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8517"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8518"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sp>
        <p:nvSpPr>
          <p:cNvPr id="15" name="Right Arrow 14"/>
          <p:cNvSpPr/>
          <p:nvPr/>
        </p:nvSpPr>
        <p:spPr>
          <a:xfrm>
            <a:off x="4489106" y="3639941"/>
            <a:ext cx="760884" cy="51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317099" y="3389405"/>
                <a:ext cx="114710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𝑣</m:t>
                              </m:r>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5317099" y="3389405"/>
                <a:ext cx="1147109" cy="940129"/>
              </a:xfrm>
              <a:prstGeom prst="rect">
                <a:avLst/>
              </a:prstGeom>
              <a:blipFill rotWithShape="1">
                <a:blip r:embed="rId21"/>
                <a:stretch>
                  <a:fillRect l="-21" t="-44" r="-2997" b="11"/>
                </a:stretch>
              </a:blipFill>
            </p:spPr>
            <p:txBody>
              <a:bodyPr/>
              <a:lstStyle/>
              <a:p>
                <a:r>
                  <a:rPr lang="zh-CN" altLang="en-US">
                    <a:noFill/>
                  </a:rPr>
                  <a:t> </a:t>
                </a:r>
              </a:p>
            </p:txBody>
          </p:sp>
        </mc:Fallback>
      </mc:AlternateContent>
      <p:sp>
        <p:nvSpPr>
          <p:cNvPr id="22" name="TextBox 21"/>
          <p:cNvSpPr txBox="1"/>
          <p:nvPr/>
        </p:nvSpPr>
        <p:spPr>
          <a:xfrm>
            <a:off x="6732588" y="3584338"/>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6732588" y="3975884"/>
                <a:ext cx="192078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𝑣</m:t>
                    </m:r>
                  </m:oMath>
                </a14:m>
                <a:r>
                  <a:rPr lang="en-US" dirty="0" smtClean="0"/>
                  <a:t> is the velocity at A</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6732588" y="3975884"/>
                <a:ext cx="1920782" cy="276999"/>
              </a:xfrm>
              <a:prstGeom prst="rect">
                <a:avLst/>
              </a:prstGeom>
              <a:blipFill rotWithShape="1">
                <a:blip r:embed="rId22"/>
                <a:stretch>
                  <a:fillRect l="-17" t="-54" r="-2005" b="104"/>
                </a:stretch>
              </a:blipFill>
            </p:spPr>
            <p:txBody>
              <a:bodyPr/>
              <a:lstStyle/>
              <a:p>
                <a:r>
                  <a:rPr lang="zh-CN" altLang="en-US">
                    <a:noFill/>
                  </a:rPr>
                  <a:t> </a:t>
                </a:r>
              </a:p>
            </p:txBody>
          </p:sp>
        </mc:Fallback>
      </mc:AlternateContent>
      <p:sp>
        <p:nvSpPr>
          <p:cNvPr id="24" name="TextBox 23"/>
          <p:cNvSpPr txBox="1"/>
          <p:nvPr/>
        </p:nvSpPr>
        <p:spPr>
          <a:xfrm>
            <a:off x="539552" y="4509120"/>
            <a:ext cx="2948243" cy="369332"/>
          </a:xfrm>
          <a:prstGeom prst="rect">
            <a:avLst/>
          </a:prstGeom>
          <a:noFill/>
        </p:spPr>
        <p:txBody>
          <a:bodyPr wrap="none" rtlCol="0">
            <a:spAutoFit/>
          </a:bodyPr>
          <a:lstStyle/>
          <a:p>
            <a:r>
              <a:rPr lang="en-GB" dirty="0" smtClean="0"/>
              <a:t>Initial velocity components: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362486" y="4561440"/>
                <a:ext cx="14589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362486" y="4561440"/>
                <a:ext cx="1458926" cy="276999"/>
              </a:xfrm>
              <a:prstGeom prst="rect">
                <a:avLst/>
              </a:prstGeom>
              <a:blipFill rotWithShape="1">
                <a:blip r:embed="rId23"/>
                <a:stretch>
                  <a:fillRect l="-11" t="-85" r="-880"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5364088" y="4581128"/>
                <a:ext cx="143609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364088" y="4581128"/>
                <a:ext cx="1436098" cy="298928"/>
              </a:xfrm>
              <a:prstGeom prst="rect">
                <a:avLst/>
              </a:prstGeom>
              <a:blipFill rotWithShape="1">
                <a:blip r:embed="rId24"/>
                <a:stretch>
                  <a:fillRect l="-17" t="-80" r="-842" b="27"/>
                </a:stretch>
              </a:blipFill>
            </p:spPr>
            <p:txBody>
              <a:bodyPr/>
              <a:lstStyle/>
              <a:p>
                <a:r>
                  <a:rPr lang="zh-CN" altLang="en-US">
                    <a:noFill/>
                  </a:rPr>
                  <a:t> </a:t>
                </a:r>
              </a:p>
            </p:txBody>
          </p:sp>
        </mc:Fallback>
      </mc:AlternateContent>
      <p:sp>
        <p:nvSpPr>
          <p:cNvPr id="26" name="TextBox 25"/>
          <p:cNvSpPr txBox="1"/>
          <p:nvPr/>
        </p:nvSpPr>
        <p:spPr>
          <a:xfrm>
            <a:off x="566850" y="5001854"/>
            <a:ext cx="2238004" cy="369332"/>
          </a:xfrm>
          <a:prstGeom prst="rect">
            <a:avLst/>
          </a:prstGeom>
          <a:noFill/>
        </p:spPr>
        <p:txBody>
          <a:bodyPr wrap="square" rtlCol="0">
            <a:spAutoFit/>
          </a:bodyPr>
          <a:lstStyle/>
          <a:p>
            <a:r>
              <a:rPr lang="en-GB" dirty="0" smtClean="0"/>
              <a:t>Velocity components: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081254" y="5001854"/>
                <a:ext cx="206024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081254" y="5001854"/>
                <a:ext cx="2060244" cy="276999"/>
              </a:xfrm>
              <a:prstGeom prst="rect">
                <a:avLst/>
              </a:prstGeom>
              <a:blipFill rotWithShape="1">
                <a:blip r:embed="rId25"/>
                <a:stretch>
                  <a:fillRect l="-11" t="-214" r="26"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5187851" y="4978601"/>
                <a:ext cx="3364254" cy="369332"/>
              </a:xfrm>
              <a:prstGeom prst="rect">
                <a:avLst/>
              </a:prstGeom>
            </p:spPr>
            <p:txBody>
              <a:bodyPr wrap="none">
                <a:spAutoFit/>
              </a:bodyPr>
              <a:lstStyle/>
              <a:p>
                <a:r>
                  <a:rPr lang="en-GB" dirty="0" smtClean="0"/>
                  <a:t>( because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𝑎</m:t>
                        </m:r>
                      </m:e>
                    </m:acc>
                  </m:oMath>
                </a14:m>
                <a:r>
                  <a:rPr lang="en-GB" dirty="0"/>
                  <a:t> is directed downward)</a:t>
                </a:r>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5187851" y="4978601"/>
                <a:ext cx="3364254" cy="369332"/>
              </a:xfrm>
              <a:prstGeom prst="rect">
                <a:avLst/>
              </a:prstGeom>
              <a:blipFill rotWithShape="1">
                <a:blip r:embed="rId26"/>
                <a:stretch>
                  <a:fillRect l="-16" t="-54" r="17"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3063343" y="5491813"/>
                <a:ext cx="2803460"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3063343" y="5491813"/>
                <a:ext cx="2803460" cy="298928"/>
              </a:xfrm>
              <a:prstGeom prst="rect">
                <a:avLst/>
              </a:prstGeom>
              <a:blipFill rotWithShape="1">
                <a:blip r:embed="rId27"/>
                <a:stretch>
                  <a:fillRect l="-4" t="-111" r="1" b="59"/>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8"/>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330726" y="3442143"/>
            <a:ext cx="1162063" cy="87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9538"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9539"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9540"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9541"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9542"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sp>
        <p:nvSpPr>
          <p:cNvPr id="15" name="Right Arrow 14"/>
          <p:cNvSpPr/>
          <p:nvPr/>
        </p:nvSpPr>
        <p:spPr>
          <a:xfrm>
            <a:off x="4489106" y="3639941"/>
            <a:ext cx="760884" cy="51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317099" y="3389405"/>
                <a:ext cx="114710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𝑣</m:t>
                              </m:r>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5317099" y="3389405"/>
                <a:ext cx="1147109" cy="940129"/>
              </a:xfrm>
              <a:prstGeom prst="rect">
                <a:avLst/>
              </a:prstGeom>
              <a:blipFill rotWithShape="1">
                <a:blip r:embed="rId21"/>
                <a:stretch>
                  <a:fillRect l="-21" t="-44" r="-2997"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78451" y="6022658"/>
                <a:ext cx="4261744" cy="391261"/>
              </a:xfrm>
              <a:prstGeom prst="rect">
                <a:avLst/>
              </a:prstGeom>
              <a:noFill/>
            </p:spPr>
            <p:txBody>
              <a:bodyPr wrap="none" rtlCol="0">
                <a:spAutoFit/>
              </a:bodyPr>
              <a:lstStyle/>
              <a:p>
                <a:r>
                  <a:rPr lang="en-GB" dirty="0" smtClean="0"/>
                  <a:t>And at point 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 </m:t>
                    </m:r>
                  </m:oMath>
                </a14:m>
                <a:r>
                  <a:rPr lang="en-GB" dirty="0" smtClean="0"/>
                  <a:t>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78451" y="6022658"/>
                <a:ext cx="4261744" cy="391261"/>
              </a:xfrm>
              <a:prstGeom prst="rect">
                <a:avLst/>
              </a:prstGeom>
              <a:blipFill rotWithShape="1">
                <a:blip r:embed="rId22"/>
                <a:stretch>
                  <a:fillRect l="-7" t="-81" r="13" b="107"/>
                </a:stretch>
              </a:blipFill>
            </p:spPr>
            <p:txBody>
              <a:bodyPr/>
              <a:lstStyle/>
              <a:p>
                <a:r>
                  <a:rPr lang="zh-CN" altLang="en-US">
                    <a:noFill/>
                  </a:rPr>
                  <a:t> </a:t>
                </a:r>
              </a:p>
            </p:txBody>
          </p:sp>
        </mc:Fallback>
      </mc:AlternateContent>
      <p:sp>
        <p:nvSpPr>
          <p:cNvPr id="22" name="TextBox 21"/>
          <p:cNvSpPr txBox="1"/>
          <p:nvPr/>
        </p:nvSpPr>
        <p:spPr>
          <a:xfrm>
            <a:off x="6732588" y="3584338"/>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6732588" y="3975884"/>
                <a:ext cx="192078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𝑣</m:t>
                    </m:r>
                  </m:oMath>
                </a14:m>
                <a:r>
                  <a:rPr lang="en-US" dirty="0" smtClean="0"/>
                  <a:t> is the velocity at A</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6732588" y="3975884"/>
                <a:ext cx="1920782" cy="276999"/>
              </a:xfrm>
              <a:prstGeom prst="rect">
                <a:avLst/>
              </a:prstGeom>
              <a:blipFill rotWithShape="1">
                <a:blip r:embed="rId23"/>
                <a:stretch>
                  <a:fillRect l="-17" t="-54" r="-2005" b="104"/>
                </a:stretch>
              </a:blipFill>
            </p:spPr>
            <p:txBody>
              <a:bodyPr/>
              <a:lstStyle/>
              <a:p>
                <a:r>
                  <a:rPr lang="zh-CN" altLang="en-US">
                    <a:noFill/>
                  </a:rPr>
                  <a:t> </a:t>
                </a:r>
              </a:p>
            </p:txBody>
          </p:sp>
        </mc:Fallback>
      </mc:AlternateContent>
      <p:sp>
        <p:nvSpPr>
          <p:cNvPr id="24" name="TextBox 23"/>
          <p:cNvSpPr txBox="1"/>
          <p:nvPr/>
        </p:nvSpPr>
        <p:spPr>
          <a:xfrm>
            <a:off x="539552" y="4509120"/>
            <a:ext cx="2948243" cy="369332"/>
          </a:xfrm>
          <a:prstGeom prst="rect">
            <a:avLst/>
          </a:prstGeom>
          <a:noFill/>
        </p:spPr>
        <p:txBody>
          <a:bodyPr wrap="none" rtlCol="0">
            <a:spAutoFit/>
          </a:bodyPr>
          <a:lstStyle/>
          <a:p>
            <a:r>
              <a:rPr lang="en-GB" dirty="0" smtClean="0"/>
              <a:t>Initial velocity components: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362486" y="4561440"/>
                <a:ext cx="14589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362486" y="4561440"/>
                <a:ext cx="1458926" cy="276999"/>
              </a:xfrm>
              <a:prstGeom prst="rect">
                <a:avLst/>
              </a:prstGeom>
              <a:blipFill rotWithShape="1">
                <a:blip r:embed="rId24"/>
                <a:stretch>
                  <a:fillRect l="-11" t="-85" r="-880"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5364088" y="4581128"/>
                <a:ext cx="143609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364088" y="4581128"/>
                <a:ext cx="1436098" cy="298928"/>
              </a:xfrm>
              <a:prstGeom prst="rect">
                <a:avLst/>
              </a:prstGeom>
              <a:blipFill rotWithShape="1">
                <a:blip r:embed="rId25"/>
                <a:stretch>
                  <a:fillRect l="-17" t="-80" r="-842" b="27"/>
                </a:stretch>
              </a:blipFill>
            </p:spPr>
            <p:txBody>
              <a:bodyPr/>
              <a:lstStyle/>
              <a:p>
                <a:r>
                  <a:rPr lang="zh-CN" altLang="en-US">
                    <a:noFill/>
                  </a:rPr>
                  <a:t> </a:t>
                </a:r>
              </a:p>
            </p:txBody>
          </p:sp>
        </mc:Fallback>
      </mc:AlternateContent>
      <p:sp>
        <p:nvSpPr>
          <p:cNvPr id="26" name="TextBox 25"/>
          <p:cNvSpPr txBox="1"/>
          <p:nvPr/>
        </p:nvSpPr>
        <p:spPr>
          <a:xfrm>
            <a:off x="566850" y="5001854"/>
            <a:ext cx="2238004" cy="369332"/>
          </a:xfrm>
          <a:prstGeom prst="rect">
            <a:avLst/>
          </a:prstGeom>
          <a:noFill/>
        </p:spPr>
        <p:txBody>
          <a:bodyPr wrap="square" rtlCol="0">
            <a:spAutoFit/>
          </a:bodyPr>
          <a:lstStyle/>
          <a:p>
            <a:r>
              <a:rPr lang="en-GB" dirty="0" smtClean="0"/>
              <a:t>Velocity components: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081254" y="5001854"/>
                <a:ext cx="206024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081254" y="5001854"/>
                <a:ext cx="2060244" cy="276999"/>
              </a:xfrm>
              <a:prstGeom prst="rect">
                <a:avLst/>
              </a:prstGeom>
              <a:blipFill rotWithShape="1">
                <a:blip r:embed="rId26"/>
                <a:stretch>
                  <a:fillRect l="-11" t="-214" r="26"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5187851" y="4978601"/>
                <a:ext cx="3364254" cy="369332"/>
              </a:xfrm>
              <a:prstGeom prst="rect">
                <a:avLst/>
              </a:prstGeom>
            </p:spPr>
            <p:txBody>
              <a:bodyPr wrap="none">
                <a:spAutoFit/>
              </a:bodyPr>
              <a:lstStyle/>
              <a:p>
                <a:r>
                  <a:rPr lang="en-GB" dirty="0" smtClean="0"/>
                  <a:t>( because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𝑎</m:t>
                        </m:r>
                      </m:e>
                    </m:acc>
                  </m:oMath>
                </a14:m>
                <a:r>
                  <a:rPr lang="en-GB" dirty="0"/>
                  <a:t> is directed downward)</a:t>
                </a:r>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5187851" y="4978601"/>
                <a:ext cx="3364254" cy="369332"/>
              </a:xfrm>
              <a:prstGeom prst="rect">
                <a:avLst/>
              </a:prstGeom>
              <a:blipFill rotWithShape="1">
                <a:blip r:embed="rId27"/>
                <a:stretch>
                  <a:fillRect l="-16" t="-54" r="17"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3063343" y="5491813"/>
                <a:ext cx="2803460"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3063343" y="5491813"/>
                <a:ext cx="2803460" cy="298928"/>
              </a:xfrm>
              <a:prstGeom prst="rect">
                <a:avLst/>
              </a:prstGeom>
              <a:blipFill rotWithShape="1">
                <a:blip r:embed="rId28"/>
                <a:stretch>
                  <a:fillRect l="-4" t="-111" r="1" b="59"/>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29"/>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5330726" y="3442143"/>
            <a:ext cx="1162063" cy="870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itle 2"/>
          <p:cNvSpPr>
            <a:spLocks noGrp="1"/>
          </p:cNvSpPr>
          <p:nvPr>
            <p:ph type="title"/>
          </p:nvPr>
        </p:nvSpPr>
        <p:spPr>
          <a:xfrm>
            <a:off x="698772" y="52966"/>
            <a:ext cx="8229600" cy="1143000"/>
          </a:xfrm>
        </p:spPr>
        <p:txBody>
          <a:bodyPr/>
          <a:lstStyle/>
          <a:p>
            <a:r>
              <a:rPr lang="en-GB" sz="3200" dirty="0" smtClean="0"/>
              <a:t>Solution </a:t>
            </a:r>
            <a:endParaRPr lang="en-US" sz="3200" dirty="0"/>
          </a:p>
        </p:txBody>
      </p:sp>
      <p:sp>
        <p:nvSpPr>
          <p:cNvPr id="38" name="Line 76"/>
          <p:cNvSpPr>
            <a:spLocks noChangeShapeType="1"/>
          </p:cNvSpPr>
          <p:nvPr/>
        </p:nvSpPr>
        <p:spPr bwMode="auto">
          <a:xfrm>
            <a:off x="2555776" y="2386126"/>
            <a:ext cx="3032125"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77"/>
          <p:cNvSpPr>
            <a:spLocks noChangeShapeType="1"/>
          </p:cNvSpPr>
          <p:nvPr/>
        </p:nvSpPr>
        <p:spPr bwMode="auto">
          <a:xfrm flipV="1">
            <a:off x="2546251" y="785926"/>
            <a:ext cx="0" cy="1600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Freeform 78"/>
          <p:cNvSpPr/>
          <p:nvPr/>
        </p:nvSpPr>
        <p:spPr bwMode="auto">
          <a:xfrm>
            <a:off x="2555776" y="1116126"/>
            <a:ext cx="2743200" cy="1270000"/>
          </a:xfrm>
          <a:custGeom>
            <a:avLst/>
            <a:gdLst>
              <a:gd name="T0" fmla="*/ 0 w 1728"/>
              <a:gd name="T1" fmla="*/ 2147483646 h 800"/>
              <a:gd name="T2" fmla="*/ 2147483646 w 1728"/>
              <a:gd name="T3" fmla="*/ 2147483646 h 800"/>
              <a:gd name="T4" fmla="*/ 2147483646 w 1728"/>
              <a:gd name="T5" fmla="*/ 2147483646 h 800"/>
              <a:gd name="T6" fmla="*/ 2147483646 w 1728"/>
              <a:gd name="T7" fmla="*/ 2147483646 h 800"/>
              <a:gd name="T8" fmla="*/ 2147483646 w 1728"/>
              <a:gd name="T9" fmla="*/ 2147483646 h 800"/>
              <a:gd name="T10" fmla="*/ 2147483646 w 1728"/>
              <a:gd name="T11" fmla="*/ 2147483646 h 800"/>
              <a:gd name="T12" fmla="*/ 2147483646 w 1728"/>
              <a:gd name="T13" fmla="*/ 2147483646 h 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8" h="800">
                <a:moveTo>
                  <a:pt x="0" y="800"/>
                </a:moveTo>
                <a:cubicBezTo>
                  <a:pt x="16" y="776"/>
                  <a:pt x="32" y="744"/>
                  <a:pt x="96" y="656"/>
                </a:cubicBezTo>
                <a:cubicBezTo>
                  <a:pt x="160" y="568"/>
                  <a:pt x="272" y="376"/>
                  <a:pt x="384" y="272"/>
                </a:cubicBezTo>
                <a:cubicBezTo>
                  <a:pt x="496" y="168"/>
                  <a:pt x="640" y="64"/>
                  <a:pt x="768" y="32"/>
                </a:cubicBezTo>
                <a:cubicBezTo>
                  <a:pt x="896" y="0"/>
                  <a:pt x="1040" y="32"/>
                  <a:pt x="1152" y="80"/>
                </a:cubicBezTo>
                <a:cubicBezTo>
                  <a:pt x="1264" y="128"/>
                  <a:pt x="1344" y="200"/>
                  <a:pt x="1440" y="320"/>
                </a:cubicBezTo>
                <a:cubicBezTo>
                  <a:pt x="1536" y="440"/>
                  <a:pt x="1680" y="720"/>
                  <a:pt x="1728" y="800"/>
                </a:cubicBezTo>
              </a:path>
            </a:pathLst>
          </a:custGeom>
          <a:noFill/>
          <a:ln w="28575" cmpd="sng">
            <a:solidFill>
              <a:schemeClr val="tx1"/>
            </a:solidFill>
            <a:rou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51" name="AutoShape 79"/>
          <p:cNvSpPr>
            <a:spLocks noChangeArrowheads="1"/>
          </p:cNvSpPr>
          <p:nvPr/>
        </p:nvSpPr>
        <p:spPr bwMode="auto">
          <a:xfrm>
            <a:off x="3927376" y="1090726"/>
            <a:ext cx="107950" cy="88900"/>
          </a:xfrm>
          <a:prstGeom prst="flowChartConnector">
            <a:avLst/>
          </a:prstGeom>
          <a:solidFill>
            <a:schemeClr val="tx1"/>
          </a:solidFill>
          <a:ln w="9525">
            <a:solidFill>
              <a:srgbClr val="00FF99"/>
            </a:solidFill>
            <a:round/>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endParaRPr lang="zh-CN" altLang="en-US" sz="1800">
              <a:ea typeface="楷体_GB2312" pitchFamily="49" charset="-122"/>
            </a:endParaRPr>
          </a:p>
        </p:txBody>
      </p:sp>
      <p:sp>
        <p:nvSpPr>
          <p:cNvPr id="53" name="Line 81"/>
          <p:cNvSpPr>
            <a:spLocks noChangeShapeType="1"/>
          </p:cNvSpPr>
          <p:nvPr/>
        </p:nvSpPr>
        <p:spPr bwMode="auto">
          <a:xfrm flipV="1">
            <a:off x="2555776" y="1547926"/>
            <a:ext cx="381000" cy="8382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4" name="Object 83"/>
          <p:cNvGraphicFramePr>
            <a:graphicFrameLocks noChangeAspect="1"/>
          </p:cNvGraphicFramePr>
          <p:nvPr/>
        </p:nvGraphicFramePr>
        <p:xfrm>
          <a:off x="2431951" y="2449626"/>
          <a:ext cx="292100" cy="317500"/>
        </p:xfrm>
        <a:graphic>
          <a:graphicData uri="http://schemas.openxmlformats.org/presentationml/2006/ole">
            <mc:AlternateContent xmlns:mc="http://schemas.openxmlformats.org/markup-compatibility/2006">
              <mc:Choice xmlns:v="urn:schemas-microsoft-com:vml" Requires="v">
                <p:oleObj spid="_x0000_s10562" name="公式" r:id="rId1" imgW="203835" imgH="220345" progId="Equation.3">
                  <p:embed/>
                </p:oleObj>
              </mc:Choice>
              <mc:Fallback>
                <p:oleObj name="公式" r:id="rId1" imgW="203835" imgH="220345"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951" y="2449626"/>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85"/>
          <p:cNvGraphicFramePr>
            <a:graphicFrameLocks noChangeAspect="1"/>
          </p:cNvGraphicFramePr>
          <p:nvPr/>
        </p:nvGraphicFramePr>
        <p:xfrm>
          <a:off x="5476776" y="2446451"/>
          <a:ext cx="215900" cy="227012"/>
        </p:xfrm>
        <a:graphic>
          <a:graphicData uri="http://schemas.openxmlformats.org/presentationml/2006/ole">
            <mc:AlternateContent xmlns:mc="http://schemas.openxmlformats.org/markup-compatibility/2006">
              <mc:Choice xmlns:v="urn:schemas-microsoft-com:vml" Requires="v">
                <p:oleObj spid="_x0000_s10563" name="Equation" r:id="rId3" imgW="139065" imgH="146685" progId="Equation.3">
                  <p:embed/>
                </p:oleObj>
              </mc:Choice>
              <mc:Fallback>
                <p:oleObj name="Equation" r:id="rId3" imgW="139065" imgH="146685"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776" y="2446451"/>
                        <a:ext cx="215900"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6"/>
          <p:cNvGraphicFramePr>
            <a:graphicFrameLocks noChangeAspect="1"/>
          </p:cNvGraphicFramePr>
          <p:nvPr/>
        </p:nvGraphicFramePr>
        <p:xfrm>
          <a:off x="2619276" y="860538"/>
          <a:ext cx="241300" cy="306388"/>
        </p:xfrm>
        <a:graphic>
          <a:graphicData uri="http://schemas.openxmlformats.org/presentationml/2006/ole">
            <mc:AlternateContent xmlns:mc="http://schemas.openxmlformats.org/markup-compatibility/2006">
              <mc:Choice xmlns:v="urn:schemas-microsoft-com:vml" Requires="v">
                <p:oleObj spid="_x0000_s10564" name="Equation" r:id="rId5" imgW="154940" imgH="220345" progId="Equation.3">
                  <p:embed/>
                </p:oleObj>
              </mc:Choice>
              <mc:Fallback>
                <p:oleObj name="Equation" r:id="rId5" imgW="154940" imgH="220345"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276" y="860538"/>
                        <a:ext cx="2413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88"/>
          <p:cNvGraphicFramePr>
            <a:graphicFrameLocks noChangeAspect="1"/>
          </p:cNvGraphicFramePr>
          <p:nvPr/>
        </p:nvGraphicFramePr>
        <p:xfrm>
          <a:off x="2812951" y="1151051"/>
          <a:ext cx="336550" cy="431800"/>
        </p:xfrm>
        <a:graphic>
          <a:graphicData uri="http://schemas.openxmlformats.org/presentationml/2006/ole">
            <mc:AlternateContent xmlns:mc="http://schemas.openxmlformats.org/markup-compatibility/2006">
              <mc:Choice xmlns:v="urn:schemas-microsoft-com:vml" Requires="v">
                <p:oleObj spid="_x0000_s10565" name="Equation" r:id="rId7" imgW="106045" imgH="146685" progId="Equation.DSMT4">
                  <p:embed/>
                </p:oleObj>
              </mc:Choice>
              <mc:Fallback>
                <p:oleObj name="Equation" r:id="rId7" imgW="106045" imgH="146685" progId="Equation.DSMT4">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2951" y="1151051"/>
                        <a:ext cx="3365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Arc 89"/>
          <p:cNvSpPr/>
          <p:nvPr/>
        </p:nvSpPr>
        <p:spPr bwMode="auto">
          <a:xfrm>
            <a:off x="2698329" y="2140237"/>
            <a:ext cx="217487" cy="200025"/>
          </a:xfrm>
          <a:custGeom>
            <a:avLst/>
            <a:gdLst>
              <a:gd name="T0" fmla="*/ 2147483646 w 21600"/>
              <a:gd name="T1" fmla="*/ 0 h 19994"/>
              <a:gd name="T2" fmla="*/ 2147483646 w 21600"/>
              <a:gd name="T3" fmla="*/ 2147483646 h 19994"/>
              <a:gd name="T4" fmla="*/ 0 w 21600"/>
              <a:gd name="T5" fmla="*/ 2147483646 h 19994"/>
              <a:gd name="T6" fmla="*/ 0 60000 65536"/>
              <a:gd name="T7" fmla="*/ 0 60000 65536"/>
              <a:gd name="T8" fmla="*/ 0 60000 65536"/>
            </a:gdLst>
            <a:ahLst/>
            <a:cxnLst>
              <a:cxn ang="T6">
                <a:pos x="T0" y="T1"/>
              </a:cxn>
              <a:cxn ang="T7">
                <a:pos x="T2" y="T3"/>
              </a:cxn>
              <a:cxn ang="T8">
                <a:pos x="T4" y="T5"/>
              </a:cxn>
            </a:cxnLst>
            <a:rect l="0" t="0" r="r" b="b"/>
            <a:pathLst>
              <a:path w="21600" h="19994" fill="none" extrusionOk="0">
                <a:moveTo>
                  <a:pt x="8173" y="-1"/>
                </a:moveTo>
                <a:cubicBezTo>
                  <a:pt x="16293" y="3319"/>
                  <a:pt x="21600" y="11221"/>
                  <a:pt x="21600" y="19994"/>
                </a:cubicBezTo>
              </a:path>
              <a:path w="21600" h="19994" stroke="0" extrusionOk="0">
                <a:moveTo>
                  <a:pt x="8173" y="-1"/>
                </a:moveTo>
                <a:cubicBezTo>
                  <a:pt x="16293" y="3319"/>
                  <a:pt x="21600" y="11221"/>
                  <a:pt x="21600" y="19994"/>
                </a:cubicBezTo>
                <a:lnTo>
                  <a:pt x="0" y="19994"/>
                </a:lnTo>
                <a:lnTo>
                  <a:pt x="8173" y="-1"/>
                </a:lnTo>
                <a:close/>
              </a:path>
            </a:pathLst>
          </a:cu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90"/>
          <p:cNvSpPr txBox="1">
            <a:spLocks noChangeArrowheads="1"/>
          </p:cNvSpPr>
          <p:nvPr/>
        </p:nvSpPr>
        <p:spPr bwMode="auto">
          <a:xfrm>
            <a:off x="2379563" y="2130538"/>
            <a:ext cx="32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Tx/>
              <a:buNone/>
            </a:pP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60" name="Line 123"/>
          <p:cNvSpPr>
            <a:spLocks noChangeShapeType="1"/>
          </p:cNvSpPr>
          <p:nvPr/>
        </p:nvSpPr>
        <p:spPr bwMode="auto">
          <a:xfrm>
            <a:off x="3963888" y="1151051"/>
            <a:ext cx="0" cy="504825"/>
          </a:xfrm>
          <a:prstGeom prst="line">
            <a:avLst/>
          </a:prstGeom>
          <a:noFill/>
          <a:ln w="25400">
            <a:solidFill>
              <a:srgbClr val="00FF00"/>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 name="Object 125"/>
          <p:cNvGraphicFramePr>
            <a:graphicFrameLocks noChangeAspect="1"/>
          </p:cNvGraphicFramePr>
          <p:nvPr/>
        </p:nvGraphicFramePr>
        <p:xfrm>
          <a:off x="4036913" y="1438388"/>
          <a:ext cx="257175" cy="300038"/>
        </p:xfrm>
        <a:graphic>
          <a:graphicData uri="http://schemas.openxmlformats.org/presentationml/2006/ole">
            <mc:AlternateContent xmlns:mc="http://schemas.openxmlformats.org/markup-compatibility/2006">
              <mc:Choice xmlns:v="urn:schemas-microsoft-com:vml" Requires="v">
                <p:oleObj spid="_x0000_s10566" name="Equation" r:id="rId9" imgW="73660" imgH="89535" progId="Equation.DSMT4">
                  <p:embed/>
                </p:oleObj>
              </mc:Choice>
              <mc:Fallback>
                <p:oleObj name="Equation" r:id="rId9" imgW="73660" imgH="89535"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913" y="1438388"/>
                        <a:ext cx="257175"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4" name="Rectangle 63"/>
              <p:cNvSpPr/>
              <p:nvPr/>
            </p:nvSpPr>
            <p:spPr>
              <a:xfrm>
                <a:off x="2851575" y="2028461"/>
                <a:ext cx="42351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m:rPr>
                          <m:nor/>
                        </m:rPr>
                        <a:rPr lang="en-US" i="1">
                          <a:latin typeface="Cambria Math" panose="02040503050406030204" pitchFamily="18" charset="0"/>
                        </a:rPr>
                        <m:t> </m:t>
                      </m:r>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2851575" y="2028461"/>
                <a:ext cx="423513" cy="369332"/>
              </a:xfrm>
              <a:prstGeom prst="rect">
                <a:avLst/>
              </a:prstGeom>
              <a:blipFill rotWithShape="1">
                <a:blip r:embed="rId11"/>
                <a:stretch>
                  <a:fillRect l="-100" t="-73" r="93"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Rectangle 64"/>
              <p:cNvSpPr/>
              <p:nvPr/>
            </p:nvSpPr>
            <p:spPr>
              <a:xfrm>
                <a:off x="3786105" y="802702"/>
                <a:ext cx="39049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oMath>
                  </m:oMathPara>
                </a14:m>
                <a:endParaRPr lang="en-US" dirty="0"/>
              </a:p>
            </p:txBody>
          </p:sp>
        </mc:Choice>
        <mc:Fallback>
          <p:sp>
            <p:nvSpPr>
              <p:cNvPr id="65" name="Rectangle 64"/>
              <p:cNvSpPr>
                <a:spLocks noRot="1" noChangeAspect="1" noMove="1" noResize="1" noEditPoints="1" noAdjustHandles="1" noChangeArrowheads="1" noChangeShapeType="1" noTextEdit="1"/>
              </p:cNvSpPr>
              <p:nvPr/>
            </p:nvSpPr>
            <p:spPr>
              <a:xfrm>
                <a:off x="3786105" y="802702"/>
                <a:ext cx="390492" cy="369332"/>
              </a:xfrm>
              <a:prstGeom prst="rect">
                <a:avLst/>
              </a:prstGeom>
              <a:blipFill rotWithShape="1">
                <a:blip r:embed="rId12"/>
                <a:stretch>
                  <a:fillRect l="-60" t="-17" r="52" b="1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655484" y="2255368"/>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5655484" y="2255368"/>
                <a:ext cx="188128" cy="276999"/>
              </a:xfrm>
              <a:prstGeom prst="rect">
                <a:avLst/>
              </a:prstGeom>
              <a:blipFill rotWithShape="1">
                <a:blip r:embed="rId13"/>
                <a:stretch>
                  <a:fillRect l="-92" t="-174" r="-16020" b="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2283800" y="476672"/>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2283800" y="476672"/>
                <a:ext cx="191526" cy="276999"/>
              </a:xfrm>
              <a:prstGeom prst="rect">
                <a:avLst/>
              </a:prstGeom>
              <a:blipFill rotWithShape="1">
                <a:blip r:embed="rId14"/>
                <a:stretch>
                  <a:fillRect l="-178" t="-152" r="-16196" b="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2130079" y="2405629"/>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2130079" y="2405629"/>
                <a:ext cx="218842" cy="276999"/>
              </a:xfrm>
              <a:prstGeom prst="rect">
                <a:avLst/>
              </a:prstGeom>
              <a:blipFill rotWithShape="1">
                <a:blip r:embed="rId15"/>
                <a:stretch>
                  <a:fillRect l="-132" t="-90" r="-13902"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123696" y="1022938"/>
                <a:ext cx="99193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𝑎</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𝑔</m:t>
                          </m:r>
                        </m:e>
                      </m:acc>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6123696" y="1022938"/>
                <a:ext cx="991938" cy="430887"/>
              </a:xfrm>
              <a:prstGeom prst="rect">
                <a:avLst/>
              </a:prstGeom>
              <a:blipFill rotWithShape="1">
                <a:blip r:embed="rId16"/>
                <a:stretch>
                  <a:fillRect l="-39" t="-136" r="-4243" b="72"/>
                </a:stretch>
              </a:blipFill>
            </p:spPr>
            <p:txBody>
              <a:bodyPr/>
              <a:lstStyle/>
              <a:p>
                <a:r>
                  <a:rPr lang="zh-CN" altLang="en-US">
                    <a:noFill/>
                  </a:rPr>
                  <a:t> </a:t>
                </a:r>
              </a:p>
            </p:txBody>
          </p:sp>
        </mc:Fallback>
      </mc:AlternateContent>
      <p:sp>
        <p:nvSpPr>
          <p:cNvPr id="6" name="TextBox 5"/>
          <p:cNvSpPr txBox="1"/>
          <p:nvPr/>
        </p:nvSpPr>
        <p:spPr>
          <a:xfrm>
            <a:off x="539552" y="2861012"/>
            <a:ext cx="1281185" cy="369332"/>
          </a:xfrm>
          <a:prstGeom prst="rect">
            <a:avLst/>
          </a:prstGeom>
          <a:noFill/>
        </p:spPr>
        <p:txBody>
          <a:bodyPr wrap="none" rtlCol="0">
            <a:spAutoFit/>
          </a:bodyPr>
          <a:lstStyle/>
          <a:p>
            <a:r>
              <a:rPr lang="en-GB" dirty="0" smtClean="0"/>
              <a:t>At point A: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1905989" y="2892284"/>
                <a:ext cx="7033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905989" y="2892284"/>
                <a:ext cx="703334" cy="276999"/>
              </a:xfrm>
              <a:prstGeom prst="rect">
                <a:avLst/>
              </a:prstGeom>
              <a:blipFill rotWithShape="1">
                <a:blip r:embed="rId17"/>
                <a:stretch>
                  <a:fillRect l="-50" t="-178" r="-3957" b="2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3364610" y="2864258"/>
                <a:ext cx="7426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𝑎</m:t>
                      </m:r>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3364610" y="2864258"/>
                <a:ext cx="742639" cy="276999"/>
              </a:xfrm>
              <a:prstGeom prst="rect">
                <a:avLst/>
              </a:prstGeom>
              <a:blipFill rotWithShape="1">
                <a:blip r:embed="rId18"/>
                <a:stretch>
                  <a:fillRect l="-51" t="-147" r="-3496" b="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44008" y="2780928"/>
                <a:ext cx="4628658" cy="646331"/>
              </a:xfrm>
              <a:prstGeom prst="rect">
                <a:avLst/>
              </a:prstGeom>
              <a:noFill/>
            </p:spPr>
            <p:txBody>
              <a:bodyPr wrap="square" rtlCol="0">
                <a:spAutoFit/>
              </a:bodyPr>
              <a:lstStyle/>
              <a:p>
                <a:r>
                  <a:rPr lang="en-GB" dirty="0" smtClean="0"/>
                  <a:t>(no tangential acceleration at A,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smtClean="0"/>
                  <a:t> is directed downward)</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008" y="2780928"/>
                <a:ext cx="4628658" cy="646331"/>
              </a:xfrm>
              <a:prstGeom prst="rect">
                <a:avLst/>
              </a:prstGeom>
              <a:blipFill rotWithShape="1">
                <a:blip r:embed="rId19"/>
                <a:stretch>
                  <a:fillRect l="-5" t="-41" r="9" b="25"/>
                </a:stretch>
              </a:blipFill>
            </p:spPr>
            <p:txBody>
              <a:bodyPr/>
              <a:lstStyle/>
              <a:p>
                <a:r>
                  <a:rPr lang="zh-CN" altLang="en-US">
                    <a:noFill/>
                  </a:rPr>
                  <a:t> </a:t>
                </a:r>
              </a:p>
            </p:txBody>
          </p:sp>
        </mc:Fallback>
      </mc:AlternateContent>
      <p:sp>
        <p:nvSpPr>
          <p:cNvPr id="11" name="Right Arrow 10"/>
          <p:cNvSpPr/>
          <p:nvPr/>
        </p:nvSpPr>
        <p:spPr>
          <a:xfrm>
            <a:off x="1619672" y="3584338"/>
            <a:ext cx="51040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2257656" y="3374896"/>
                <a:ext cx="2023439" cy="9375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𝑎</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𝜌</m:t>
                          </m:r>
                        </m:den>
                      </m:f>
                      <m:r>
                        <a:rPr lang="en-GB" sz="2800" b="0" i="1" smtClean="0">
                          <a:latin typeface="Cambria Math" panose="02040503050406030204" pitchFamily="18" charset="0"/>
                        </a:rPr>
                        <m:t>=</m:t>
                      </m:r>
                      <m:r>
                        <a:rPr lang="en-GB" sz="2800" b="0" i="1" smtClean="0">
                          <a:latin typeface="Cambria Math" panose="02040503050406030204" pitchFamily="18" charset="0"/>
                        </a:rPr>
                        <m:t>𝑔</m:t>
                      </m:r>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257656" y="3374896"/>
                <a:ext cx="2023439" cy="937501"/>
              </a:xfrm>
              <a:prstGeom prst="rect">
                <a:avLst/>
              </a:prstGeom>
              <a:blipFill rotWithShape="1">
                <a:blip r:embed="rId20"/>
                <a:stretch>
                  <a:fillRect l="-11" t="-54" r="-1228" b="12"/>
                </a:stretch>
              </a:blipFill>
            </p:spPr>
            <p:txBody>
              <a:bodyPr/>
              <a:lstStyle/>
              <a:p>
                <a:r>
                  <a:rPr lang="zh-CN" altLang="en-US">
                    <a:noFill/>
                  </a:rPr>
                  <a:t> </a:t>
                </a:r>
              </a:p>
            </p:txBody>
          </p:sp>
        </mc:Fallback>
      </mc:AlternateContent>
      <p:sp>
        <p:nvSpPr>
          <p:cNvPr id="15" name="Right Arrow 14"/>
          <p:cNvSpPr/>
          <p:nvPr/>
        </p:nvSpPr>
        <p:spPr>
          <a:xfrm>
            <a:off x="4489106" y="3639941"/>
            <a:ext cx="760884" cy="51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317099" y="3389405"/>
                <a:ext cx="114710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r>
                                <a:rPr lang="en-GB" sz="2800" i="1">
                                  <a:latin typeface="Cambria Math" panose="02040503050406030204" pitchFamily="18" charset="0"/>
                                  <a:ea typeface="Cambria Math" panose="02040503050406030204" pitchFamily="18" charset="0"/>
                                </a:rPr>
                                <m:t>𝑣</m:t>
                              </m:r>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5317099" y="3389405"/>
                <a:ext cx="1147109" cy="940129"/>
              </a:xfrm>
              <a:prstGeom prst="rect">
                <a:avLst/>
              </a:prstGeom>
              <a:blipFill rotWithShape="1">
                <a:blip r:embed="rId21"/>
                <a:stretch>
                  <a:fillRect l="-21" t="-44" r="-2997"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78451" y="6022658"/>
                <a:ext cx="4261744" cy="391261"/>
              </a:xfrm>
              <a:prstGeom prst="rect">
                <a:avLst/>
              </a:prstGeom>
              <a:noFill/>
            </p:spPr>
            <p:txBody>
              <a:bodyPr wrap="none" rtlCol="0">
                <a:spAutoFit/>
              </a:bodyPr>
              <a:lstStyle/>
              <a:p>
                <a:r>
                  <a:rPr lang="en-GB" dirty="0" smtClean="0"/>
                  <a:t>And at point A,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 </m:t>
                    </m:r>
                  </m:oMath>
                </a14:m>
                <a:r>
                  <a:rPr lang="en-GB" dirty="0" smtClean="0"/>
                  <a:t>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478451" y="6022658"/>
                <a:ext cx="4261744" cy="391261"/>
              </a:xfrm>
              <a:prstGeom prst="rect">
                <a:avLst/>
              </a:prstGeom>
              <a:blipFill rotWithShape="1">
                <a:blip r:embed="rId22"/>
                <a:stretch>
                  <a:fillRect l="-7" t="-81" r="13" b="107"/>
                </a:stretch>
              </a:blipFill>
            </p:spPr>
            <p:txBody>
              <a:bodyPr/>
              <a:lstStyle/>
              <a:p>
                <a:r>
                  <a:rPr lang="zh-CN" altLang="en-US">
                    <a:noFill/>
                  </a:rPr>
                  <a:t> </a:t>
                </a:r>
              </a:p>
            </p:txBody>
          </p:sp>
        </mc:Fallback>
      </mc:AlternateContent>
      <p:sp>
        <p:nvSpPr>
          <p:cNvPr id="20" name="Right Arrow 19"/>
          <p:cNvSpPr/>
          <p:nvPr/>
        </p:nvSpPr>
        <p:spPr>
          <a:xfrm>
            <a:off x="4699244" y="6174557"/>
            <a:ext cx="888657" cy="351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1" name="TextBox 70"/>
              <p:cNvSpPr txBox="1"/>
              <p:nvPr/>
            </p:nvSpPr>
            <p:spPr>
              <a:xfrm>
                <a:off x="5692676" y="5790741"/>
                <a:ext cx="2572819" cy="9401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i="1">
                                  <a:latin typeface="Cambria Math" panose="02040503050406030204" pitchFamily="18" charset="0"/>
                                  <a:ea typeface="Cambria Math" panose="02040503050406030204" pitchFamily="18" charset="0"/>
                                </a:rPr>
                              </m:ctrlPr>
                            </m:sSupPr>
                            <m:e>
                              <m:d>
                                <m:dPr>
                                  <m:ctrlPr>
                                    <a:rPr lang="en-GB" sz="2800" i="1">
                                      <a:latin typeface="Cambria Math" panose="02040503050406030204" pitchFamily="18" charset="0"/>
                                      <a:ea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rPr>
                                        <m:t>𝑣</m:t>
                                      </m:r>
                                    </m:e>
                                    <m:sub>
                                      <m:r>
                                        <a:rPr lang="en-GB" sz="2800" i="1">
                                          <a:latin typeface="Cambria Math" panose="02040503050406030204" pitchFamily="18" charset="0"/>
                                        </a:rPr>
                                        <m:t>0</m:t>
                                      </m:r>
                                    </m:sub>
                                  </m:sSub>
                                  <m:func>
                                    <m:funcPr>
                                      <m:ctrlPr>
                                        <a:rPr lang="en-GB" sz="2800" i="1">
                                          <a:latin typeface="Cambria Math" panose="02040503050406030204" pitchFamily="18" charset="0"/>
                                        </a:rPr>
                                      </m:ctrlPr>
                                    </m:funcPr>
                                    <m:fName>
                                      <m:r>
                                        <m:rPr>
                                          <m:sty m:val="p"/>
                                        </m:rPr>
                                        <a:rPr lang="en-GB" sz="2800">
                                          <a:latin typeface="Cambria Math" panose="02040503050406030204" pitchFamily="18" charset="0"/>
                                        </a:rPr>
                                        <m:t>cos</m:t>
                                      </m:r>
                                    </m:fName>
                                    <m:e>
                                      <m:r>
                                        <a:rPr lang="en-GB" sz="2800" i="1">
                                          <a:latin typeface="Cambria Math" panose="02040503050406030204" pitchFamily="18" charset="0"/>
                                          <a:ea typeface="Cambria Math" panose="02040503050406030204" pitchFamily="18" charset="0"/>
                                        </a:rPr>
                                        <m:t>𝜃</m:t>
                                      </m:r>
                                    </m:e>
                                  </m:func>
                                  <m:r>
                                    <m:rPr>
                                      <m:nor/>
                                    </m:rPr>
                                    <a:rPr lang="en-US" sz="2800" dirty="0">
                                      <a:latin typeface="Cambria Math" panose="02040503050406030204" pitchFamily="18" charset="0"/>
                                    </a:rPr>
                                    <m:t> </m:t>
                                  </m:r>
                                </m:e>
                              </m:d>
                            </m:e>
                            <m:sup>
                              <m:r>
                                <a:rPr lang="en-GB" sz="2800" i="1">
                                  <a:latin typeface="Cambria Math" panose="02040503050406030204" pitchFamily="18" charset="0"/>
                                  <a:ea typeface="Cambria Math" panose="02040503050406030204" pitchFamily="18" charset="0"/>
                                </a:rPr>
                                <m:t>2</m:t>
                              </m:r>
                            </m:sup>
                          </m:sSup>
                        </m:num>
                        <m:den>
                          <m:r>
                            <a:rPr lang="en-GB" sz="2800" b="0" i="1" smtClean="0">
                              <a:latin typeface="Cambria Math" panose="02040503050406030204" pitchFamily="18" charset="0"/>
                              <a:ea typeface="Cambria Math" panose="02040503050406030204" pitchFamily="18" charset="0"/>
                            </a:rPr>
                            <m:t>𝑔</m:t>
                          </m:r>
                        </m:den>
                      </m:f>
                    </m:oMath>
                  </m:oMathPara>
                </a14:m>
                <a:endParaRPr lang="en-US" sz="2800" dirty="0"/>
              </a:p>
            </p:txBody>
          </p:sp>
        </mc:Choice>
        <mc:Fallback>
          <p:sp>
            <p:nvSpPr>
              <p:cNvPr id="71" name="TextBox 70"/>
              <p:cNvSpPr txBox="1">
                <a:spLocks noRot="1" noChangeAspect="1" noMove="1" noResize="1" noEditPoints="1" noAdjustHandles="1" noChangeArrowheads="1" noChangeShapeType="1" noTextEdit="1"/>
              </p:cNvSpPr>
              <p:nvPr/>
            </p:nvSpPr>
            <p:spPr>
              <a:xfrm>
                <a:off x="5692676" y="5790741"/>
                <a:ext cx="2572819" cy="940129"/>
              </a:xfrm>
              <a:prstGeom prst="rect">
                <a:avLst/>
              </a:prstGeom>
              <a:blipFill rotWithShape="1">
                <a:blip r:embed="rId23"/>
                <a:stretch>
                  <a:fillRect l="-21" t="-19" r="-382" b="54"/>
                </a:stretch>
              </a:blipFill>
            </p:spPr>
            <p:txBody>
              <a:bodyPr/>
              <a:lstStyle/>
              <a:p>
                <a:r>
                  <a:rPr lang="zh-CN" altLang="en-US">
                    <a:noFill/>
                  </a:rPr>
                  <a:t> </a:t>
                </a:r>
              </a:p>
            </p:txBody>
          </p:sp>
        </mc:Fallback>
      </mc:AlternateContent>
      <p:sp>
        <p:nvSpPr>
          <p:cNvPr id="22" name="TextBox 21"/>
          <p:cNvSpPr txBox="1"/>
          <p:nvPr/>
        </p:nvSpPr>
        <p:spPr>
          <a:xfrm>
            <a:off x="6732588" y="3584338"/>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6732588" y="3975884"/>
                <a:ext cx="1920782"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𝑣</m:t>
                    </m:r>
                  </m:oMath>
                </a14:m>
                <a:r>
                  <a:rPr lang="en-US" dirty="0" smtClean="0"/>
                  <a:t> is the velocity at A</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6732588" y="3975884"/>
                <a:ext cx="1920782" cy="276999"/>
              </a:xfrm>
              <a:prstGeom prst="rect">
                <a:avLst/>
              </a:prstGeom>
              <a:blipFill rotWithShape="1">
                <a:blip r:embed="rId24"/>
                <a:stretch>
                  <a:fillRect l="-17" t="-54" r="-2005" b="104"/>
                </a:stretch>
              </a:blipFill>
            </p:spPr>
            <p:txBody>
              <a:bodyPr/>
              <a:lstStyle/>
              <a:p>
                <a:r>
                  <a:rPr lang="zh-CN" altLang="en-US">
                    <a:noFill/>
                  </a:rPr>
                  <a:t> </a:t>
                </a:r>
              </a:p>
            </p:txBody>
          </p:sp>
        </mc:Fallback>
      </mc:AlternateContent>
      <p:sp>
        <p:nvSpPr>
          <p:cNvPr id="24" name="TextBox 23"/>
          <p:cNvSpPr txBox="1"/>
          <p:nvPr/>
        </p:nvSpPr>
        <p:spPr>
          <a:xfrm>
            <a:off x="539552" y="4509120"/>
            <a:ext cx="2948243" cy="369332"/>
          </a:xfrm>
          <a:prstGeom prst="rect">
            <a:avLst/>
          </a:prstGeom>
          <a:noFill/>
        </p:spPr>
        <p:txBody>
          <a:bodyPr wrap="none" rtlCol="0">
            <a:spAutoFit/>
          </a:bodyPr>
          <a:lstStyle/>
          <a:p>
            <a:r>
              <a:rPr lang="en-GB" dirty="0" smtClean="0"/>
              <a:t>Initial velocity components:  </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3362486" y="4561440"/>
                <a:ext cx="14589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3362486" y="4561440"/>
                <a:ext cx="1458926" cy="276999"/>
              </a:xfrm>
              <a:prstGeom prst="rect">
                <a:avLst/>
              </a:prstGeom>
              <a:blipFill rotWithShape="1">
                <a:blip r:embed="rId25"/>
                <a:stretch>
                  <a:fillRect l="-11" t="-85" r="-880"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5364088" y="4581128"/>
                <a:ext cx="1436098"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5364088" y="4581128"/>
                <a:ext cx="1436098" cy="298928"/>
              </a:xfrm>
              <a:prstGeom prst="rect">
                <a:avLst/>
              </a:prstGeom>
              <a:blipFill rotWithShape="1">
                <a:blip r:embed="rId26"/>
                <a:stretch>
                  <a:fillRect l="-17" t="-80" r="-842" b="27"/>
                </a:stretch>
              </a:blipFill>
            </p:spPr>
            <p:txBody>
              <a:bodyPr/>
              <a:lstStyle/>
              <a:p>
                <a:r>
                  <a:rPr lang="zh-CN" altLang="en-US">
                    <a:noFill/>
                  </a:rPr>
                  <a:t> </a:t>
                </a:r>
              </a:p>
            </p:txBody>
          </p:sp>
        </mc:Fallback>
      </mc:AlternateContent>
      <p:sp>
        <p:nvSpPr>
          <p:cNvPr id="26" name="TextBox 25"/>
          <p:cNvSpPr txBox="1"/>
          <p:nvPr/>
        </p:nvSpPr>
        <p:spPr>
          <a:xfrm>
            <a:off x="566850" y="5001854"/>
            <a:ext cx="2238004" cy="369332"/>
          </a:xfrm>
          <a:prstGeom prst="rect">
            <a:avLst/>
          </a:prstGeom>
          <a:noFill/>
        </p:spPr>
        <p:txBody>
          <a:bodyPr wrap="square" rtlCol="0">
            <a:spAutoFit/>
          </a:bodyPr>
          <a:lstStyle/>
          <a:p>
            <a:r>
              <a:rPr lang="en-GB" dirty="0" smtClean="0"/>
              <a:t>Velocity components: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081254" y="5001854"/>
                <a:ext cx="206024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081254" y="5001854"/>
                <a:ext cx="2060244" cy="276999"/>
              </a:xfrm>
              <a:prstGeom prst="rect">
                <a:avLst/>
              </a:prstGeom>
              <a:blipFill rotWithShape="1">
                <a:blip r:embed="rId27"/>
                <a:stretch>
                  <a:fillRect l="-11" t="-214" r="26" b="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5187851" y="4978601"/>
                <a:ext cx="3364254" cy="369332"/>
              </a:xfrm>
              <a:prstGeom prst="rect">
                <a:avLst/>
              </a:prstGeom>
            </p:spPr>
            <p:txBody>
              <a:bodyPr wrap="none">
                <a:spAutoFit/>
              </a:bodyPr>
              <a:lstStyle/>
              <a:p>
                <a:r>
                  <a:rPr lang="en-GB" dirty="0" smtClean="0"/>
                  <a:t>( because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𝑎</m:t>
                        </m:r>
                      </m:e>
                    </m:acc>
                  </m:oMath>
                </a14:m>
                <a:r>
                  <a:rPr lang="en-GB" dirty="0"/>
                  <a:t> is directed downward)</a:t>
                </a:r>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5187851" y="4978601"/>
                <a:ext cx="3364254" cy="369332"/>
              </a:xfrm>
              <a:prstGeom prst="rect">
                <a:avLst/>
              </a:prstGeom>
              <a:blipFill rotWithShape="1">
                <a:blip r:embed="rId28"/>
                <a:stretch>
                  <a:fillRect l="-16" t="-54" r="17" b="1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3063343" y="5491813"/>
                <a:ext cx="2803460"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3063343" y="5491813"/>
                <a:ext cx="2803460" cy="298928"/>
              </a:xfrm>
              <a:prstGeom prst="rect">
                <a:avLst/>
              </a:prstGeom>
              <a:blipFill rotWithShape="1">
                <a:blip r:embed="rId29"/>
                <a:stretch>
                  <a:fillRect l="-4" t="-111" r="1" b="59"/>
                </a:stretch>
              </a:blipFill>
            </p:spPr>
            <p:txBody>
              <a:bodyPr/>
              <a:lstStyle/>
              <a:p>
                <a:r>
                  <a:rPr lang="zh-CN" altLang="en-US">
                    <a:noFill/>
                  </a:rPr>
                  <a:t> </a:t>
                </a:r>
              </a:p>
            </p:txBody>
          </p:sp>
        </mc:Fallback>
      </mc:AlternateContent>
      <p:cxnSp>
        <p:nvCxnSpPr>
          <p:cNvPr id="75" name="Straight Arrow Connector 74"/>
          <p:cNvCxnSpPr/>
          <p:nvPr/>
        </p:nvCxnSpPr>
        <p:spPr>
          <a:xfrm>
            <a:off x="3963888" y="1135176"/>
            <a:ext cx="5011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p:cNvSpPr txBox="1"/>
              <p:nvPr/>
            </p:nvSpPr>
            <p:spPr>
              <a:xfrm>
                <a:off x="4316572" y="83516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76" name="TextBox 75"/>
              <p:cNvSpPr txBox="1">
                <a:spLocks noRot="1" noChangeAspect="1" noMove="1" noResize="1" noEditPoints="1" noAdjustHandles="1" noChangeArrowheads="1" noChangeShapeType="1" noTextEdit="1"/>
              </p:cNvSpPr>
              <p:nvPr/>
            </p:nvSpPr>
            <p:spPr>
              <a:xfrm>
                <a:off x="4316572" y="835169"/>
                <a:ext cx="189474" cy="276999"/>
              </a:xfrm>
              <a:prstGeom prst="rect">
                <a:avLst/>
              </a:prstGeom>
              <a:blipFill rotWithShape="1">
                <a:blip r:embed="rId30"/>
                <a:stretch>
                  <a:fillRect l="-252" t="-52" r="-16041" b="-58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itle 1"/>
          <p:cNvSpPr>
            <a:spLocks noGrp="1"/>
          </p:cNvSpPr>
          <p:nvPr>
            <p:ph type="title"/>
          </p:nvPr>
        </p:nvSpPr>
        <p:spPr>
          <a:xfrm>
            <a:off x="636588" y="2132856"/>
            <a:ext cx="8229600" cy="1143000"/>
          </a:xfrm>
        </p:spPr>
        <p:txBody>
          <a:bodyPr/>
          <a:lstStyle/>
          <a:p>
            <a:r>
              <a:rPr lang="en-GB" dirty="0" smtClean="0"/>
              <a:t>1.4. Description of the circular motion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1"/>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2"/>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2"/>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3"/>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4"/>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5"/>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6"/>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7"/>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7"/>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8"/>
                <a:stretch>
                  <a:fillRect l="-39" t="-7" r="112" b="1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1"/>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2"/>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2"/>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3"/>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4"/>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5"/>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6"/>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7"/>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8"/>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8"/>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9"/>
                <a:stretch>
                  <a:fillRect l="-39" t="-7" r="112" b="1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554293" y="3021823"/>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554293" y="3021823"/>
                <a:ext cx="2676326" cy="984950"/>
              </a:xfrm>
              <a:prstGeom prst="rect">
                <a:avLst/>
              </a:prstGeom>
              <a:blipFill rotWithShape="1">
                <a:blip r:embed="rId1"/>
                <a:stretch>
                  <a:fillRect l="-21" t="-50" r="1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35834" y="3040440"/>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35834" y="3040440"/>
                <a:ext cx="2676326" cy="971676"/>
              </a:xfrm>
              <a:prstGeom prst="rect">
                <a:avLst/>
              </a:prstGeom>
              <a:blipFill rotWithShape="1">
                <a:blip r:embed="rId2"/>
                <a:stretch>
                  <a:fillRect l="-7" t="-6" r="23" b="19"/>
                </a:stretch>
              </a:blipFill>
            </p:spPr>
            <p:txBody>
              <a:bodyPr/>
              <a:lstStyle/>
              <a:p>
                <a:r>
                  <a:rPr lang="zh-CN" altLang="en-US">
                    <a:noFill/>
                  </a:rPr>
                  <a:t> </a:t>
                </a:r>
              </a:p>
            </p:txBody>
          </p:sp>
        </mc:Fallback>
      </mc:AlternateContent>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3"/>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4"/>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4"/>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5"/>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6"/>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7"/>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8"/>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9"/>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10"/>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10"/>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11"/>
                <a:stretch>
                  <a:fillRect l="-39" t="-7" r="112" b="1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554293" y="3021823"/>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𝑛</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sSup>
                            <m:sSupPr>
                              <m:ctrlPr>
                                <a:rPr lang="en-GB" sz="3200" b="0" i="1" smtClean="0">
                                  <a:solidFill>
                                    <a:srgbClr val="FF0000"/>
                                  </a:solidFill>
                                  <a:latin typeface="Cambria Math" panose="02040503050406030204" pitchFamily="18" charset="0"/>
                                </a:rPr>
                              </m:ctrlPr>
                            </m:sSupPr>
                            <m:e>
                              <m:r>
                                <a:rPr lang="en-GB" sz="3200" b="0" i="1" smtClean="0">
                                  <a:solidFill>
                                    <a:srgbClr val="FF0000"/>
                                  </a:solidFill>
                                  <a:latin typeface="Cambria Math" panose="02040503050406030204" pitchFamily="18" charset="0"/>
                                </a:rPr>
                                <m:t>𝑣</m:t>
                              </m:r>
                            </m:e>
                            <m:sup>
                              <m:r>
                                <a:rPr lang="en-GB" sz="3200" b="0" i="1" smtClean="0">
                                  <a:solidFill>
                                    <a:srgbClr val="FF0000"/>
                                  </a:solidFill>
                                  <a:latin typeface="Cambria Math" panose="02040503050406030204" pitchFamily="18" charset="0"/>
                                </a:rPr>
                                <m:t>2</m:t>
                              </m:r>
                            </m:sup>
                          </m:sSup>
                        </m:num>
                        <m:den>
                          <m:r>
                            <a:rPr lang="en-GB" sz="3200" b="0" i="1" smtClean="0">
                              <a:solidFill>
                                <a:srgbClr val="FF0000"/>
                              </a:solidFill>
                              <a:latin typeface="Cambria Math" panose="02040503050406030204" pitchFamily="18" charset="0"/>
                            </a:rPr>
                            <m:t>𝑟</m:t>
                          </m:r>
                        </m:den>
                      </m:f>
                    </m:oMath>
                  </m:oMathPara>
                </a14:m>
                <a:endParaRPr lang="en-GB" sz="32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554293" y="3021823"/>
                <a:ext cx="2676326" cy="984950"/>
              </a:xfrm>
              <a:prstGeom prst="rect">
                <a:avLst/>
              </a:prstGeom>
              <a:blipFill rotWithShape="1">
                <a:blip r:embed="rId1"/>
                <a:stretch>
                  <a:fillRect l="-21" t="-50" r="1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35834" y="3040440"/>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𝑡</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r>
                            <a:rPr lang="en-GB" sz="3200" b="0" i="1" smtClean="0">
                              <a:solidFill>
                                <a:srgbClr val="FF0000"/>
                              </a:solidFill>
                              <a:latin typeface="Cambria Math" panose="02040503050406030204" pitchFamily="18" charset="0"/>
                            </a:rPr>
                            <m:t>𝑑𝑣</m:t>
                          </m:r>
                        </m:num>
                        <m:den>
                          <m:r>
                            <a:rPr lang="en-GB" sz="3200" b="0" i="1" smtClean="0">
                              <a:solidFill>
                                <a:srgbClr val="FF0000"/>
                              </a:solidFill>
                              <a:latin typeface="Cambria Math" panose="02040503050406030204" pitchFamily="18" charset="0"/>
                            </a:rPr>
                            <m:t>𝑑𝑡</m:t>
                          </m:r>
                        </m:den>
                      </m:f>
                      <m:r>
                        <a:rPr lang="en-GB" sz="3200" b="0" i="1" smtClean="0">
                          <a:solidFill>
                            <a:srgbClr val="FF0000"/>
                          </a:solidFill>
                          <a:latin typeface="Cambria Math" panose="02040503050406030204" pitchFamily="18" charset="0"/>
                        </a:rPr>
                        <m:t>=</m:t>
                      </m:r>
                      <m:r>
                        <a:rPr lang="en-GB" sz="3200" b="0" i="1" smtClean="0">
                          <a:solidFill>
                            <a:srgbClr val="FF0000"/>
                          </a:solidFill>
                          <a:latin typeface="Cambria Math" panose="02040503050406030204" pitchFamily="18" charset="0"/>
                          <a:ea typeface="MS Mincho" charset="0"/>
                          <a:cs typeface="Cambria Math" panose="02040503050406030204" pitchFamily="18" charset="0"/>
                        </a:rPr>
                        <m:t>0</m:t>
                      </m:r>
                    </m:oMath>
                  </m:oMathPara>
                </a14:m>
                <a:endParaRPr lang="en-GB" sz="3200" b="0" i="1" dirty="0" smtClean="0">
                  <a:solidFill>
                    <a:srgbClr val="FF0000"/>
                  </a:solidFill>
                  <a:latin typeface="Cambria Math" panose="02040503050406030204" pitchFamily="18" charset="0"/>
                  <a:ea typeface="MS Mincho" charset="0"/>
                  <a:cs typeface="Cambria Math" panose="020405030504060302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3335834" y="3040440"/>
                <a:ext cx="2676326" cy="971676"/>
              </a:xfrm>
              <a:prstGeom prst="rect">
                <a:avLst/>
              </a:prstGeom>
              <a:blipFill rotWithShape="1">
                <a:blip r:embed="rId2"/>
                <a:stretch>
                  <a:fillRect l="-7" t="-6" r="23" b="19"/>
                </a:stretch>
              </a:blipFill>
            </p:spPr>
            <p:txBody>
              <a:bodyPr/>
              <a:lstStyle/>
              <a:p>
                <a:r>
                  <a:rPr lang="zh-CN" altLang="en-US">
                    <a:noFill/>
                  </a:rPr>
                  <a:t> </a:t>
                </a:r>
              </a:p>
            </p:txBody>
          </p:sp>
        </mc:Fallback>
      </mc:AlternateContent>
      <p:sp>
        <p:nvSpPr>
          <p:cNvPr id="11" name="TextBox 10"/>
          <p:cNvSpPr txBox="1"/>
          <p:nvPr/>
        </p:nvSpPr>
        <p:spPr>
          <a:xfrm>
            <a:off x="6732588" y="3184904"/>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3"/>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4"/>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4"/>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5"/>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6"/>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7"/>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8"/>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9"/>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10"/>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10"/>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11"/>
                <a:stretch>
                  <a:fillRect l="-39" t="-7" r="112" b="1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872314" y="4587715"/>
            <a:ext cx="4419766" cy="638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554293" y="3021823"/>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554293" y="3021823"/>
                <a:ext cx="2676326" cy="984950"/>
              </a:xfrm>
              <a:prstGeom prst="rect">
                <a:avLst/>
              </a:prstGeom>
              <a:blipFill rotWithShape="1">
                <a:blip r:embed="rId1"/>
                <a:stretch>
                  <a:fillRect l="-21" t="-50" r="1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35834" y="3040440"/>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35834" y="3040440"/>
                <a:ext cx="2676326" cy="971676"/>
              </a:xfrm>
              <a:prstGeom prst="rect">
                <a:avLst/>
              </a:prstGeom>
              <a:blipFill rotWithShape="1">
                <a:blip r:embed="rId2"/>
                <a:stretch>
                  <a:fillRect l="-7" t="-6" r="23" b="19"/>
                </a:stretch>
              </a:blipFill>
            </p:spPr>
            <p:txBody>
              <a:bodyPr/>
              <a:lstStyle/>
              <a:p>
                <a:r>
                  <a:rPr lang="zh-CN" altLang="en-US">
                    <a:noFill/>
                  </a:rPr>
                  <a:t> </a:t>
                </a:r>
              </a:p>
            </p:txBody>
          </p:sp>
        </mc:Fallback>
      </mc:AlternateContent>
      <p:sp>
        <p:nvSpPr>
          <p:cNvPr id="11" name="TextBox 10"/>
          <p:cNvSpPr txBox="1"/>
          <p:nvPr/>
        </p:nvSpPr>
        <p:spPr>
          <a:xfrm>
            <a:off x="6732588" y="3184904"/>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26" name="TextBox 25"/>
              <p:cNvSpPr txBox="1"/>
              <p:nvPr/>
            </p:nvSpPr>
            <p:spPr>
              <a:xfrm>
                <a:off x="1231078" y="4757906"/>
                <a:ext cx="335213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𝑟</m:t>
                    </m:r>
                  </m:oMath>
                </a14:m>
                <a:r>
                  <a:rPr lang="en-US" dirty="0" smtClean="0"/>
                  <a:t> is the radius of the circular motion</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231078" y="4757906"/>
                <a:ext cx="3352136" cy="276999"/>
              </a:xfrm>
              <a:prstGeom prst="rect">
                <a:avLst/>
              </a:prstGeom>
              <a:blipFill rotWithShape="1">
                <a:blip r:embed="rId3"/>
                <a:stretch>
                  <a:fillRect l="-13" t="-175" r="-783" b="226"/>
                </a:stretch>
              </a:blipFill>
            </p:spPr>
            <p:txBody>
              <a:bodyPr/>
              <a:lstStyle/>
              <a:p>
                <a:r>
                  <a:rPr lang="zh-CN" altLang="en-US">
                    <a:noFill/>
                  </a:rPr>
                  <a:t> </a:t>
                </a:r>
              </a:p>
            </p:txBody>
          </p:sp>
        </mc:Fallback>
      </mc:AlternateContent>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4"/>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5"/>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5"/>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6"/>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7"/>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8"/>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9"/>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10"/>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11"/>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11"/>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12"/>
                <a:stretch>
                  <a:fillRect l="-39" t="-7" r="112" b="1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872314" y="4587715"/>
            <a:ext cx="4419766" cy="638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554293" y="3021823"/>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554293" y="3021823"/>
                <a:ext cx="2676326" cy="984950"/>
              </a:xfrm>
              <a:prstGeom prst="rect">
                <a:avLst/>
              </a:prstGeom>
              <a:blipFill rotWithShape="1">
                <a:blip r:embed="rId1"/>
                <a:stretch>
                  <a:fillRect l="-21" t="-50" r="1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35834" y="3040440"/>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35834" y="3040440"/>
                <a:ext cx="2676326" cy="971676"/>
              </a:xfrm>
              <a:prstGeom prst="rect">
                <a:avLst/>
              </a:prstGeom>
              <a:blipFill rotWithShape="1">
                <a:blip r:embed="rId2"/>
                <a:stretch>
                  <a:fillRect l="-7" t="-6" r="23" b="19"/>
                </a:stretch>
              </a:blipFill>
            </p:spPr>
            <p:txBody>
              <a:bodyPr/>
              <a:lstStyle/>
              <a:p>
                <a:r>
                  <a:rPr lang="zh-CN" altLang="en-US">
                    <a:noFill/>
                  </a:rPr>
                  <a:t> </a:t>
                </a:r>
              </a:p>
            </p:txBody>
          </p:sp>
        </mc:Fallback>
      </mc:AlternateContent>
      <p:sp>
        <p:nvSpPr>
          <p:cNvPr id="11" name="TextBox 10"/>
          <p:cNvSpPr txBox="1"/>
          <p:nvPr/>
        </p:nvSpPr>
        <p:spPr>
          <a:xfrm>
            <a:off x="6732588" y="3184904"/>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26" name="TextBox 25"/>
              <p:cNvSpPr txBox="1"/>
              <p:nvPr/>
            </p:nvSpPr>
            <p:spPr>
              <a:xfrm>
                <a:off x="1231078" y="4757906"/>
                <a:ext cx="335213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𝑟</m:t>
                    </m:r>
                  </m:oMath>
                </a14:m>
                <a:r>
                  <a:rPr lang="en-US" dirty="0" smtClean="0"/>
                  <a:t> is the radius of the circular motion</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231078" y="4757906"/>
                <a:ext cx="3352136" cy="276999"/>
              </a:xfrm>
              <a:prstGeom prst="rect">
                <a:avLst/>
              </a:prstGeom>
              <a:blipFill rotWithShape="1">
                <a:blip r:embed="rId3"/>
                <a:stretch>
                  <a:fillRect l="-13" t="-175" r="-783" b="226"/>
                </a:stretch>
              </a:blipFill>
            </p:spPr>
            <p:txBody>
              <a:bodyPr/>
              <a:lstStyle/>
              <a:p>
                <a:r>
                  <a:rPr lang="zh-CN" altLang="en-US">
                    <a:noFill/>
                  </a:rPr>
                  <a:t> </a:t>
                </a:r>
              </a:p>
            </p:txBody>
          </p:sp>
        </mc:Fallback>
      </mc:AlternateContent>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4"/>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5"/>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5"/>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6"/>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7"/>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8"/>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9"/>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10"/>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11"/>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11"/>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12"/>
                <a:stretch>
                  <a:fillRect l="-39" t="-7" r="112" b="114"/>
                </a:stretch>
              </a:blipFill>
            </p:spPr>
            <p:txBody>
              <a:bodyPr/>
              <a:lstStyle/>
              <a:p>
                <a:r>
                  <a:rPr lang="zh-CN" altLang="en-US">
                    <a:noFill/>
                  </a:rPr>
                  <a:t> </a:t>
                </a:r>
              </a:p>
            </p:txBody>
          </p:sp>
        </mc:Fallback>
      </mc:AlternateContent>
      <p:sp>
        <p:nvSpPr>
          <p:cNvPr id="64" name="TextBox 63"/>
          <p:cNvSpPr txBox="1"/>
          <p:nvPr/>
        </p:nvSpPr>
        <p:spPr>
          <a:xfrm>
            <a:off x="732913" y="5505551"/>
            <a:ext cx="6115777" cy="369332"/>
          </a:xfrm>
          <a:prstGeom prst="rect">
            <a:avLst/>
          </a:prstGeom>
          <a:noFill/>
        </p:spPr>
        <p:txBody>
          <a:bodyPr wrap="none" rtlCol="0">
            <a:spAutoFit/>
          </a:bodyPr>
          <a:lstStyle/>
          <a:p>
            <a:r>
              <a:rPr lang="en-GB" dirty="0" smtClean="0"/>
              <a:t>The magnitude of the acceleration vector is constant and equals: </a:t>
            </a:r>
            <a:endParaRPr lang="en-US" dirty="0"/>
          </a:p>
        </p:txBody>
      </p:sp>
      <mc:AlternateContent xmlns:mc="http://schemas.openxmlformats.org/markup-compatibility/2006">
        <mc:Choice xmlns:a14="http://schemas.microsoft.com/office/drawing/2010/main" Requires="a14">
          <p:sp>
            <p:nvSpPr>
              <p:cNvPr id="65" name="TextBox 64"/>
              <p:cNvSpPr txBox="1"/>
              <p:nvPr/>
            </p:nvSpPr>
            <p:spPr>
              <a:xfrm>
                <a:off x="6012160" y="5170232"/>
                <a:ext cx="2676326" cy="8617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𝑎</m:t>
                      </m:r>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rPr>
                            <m:t>𝑟</m:t>
                          </m:r>
                        </m:den>
                      </m:f>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6012160" y="5170232"/>
                <a:ext cx="2676326" cy="861774"/>
              </a:xfrm>
              <a:prstGeom prst="rect">
                <a:avLst/>
              </a:prstGeom>
              <a:blipFill rotWithShape="1">
                <a:blip r:embed="rId13"/>
                <a:stretch>
                  <a:fillRect l="-23" t="-7" r="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20888"/>
            <a:ext cx="8229600" cy="1143000"/>
          </a:xfrm>
        </p:spPr>
        <p:txBody>
          <a:bodyPr/>
          <a:lstStyle/>
          <a:p>
            <a:r>
              <a:rPr lang="en-GB" dirty="0" smtClean="0"/>
              <a:t>1.3. Acceleration in intrinsic coordinates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872314" y="4587715"/>
            <a:ext cx="4419766" cy="638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80333"/>
            <a:ext cx="8229600" cy="1143000"/>
          </a:xfrm>
        </p:spPr>
        <p:txBody>
          <a:bodyPr/>
          <a:lstStyle/>
          <a:p>
            <a:r>
              <a:rPr lang="en-GB" sz="2800" dirty="0" smtClean="0"/>
              <a:t>Case of the 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 name="TextBox 5"/>
              <p:cNvSpPr txBox="1"/>
              <p:nvPr/>
            </p:nvSpPr>
            <p:spPr>
              <a:xfrm>
                <a:off x="554293" y="3021823"/>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554293" y="3021823"/>
                <a:ext cx="2676326" cy="984950"/>
              </a:xfrm>
              <a:prstGeom prst="rect">
                <a:avLst/>
              </a:prstGeom>
              <a:blipFill rotWithShape="1">
                <a:blip r:embed="rId1"/>
                <a:stretch>
                  <a:fillRect l="-21" t="-50" r="14"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335834" y="3040440"/>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335834" y="3040440"/>
                <a:ext cx="2676326" cy="971676"/>
              </a:xfrm>
              <a:prstGeom prst="rect">
                <a:avLst/>
              </a:prstGeom>
              <a:blipFill rotWithShape="1">
                <a:blip r:embed="rId2"/>
                <a:stretch>
                  <a:fillRect l="-7" t="-6" r="23" b="19"/>
                </a:stretch>
              </a:blipFill>
            </p:spPr>
            <p:txBody>
              <a:bodyPr/>
              <a:lstStyle/>
              <a:p>
                <a:r>
                  <a:rPr lang="zh-CN" altLang="en-US">
                    <a:noFill/>
                  </a:rPr>
                  <a:t> </a:t>
                </a:r>
              </a:p>
            </p:txBody>
          </p:sp>
        </mc:Fallback>
      </mc:AlternateContent>
      <p:sp>
        <p:nvSpPr>
          <p:cNvPr id="11" name="TextBox 10"/>
          <p:cNvSpPr txBox="1"/>
          <p:nvPr/>
        </p:nvSpPr>
        <p:spPr>
          <a:xfrm>
            <a:off x="6732588" y="3184904"/>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26" name="TextBox 25"/>
              <p:cNvSpPr txBox="1"/>
              <p:nvPr/>
            </p:nvSpPr>
            <p:spPr>
              <a:xfrm>
                <a:off x="1231078" y="4757906"/>
                <a:ext cx="335213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𝑟</m:t>
                    </m:r>
                  </m:oMath>
                </a14:m>
                <a:r>
                  <a:rPr lang="en-US" dirty="0" smtClean="0"/>
                  <a:t> is the radius of the circular motion</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231078" y="4757906"/>
                <a:ext cx="3352136" cy="276999"/>
              </a:xfrm>
              <a:prstGeom prst="rect">
                <a:avLst/>
              </a:prstGeom>
              <a:blipFill rotWithShape="1">
                <a:blip r:embed="rId3"/>
                <a:stretch>
                  <a:fillRect l="-13" t="-175" r="-783" b="226"/>
                </a:stretch>
              </a:blipFill>
            </p:spPr>
            <p:txBody>
              <a:bodyPr/>
              <a:lstStyle/>
              <a:p>
                <a:r>
                  <a:rPr lang="zh-CN" altLang="en-US">
                    <a:noFill/>
                  </a:rPr>
                  <a:t> </a:t>
                </a:r>
              </a:p>
            </p:txBody>
          </p:sp>
        </mc:Fallback>
      </mc:AlternateContent>
      <p:sp>
        <p:nvSpPr>
          <p:cNvPr id="7" name="Oval 6"/>
          <p:cNvSpPr/>
          <p:nvPr/>
        </p:nvSpPr>
        <p:spPr>
          <a:xfrm>
            <a:off x="1085120" y="1124744"/>
            <a:ext cx="1614672" cy="158417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7" idx="3"/>
          </p:cNvCxnSpPr>
          <p:nvPr/>
        </p:nvCxnSpPr>
        <p:spPr>
          <a:xfrm flipH="1">
            <a:off x="1321583" y="1916832"/>
            <a:ext cx="514113" cy="560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1623779" y="2217876"/>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623779" y="2217876"/>
                <a:ext cx="171777" cy="276999"/>
              </a:xfrm>
              <a:prstGeom prst="rect">
                <a:avLst/>
              </a:prstGeom>
              <a:blipFill rotWithShape="1">
                <a:blip r:embed="rId4"/>
                <a:stretch>
                  <a:fillRect l="-49" t="-165" r="-18244" b="215"/>
                </a:stretch>
              </a:blipFill>
            </p:spPr>
            <p:txBody>
              <a:bodyPr/>
              <a:lstStyle/>
              <a:p>
                <a:r>
                  <a:rPr lang="zh-CN" altLang="en-US">
                    <a:noFill/>
                  </a:rPr>
                  <a:t> </a:t>
                </a:r>
              </a:p>
            </p:txBody>
          </p:sp>
        </mc:Fallback>
      </mc:AlternateContent>
      <p:sp>
        <p:nvSpPr>
          <p:cNvPr id="19" name="Oval 18"/>
          <p:cNvSpPr/>
          <p:nvPr/>
        </p:nvSpPr>
        <p:spPr>
          <a:xfrm>
            <a:off x="974818" y="1857455"/>
            <a:ext cx="212806" cy="203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1081221" y="980728"/>
            <a:ext cx="3899" cy="936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757327" y="1197652"/>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757327" y="1197652"/>
                <a:ext cx="252697" cy="369332"/>
              </a:xfrm>
              <a:prstGeom prst="rect">
                <a:avLst/>
              </a:prstGeom>
              <a:blipFill rotWithShape="1">
                <a:blip r:embed="rId5"/>
                <a:stretch>
                  <a:fillRect l="-161" t="-11" r="-15934" b="-569"/>
                </a:stretch>
              </a:blipFill>
            </p:spPr>
            <p:txBody>
              <a:bodyPr/>
              <a:lstStyle/>
              <a:p>
                <a:r>
                  <a:rPr lang="zh-CN" altLang="en-US">
                    <a:noFill/>
                  </a:rPr>
                  <a:t> </a:t>
                </a:r>
              </a:p>
            </p:txBody>
          </p:sp>
        </mc:Fallback>
      </mc:AlternateContent>
      <p:cxnSp>
        <p:nvCxnSpPr>
          <p:cNvPr id="33" name="Straight Arrow Connector 32"/>
          <p:cNvCxnSpPr/>
          <p:nvPr/>
        </p:nvCxnSpPr>
        <p:spPr>
          <a:xfrm flipV="1">
            <a:off x="1763688" y="1124744"/>
            <a:ext cx="104640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TextBox 35"/>
              <p:cNvSpPr txBox="1"/>
              <p:nvPr/>
            </p:nvSpPr>
            <p:spPr>
              <a:xfrm>
                <a:off x="2159063" y="692696"/>
                <a:ext cx="25269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𝑣</m:t>
                          </m:r>
                        </m:e>
                      </m:acc>
                    </m:oMath>
                  </m:oMathPara>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2159063" y="692696"/>
                <a:ext cx="252697" cy="369332"/>
              </a:xfrm>
              <a:prstGeom prst="rect">
                <a:avLst/>
              </a:prstGeom>
              <a:blipFill rotWithShape="1">
                <a:blip r:embed="rId5"/>
                <a:stretch>
                  <a:fillRect l="-25" t="-148" r="-16071" b="-432"/>
                </a:stretch>
              </a:blipFill>
            </p:spPr>
            <p:txBody>
              <a:bodyPr/>
              <a:lstStyle/>
              <a:p>
                <a:r>
                  <a:rPr lang="zh-CN" altLang="en-US">
                    <a:noFill/>
                  </a:rPr>
                  <a:t> </a:t>
                </a:r>
              </a:p>
            </p:txBody>
          </p:sp>
        </mc:Fallback>
      </mc:AlternateContent>
      <p:cxnSp>
        <p:nvCxnSpPr>
          <p:cNvPr id="38" name="Straight Arrow Connector 37"/>
          <p:cNvCxnSpPr>
            <a:stCxn id="7" idx="6"/>
          </p:cNvCxnSpPr>
          <p:nvPr/>
        </p:nvCxnSpPr>
        <p:spPr>
          <a:xfrm>
            <a:off x="2699792" y="1916832"/>
            <a:ext cx="0" cy="1104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2810094" y="2401173"/>
                <a:ext cx="21108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GB" sz="2000" b="0" i="1" smtClean="0">
                              <a:solidFill>
                                <a:srgbClr val="FF0000"/>
                              </a:solidFill>
                              <a:latin typeface="Cambria Math" panose="02040503050406030204" pitchFamily="18" charset="0"/>
                            </a:rPr>
                            <m:t>𝑣</m:t>
                          </m:r>
                        </m:e>
                      </m:acc>
                    </m:oMath>
                  </m:oMathPara>
                </a14:m>
                <a:endParaRPr lang="en-US" sz="20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810094" y="2401173"/>
                <a:ext cx="211083" cy="307777"/>
              </a:xfrm>
              <a:prstGeom prst="rect">
                <a:avLst/>
              </a:prstGeom>
              <a:blipFill rotWithShape="1">
                <a:blip r:embed="rId6"/>
                <a:stretch>
                  <a:fillRect l="-104" t="-77" r="-16016" b="-6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3663303" y="869521"/>
                <a:ext cx="5429948" cy="553998"/>
              </a:xfrm>
              <a:prstGeom prst="rect">
                <a:avLst/>
              </a:prstGeom>
              <a:noFill/>
            </p:spPr>
            <p:txBody>
              <a:bodyPr wrap="none" lIns="0" tIns="0" rIns="0" bIns="0" rtlCol="0">
                <a:spAutoFit/>
              </a:bodyPr>
              <a:lstStyle/>
              <a:p>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𝐶𝑡𝑒</m:t>
                    </m:r>
                  </m:oMath>
                </a14:m>
                <a:r>
                  <a:rPr lang="en-US" dirty="0" smtClean="0"/>
                  <a:t> (the magnitude of the velocity vector is constant)</a:t>
                </a:r>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3663303" y="869521"/>
                <a:ext cx="5429948" cy="553998"/>
              </a:xfrm>
              <a:prstGeom prst="rect">
                <a:avLst/>
              </a:prstGeom>
              <a:blipFill rotWithShape="1">
                <a:blip r:embed="rId7"/>
                <a:stretch>
                  <a:fillRect l="-11" t="-37" r="1" b="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flipH="1">
                <a:off x="3553001" y="796062"/>
                <a:ext cx="4584286" cy="369332"/>
              </a:xfrm>
              <a:prstGeom prst="rect">
                <a:avLst/>
              </a:prstGeom>
              <a:noFill/>
            </p:spPr>
            <p:txBody>
              <a:bodyPr wrap="square" rtlCol="0">
                <a:spAutoFit/>
              </a:bodyPr>
              <a:lstStyle/>
              <a:p>
                <a:r>
                  <a:rPr lang="en-GB" dirty="0" smtClean="0"/>
                  <a:t>The direction of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smtClean="0"/>
                  <a:t> change with the time, but  </a:t>
                </a:r>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flipH="1">
                <a:off x="3553001" y="796062"/>
                <a:ext cx="4584286" cy="369332"/>
              </a:xfrm>
              <a:prstGeom prst="rect">
                <a:avLst/>
              </a:prstGeom>
              <a:blipFill rotWithShape="1">
                <a:blip r:embed="rId8"/>
                <a:stretch>
                  <a:fillRect l="-4" t="-110" r="9" b="46"/>
                </a:stretch>
              </a:blipFill>
            </p:spPr>
            <p:txBody>
              <a:bodyPr/>
              <a:lstStyle/>
              <a:p>
                <a:r>
                  <a:rPr lang="zh-CN" altLang="en-US">
                    <a:noFill/>
                  </a:rPr>
                  <a:t> </a:t>
                </a:r>
              </a:p>
            </p:txBody>
          </p:sp>
        </mc:Fallback>
      </mc:AlternateContent>
      <p:sp>
        <p:nvSpPr>
          <p:cNvPr id="46" name="Right Arrow 45"/>
          <p:cNvSpPr/>
          <p:nvPr/>
        </p:nvSpPr>
        <p:spPr>
          <a:xfrm>
            <a:off x="3663303" y="1580456"/>
            <a:ext cx="836689" cy="48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499992" y="1437213"/>
                <a:ext cx="936795"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𝑑𝑣</m:t>
                          </m:r>
                        </m:num>
                        <m:den>
                          <m:r>
                            <a:rPr lang="en-GB" i="1">
                              <a:latin typeface="Cambria Math" panose="02040503050406030204" pitchFamily="18" charset="0"/>
                            </a:rPr>
                            <m:t>𝑑𝑡</m:t>
                          </m:r>
                        </m:den>
                      </m:f>
                      <m:r>
                        <a:rPr lang="en-GB" i="1">
                          <a:latin typeface="Cambria Math" panose="02040503050406030204" pitchFamily="18" charset="0"/>
                        </a:rPr>
                        <m:t>=</m:t>
                      </m:r>
                      <m:r>
                        <a:rPr lang="en-GB" i="1">
                          <a:latin typeface="Cambria Math" panose="02040503050406030204" pitchFamily="18" charset="0"/>
                        </a:rPr>
                        <m:t>0</m:t>
                      </m:r>
                    </m:oMath>
                  </m:oMathPara>
                </a14:m>
                <a:endParaRPr lang="en-US" dirty="0"/>
              </a:p>
            </p:txBody>
          </p:sp>
        </mc:Choice>
        <mc:Fallback>
          <p:sp>
            <p:nvSpPr>
              <p:cNvPr id="47" name="Rectangle 46"/>
              <p:cNvSpPr>
                <a:spLocks noRot="1" noChangeAspect="1" noMove="1" noResize="1" noEditPoints="1" noAdjustHandles="1" noChangeArrowheads="1" noChangeShapeType="1" noTextEdit="1"/>
              </p:cNvSpPr>
              <p:nvPr/>
            </p:nvSpPr>
            <p:spPr>
              <a:xfrm>
                <a:off x="4499992" y="1437213"/>
                <a:ext cx="936795" cy="618246"/>
              </a:xfrm>
              <a:prstGeom prst="rect">
                <a:avLst/>
              </a:prstGeom>
              <a:blipFill rotWithShape="1">
                <a:blip r:embed="rId9"/>
                <a:stretch>
                  <a:fillRect l="-41" t="-34" r="59" b="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10"/>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249670" y="160783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1249670" y="1607836"/>
                <a:ext cx="191591" cy="276999"/>
              </a:xfrm>
              <a:prstGeom prst="rect">
                <a:avLst/>
              </a:prstGeom>
              <a:blipFill rotWithShape="1">
                <a:blip r:embed="rId11"/>
                <a:stretch>
                  <a:fillRect l="-326" t="-6" r="-16008" b="-403"/>
                </a:stretch>
              </a:blipFill>
            </p:spPr>
            <p:txBody>
              <a:bodyPr/>
              <a:lstStyle/>
              <a:p>
                <a:r>
                  <a:rPr lang="zh-CN" altLang="en-US">
                    <a:noFill/>
                  </a:rPr>
                  <a:t> </a:t>
                </a:r>
              </a:p>
            </p:txBody>
          </p:sp>
        </mc:Fallback>
      </mc:AlternateContent>
      <p:cxnSp>
        <p:nvCxnSpPr>
          <p:cNvPr id="52" name="Straight Arrow Connector 51"/>
          <p:cNvCxnSpPr>
            <a:stCxn id="19" idx="6"/>
          </p:cNvCxnSpPr>
          <p:nvPr/>
        </p:nvCxnSpPr>
        <p:spPr>
          <a:xfrm>
            <a:off x="1187624" y="1959152"/>
            <a:ext cx="36907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835696" y="1146520"/>
            <a:ext cx="0" cy="33355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1979712" y="1196752"/>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GB" b="0" i="1" smtClean="0">
                              <a:solidFill>
                                <a:srgbClr val="00B050"/>
                              </a:solidFill>
                              <a:latin typeface="Cambria Math" panose="02040503050406030204" pitchFamily="18" charset="0"/>
                            </a:rPr>
                            <m:t>𝑎</m:t>
                          </m:r>
                        </m:e>
                      </m:acc>
                    </m:oMath>
                  </m:oMathPara>
                </a14:m>
                <a:endParaRPr lang="en-US" dirty="0">
                  <a:solidFill>
                    <a:srgbClr val="00B050"/>
                  </a:solidFill>
                </a:endParaRPr>
              </a:p>
            </p:txBody>
          </p:sp>
        </mc:Choice>
        <mc:Fallback>
          <p:sp>
            <p:nvSpPr>
              <p:cNvPr id="58" name="TextBox 57"/>
              <p:cNvSpPr txBox="1">
                <a:spLocks noRot="1" noChangeAspect="1" noMove="1" noResize="1" noEditPoints="1" noAdjustHandles="1" noChangeArrowheads="1" noChangeShapeType="1" noTextEdit="1"/>
              </p:cNvSpPr>
              <p:nvPr/>
            </p:nvSpPr>
            <p:spPr>
              <a:xfrm>
                <a:off x="1979712" y="1196752"/>
                <a:ext cx="191591" cy="276999"/>
              </a:xfrm>
              <a:prstGeom prst="rect">
                <a:avLst/>
              </a:prstGeom>
              <a:blipFill rotWithShape="1">
                <a:blip r:embed="rId11"/>
                <a:stretch>
                  <a:fillRect l="-218" t="-149" r="-16116" b="-260"/>
                </a:stretch>
              </a:blipFill>
            </p:spPr>
            <p:txBody>
              <a:bodyPr/>
              <a:lstStyle/>
              <a:p>
                <a:r>
                  <a:rPr lang="zh-CN" altLang="en-US">
                    <a:noFill/>
                  </a:rPr>
                  <a:t> </a:t>
                </a:r>
              </a:p>
            </p:txBody>
          </p:sp>
        </mc:Fallback>
      </mc:AlternateContent>
      <p:cxnSp>
        <p:nvCxnSpPr>
          <p:cNvPr id="60" name="Straight Arrow Connector 59"/>
          <p:cNvCxnSpPr/>
          <p:nvPr/>
        </p:nvCxnSpPr>
        <p:spPr>
          <a:xfrm flipH="1" flipV="1">
            <a:off x="2285411" y="1952886"/>
            <a:ext cx="441098"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Rectangle 62"/>
              <p:cNvSpPr/>
              <p:nvPr/>
            </p:nvSpPr>
            <p:spPr>
              <a:xfrm>
                <a:off x="2267744" y="1628800"/>
                <a:ext cx="404152"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en-US" i="1">
                              <a:solidFill>
                                <a:srgbClr val="00B050"/>
                              </a:solidFill>
                              <a:latin typeface="Cambria Math" panose="02040503050406030204" pitchFamily="18" charset="0"/>
                            </a:rPr>
                          </m:ctrlPr>
                        </m:accPr>
                        <m:e>
                          <m:r>
                            <a:rPr lang="en-GB" i="1">
                              <a:solidFill>
                                <a:srgbClr val="00B050"/>
                              </a:solidFill>
                              <a:latin typeface="Cambria Math" panose="02040503050406030204" pitchFamily="18" charset="0"/>
                            </a:rPr>
                            <m:t>𝑎</m:t>
                          </m:r>
                        </m:e>
                      </m:acc>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a:off x="2267744" y="1628800"/>
                <a:ext cx="404152" cy="369332"/>
              </a:xfrm>
              <a:prstGeom prst="rect">
                <a:avLst/>
              </a:prstGeom>
              <a:blipFill rotWithShape="1">
                <a:blip r:embed="rId12"/>
                <a:stretch>
                  <a:fillRect l="-39" t="-7" r="112" b="114"/>
                </a:stretch>
              </a:blipFill>
            </p:spPr>
            <p:txBody>
              <a:bodyPr/>
              <a:lstStyle/>
              <a:p>
                <a:r>
                  <a:rPr lang="zh-CN" altLang="en-US">
                    <a:noFill/>
                  </a:rPr>
                  <a:t> </a:t>
                </a:r>
              </a:p>
            </p:txBody>
          </p:sp>
        </mc:Fallback>
      </mc:AlternateContent>
      <p:sp>
        <p:nvSpPr>
          <p:cNvPr id="64" name="TextBox 63"/>
          <p:cNvSpPr txBox="1"/>
          <p:nvPr/>
        </p:nvSpPr>
        <p:spPr>
          <a:xfrm>
            <a:off x="732913" y="5505551"/>
            <a:ext cx="6115777" cy="369332"/>
          </a:xfrm>
          <a:prstGeom prst="rect">
            <a:avLst/>
          </a:prstGeom>
          <a:noFill/>
        </p:spPr>
        <p:txBody>
          <a:bodyPr wrap="none" rtlCol="0">
            <a:spAutoFit/>
          </a:bodyPr>
          <a:lstStyle/>
          <a:p>
            <a:r>
              <a:rPr lang="en-GB" dirty="0" smtClean="0">
                <a:solidFill>
                  <a:srgbClr val="FF0000"/>
                </a:solidFill>
              </a:rPr>
              <a:t>The magnitude of the acceleration vector is constant and equals: </a:t>
            </a:r>
            <a:endParaRPr lang="en-GB" dirty="0" smtClean="0">
              <a:solidFill>
                <a:srgbClr val="FF0000"/>
              </a:solidFill>
            </a:endParaRPr>
          </a:p>
        </p:txBody>
      </p:sp>
      <mc:AlternateContent xmlns:mc="http://schemas.openxmlformats.org/markup-compatibility/2006">
        <mc:Choice xmlns:a14="http://schemas.microsoft.com/office/drawing/2010/main" Requires="a14">
          <p:sp>
            <p:nvSpPr>
              <p:cNvPr id="65" name="TextBox 64"/>
              <p:cNvSpPr txBox="1"/>
              <p:nvPr/>
            </p:nvSpPr>
            <p:spPr>
              <a:xfrm>
                <a:off x="6012160" y="5170232"/>
                <a:ext cx="2676326" cy="8617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𝑎</m:t>
                      </m:r>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num>
                        <m:den>
                          <m:r>
                            <a:rPr lang="en-GB" sz="2800" b="0" i="1" smtClean="0">
                              <a:latin typeface="Cambria Math" panose="02040503050406030204" pitchFamily="18" charset="0"/>
                            </a:rPr>
                            <m:t>𝑟</m:t>
                          </m:r>
                        </m:den>
                      </m:f>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6012160" y="5170232"/>
                <a:ext cx="2676326" cy="861774"/>
              </a:xfrm>
              <a:prstGeom prst="rect">
                <a:avLst/>
              </a:prstGeom>
              <a:blipFill rotWithShape="1">
                <a:blip r:embed="rId13"/>
                <a:stretch>
                  <a:fillRect l="-23" t="-7" r="16" b="16"/>
                </a:stretch>
              </a:blipFill>
            </p:spPr>
            <p:txBody>
              <a:bodyPr/>
              <a:lstStyle/>
              <a:p>
                <a:r>
                  <a:rPr lang="zh-CN" altLang="en-US">
                    <a:noFill/>
                  </a:rPr>
                  <a:t> </a:t>
                </a:r>
              </a:p>
            </p:txBody>
          </p:sp>
        </mc:Fallback>
      </mc:AlternateContent>
      <p:sp>
        <p:nvSpPr>
          <p:cNvPr id="66" name="TextBox 65"/>
          <p:cNvSpPr txBox="1"/>
          <p:nvPr/>
        </p:nvSpPr>
        <p:spPr>
          <a:xfrm>
            <a:off x="754474" y="6100433"/>
            <a:ext cx="8077852" cy="369332"/>
          </a:xfrm>
          <a:prstGeom prst="rect">
            <a:avLst/>
          </a:prstGeom>
          <a:noFill/>
        </p:spPr>
        <p:txBody>
          <a:bodyPr wrap="none" rtlCol="0">
            <a:spAutoFit/>
          </a:bodyPr>
          <a:lstStyle/>
          <a:p>
            <a:r>
              <a:rPr lang="en-GB" dirty="0" smtClean="0">
                <a:solidFill>
                  <a:srgbClr val="FF0000"/>
                </a:solidFill>
              </a:rPr>
              <a:t>The direction of the acceleration vector is always directed radially inward the circle.  </a:t>
            </a:r>
            <a:endParaRPr lang="en-GB"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5334" y="864216"/>
            <a:ext cx="2781300" cy="2647950"/>
          </a:xfrm>
          <a:prstGeom prst="rect">
            <a:avLst/>
          </a:prstGeom>
        </p:spPr>
      </p:pic>
      <p:sp>
        <p:nvSpPr>
          <p:cNvPr id="2" name="Title 1"/>
          <p:cNvSpPr>
            <a:spLocks noGrp="1"/>
          </p:cNvSpPr>
          <p:nvPr>
            <p:ph type="title"/>
          </p:nvPr>
        </p:nvSpPr>
        <p:spPr>
          <a:xfrm>
            <a:off x="827584" y="80333"/>
            <a:ext cx="8229600" cy="1143000"/>
          </a:xfrm>
        </p:spPr>
        <p:txBody>
          <a:bodyPr/>
          <a:lstStyle/>
          <a:p>
            <a:r>
              <a:rPr lang="en-GB" sz="2800" dirty="0" smtClean="0"/>
              <a:t>Case of the non-uniform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1" name="TextBox 40"/>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2"/>
                <a:stretch>
                  <a:fillRect l="-2" t="-41" r="1" b="148"/>
                </a:stretch>
              </a:blipFill>
            </p:spPr>
            <p:txBody>
              <a:bodyPr/>
              <a:lstStyle/>
              <a:p>
                <a:r>
                  <a:rPr lang="zh-CN" altLang="en-US">
                    <a:noFill/>
                  </a:rPr>
                  <a:t> </a:t>
                </a:r>
              </a:p>
            </p:txBody>
          </p:sp>
        </mc:Fallback>
      </mc:AlternateContent>
      <p:cxnSp>
        <p:nvCxnSpPr>
          <p:cNvPr id="6" name="Straight Connector 5"/>
          <p:cNvCxnSpPr/>
          <p:nvPr/>
        </p:nvCxnSpPr>
        <p:spPr>
          <a:xfrm flipH="1" flipV="1">
            <a:off x="1691680" y="1484785"/>
            <a:ext cx="720080" cy="900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806567" y="1952251"/>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806567" y="1952251"/>
                <a:ext cx="171777" cy="276999"/>
              </a:xfrm>
              <a:prstGeom prst="rect">
                <a:avLst/>
              </a:prstGeom>
              <a:blipFill rotWithShape="1">
                <a:blip r:embed="rId3"/>
                <a:stretch>
                  <a:fillRect l="-365" t="-94" r="-17928" b="144"/>
                </a:stretch>
              </a:blipFill>
            </p:spPr>
            <p:txBody>
              <a:bodyPr/>
              <a:lstStyle/>
              <a:p>
                <a:r>
                  <a:rPr lang="zh-CN" altLang="en-US">
                    <a:noFill/>
                  </a:rPr>
                  <a:t> </a:t>
                </a:r>
              </a:p>
            </p:txBody>
          </p:sp>
        </mc:Fallback>
      </mc:AlternateContent>
      <p:cxnSp>
        <p:nvCxnSpPr>
          <p:cNvPr id="7" name="Straight Arrow Connector 6"/>
          <p:cNvCxnSpPr/>
          <p:nvPr/>
        </p:nvCxnSpPr>
        <p:spPr>
          <a:xfrm>
            <a:off x="3707904" y="1124744"/>
            <a:ext cx="2087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43808" y="1628800"/>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5334" y="864216"/>
            <a:ext cx="2781300" cy="2647950"/>
          </a:xfrm>
          <a:prstGeom prst="rect">
            <a:avLst/>
          </a:prstGeom>
        </p:spPr>
      </p:pic>
      <p:sp>
        <p:nvSpPr>
          <p:cNvPr id="2" name="Title 1"/>
          <p:cNvSpPr>
            <a:spLocks noGrp="1"/>
          </p:cNvSpPr>
          <p:nvPr>
            <p:ph type="title"/>
          </p:nvPr>
        </p:nvSpPr>
        <p:spPr>
          <a:xfrm>
            <a:off x="827584" y="80333"/>
            <a:ext cx="8229600" cy="1143000"/>
          </a:xfrm>
        </p:spPr>
        <p:txBody>
          <a:bodyPr/>
          <a:lstStyle/>
          <a:p>
            <a:r>
              <a:rPr lang="en-GB" sz="2800" dirty="0" smtClean="0"/>
              <a:t>Case of the non-uniform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4" name="TextBox 33"/>
              <p:cNvSpPr txBox="1"/>
              <p:nvPr/>
            </p:nvSpPr>
            <p:spPr>
              <a:xfrm>
                <a:off x="554293" y="3515042"/>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34" name="TextBox 33"/>
              <p:cNvSpPr txBox="1">
                <a:spLocks noRot="1" noChangeAspect="1" noMove="1" noResize="1" noEditPoints="1" noAdjustHandles="1" noChangeArrowheads="1" noChangeShapeType="1" noTextEdit="1"/>
              </p:cNvSpPr>
              <p:nvPr/>
            </p:nvSpPr>
            <p:spPr>
              <a:xfrm>
                <a:off x="554293" y="3515042"/>
                <a:ext cx="2676326" cy="984950"/>
              </a:xfrm>
              <a:prstGeom prst="rect">
                <a:avLst/>
              </a:prstGeom>
              <a:blipFill rotWithShape="1">
                <a:blip r:embed="rId2"/>
                <a:stretch>
                  <a:fillRect l="-21" t="-32" r="1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335834" y="3533659"/>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35" name="TextBox 34"/>
              <p:cNvSpPr txBox="1">
                <a:spLocks noRot="1" noChangeAspect="1" noMove="1" noResize="1" noEditPoints="1" noAdjustHandles="1" noChangeArrowheads="1" noChangeShapeType="1" noTextEdit="1"/>
              </p:cNvSpPr>
              <p:nvPr/>
            </p:nvSpPr>
            <p:spPr>
              <a:xfrm>
                <a:off x="3335834" y="3533659"/>
                <a:ext cx="2676326" cy="971676"/>
              </a:xfrm>
              <a:prstGeom prst="rect">
                <a:avLst/>
              </a:prstGeom>
              <a:blipFill rotWithShape="1">
                <a:blip r:embed="rId3"/>
                <a:stretch>
                  <a:fillRect l="-7" t="-53" r="23"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4"/>
                <a:stretch>
                  <a:fillRect l="-2" t="-41" r="1" b="148"/>
                </a:stretch>
              </a:blipFill>
            </p:spPr>
            <p:txBody>
              <a:bodyPr/>
              <a:lstStyle/>
              <a:p>
                <a:r>
                  <a:rPr lang="zh-CN" altLang="en-US">
                    <a:noFill/>
                  </a:rPr>
                  <a:t> </a:t>
                </a:r>
              </a:p>
            </p:txBody>
          </p:sp>
        </mc:Fallback>
      </mc:AlternateContent>
      <p:cxnSp>
        <p:nvCxnSpPr>
          <p:cNvPr id="6" name="Straight Connector 5"/>
          <p:cNvCxnSpPr/>
          <p:nvPr/>
        </p:nvCxnSpPr>
        <p:spPr>
          <a:xfrm flipH="1" flipV="1">
            <a:off x="1691680" y="1484785"/>
            <a:ext cx="720080" cy="900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806567" y="1952251"/>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806567" y="1952251"/>
                <a:ext cx="171777" cy="276999"/>
              </a:xfrm>
              <a:prstGeom prst="rect">
                <a:avLst/>
              </a:prstGeom>
              <a:blipFill rotWithShape="1">
                <a:blip r:embed="rId5"/>
                <a:stretch>
                  <a:fillRect l="-365" t="-94" r="-17928" b="144"/>
                </a:stretch>
              </a:blipFill>
            </p:spPr>
            <p:txBody>
              <a:bodyPr/>
              <a:lstStyle/>
              <a:p>
                <a:r>
                  <a:rPr lang="zh-CN" altLang="en-US">
                    <a:noFill/>
                  </a:rPr>
                  <a:t> </a:t>
                </a:r>
              </a:p>
            </p:txBody>
          </p:sp>
        </mc:Fallback>
      </mc:AlternateContent>
      <p:cxnSp>
        <p:nvCxnSpPr>
          <p:cNvPr id="10" name="Straight Arrow Connector 9"/>
          <p:cNvCxnSpPr/>
          <p:nvPr/>
        </p:nvCxnSpPr>
        <p:spPr>
          <a:xfrm>
            <a:off x="3707904" y="1124744"/>
            <a:ext cx="2087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43808" y="1628800"/>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5334" y="864216"/>
            <a:ext cx="2781300" cy="2647950"/>
          </a:xfrm>
          <a:prstGeom prst="rect">
            <a:avLst/>
          </a:prstGeom>
        </p:spPr>
      </p:pic>
      <p:sp>
        <p:nvSpPr>
          <p:cNvPr id="2" name="Title 1"/>
          <p:cNvSpPr>
            <a:spLocks noGrp="1"/>
          </p:cNvSpPr>
          <p:nvPr>
            <p:ph type="title"/>
          </p:nvPr>
        </p:nvSpPr>
        <p:spPr>
          <a:xfrm>
            <a:off x="827584" y="80333"/>
            <a:ext cx="8229600" cy="1143000"/>
          </a:xfrm>
        </p:spPr>
        <p:txBody>
          <a:bodyPr/>
          <a:lstStyle/>
          <a:p>
            <a:r>
              <a:rPr lang="en-GB" sz="2800" dirty="0" smtClean="0"/>
              <a:t>Case of the non-uniform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34" name="TextBox 33"/>
              <p:cNvSpPr txBox="1"/>
              <p:nvPr/>
            </p:nvSpPr>
            <p:spPr>
              <a:xfrm>
                <a:off x="554293" y="3515042"/>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34" name="TextBox 33"/>
              <p:cNvSpPr txBox="1">
                <a:spLocks noRot="1" noChangeAspect="1" noMove="1" noResize="1" noEditPoints="1" noAdjustHandles="1" noChangeArrowheads="1" noChangeShapeType="1" noTextEdit="1"/>
              </p:cNvSpPr>
              <p:nvPr/>
            </p:nvSpPr>
            <p:spPr>
              <a:xfrm>
                <a:off x="554293" y="3515042"/>
                <a:ext cx="2676326" cy="984950"/>
              </a:xfrm>
              <a:prstGeom prst="rect">
                <a:avLst/>
              </a:prstGeom>
              <a:blipFill rotWithShape="1">
                <a:blip r:embed="rId2"/>
                <a:stretch>
                  <a:fillRect l="-21" t="-32" r="1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335834" y="3533659"/>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35" name="TextBox 34"/>
              <p:cNvSpPr txBox="1">
                <a:spLocks noRot="1" noChangeAspect="1" noMove="1" noResize="1" noEditPoints="1" noAdjustHandles="1" noChangeArrowheads="1" noChangeShapeType="1" noTextEdit="1"/>
              </p:cNvSpPr>
              <p:nvPr/>
            </p:nvSpPr>
            <p:spPr>
              <a:xfrm>
                <a:off x="3335834" y="3533659"/>
                <a:ext cx="2676326" cy="971676"/>
              </a:xfrm>
              <a:prstGeom prst="rect">
                <a:avLst/>
              </a:prstGeom>
              <a:blipFill rotWithShape="1">
                <a:blip r:embed="rId3"/>
                <a:stretch>
                  <a:fillRect l="-7" t="-53" r="23" b="1"/>
                </a:stretch>
              </a:blipFill>
            </p:spPr>
            <p:txBody>
              <a:bodyPr/>
              <a:lstStyle/>
              <a:p>
                <a:r>
                  <a:rPr lang="zh-CN" altLang="en-US">
                    <a:noFill/>
                  </a:rPr>
                  <a:t> </a:t>
                </a:r>
              </a:p>
            </p:txBody>
          </p:sp>
        </mc:Fallback>
      </mc:AlternateContent>
      <p:sp>
        <p:nvSpPr>
          <p:cNvPr id="37" name="TextBox 36"/>
          <p:cNvSpPr txBox="1"/>
          <p:nvPr/>
        </p:nvSpPr>
        <p:spPr>
          <a:xfrm>
            <a:off x="6732588" y="3678123"/>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41" name="TextBox 40"/>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4"/>
                <a:stretch>
                  <a:fillRect l="-2" t="-41" r="1" b="148"/>
                </a:stretch>
              </a:blipFill>
            </p:spPr>
            <p:txBody>
              <a:bodyPr/>
              <a:lstStyle/>
              <a:p>
                <a:r>
                  <a:rPr lang="zh-CN" altLang="en-US">
                    <a:noFill/>
                  </a:rPr>
                  <a:t> </a:t>
                </a:r>
              </a:p>
            </p:txBody>
          </p:sp>
        </mc:Fallback>
      </mc:AlternateContent>
      <p:cxnSp>
        <p:nvCxnSpPr>
          <p:cNvPr id="6" name="Straight Connector 5"/>
          <p:cNvCxnSpPr/>
          <p:nvPr/>
        </p:nvCxnSpPr>
        <p:spPr>
          <a:xfrm flipH="1" flipV="1">
            <a:off x="1691680" y="1484785"/>
            <a:ext cx="720080" cy="900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806567" y="1952251"/>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806567" y="1952251"/>
                <a:ext cx="171777" cy="276999"/>
              </a:xfrm>
              <a:prstGeom prst="rect">
                <a:avLst/>
              </a:prstGeom>
              <a:blipFill rotWithShape="1">
                <a:blip r:embed="rId5"/>
                <a:stretch>
                  <a:fillRect l="-365" t="-94" r="-17928" b="144"/>
                </a:stretch>
              </a:blipFill>
            </p:spPr>
            <p:txBody>
              <a:bodyPr/>
              <a:lstStyle/>
              <a:p>
                <a:r>
                  <a:rPr lang="zh-CN" altLang="en-US">
                    <a:noFill/>
                  </a:rPr>
                  <a:t> </a:t>
                </a:r>
              </a:p>
            </p:txBody>
          </p:sp>
        </mc:Fallback>
      </mc:AlternateContent>
      <p:cxnSp>
        <p:nvCxnSpPr>
          <p:cNvPr id="11" name="Straight Arrow Connector 10"/>
          <p:cNvCxnSpPr/>
          <p:nvPr/>
        </p:nvCxnSpPr>
        <p:spPr>
          <a:xfrm>
            <a:off x="3707904" y="1124744"/>
            <a:ext cx="2087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43808" y="1628800"/>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5334" y="864216"/>
            <a:ext cx="2781300" cy="2647950"/>
          </a:xfrm>
          <a:prstGeom prst="rect">
            <a:avLst/>
          </a:prstGeom>
        </p:spPr>
      </p:pic>
      <p:sp>
        <p:nvSpPr>
          <p:cNvPr id="27" name="Rounded Rectangle 26"/>
          <p:cNvSpPr/>
          <p:nvPr/>
        </p:nvSpPr>
        <p:spPr>
          <a:xfrm>
            <a:off x="872314" y="4738129"/>
            <a:ext cx="4419766" cy="638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80333"/>
            <a:ext cx="8229600" cy="1143000"/>
          </a:xfrm>
        </p:spPr>
        <p:txBody>
          <a:bodyPr/>
          <a:lstStyle/>
          <a:p>
            <a:r>
              <a:rPr lang="en-GB" sz="2800" dirty="0" smtClean="0"/>
              <a:t>Case of the non-uniform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6" name="TextBox 25"/>
              <p:cNvSpPr txBox="1"/>
              <p:nvPr/>
            </p:nvSpPr>
            <p:spPr>
              <a:xfrm>
                <a:off x="1231078" y="4908320"/>
                <a:ext cx="335213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𝑟</m:t>
                    </m:r>
                  </m:oMath>
                </a14:m>
                <a:r>
                  <a:rPr lang="en-US" dirty="0" smtClean="0"/>
                  <a:t> is the radius of the circular motion</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231078" y="4908320"/>
                <a:ext cx="3352136" cy="276999"/>
              </a:xfrm>
              <a:prstGeom prst="rect">
                <a:avLst/>
              </a:prstGeom>
              <a:blipFill rotWithShape="1">
                <a:blip r:embed="rId2"/>
                <a:stretch>
                  <a:fillRect l="-13" t="-146" r="-783" b="1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54293" y="3515042"/>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num>
                        <m:den>
                          <m:r>
                            <a:rPr lang="en-GB" sz="3200" b="0" i="1" smtClean="0">
                              <a:latin typeface="Cambria Math" panose="02040503050406030204" pitchFamily="18" charset="0"/>
                            </a:rPr>
                            <m:t>𝑟</m:t>
                          </m:r>
                        </m:den>
                      </m:f>
                    </m:oMath>
                  </m:oMathPara>
                </a14:m>
                <a:endParaRPr lang="en-US" sz="3200" dirty="0"/>
              </a:p>
            </p:txBody>
          </p:sp>
        </mc:Choice>
        <mc:Fallback>
          <p:sp>
            <p:nvSpPr>
              <p:cNvPr id="34" name="TextBox 33"/>
              <p:cNvSpPr txBox="1">
                <a:spLocks noRot="1" noChangeAspect="1" noMove="1" noResize="1" noEditPoints="1" noAdjustHandles="1" noChangeArrowheads="1" noChangeShapeType="1" noTextEdit="1"/>
              </p:cNvSpPr>
              <p:nvPr/>
            </p:nvSpPr>
            <p:spPr>
              <a:xfrm>
                <a:off x="554293" y="3515042"/>
                <a:ext cx="2676326" cy="984950"/>
              </a:xfrm>
              <a:prstGeom prst="rect">
                <a:avLst/>
              </a:prstGeom>
              <a:blipFill rotWithShape="1">
                <a:blip r:embed="rId3"/>
                <a:stretch>
                  <a:fillRect l="-21" t="-32" r="1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335834" y="3533659"/>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𝑑𝑣</m:t>
                          </m:r>
                        </m:num>
                        <m:den>
                          <m:r>
                            <a:rPr lang="en-GB" sz="3200" b="0" i="1" smtClean="0">
                              <a:latin typeface="Cambria Math" panose="02040503050406030204" pitchFamily="18" charset="0"/>
                            </a:rPr>
                            <m:t>𝑑𝑡</m:t>
                          </m:r>
                        </m:den>
                      </m:f>
                      <m:r>
                        <a:rPr lang="en-GB" sz="3200" i="1">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rPr>
                        <m:t>0</m:t>
                      </m:r>
                    </m:oMath>
                  </m:oMathPara>
                </a14:m>
                <a:endParaRPr lang="en-US" sz="3200" dirty="0"/>
              </a:p>
            </p:txBody>
          </p:sp>
        </mc:Choice>
        <mc:Fallback>
          <p:sp>
            <p:nvSpPr>
              <p:cNvPr id="35" name="TextBox 34"/>
              <p:cNvSpPr txBox="1">
                <a:spLocks noRot="1" noChangeAspect="1" noMove="1" noResize="1" noEditPoints="1" noAdjustHandles="1" noChangeArrowheads="1" noChangeShapeType="1" noTextEdit="1"/>
              </p:cNvSpPr>
              <p:nvPr/>
            </p:nvSpPr>
            <p:spPr>
              <a:xfrm>
                <a:off x="3335834" y="3533659"/>
                <a:ext cx="2676326" cy="971676"/>
              </a:xfrm>
              <a:prstGeom prst="rect">
                <a:avLst/>
              </a:prstGeom>
              <a:blipFill rotWithShape="1">
                <a:blip r:embed="rId4"/>
                <a:stretch>
                  <a:fillRect l="-7" t="-53" r="23" b="1"/>
                </a:stretch>
              </a:blipFill>
            </p:spPr>
            <p:txBody>
              <a:bodyPr/>
              <a:lstStyle/>
              <a:p>
                <a:r>
                  <a:rPr lang="zh-CN" altLang="en-US">
                    <a:noFill/>
                  </a:rPr>
                  <a:t> </a:t>
                </a:r>
              </a:p>
            </p:txBody>
          </p:sp>
        </mc:Fallback>
      </mc:AlternateContent>
      <p:sp>
        <p:nvSpPr>
          <p:cNvPr id="37" name="TextBox 36"/>
          <p:cNvSpPr txBox="1"/>
          <p:nvPr/>
        </p:nvSpPr>
        <p:spPr>
          <a:xfrm>
            <a:off x="6732588" y="3678123"/>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41" name="TextBox 40"/>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5"/>
                <a:stretch>
                  <a:fillRect l="-2" t="-41" r="1" b="148"/>
                </a:stretch>
              </a:blipFill>
            </p:spPr>
            <p:txBody>
              <a:bodyPr/>
              <a:lstStyle/>
              <a:p>
                <a:r>
                  <a:rPr lang="zh-CN" altLang="en-US">
                    <a:noFill/>
                  </a:rPr>
                  <a:t> </a:t>
                </a:r>
              </a:p>
            </p:txBody>
          </p:sp>
        </mc:Fallback>
      </mc:AlternateContent>
      <p:cxnSp>
        <p:nvCxnSpPr>
          <p:cNvPr id="6" name="Straight Connector 5"/>
          <p:cNvCxnSpPr/>
          <p:nvPr/>
        </p:nvCxnSpPr>
        <p:spPr>
          <a:xfrm flipH="1" flipV="1">
            <a:off x="1691680" y="1484785"/>
            <a:ext cx="720080" cy="900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806567" y="1952251"/>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806567" y="1952251"/>
                <a:ext cx="171777" cy="276999"/>
              </a:xfrm>
              <a:prstGeom prst="rect">
                <a:avLst/>
              </a:prstGeom>
              <a:blipFill rotWithShape="1">
                <a:blip r:embed="rId6"/>
                <a:stretch>
                  <a:fillRect l="-365" t="-94" r="-17928" b="144"/>
                </a:stretch>
              </a:blipFill>
            </p:spPr>
            <p:txBody>
              <a:bodyPr/>
              <a:lstStyle/>
              <a:p>
                <a:r>
                  <a:rPr lang="zh-CN" altLang="en-US">
                    <a:noFill/>
                  </a:rPr>
                  <a:t> </a:t>
                </a:r>
              </a:p>
            </p:txBody>
          </p:sp>
        </mc:Fallback>
      </mc:AlternateContent>
      <p:cxnSp>
        <p:nvCxnSpPr>
          <p:cNvPr id="13" name="Straight Arrow Connector 12"/>
          <p:cNvCxnSpPr/>
          <p:nvPr/>
        </p:nvCxnSpPr>
        <p:spPr>
          <a:xfrm>
            <a:off x="3707904" y="1124744"/>
            <a:ext cx="2087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43808" y="1628800"/>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35334" y="864216"/>
            <a:ext cx="2781300" cy="2647950"/>
          </a:xfrm>
          <a:prstGeom prst="rect">
            <a:avLst/>
          </a:prstGeom>
        </p:spPr>
      </p:pic>
      <p:sp>
        <p:nvSpPr>
          <p:cNvPr id="27" name="Rounded Rectangle 26"/>
          <p:cNvSpPr/>
          <p:nvPr/>
        </p:nvSpPr>
        <p:spPr>
          <a:xfrm>
            <a:off x="872314" y="4738129"/>
            <a:ext cx="4419766" cy="638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80333"/>
            <a:ext cx="8229600" cy="1143000"/>
          </a:xfrm>
        </p:spPr>
        <p:txBody>
          <a:bodyPr/>
          <a:lstStyle/>
          <a:p>
            <a:r>
              <a:rPr lang="en-GB" sz="2800" dirty="0" smtClean="0"/>
              <a:t>Case of the non-uniform circular motion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6" name="TextBox 25"/>
              <p:cNvSpPr txBox="1"/>
              <p:nvPr/>
            </p:nvSpPr>
            <p:spPr>
              <a:xfrm>
                <a:off x="1231078" y="4908320"/>
                <a:ext cx="335213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𝑟</m:t>
                    </m:r>
                  </m:oMath>
                </a14:m>
                <a:r>
                  <a:rPr lang="en-US" dirty="0" smtClean="0"/>
                  <a:t> is the radius of the circular motion</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231078" y="4908320"/>
                <a:ext cx="3352136" cy="276999"/>
              </a:xfrm>
              <a:prstGeom prst="rect">
                <a:avLst/>
              </a:prstGeom>
              <a:blipFill rotWithShape="1">
                <a:blip r:embed="rId2"/>
                <a:stretch>
                  <a:fillRect l="-13" t="-146" r="-783" b="1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554293" y="3515042"/>
                <a:ext cx="2676326" cy="9849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𝑛</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sSup>
                            <m:sSupPr>
                              <m:ctrlPr>
                                <a:rPr lang="en-GB" sz="3200" b="0" i="1" smtClean="0">
                                  <a:solidFill>
                                    <a:srgbClr val="FF0000"/>
                                  </a:solidFill>
                                  <a:latin typeface="Cambria Math" panose="02040503050406030204" pitchFamily="18" charset="0"/>
                                </a:rPr>
                              </m:ctrlPr>
                            </m:sSupPr>
                            <m:e>
                              <m:r>
                                <a:rPr lang="en-GB" sz="3200" b="0" i="1" smtClean="0">
                                  <a:solidFill>
                                    <a:srgbClr val="FF0000"/>
                                  </a:solidFill>
                                  <a:latin typeface="Cambria Math" panose="02040503050406030204" pitchFamily="18" charset="0"/>
                                </a:rPr>
                                <m:t>𝑣</m:t>
                              </m:r>
                            </m:e>
                            <m:sup>
                              <m:r>
                                <a:rPr lang="en-GB" sz="3200" b="0" i="1" smtClean="0">
                                  <a:solidFill>
                                    <a:srgbClr val="FF0000"/>
                                  </a:solidFill>
                                  <a:latin typeface="Cambria Math" panose="02040503050406030204" pitchFamily="18" charset="0"/>
                                </a:rPr>
                                <m:t>2</m:t>
                              </m:r>
                            </m:sup>
                          </m:sSup>
                        </m:num>
                        <m:den>
                          <m:r>
                            <a:rPr lang="en-GB" sz="3200" b="0" i="1" smtClean="0">
                              <a:solidFill>
                                <a:srgbClr val="FF0000"/>
                              </a:solidFill>
                              <a:latin typeface="Cambria Math" panose="02040503050406030204" pitchFamily="18" charset="0"/>
                            </a:rPr>
                            <m:t>𝑟</m:t>
                          </m:r>
                        </m:den>
                      </m:f>
                    </m:oMath>
                  </m:oMathPara>
                </a14:m>
                <a:endParaRPr lang="en-GB" sz="32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554293" y="3515042"/>
                <a:ext cx="2676326" cy="984950"/>
              </a:xfrm>
              <a:prstGeom prst="rect">
                <a:avLst/>
              </a:prstGeom>
              <a:blipFill rotWithShape="1">
                <a:blip r:embed="rId3"/>
                <a:stretch>
                  <a:fillRect l="-21" t="-32" r="14"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347899" y="3533659"/>
                <a:ext cx="2676326" cy="97167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𝑎</m:t>
                          </m:r>
                        </m:e>
                        <m:sub>
                          <m:r>
                            <a:rPr lang="en-GB" sz="3200" b="0" i="1" smtClean="0">
                              <a:solidFill>
                                <a:srgbClr val="FF0000"/>
                              </a:solidFill>
                              <a:latin typeface="Cambria Math" panose="02040503050406030204" pitchFamily="18" charset="0"/>
                            </a:rPr>
                            <m:t>𝑡</m:t>
                          </m:r>
                        </m:sub>
                      </m:sSub>
                      <m:r>
                        <a:rPr lang="en-GB" sz="3200" b="0" i="1" smtClean="0">
                          <a:solidFill>
                            <a:srgbClr val="FF0000"/>
                          </a:solidFill>
                          <a:latin typeface="Cambria Math" panose="02040503050406030204" pitchFamily="18" charset="0"/>
                        </a:rPr>
                        <m:t>=</m:t>
                      </m:r>
                      <m:f>
                        <m:fPr>
                          <m:ctrlPr>
                            <a:rPr lang="en-GB" sz="3200" b="0" i="1" smtClean="0">
                              <a:solidFill>
                                <a:srgbClr val="FF0000"/>
                              </a:solidFill>
                              <a:latin typeface="Cambria Math" panose="02040503050406030204" pitchFamily="18" charset="0"/>
                            </a:rPr>
                          </m:ctrlPr>
                        </m:fPr>
                        <m:num>
                          <m:r>
                            <a:rPr lang="en-GB" sz="3200" b="0" i="1" smtClean="0">
                              <a:solidFill>
                                <a:srgbClr val="FF0000"/>
                              </a:solidFill>
                              <a:latin typeface="Cambria Math" panose="02040503050406030204" pitchFamily="18" charset="0"/>
                            </a:rPr>
                            <m:t>𝑑𝑣</m:t>
                          </m:r>
                        </m:num>
                        <m:den>
                          <m:r>
                            <a:rPr lang="en-GB" sz="3200" b="0" i="1" smtClean="0">
                              <a:solidFill>
                                <a:srgbClr val="FF0000"/>
                              </a:solidFill>
                              <a:latin typeface="Cambria Math" panose="02040503050406030204" pitchFamily="18" charset="0"/>
                            </a:rPr>
                            <m:t>𝑑𝑡</m:t>
                          </m:r>
                        </m:den>
                      </m:f>
                      <m:r>
                        <a:rPr lang="en-GB" sz="3200" i="1">
                          <a:solidFill>
                            <a:srgbClr val="FF0000"/>
                          </a:solidFill>
                          <a:latin typeface="Cambria Math" panose="02040503050406030204" pitchFamily="18" charset="0"/>
                          <a:ea typeface="Cambria Math" panose="02040503050406030204" pitchFamily="18" charset="0"/>
                        </a:rPr>
                        <m:t>≠</m:t>
                      </m:r>
                      <m:r>
                        <a:rPr lang="en-GB" sz="3200" b="0" i="1" smtClean="0">
                          <a:solidFill>
                            <a:srgbClr val="FF0000"/>
                          </a:solidFill>
                          <a:latin typeface="Cambria Math" panose="02040503050406030204" pitchFamily="18" charset="0"/>
                          <a:ea typeface="MS Mincho" charset="0"/>
                          <a:cs typeface="Cambria Math" panose="02040503050406030204" pitchFamily="18" charset="0"/>
                        </a:rPr>
                        <m:t>0</m:t>
                      </m:r>
                    </m:oMath>
                  </m:oMathPara>
                </a14:m>
                <a:endParaRPr lang="en-GB" sz="3200" b="0" i="1" dirty="0" smtClean="0">
                  <a:solidFill>
                    <a:srgbClr val="FF0000"/>
                  </a:solidFill>
                  <a:latin typeface="Cambria Math" panose="02040503050406030204" pitchFamily="18" charset="0"/>
                  <a:ea typeface="MS Mincho" charset="0"/>
                  <a:cs typeface="Cambria Math" panose="020405030504060302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3347899" y="3533659"/>
                <a:ext cx="2676326" cy="971676"/>
              </a:xfrm>
              <a:prstGeom prst="rect">
                <a:avLst/>
              </a:prstGeom>
              <a:blipFill rotWithShape="1">
                <a:blip r:embed="rId4"/>
                <a:stretch>
                  <a:fillRect l="-7" t="-53" r="23" b="1"/>
                </a:stretch>
              </a:blipFill>
            </p:spPr>
            <p:txBody>
              <a:bodyPr/>
              <a:lstStyle/>
              <a:p>
                <a:r>
                  <a:rPr lang="zh-CN" altLang="en-US">
                    <a:noFill/>
                  </a:rPr>
                  <a:t> </a:t>
                </a:r>
              </a:p>
            </p:txBody>
          </p:sp>
        </mc:Fallback>
      </mc:AlternateContent>
      <p:sp>
        <p:nvSpPr>
          <p:cNvPr id="37" name="TextBox 36"/>
          <p:cNvSpPr txBox="1"/>
          <p:nvPr/>
        </p:nvSpPr>
        <p:spPr>
          <a:xfrm>
            <a:off x="6732588" y="3678123"/>
            <a:ext cx="1800200" cy="830997"/>
          </a:xfrm>
          <a:prstGeom prst="rect">
            <a:avLst/>
          </a:prstGeom>
          <a:noFill/>
        </p:spPr>
        <p:txBody>
          <a:bodyPr wrap="square" rtlCol="0">
            <a:spAutoFit/>
          </a:bodyPr>
          <a:lstStyle/>
          <a:p>
            <a:r>
              <a:rPr lang="en-GB" sz="2400" dirty="0" smtClean="0">
                <a:solidFill>
                  <a:srgbClr val="FF0000"/>
                </a:solidFill>
              </a:rPr>
              <a:t>Important to remember</a:t>
            </a:r>
            <a:endParaRPr lang="en-US" sz="2400" dirty="0">
              <a:solidFill>
                <a:srgbClr val="FF0000"/>
              </a:solidFill>
            </a:endParaRPr>
          </a:p>
        </p:txBody>
      </p:sp>
      <mc:AlternateContent xmlns:mc="http://schemas.openxmlformats.org/markup-compatibility/2006">
        <mc:Choice xmlns:a14="http://schemas.microsoft.com/office/drawing/2010/main" Requires="a14">
          <p:sp>
            <p:nvSpPr>
              <p:cNvPr id="41" name="TextBox 40"/>
              <p:cNvSpPr txBox="1"/>
              <p:nvPr/>
            </p:nvSpPr>
            <p:spPr>
              <a:xfrm>
                <a:off x="3502160" y="2333141"/>
                <a:ext cx="5586658" cy="369332"/>
              </a:xfrm>
              <a:prstGeom prst="rect">
                <a:avLst/>
              </a:prstGeom>
              <a:noFill/>
            </p:spPr>
            <p:txBody>
              <a:bodyPr wrap="none" rtlCol="0">
                <a:spAutoFit/>
              </a:bodyPr>
              <a:lstStyle/>
              <a:p>
                <a:r>
                  <a:rPr lang="en-GB" dirty="0" smtClean="0"/>
                  <a:t>The radius of curvature of the trajectory is constant: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m:t>
                    </m:r>
                  </m:oMath>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3502160" y="2333141"/>
                <a:ext cx="5586658" cy="369332"/>
              </a:xfrm>
              <a:prstGeom prst="rect">
                <a:avLst/>
              </a:prstGeom>
              <a:blipFill rotWithShape="1">
                <a:blip r:embed="rId5"/>
                <a:stretch>
                  <a:fillRect l="-2" t="-41" r="1" b="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683568" y="5397023"/>
                <a:ext cx="7379675" cy="1200329"/>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GB" sz="2400" i="1">
                            <a:latin typeface="Cambria Math" panose="02040503050406030204" pitchFamily="18" charset="0"/>
                          </a:rPr>
                          <m:t>𝑎</m:t>
                        </m:r>
                      </m:e>
                      <m:sub>
                        <m:r>
                          <a:rPr lang="en-GB" sz="2400" i="1">
                            <a:latin typeface="Cambria Math" panose="02040503050406030204" pitchFamily="18" charset="0"/>
                          </a:rPr>
                          <m:t>𝑛</m:t>
                        </m:r>
                      </m:sub>
                    </m:sSub>
                  </m:oMath>
                </a14:m>
                <a:r>
                  <a:rPr lang="en-US" sz="2400" dirty="0" smtClean="0"/>
                  <a:t> is named centripetal acceleration, radial acceleration, or radial component of the acceleration</a:t>
                </a:r>
                <a:endParaRPr lang="en-US" sz="2400" dirty="0" smtClean="0"/>
              </a:p>
              <a:p>
                <a14:m>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𝑡</m:t>
                        </m:r>
                      </m:sub>
                    </m:sSub>
                  </m:oMath>
                </a14:m>
                <a:r>
                  <a:rPr lang="en-US" sz="2400" dirty="0" smtClean="0"/>
                  <a:t> is named tangential component of the acceleration  </a:t>
                </a:r>
                <a:endParaRPr lang="en-US" sz="2400" dirty="0"/>
              </a:p>
            </p:txBody>
          </p:sp>
        </mc:Choice>
        <mc:Fallback>
          <p:sp>
            <p:nvSpPr>
              <p:cNvPr id="13" name="Rectangle 12"/>
              <p:cNvSpPr>
                <a:spLocks noRot="1" noChangeAspect="1" noMove="1" noResize="1" noEditPoints="1" noAdjustHandles="1" noChangeArrowheads="1" noChangeShapeType="1" noTextEdit="1"/>
              </p:cNvSpPr>
              <p:nvPr/>
            </p:nvSpPr>
            <p:spPr>
              <a:xfrm>
                <a:off x="683568" y="5397023"/>
                <a:ext cx="7379675" cy="1200329"/>
              </a:xfrm>
              <a:prstGeom prst="rect">
                <a:avLst/>
              </a:prstGeom>
              <a:blipFill rotWithShape="1">
                <a:blip r:embed="rId6"/>
                <a:stretch>
                  <a:fillRect l="-4" t="-13" b="28"/>
                </a:stretch>
              </a:blipFill>
            </p:spPr>
            <p:txBody>
              <a:bodyPr/>
              <a:lstStyle/>
              <a:p>
                <a:r>
                  <a:rPr lang="zh-CN" altLang="en-US">
                    <a:noFill/>
                  </a:rPr>
                  <a:t> </a:t>
                </a:r>
              </a:p>
            </p:txBody>
          </p:sp>
        </mc:Fallback>
      </mc:AlternateContent>
      <p:cxnSp>
        <p:nvCxnSpPr>
          <p:cNvPr id="6" name="Straight Connector 5"/>
          <p:cNvCxnSpPr/>
          <p:nvPr/>
        </p:nvCxnSpPr>
        <p:spPr>
          <a:xfrm flipH="1" flipV="1">
            <a:off x="1691680" y="1484785"/>
            <a:ext cx="720080" cy="9007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1806567" y="1952251"/>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806567" y="1952251"/>
                <a:ext cx="171777" cy="276999"/>
              </a:xfrm>
              <a:prstGeom prst="rect">
                <a:avLst/>
              </a:prstGeom>
              <a:blipFill rotWithShape="1">
                <a:blip r:embed="rId7"/>
                <a:stretch>
                  <a:fillRect l="-365" t="-94" r="-17928" b="144"/>
                </a:stretch>
              </a:blipFill>
            </p:spPr>
            <p:txBody>
              <a:bodyPr/>
              <a:lstStyle/>
              <a:p>
                <a:r>
                  <a:rPr lang="zh-CN" altLang="en-US">
                    <a:noFill/>
                  </a:rPr>
                  <a:t> </a:t>
                </a:r>
              </a:p>
            </p:txBody>
          </p:sp>
        </mc:Fallback>
      </mc:AlternateContent>
      <p:cxnSp>
        <p:nvCxnSpPr>
          <p:cNvPr id="14" name="Straight Arrow Connector 13"/>
          <p:cNvCxnSpPr/>
          <p:nvPr/>
        </p:nvCxnSpPr>
        <p:spPr>
          <a:xfrm>
            <a:off x="3707904" y="1124744"/>
            <a:ext cx="2087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843808" y="1628800"/>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9" name="Rectangle 8"/>
          <p:cNvSpPr/>
          <p:nvPr/>
        </p:nvSpPr>
        <p:spPr>
          <a:xfrm>
            <a:off x="5292080" y="3102162"/>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664634" y="3078351"/>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39552" y="1007945"/>
                <a:ext cx="4752528" cy="646331"/>
              </a:xfrm>
              <a:prstGeom prst="rect">
                <a:avLst/>
              </a:prstGeom>
              <a:noFill/>
            </p:spPr>
            <p:txBody>
              <a:bodyPr wrap="square" rtlCol="0">
                <a:spAutoFit/>
              </a:bodyPr>
              <a:lstStyle/>
              <a:p>
                <a:r>
                  <a:rPr lang="en-GB" dirty="0" smtClean="0"/>
                  <a:t>The length </a:t>
                </a:r>
                <a14:m>
                  <m:oMath xmlns:m="http://schemas.openxmlformats.org/officeDocument/2006/math">
                    <m:r>
                      <a:rPr lang="en-GB" b="0" i="1" smtClean="0">
                        <a:latin typeface="Cambria Math" panose="02040503050406030204" pitchFamily="18" charset="0"/>
                      </a:rPr>
                      <m:t>𝑆</m:t>
                    </m:r>
                  </m:oMath>
                </a14:m>
                <a:r>
                  <a:rPr lang="en-US" dirty="0" smtClean="0"/>
                  <a:t> travelled along the circular path of radius </a:t>
                </a:r>
                <a14:m>
                  <m:oMath xmlns:m="http://schemas.openxmlformats.org/officeDocument/2006/math">
                    <m:r>
                      <a:rPr lang="en-US" i="1" dirty="0" smtClean="0">
                        <a:latin typeface="Cambria Math" panose="02040503050406030204" pitchFamily="18" charset="0"/>
                      </a:rPr>
                      <m:t>𝑟</m:t>
                    </m:r>
                  </m:oMath>
                </a14:m>
                <a:r>
                  <a:rPr lang="en-US" dirty="0" smtClean="0"/>
                  <a:t> corresponding to a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is:</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39552" y="1007945"/>
                <a:ext cx="4752528" cy="646331"/>
              </a:xfrm>
              <a:prstGeom prst="rect">
                <a:avLst/>
              </a:prstGeom>
              <a:blipFill rotWithShape="1">
                <a:blip r:embed="rId2"/>
                <a:stretch>
                  <a:fillRect l="-9" t="-31" r="13" b="16"/>
                </a:stretch>
              </a:blipFill>
            </p:spPr>
            <p:txBody>
              <a:bodyPr/>
              <a:lstStyle/>
              <a:p>
                <a:r>
                  <a:rPr lang="zh-CN" altLang="en-US">
                    <a:noFill/>
                  </a:rPr>
                  <a:t> </a:t>
                </a:r>
              </a:p>
            </p:txBody>
          </p:sp>
        </mc:Fallback>
      </mc:AlternateContent>
      <p:cxnSp>
        <p:nvCxnSpPr>
          <p:cNvPr id="11" name="Straight Arrow Connector 10"/>
          <p:cNvCxnSpPr/>
          <p:nvPr/>
        </p:nvCxnSpPr>
        <p:spPr>
          <a:xfrm>
            <a:off x="6739534" y="105273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172400" y="213285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9" name="Rectangle 8"/>
          <p:cNvSpPr/>
          <p:nvPr/>
        </p:nvSpPr>
        <p:spPr>
          <a:xfrm>
            <a:off x="5292080" y="3102162"/>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664634" y="3078351"/>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39552" y="1007945"/>
                <a:ext cx="4752528" cy="646331"/>
              </a:xfrm>
              <a:prstGeom prst="rect">
                <a:avLst/>
              </a:prstGeom>
              <a:noFill/>
            </p:spPr>
            <p:txBody>
              <a:bodyPr wrap="square" rtlCol="0">
                <a:spAutoFit/>
              </a:bodyPr>
              <a:lstStyle/>
              <a:p>
                <a:r>
                  <a:rPr lang="en-GB" dirty="0" smtClean="0"/>
                  <a:t>The length </a:t>
                </a:r>
                <a14:m>
                  <m:oMath xmlns:m="http://schemas.openxmlformats.org/officeDocument/2006/math">
                    <m:r>
                      <a:rPr lang="en-GB" b="0" i="1" smtClean="0">
                        <a:latin typeface="Cambria Math" panose="02040503050406030204" pitchFamily="18" charset="0"/>
                      </a:rPr>
                      <m:t>𝑆</m:t>
                    </m:r>
                  </m:oMath>
                </a14:m>
                <a:r>
                  <a:rPr lang="en-US" dirty="0" smtClean="0"/>
                  <a:t> travelled along the circular path of radius </a:t>
                </a:r>
                <a14:m>
                  <m:oMath xmlns:m="http://schemas.openxmlformats.org/officeDocument/2006/math">
                    <m:r>
                      <a:rPr lang="en-US" i="1" dirty="0" smtClean="0">
                        <a:latin typeface="Cambria Math" panose="02040503050406030204" pitchFamily="18" charset="0"/>
                      </a:rPr>
                      <m:t>𝑟</m:t>
                    </m:r>
                  </m:oMath>
                </a14:m>
                <a:r>
                  <a:rPr lang="en-US" dirty="0" smtClean="0"/>
                  <a:t> corresponding to a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is:</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39552" y="1007945"/>
                <a:ext cx="4752528" cy="646331"/>
              </a:xfrm>
              <a:prstGeom prst="rect">
                <a:avLst/>
              </a:prstGeom>
              <a:blipFill rotWithShape="1">
                <a:blip r:embed="rId2"/>
                <a:stretch>
                  <a:fillRect l="-9" t="-31" r="1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259632" y="1778054"/>
                <a:ext cx="146206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𝑆</m:t>
                      </m:r>
                      <m:r>
                        <a:rPr lang="en-GB" sz="3600" b="0" i="1" smtClean="0">
                          <a:latin typeface="Cambria Math" panose="02040503050406030204" pitchFamily="18" charset="0"/>
                        </a:rPr>
                        <m:t>=</m:t>
                      </m:r>
                      <m:r>
                        <a:rPr lang="en-GB" sz="3600" b="0" i="1" smtClean="0">
                          <a:latin typeface="Cambria Math" panose="02040503050406030204" pitchFamily="18" charset="0"/>
                        </a:rPr>
                        <m:t>𝑟</m:t>
                      </m:r>
                      <m:r>
                        <a:rPr lang="en-GB" sz="3600" b="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1259632" y="1778054"/>
                <a:ext cx="1462067" cy="553998"/>
              </a:xfrm>
              <a:prstGeom prst="rect">
                <a:avLst/>
              </a:prstGeom>
              <a:blipFill rotWithShape="1">
                <a:blip r:embed="rId3"/>
                <a:stretch>
                  <a:fillRect l="-29" t="-10" r="-3555" b="60"/>
                </a:stretch>
              </a:blipFill>
            </p:spPr>
            <p:txBody>
              <a:bodyPr/>
              <a:lstStyle/>
              <a:p>
                <a:r>
                  <a:rPr lang="zh-CN" altLang="en-US">
                    <a:noFill/>
                  </a:rPr>
                  <a:t> </a:t>
                </a:r>
              </a:p>
            </p:txBody>
          </p:sp>
        </mc:Fallback>
      </mc:AlternateContent>
      <p:cxnSp>
        <p:nvCxnSpPr>
          <p:cNvPr id="11" name="Straight Arrow Connector 10"/>
          <p:cNvCxnSpPr/>
          <p:nvPr/>
        </p:nvCxnSpPr>
        <p:spPr>
          <a:xfrm>
            <a:off x="6739534" y="105273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172400" y="213285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9" name="Rectangle 8"/>
          <p:cNvSpPr/>
          <p:nvPr/>
        </p:nvSpPr>
        <p:spPr>
          <a:xfrm>
            <a:off x="5292080" y="3102162"/>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664634" y="3078351"/>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39552" y="1007945"/>
                <a:ext cx="4752528" cy="646331"/>
              </a:xfrm>
              <a:prstGeom prst="rect">
                <a:avLst/>
              </a:prstGeom>
              <a:noFill/>
            </p:spPr>
            <p:txBody>
              <a:bodyPr wrap="square" rtlCol="0">
                <a:spAutoFit/>
              </a:bodyPr>
              <a:lstStyle/>
              <a:p>
                <a:r>
                  <a:rPr lang="en-GB" dirty="0" smtClean="0"/>
                  <a:t>The length </a:t>
                </a:r>
                <a14:m>
                  <m:oMath xmlns:m="http://schemas.openxmlformats.org/officeDocument/2006/math">
                    <m:r>
                      <a:rPr lang="en-GB" b="0" i="1" smtClean="0">
                        <a:latin typeface="Cambria Math" panose="02040503050406030204" pitchFamily="18" charset="0"/>
                      </a:rPr>
                      <m:t>𝑆</m:t>
                    </m:r>
                  </m:oMath>
                </a14:m>
                <a:r>
                  <a:rPr lang="en-US" dirty="0" smtClean="0"/>
                  <a:t> travelled along the circular path of radius </a:t>
                </a:r>
                <a14:m>
                  <m:oMath xmlns:m="http://schemas.openxmlformats.org/officeDocument/2006/math">
                    <m:r>
                      <a:rPr lang="en-US" i="1" dirty="0" smtClean="0">
                        <a:latin typeface="Cambria Math" panose="02040503050406030204" pitchFamily="18" charset="0"/>
                      </a:rPr>
                      <m:t>𝑟</m:t>
                    </m:r>
                  </m:oMath>
                </a14:m>
                <a:r>
                  <a:rPr lang="en-US" dirty="0" smtClean="0"/>
                  <a:t> corresponding to a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is:</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39552" y="1007945"/>
                <a:ext cx="4752528" cy="646331"/>
              </a:xfrm>
              <a:prstGeom prst="rect">
                <a:avLst/>
              </a:prstGeom>
              <a:blipFill rotWithShape="1">
                <a:blip r:embed="rId2"/>
                <a:stretch>
                  <a:fillRect l="-9" t="-31" r="1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259632" y="1778054"/>
                <a:ext cx="146206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𝑆</m:t>
                      </m:r>
                      <m:r>
                        <a:rPr lang="en-GB" sz="3600" b="0" i="1" smtClean="0">
                          <a:latin typeface="Cambria Math" panose="02040503050406030204" pitchFamily="18" charset="0"/>
                        </a:rPr>
                        <m:t>=</m:t>
                      </m:r>
                      <m:r>
                        <a:rPr lang="en-GB" sz="3600" b="0" i="1" smtClean="0">
                          <a:latin typeface="Cambria Math" panose="02040503050406030204" pitchFamily="18" charset="0"/>
                        </a:rPr>
                        <m:t>𝑟</m:t>
                      </m:r>
                      <m:r>
                        <a:rPr lang="en-GB" sz="3600" b="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1259632" y="1778054"/>
                <a:ext cx="1462067" cy="553998"/>
              </a:xfrm>
              <a:prstGeom prst="rect">
                <a:avLst/>
              </a:prstGeom>
              <a:blipFill rotWithShape="1">
                <a:blip r:embed="rId3"/>
                <a:stretch>
                  <a:fillRect l="-29" t="-10" r="-3555"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90869" y="2519185"/>
                <a:ext cx="3085235" cy="646331"/>
              </a:xfrm>
              <a:prstGeom prst="rect">
                <a:avLst/>
              </a:prstGeom>
              <a:noFill/>
            </p:spPr>
            <p:txBody>
              <a:bodyPr wrap="square" rtlCol="0">
                <a:spAutoFit/>
              </a:bodyPr>
              <a:lstStyle/>
              <a:p>
                <a:r>
                  <a:rPr lang="en-GB" dirty="0" smtClean="0"/>
                  <a:t>The velocity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𝑑𝑆</m:t>
                        </m:r>
                      </m:num>
                      <m:den>
                        <m:r>
                          <a:rPr lang="en-GB" b="0" i="1" smtClean="0">
                            <a:latin typeface="Cambria Math" panose="02040503050406030204" pitchFamily="18" charset="0"/>
                          </a:rPr>
                          <m:t>𝑑𝑡</m:t>
                        </m:r>
                      </m:den>
                    </m:f>
                  </m:oMath>
                </a14:m>
                <a:r>
                  <a:rPr lang="en-GB" dirty="0" smtClean="0"/>
                  <a:t> is then: </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90869" y="2519185"/>
                <a:ext cx="3085235" cy="646331"/>
              </a:xfrm>
              <a:prstGeom prst="rect">
                <a:avLst/>
              </a:prstGeom>
              <a:blipFill rotWithShape="1">
                <a:blip r:embed="rId4"/>
                <a:stretch>
                  <a:fillRect l="-10" t="-22" r="3"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132485" y="3068960"/>
                <a:ext cx="2331151"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smtClean="0">
                          <a:latin typeface="Cambria Math" panose="02040503050406030204" pitchFamily="18" charset="0"/>
                        </a:rPr>
                        <m:t>=</m:t>
                      </m:r>
                      <m:r>
                        <a:rPr lang="en-GB" sz="2800" b="0" i="1" smtClean="0">
                          <a:latin typeface="Cambria Math" panose="02040503050406030204" pitchFamily="18" charset="0"/>
                        </a:rPr>
                        <m:t>𝑟</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r>
                            <a:rPr lang="en-GB" sz="2800" b="0" i="1" smtClean="0">
                              <a:latin typeface="Cambria Math" panose="02040503050406030204" pitchFamily="18" charset="0"/>
                              <a:ea typeface="Cambria Math" panose="02040503050406030204" pitchFamily="18" charset="0"/>
                            </a:rPr>
                            <m:t>𝜃</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1132485" y="3068960"/>
                <a:ext cx="2331151" cy="818044"/>
              </a:xfrm>
              <a:prstGeom prst="rect">
                <a:avLst/>
              </a:prstGeom>
              <a:blipFill rotWithShape="1">
                <a:blip r:embed="rId5"/>
                <a:stretch>
                  <a:fillRect l="-12" t="-1" r="-1048" b="21"/>
                </a:stretch>
              </a:blipFill>
            </p:spPr>
            <p:txBody>
              <a:bodyPr/>
              <a:lstStyle/>
              <a:p>
                <a:r>
                  <a:rPr lang="zh-CN" altLang="en-US">
                    <a:noFill/>
                  </a:rPr>
                  <a:t> </a:t>
                </a:r>
              </a:p>
            </p:txBody>
          </p:sp>
        </mc:Fallback>
      </mc:AlternateContent>
      <p:cxnSp>
        <p:nvCxnSpPr>
          <p:cNvPr id="16" name="Straight Arrow Connector 15"/>
          <p:cNvCxnSpPr/>
          <p:nvPr/>
        </p:nvCxnSpPr>
        <p:spPr>
          <a:xfrm>
            <a:off x="6739534" y="105273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72400" y="213285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2029" y="4973600"/>
            <a:ext cx="2468946" cy="1263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9" name="Rectangle 8"/>
          <p:cNvSpPr/>
          <p:nvPr/>
        </p:nvSpPr>
        <p:spPr>
          <a:xfrm>
            <a:off x="5292080" y="3102162"/>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664634" y="3078351"/>
            <a:ext cx="864096"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39552" y="1007945"/>
                <a:ext cx="4752528" cy="646331"/>
              </a:xfrm>
              <a:prstGeom prst="rect">
                <a:avLst/>
              </a:prstGeom>
              <a:noFill/>
            </p:spPr>
            <p:txBody>
              <a:bodyPr wrap="square" rtlCol="0">
                <a:spAutoFit/>
              </a:bodyPr>
              <a:lstStyle/>
              <a:p>
                <a:r>
                  <a:rPr lang="en-GB" dirty="0" smtClean="0"/>
                  <a:t>The length </a:t>
                </a:r>
                <a14:m>
                  <m:oMath xmlns:m="http://schemas.openxmlformats.org/officeDocument/2006/math">
                    <m:r>
                      <a:rPr lang="en-GB" b="0" i="1" smtClean="0">
                        <a:latin typeface="Cambria Math" panose="02040503050406030204" pitchFamily="18" charset="0"/>
                      </a:rPr>
                      <m:t>𝑆</m:t>
                    </m:r>
                  </m:oMath>
                </a14:m>
                <a:r>
                  <a:rPr lang="en-US" dirty="0" smtClean="0"/>
                  <a:t> travelled along the circular path of radius </a:t>
                </a:r>
                <a14:m>
                  <m:oMath xmlns:m="http://schemas.openxmlformats.org/officeDocument/2006/math">
                    <m:r>
                      <a:rPr lang="en-US" i="1" dirty="0" smtClean="0">
                        <a:latin typeface="Cambria Math" panose="02040503050406030204" pitchFamily="18" charset="0"/>
                      </a:rPr>
                      <m:t>𝑟</m:t>
                    </m:r>
                  </m:oMath>
                </a14:m>
                <a:r>
                  <a:rPr lang="en-US" dirty="0" smtClean="0"/>
                  <a:t> corresponding to a angle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is:</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39552" y="1007945"/>
                <a:ext cx="4752528" cy="646331"/>
              </a:xfrm>
              <a:prstGeom prst="rect">
                <a:avLst/>
              </a:prstGeom>
              <a:blipFill rotWithShape="1">
                <a:blip r:embed="rId2"/>
                <a:stretch>
                  <a:fillRect l="-9" t="-31" r="13"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259632" y="1778054"/>
                <a:ext cx="146206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𝑆</m:t>
                      </m:r>
                      <m:r>
                        <a:rPr lang="en-GB" sz="3600" b="0" i="1" smtClean="0">
                          <a:latin typeface="Cambria Math" panose="02040503050406030204" pitchFamily="18" charset="0"/>
                        </a:rPr>
                        <m:t>=</m:t>
                      </m:r>
                      <m:r>
                        <a:rPr lang="en-GB" sz="3600" b="0" i="1" smtClean="0">
                          <a:latin typeface="Cambria Math" panose="02040503050406030204" pitchFamily="18" charset="0"/>
                        </a:rPr>
                        <m:t>𝑟</m:t>
                      </m:r>
                      <m:r>
                        <a:rPr lang="en-GB" sz="3600" b="0" i="1" smtClean="0">
                          <a:latin typeface="Cambria Math" panose="02040503050406030204" pitchFamily="18" charset="0"/>
                          <a:ea typeface="Cambria Math" panose="02040503050406030204" pitchFamily="18" charset="0"/>
                        </a:rPr>
                        <m:t>𝜃</m:t>
                      </m:r>
                    </m:oMath>
                  </m:oMathPara>
                </a14:m>
                <a:endParaRPr lang="en-US" sz="3600" dirty="0"/>
              </a:p>
            </p:txBody>
          </p:sp>
        </mc:Choice>
        <mc:Fallback>
          <p:sp>
            <p:nvSpPr>
              <p:cNvPr id="13" name="TextBox 12"/>
              <p:cNvSpPr txBox="1">
                <a:spLocks noRot="1" noChangeAspect="1" noMove="1" noResize="1" noEditPoints="1" noAdjustHandles="1" noChangeArrowheads="1" noChangeShapeType="1" noTextEdit="1"/>
              </p:cNvSpPr>
              <p:nvPr/>
            </p:nvSpPr>
            <p:spPr>
              <a:xfrm>
                <a:off x="1259632" y="1778054"/>
                <a:ext cx="1462067" cy="553998"/>
              </a:xfrm>
              <a:prstGeom prst="rect">
                <a:avLst/>
              </a:prstGeom>
              <a:blipFill rotWithShape="1">
                <a:blip r:embed="rId3"/>
                <a:stretch>
                  <a:fillRect l="-29" t="-10" r="-3555"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590869" y="2519185"/>
                <a:ext cx="3085235" cy="646331"/>
              </a:xfrm>
              <a:prstGeom prst="rect">
                <a:avLst/>
              </a:prstGeom>
              <a:noFill/>
            </p:spPr>
            <p:txBody>
              <a:bodyPr wrap="square" rtlCol="0">
                <a:spAutoFit/>
              </a:bodyPr>
              <a:lstStyle/>
              <a:p>
                <a:r>
                  <a:rPr lang="en-GB" dirty="0" smtClean="0"/>
                  <a:t>The velocity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𝑑𝑆</m:t>
                        </m:r>
                      </m:num>
                      <m:den>
                        <m:r>
                          <a:rPr lang="en-GB" b="0" i="1" smtClean="0">
                            <a:latin typeface="Cambria Math" panose="02040503050406030204" pitchFamily="18" charset="0"/>
                          </a:rPr>
                          <m:t>𝑑𝑡</m:t>
                        </m:r>
                      </m:den>
                    </m:f>
                  </m:oMath>
                </a14:m>
                <a:r>
                  <a:rPr lang="en-GB" dirty="0" smtClean="0"/>
                  <a:t> is then: </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90869" y="2519185"/>
                <a:ext cx="3085235" cy="646331"/>
              </a:xfrm>
              <a:prstGeom prst="rect">
                <a:avLst/>
              </a:prstGeom>
              <a:blipFill rotWithShape="1">
                <a:blip r:embed="rId4"/>
                <a:stretch>
                  <a:fillRect l="-10" t="-22" r="3"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132485" y="3068960"/>
                <a:ext cx="2331151"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smtClean="0">
                          <a:latin typeface="Cambria Math" panose="02040503050406030204" pitchFamily="18" charset="0"/>
                        </a:rPr>
                        <m:t>=</m:t>
                      </m:r>
                      <m:r>
                        <a:rPr lang="en-GB" sz="2800" b="0" i="1" smtClean="0">
                          <a:latin typeface="Cambria Math" panose="02040503050406030204" pitchFamily="18" charset="0"/>
                        </a:rPr>
                        <m:t>𝑟</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r>
                            <a:rPr lang="en-GB" sz="2800" b="0" i="1" smtClean="0">
                              <a:latin typeface="Cambria Math" panose="02040503050406030204" pitchFamily="18" charset="0"/>
                              <a:ea typeface="Cambria Math" panose="02040503050406030204" pitchFamily="18" charset="0"/>
                            </a:rPr>
                            <m:t>𝜃</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r>
                        <a:rPr lang="en-GB" sz="2800" b="0" i="1" smtClean="0">
                          <a:latin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𝜔</m:t>
                      </m:r>
                    </m:oMath>
                  </m:oMathPara>
                </a14:m>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1132485" y="3068960"/>
                <a:ext cx="2331151" cy="818044"/>
              </a:xfrm>
              <a:prstGeom prst="rect">
                <a:avLst/>
              </a:prstGeom>
              <a:blipFill rotWithShape="1">
                <a:blip r:embed="rId5"/>
                <a:stretch>
                  <a:fillRect l="-12" t="-1" r="-1048" b="21"/>
                </a:stretch>
              </a:blipFill>
            </p:spPr>
            <p:txBody>
              <a:bodyPr/>
              <a:lstStyle/>
              <a:p>
                <a:r>
                  <a:rPr lang="zh-CN" altLang="en-US">
                    <a:noFill/>
                  </a:rPr>
                  <a:t> </a:t>
                </a:r>
              </a:p>
            </p:txBody>
          </p:sp>
        </mc:Fallback>
      </mc:AlternateContent>
      <p:sp>
        <p:nvSpPr>
          <p:cNvPr id="16" name="Right Arrow 15"/>
          <p:cNvSpPr/>
          <p:nvPr/>
        </p:nvSpPr>
        <p:spPr>
          <a:xfrm>
            <a:off x="623045" y="533721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1422029" y="4973600"/>
                <a:ext cx="2468946" cy="10481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𝜔</m:t>
                      </m:r>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𝑣</m:t>
                          </m:r>
                        </m:num>
                        <m:den>
                          <m:r>
                            <a:rPr lang="en-GB" sz="3600" b="0" i="1" smtClean="0">
                              <a:latin typeface="Cambria Math" panose="02040503050406030204" pitchFamily="18" charset="0"/>
                              <a:ea typeface="Cambria Math" panose="02040503050406030204" pitchFamily="18" charset="0"/>
                            </a:rPr>
                            <m:t>𝑟</m:t>
                          </m:r>
                        </m:den>
                      </m:f>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𝑑</m:t>
                          </m:r>
                          <m:r>
                            <a:rPr lang="en-GB" sz="3600" b="0" i="1" smtClean="0">
                              <a:latin typeface="Cambria Math" panose="02040503050406030204" pitchFamily="18" charset="0"/>
                              <a:ea typeface="Cambria Math" panose="02040503050406030204" pitchFamily="18" charset="0"/>
                            </a:rPr>
                            <m:t>𝜃</m:t>
                          </m:r>
                        </m:num>
                        <m:den>
                          <m:r>
                            <a:rPr lang="en-GB" sz="3600" b="0" i="1" smtClean="0">
                              <a:latin typeface="Cambria Math" panose="02040503050406030204" pitchFamily="18" charset="0"/>
                              <a:ea typeface="Cambria Math" panose="02040503050406030204" pitchFamily="18" charset="0"/>
                            </a:rPr>
                            <m:t>𝑑𝑡</m:t>
                          </m:r>
                        </m:den>
                      </m:f>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1422029" y="4973600"/>
                <a:ext cx="2468946" cy="1048172"/>
              </a:xfrm>
              <a:prstGeom prst="rect">
                <a:avLst/>
              </a:prstGeom>
              <a:blipFill rotWithShape="1">
                <a:blip r:embed="rId6"/>
                <a:stretch>
                  <a:fillRect l="-11" t="-27" r="-1581"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52493" y="4365104"/>
                <a:ext cx="3598293" cy="369332"/>
              </a:xfrm>
              <a:prstGeom prst="rect">
                <a:avLst/>
              </a:prstGeom>
              <a:noFill/>
            </p:spPr>
            <p:txBody>
              <a:bodyPr wrap="none" rtlCol="0">
                <a:spAutoFit/>
              </a:bodyPr>
              <a:lstStyle/>
              <a:p>
                <a:r>
                  <a:rPr lang="en-GB" dirty="0" smtClean="0"/>
                  <a:t>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smtClean="0"/>
                  <a:t> (unit: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52493" y="4365104"/>
                <a:ext cx="3598293" cy="369332"/>
              </a:xfrm>
              <a:prstGeom prst="rect">
                <a:avLst/>
              </a:prstGeom>
              <a:blipFill rotWithShape="1">
                <a:blip r:embed="rId7"/>
                <a:stretch>
                  <a:fillRect l="-1" t="-31" r="12" b="138"/>
                </a:stretch>
              </a:blipFill>
            </p:spPr>
            <p:txBody>
              <a:bodyPr/>
              <a:lstStyle/>
              <a:p>
                <a:r>
                  <a:rPr lang="zh-CN" altLang="en-US">
                    <a:noFill/>
                  </a:rPr>
                  <a:t> </a:t>
                </a:r>
              </a:p>
            </p:txBody>
          </p:sp>
        </mc:Fallback>
      </mc:AlternateContent>
      <p:sp>
        <p:nvSpPr>
          <p:cNvPr id="6" name="TextBox 5"/>
          <p:cNvSpPr txBox="1"/>
          <p:nvPr/>
        </p:nvSpPr>
        <p:spPr>
          <a:xfrm>
            <a:off x="1367012" y="6313485"/>
            <a:ext cx="6768752" cy="369332"/>
          </a:xfrm>
          <a:prstGeom prst="rect">
            <a:avLst/>
          </a:prstGeom>
          <a:noFill/>
        </p:spPr>
        <p:txBody>
          <a:bodyPr wrap="square" rtlCol="0">
            <a:spAutoFit/>
          </a:bodyPr>
          <a:lstStyle/>
          <a:p>
            <a:r>
              <a:rPr lang="en-GB" dirty="0" smtClean="0">
                <a:solidFill>
                  <a:srgbClr val="FF0000"/>
                </a:solidFill>
              </a:rPr>
              <a:t>Important to remember</a:t>
            </a:r>
            <a:endParaRPr lang="en-US" dirty="0">
              <a:solidFill>
                <a:srgbClr val="FF0000"/>
              </a:solidFill>
            </a:endParaRPr>
          </a:p>
        </p:txBody>
      </p:sp>
      <p:cxnSp>
        <p:nvCxnSpPr>
          <p:cNvPr id="19" name="Straight Arrow Connector 18"/>
          <p:cNvCxnSpPr/>
          <p:nvPr/>
        </p:nvCxnSpPr>
        <p:spPr>
          <a:xfrm>
            <a:off x="6739534" y="105273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172400" y="2132856"/>
            <a:ext cx="2087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Intrinsic coordinates: 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Arrow Connector 6"/>
          <p:cNvCxnSpPr/>
          <p:nvPr/>
        </p:nvCxnSpPr>
        <p:spPr>
          <a:xfrm flipV="1">
            <a:off x="3531172" y="1866838"/>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48021" y="2317559"/>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27584" y="980728"/>
            <a:ext cx="360040" cy="3600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3344862" y="1421001"/>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15" name="TextBox 14"/>
              <p:cNvSpPr txBox="1">
                <a:spLocks noRot="1" noChangeAspect="1" noMove="1" noResize="1" noEditPoints="1" noAdjustHandles="1" noChangeArrowheads="1" noChangeShapeType="1" noTextEdit="1"/>
              </p:cNvSpPr>
              <p:nvPr/>
            </p:nvSpPr>
            <p:spPr>
              <a:xfrm>
                <a:off x="3344862" y="1421001"/>
                <a:ext cx="670825" cy="677108"/>
              </a:xfrm>
              <a:prstGeom prst="rect">
                <a:avLst/>
              </a:prstGeom>
              <a:blipFill rotWithShape="1">
                <a:blip r:embed="rId1"/>
                <a:stretch>
                  <a:fillRect l="-47" t="-75" r="-11178" b="-2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458549" y="2823900"/>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3458549" y="2823900"/>
                <a:ext cx="753411" cy="677108"/>
              </a:xfrm>
              <a:prstGeom prst="rect">
                <a:avLst/>
              </a:prstGeom>
              <a:blipFill rotWithShape="1">
                <a:blip r:embed="rId2"/>
                <a:stretch>
                  <a:fillRect l="-45" t="-8" r="-10113" b="-338"/>
                </a:stretch>
              </a:blipFill>
            </p:spPr>
            <p:txBody>
              <a:bodyPr/>
              <a:lstStyle/>
              <a:p>
                <a:r>
                  <a:rPr lang="zh-CN" altLang="en-US">
                    <a:noFill/>
                  </a:rPr>
                  <a:t> </a:t>
                </a:r>
              </a:p>
            </p:txBody>
          </p:sp>
        </mc:Fallback>
      </mc:AlternateContent>
      <p:sp>
        <p:nvSpPr>
          <p:cNvPr id="19" name="TextBox 18"/>
          <p:cNvSpPr txBox="1"/>
          <p:nvPr/>
        </p:nvSpPr>
        <p:spPr>
          <a:xfrm>
            <a:off x="564240" y="4517802"/>
            <a:ext cx="7887901" cy="1200329"/>
          </a:xfrm>
          <a:prstGeom prst="rect">
            <a:avLst/>
          </a:prstGeom>
          <a:noFill/>
        </p:spPr>
        <p:txBody>
          <a:bodyPr wrap="square" rtlCol="0">
            <a:spAutoFit/>
          </a:bodyPr>
          <a:lstStyle/>
          <a:p>
            <a:r>
              <a:rPr lang="en-GB" sz="2400" dirty="0" smtClean="0"/>
              <a:t>The acceleration vector can be described as the sum of two vectors: </a:t>
            </a:r>
            <a:endParaRPr lang="en-GB" sz="2400" dirty="0" smtClean="0"/>
          </a:p>
          <a:p>
            <a:r>
              <a:rPr lang="en-GB" sz="2400" dirty="0" smtClean="0"/>
              <a:t> </a:t>
            </a:r>
            <a:endParaRPr lang="en-US" sz="2400" dirty="0"/>
          </a:p>
        </p:txBody>
      </p:sp>
      <p:sp>
        <p:nvSpPr>
          <p:cNvPr id="27" name="Freeform 26"/>
          <p:cNvSpPr/>
          <p:nvPr/>
        </p:nvSpPr>
        <p:spPr>
          <a:xfrm rot="19266034">
            <a:off x="2440310" y="2027643"/>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3548021" y="2364926"/>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4578575" y="2242297"/>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4578575" y="2242297"/>
                <a:ext cx="469039" cy="677108"/>
              </a:xfrm>
              <a:prstGeom prst="rect">
                <a:avLst/>
              </a:prstGeom>
              <a:blipFill rotWithShape="1">
                <a:blip r:embed="rId3"/>
                <a:stretch>
                  <a:fillRect l="-48" t="-17" r="-16111"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3298409" y="2130030"/>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3298409" y="2130030"/>
                <a:ext cx="206018" cy="276999"/>
              </a:xfrm>
              <a:prstGeom prst="rect">
                <a:avLst/>
              </a:prstGeom>
              <a:blipFill rotWithShape="1">
                <a:blip r:embed="rId4"/>
                <a:stretch>
                  <a:fillRect l="-106" t="-87" r="-14862" b="137"/>
                </a:stretch>
              </a:blipFill>
            </p:spPr>
            <p:txBody>
              <a:bodyPr/>
              <a:lstStyle/>
              <a:p>
                <a:r>
                  <a:rPr lang="zh-CN" altLang="en-US">
                    <a:noFill/>
                  </a:rPr>
                  <a:t> </a:t>
                </a:r>
              </a:p>
            </p:txBody>
          </p:sp>
        </mc:Fallback>
      </mc:AlternateContent>
      <p:sp>
        <p:nvSpPr>
          <p:cNvPr id="37" name="TextBox 36"/>
          <p:cNvSpPr txBox="1"/>
          <p:nvPr/>
        </p:nvSpPr>
        <p:spPr>
          <a:xfrm flipH="1">
            <a:off x="5333426" y="1122683"/>
            <a:ext cx="1728192" cy="369332"/>
          </a:xfrm>
          <a:prstGeom prst="rect">
            <a:avLst/>
          </a:prstGeom>
          <a:noFill/>
        </p:spPr>
        <p:txBody>
          <a:bodyPr wrap="square" rtlCol="0">
            <a:spAutoFit/>
          </a:bodyPr>
          <a:lstStyle/>
          <a:p>
            <a:r>
              <a:rPr lang="en-GB" dirty="0" smtClean="0"/>
              <a:t>trajectory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16" name="Right Arrow 15"/>
          <p:cNvSpPr/>
          <p:nvPr/>
        </p:nvSpPr>
        <p:spPr>
          <a:xfrm>
            <a:off x="384560" y="2002075"/>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921313" y="1543651"/>
                <a:ext cx="3041474" cy="11453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𝛼</m:t>
                      </m:r>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𝑑</m:t>
                          </m:r>
                          <m:r>
                            <a:rPr lang="en-GB" sz="3600" b="0" i="1" smtClean="0">
                              <a:latin typeface="Cambria Math" panose="02040503050406030204" pitchFamily="18" charset="0"/>
                              <a:ea typeface="Cambria Math" panose="02040503050406030204" pitchFamily="18" charset="0"/>
                            </a:rPr>
                            <m:t>𝜔</m:t>
                          </m:r>
                        </m:num>
                        <m:den>
                          <m:r>
                            <a:rPr lang="en-GB" sz="3600" b="0" i="1" smtClean="0">
                              <a:latin typeface="Cambria Math" panose="02040503050406030204" pitchFamily="18" charset="0"/>
                              <a:ea typeface="Cambria Math" panose="02040503050406030204" pitchFamily="18" charset="0"/>
                            </a:rPr>
                            <m:t>𝑑𝑡</m:t>
                          </m:r>
                        </m:den>
                      </m:f>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𝑑</m:t>
                              </m:r>
                            </m:e>
                            <m:sup>
                              <m:r>
                                <a:rPr lang="en-GB" sz="3600" b="0" i="1" smtClean="0">
                                  <a:latin typeface="Cambria Math" panose="02040503050406030204" pitchFamily="18" charset="0"/>
                                  <a:ea typeface="Cambria Math" panose="02040503050406030204" pitchFamily="18" charset="0"/>
                                </a:rPr>
                                <m:t>2</m:t>
                              </m:r>
                            </m:sup>
                          </m:sSup>
                          <m:r>
                            <a:rPr lang="en-GB" sz="3600" b="0" i="1" smtClean="0">
                              <a:latin typeface="Cambria Math" panose="02040503050406030204" pitchFamily="18" charset="0"/>
                              <a:ea typeface="Cambria Math" panose="02040503050406030204" pitchFamily="18" charset="0"/>
                            </a:rPr>
                            <m:t>𝜃</m:t>
                          </m:r>
                        </m:num>
                        <m:den>
                          <m:r>
                            <a:rPr lang="en-GB" sz="3600" b="0" i="1" smtClean="0">
                              <a:latin typeface="Cambria Math" panose="02040503050406030204" pitchFamily="18" charset="0"/>
                              <a:ea typeface="Cambria Math" panose="02040503050406030204" pitchFamily="18" charset="0"/>
                            </a:rPr>
                            <m:t>𝑑</m:t>
                          </m:r>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𝑡</m:t>
                              </m:r>
                            </m:e>
                            <m:sup>
                              <m:r>
                                <a:rPr lang="en-GB" sz="3600" b="0" i="1" smtClean="0">
                                  <a:latin typeface="Cambria Math" panose="02040503050406030204" pitchFamily="18" charset="0"/>
                                  <a:ea typeface="Cambria Math" panose="02040503050406030204" pitchFamily="18" charset="0"/>
                                </a:rPr>
                                <m:t>2</m:t>
                              </m:r>
                            </m:sup>
                          </m:sSup>
                        </m:den>
                      </m:f>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921313" y="1543651"/>
                <a:ext cx="3041474" cy="1145314"/>
              </a:xfrm>
              <a:prstGeom prst="rect">
                <a:avLst/>
              </a:prstGeom>
              <a:blipFill rotWithShape="1">
                <a:blip r:embed="rId2"/>
                <a:stretch>
                  <a:fillRect l="-19" t="-52" r="-7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31982" y="1100762"/>
                <a:ext cx="3943259" cy="369332"/>
              </a:xfrm>
              <a:prstGeom prst="rect">
                <a:avLst/>
              </a:prstGeom>
              <a:noFill/>
            </p:spPr>
            <p:txBody>
              <a:bodyPr wrap="none" rtlCol="0">
                <a:spAutoFit/>
              </a:bodyPr>
              <a:lstStyle/>
              <a:p>
                <a:r>
                  <a:rPr lang="en-GB" dirty="0" smtClean="0"/>
                  <a:t>Angular acceleration </a:t>
                </a:r>
                <a14:m>
                  <m:oMath xmlns:m="http://schemas.openxmlformats.org/officeDocument/2006/math">
                    <m:r>
                      <a:rPr lang="en-GB" i="1" smtClean="0">
                        <a:latin typeface="Cambria Math" panose="02040503050406030204" pitchFamily="18" charset="0"/>
                        <a:ea typeface="Cambria Math" panose="02040503050406030204" pitchFamily="18" charset="0"/>
                      </a:rPr>
                      <m:t>𝛼</m:t>
                    </m:r>
                  </m:oMath>
                </a14:m>
                <a:r>
                  <a:rPr lang="en-GB" dirty="0" smtClean="0"/>
                  <a:t> (unit: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r>
                  <a:rPr lang="en-GB" dirty="0" smtClean="0"/>
                  <a:t>): </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31982" y="1100762"/>
                <a:ext cx="3943259" cy="369332"/>
              </a:xfrm>
              <a:prstGeom prst="rect">
                <a:avLst/>
              </a:prstGeom>
              <a:blipFill rotWithShape="1">
                <a:blip r:embed="rId3"/>
                <a:stretch>
                  <a:fillRect l="-12" t="-83" r="10" b="1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16" name="Right Arrow 15"/>
          <p:cNvSpPr/>
          <p:nvPr/>
        </p:nvSpPr>
        <p:spPr>
          <a:xfrm>
            <a:off x="384560" y="2002075"/>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921313" y="1543651"/>
                <a:ext cx="3041474" cy="11453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𝛼</m:t>
                      </m:r>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𝑑</m:t>
                          </m:r>
                          <m:r>
                            <a:rPr lang="en-GB" sz="3600" b="0" i="1" smtClean="0">
                              <a:latin typeface="Cambria Math" panose="02040503050406030204" pitchFamily="18" charset="0"/>
                              <a:ea typeface="Cambria Math" panose="02040503050406030204" pitchFamily="18" charset="0"/>
                            </a:rPr>
                            <m:t>𝜔</m:t>
                          </m:r>
                        </m:num>
                        <m:den>
                          <m:r>
                            <a:rPr lang="en-GB" sz="3600" b="0" i="1" smtClean="0">
                              <a:latin typeface="Cambria Math" panose="02040503050406030204" pitchFamily="18" charset="0"/>
                              <a:ea typeface="Cambria Math" panose="02040503050406030204" pitchFamily="18" charset="0"/>
                            </a:rPr>
                            <m:t>𝑑𝑡</m:t>
                          </m:r>
                        </m:den>
                      </m:f>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𝑑</m:t>
                              </m:r>
                            </m:e>
                            <m:sup>
                              <m:r>
                                <a:rPr lang="en-GB" sz="3600" b="0" i="1" smtClean="0">
                                  <a:latin typeface="Cambria Math" panose="02040503050406030204" pitchFamily="18" charset="0"/>
                                  <a:ea typeface="Cambria Math" panose="02040503050406030204" pitchFamily="18" charset="0"/>
                                </a:rPr>
                                <m:t>2</m:t>
                              </m:r>
                            </m:sup>
                          </m:sSup>
                          <m:r>
                            <a:rPr lang="en-GB" sz="3600" b="0" i="1" smtClean="0">
                              <a:latin typeface="Cambria Math" panose="02040503050406030204" pitchFamily="18" charset="0"/>
                              <a:ea typeface="Cambria Math" panose="02040503050406030204" pitchFamily="18" charset="0"/>
                            </a:rPr>
                            <m:t>𝜃</m:t>
                          </m:r>
                        </m:num>
                        <m:den>
                          <m:r>
                            <a:rPr lang="en-GB" sz="3600" b="0" i="1" smtClean="0">
                              <a:latin typeface="Cambria Math" panose="02040503050406030204" pitchFamily="18" charset="0"/>
                              <a:ea typeface="Cambria Math" panose="02040503050406030204" pitchFamily="18" charset="0"/>
                            </a:rPr>
                            <m:t>𝑑</m:t>
                          </m:r>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𝑡</m:t>
                              </m:r>
                            </m:e>
                            <m:sup>
                              <m:r>
                                <a:rPr lang="en-GB" sz="3600" b="0" i="1" smtClean="0">
                                  <a:latin typeface="Cambria Math" panose="02040503050406030204" pitchFamily="18" charset="0"/>
                                  <a:ea typeface="Cambria Math" panose="02040503050406030204" pitchFamily="18" charset="0"/>
                                </a:rPr>
                                <m:t>2</m:t>
                              </m:r>
                            </m:sup>
                          </m:sSup>
                        </m:den>
                      </m:f>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921313" y="1543651"/>
                <a:ext cx="3041474" cy="1145314"/>
              </a:xfrm>
              <a:prstGeom prst="rect">
                <a:avLst/>
              </a:prstGeom>
              <a:blipFill rotWithShape="1">
                <a:blip r:embed="rId2"/>
                <a:stretch>
                  <a:fillRect l="-19" t="-52" r="-7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31982" y="1100762"/>
                <a:ext cx="3943259" cy="369332"/>
              </a:xfrm>
              <a:prstGeom prst="rect">
                <a:avLst/>
              </a:prstGeom>
              <a:noFill/>
            </p:spPr>
            <p:txBody>
              <a:bodyPr wrap="none" rtlCol="0">
                <a:spAutoFit/>
              </a:bodyPr>
              <a:lstStyle/>
              <a:p>
                <a:r>
                  <a:rPr lang="en-GB" dirty="0" smtClean="0"/>
                  <a:t>Angular acceleration </a:t>
                </a:r>
                <a14:m>
                  <m:oMath xmlns:m="http://schemas.openxmlformats.org/officeDocument/2006/math">
                    <m:r>
                      <a:rPr lang="en-GB" i="1" smtClean="0">
                        <a:latin typeface="Cambria Math" panose="02040503050406030204" pitchFamily="18" charset="0"/>
                        <a:ea typeface="Cambria Math" panose="02040503050406030204" pitchFamily="18" charset="0"/>
                      </a:rPr>
                      <m:t>𝛼</m:t>
                    </m:r>
                  </m:oMath>
                </a14:m>
                <a:r>
                  <a:rPr lang="en-GB" dirty="0" smtClean="0"/>
                  <a:t> (unit: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r>
                  <a:rPr lang="en-GB" dirty="0" smtClean="0"/>
                  <a:t>): </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31982" y="1100762"/>
                <a:ext cx="3943259" cy="369332"/>
              </a:xfrm>
              <a:prstGeom prst="rect">
                <a:avLst/>
              </a:prstGeom>
              <a:blipFill rotWithShape="1">
                <a:blip r:embed="rId3"/>
                <a:stretch>
                  <a:fillRect l="-12" t="-83" r="10" b="19"/>
                </a:stretch>
              </a:blipFill>
            </p:spPr>
            <p:txBody>
              <a:bodyPr/>
              <a:lstStyle/>
              <a:p>
                <a:r>
                  <a:rPr lang="zh-CN" altLang="en-US">
                    <a:noFill/>
                  </a:rPr>
                  <a:t> </a:t>
                </a:r>
              </a:p>
            </p:txBody>
          </p:sp>
        </mc:Fallback>
      </mc:AlternateContent>
      <p:sp>
        <p:nvSpPr>
          <p:cNvPr id="3" name="TextBox 2"/>
          <p:cNvSpPr txBox="1"/>
          <p:nvPr/>
        </p:nvSpPr>
        <p:spPr>
          <a:xfrm>
            <a:off x="384560" y="3212976"/>
            <a:ext cx="3005951" cy="369332"/>
          </a:xfrm>
          <a:prstGeom prst="rect">
            <a:avLst/>
          </a:prstGeom>
          <a:noFill/>
        </p:spPr>
        <p:txBody>
          <a:bodyPr wrap="none" rtlCol="0">
            <a:spAutoFit/>
          </a:bodyPr>
          <a:lstStyle/>
          <a:p>
            <a:r>
              <a:rPr lang="en-GB" dirty="0" smtClean="0"/>
              <a:t>For a uniform circular motion:</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769155" y="3636608"/>
                <a:ext cx="1274644"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t> is constant: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9155" y="3636608"/>
                <a:ext cx="1274644" cy="276999"/>
              </a:xfrm>
              <a:prstGeom prst="rect">
                <a:avLst/>
              </a:prstGeom>
              <a:blipFill rotWithShape="1">
                <a:blip r:embed="rId4"/>
                <a:stretch>
                  <a:fillRect l="-13" t="-216" r="-3658"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151073" y="3488073"/>
                <a:ext cx="976806"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r>
                            <a:rPr lang="en-GB" i="1">
                              <a:latin typeface="Cambria Math" panose="02040503050406030204" pitchFamily="18" charset="0"/>
                              <a:ea typeface="Cambria Math" panose="02040503050406030204" pitchFamily="18" charset="0"/>
                            </a:rPr>
                            <m:t>𝜔</m:t>
                          </m:r>
                        </m:num>
                        <m:den>
                          <m:r>
                            <a:rPr lang="en-GB" i="1">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2151073" y="3488073"/>
                <a:ext cx="976806" cy="618246"/>
              </a:xfrm>
              <a:prstGeom prst="rect">
                <a:avLst/>
              </a:prstGeom>
              <a:blipFill rotWithShape="1">
                <a:blip r:embed="rId5"/>
                <a:stretch>
                  <a:fillRect l="-34" t="-3" r="52" b="6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35055"/>
            <a:ext cx="8229600" cy="1143000"/>
          </a:xfrm>
        </p:spPr>
        <p:txBody>
          <a:bodyPr/>
          <a:lstStyle/>
          <a:p>
            <a:r>
              <a:rPr lang="en-GB" sz="3200" dirty="0" smtClean="0"/>
              <a:t>Angular velocity and angular acceleration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4211960" y="836712"/>
            <a:ext cx="4305300" cy="4752528"/>
          </a:xfrm>
          <a:prstGeom prst="rect">
            <a:avLst/>
          </a:prstGeom>
        </p:spPr>
      </p:pic>
      <p:sp>
        <p:nvSpPr>
          <p:cNvPr id="7" name="Oval 6"/>
          <p:cNvSpPr/>
          <p:nvPr/>
        </p:nvSpPr>
        <p:spPr>
          <a:xfrm>
            <a:off x="8100392" y="2708920"/>
            <a:ext cx="41686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32440" y="2420888"/>
            <a:ext cx="45719" cy="584775"/>
          </a:xfrm>
          <a:prstGeom prst="rect">
            <a:avLst/>
          </a:prstGeom>
          <a:noFill/>
        </p:spPr>
        <p:txBody>
          <a:bodyPr wrap="square" rtlCol="0">
            <a:spAutoFit/>
          </a:bodyPr>
          <a:lstStyle/>
          <a:p>
            <a:r>
              <a:rPr lang="en-GB" sz="3200" dirty="0" smtClean="0"/>
              <a:t>p</a:t>
            </a:r>
            <a:endParaRPr lang="en-US" sz="3200" dirty="0"/>
          </a:p>
        </p:txBody>
      </p:sp>
      <p:sp>
        <p:nvSpPr>
          <p:cNvPr id="16" name="Right Arrow 15"/>
          <p:cNvSpPr/>
          <p:nvPr/>
        </p:nvSpPr>
        <p:spPr>
          <a:xfrm>
            <a:off x="384560" y="2002075"/>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p:cNvSpPr txBox="1"/>
              <p:nvPr/>
            </p:nvSpPr>
            <p:spPr>
              <a:xfrm>
                <a:off x="921313" y="1543651"/>
                <a:ext cx="3041474" cy="11453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ea typeface="Cambria Math" panose="02040503050406030204" pitchFamily="18" charset="0"/>
                        </a:rPr>
                        <m:t>𝛼</m:t>
                      </m:r>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r>
                            <a:rPr lang="en-GB" sz="3600" b="0" i="1" smtClean="0">
                              <a:latin typeface="Cambria Math" panose="02040503050406030204" pitchFamily="18" charset="0"/>
                              <a:ea typeface="Cambria Math" panose="02040503050406030204" pitchFamily="18" charset="0"/>
                            </a:rPr>
                            <m:t>𝑑</m:t>
                          </m:r>
                          <m:r>
                            <a:rPr lang="en-GB" sz="3600" b="0" i="1" smtClean="0">
                              <a:latin typeface="Cambria Math" panose="02040503050406030204" pitchFamily="18" charset="0"/>
                              <a:ea typeface="Cambria Math" panose="02040503050406030204" pitchFamily="18" charset="0"/>
                            </a:rPr>
                            <m:t>𝜔</m:t>
                          </m:r>
                        </m:num>
                        <m:den>
                          <m:r>
                            <a:rPr lang="en-GB" sz="3600" b="0" i="1" smtClean="0">
                              <a:latin typeface="Cambria Math" panose="02040503050406030204" pitchFamily="18" charset="0"/>
                              <a:ea typeface="Cambria Math" panose="02040503050406030204" pitchFamily="18" charset="0"/>
                            </a:rPr>
                            <m:t>𝑑𝑡</m:t>
                          </m:r>
                        </m:den>
                      </m:f>
                      <m:r>
                        <a:rPr lang="en-GB" sz="3600" b="0" i="1" smtClean="0">
                          <a:latin typeface="Cambria Math" panose="02040503050406030204" pitchFamily="18" charset="0"/>
                          <a:ea typeface="Cambria Math" panose="02040503050406030204" pitchFamily="18" charset="0"/>
                        </a:rPr>
                        <m:t>=</m:t>
                      </m:r>
                      <m:f>
                        <m:fPr>
                          <m:ctrlPr>
                            <a:rPr lang="en-GB" sz="3600" b="0" i="1" smtClean="0">
                              <a:latin typeface="Cambria Math" panose="02040503050406030204" pitchFamily="18" charset="0"/>
                              <a:ea typeface="Cambria Math" panose="02040503050406030204" pitchFamily="18" charset="0"/>
                            </a:rPr>
                          </m:ctrlPr>
                        </m:fPr>
                        <m:num>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𝑑</m:t>
                              </m:r>
                            </m:e>
                            <m:sup>
                              <m:r>
                                <a:rPr lang="en-GB" sz="3600" b="0" i="1" smtClean="0">
                                  <a:latin typeface="Cambria Math" panose="02040503050406030204" pitchFamily="18" charset="0"/>
                                  <a:ea typeface="Cambria Math" panose="02040503050406030204" pitchFamily="18" charset="0"/>
                                </a:rPr>
                                <m:t>2</m:t>
                              </m:r>
                            </m:sup>
                          </m:sSup>
                          <m:r>
                            <a:rPr lang="en-GB" sz="3600" b="0" i="1" smtClean="0">
                              <a:latin typeface="Cambria Math" panose="02040503050406030204" pitchFamily="18" charset="0"/>
                              <a:ea typeface="Cambria Math" panose="02040503050406030204" pitchFamily="18" charset="0"/>
                            </a:rPr>
                            <m:t>𝜃</m:t>
                          </m:r>
                        </m:num>
                        <m:den>
                          <m:r>
                            <a:rPr lang="en-GB" sz="3600" b="0" i="1" smtClean="0">
                              <a:latin typeface="Cambria Math" panose="02040503050406030204" pitchFamily="18" charset="0"/>
                              <a:ea typeface="Cambria Math" panose="02040503050406030204" pitchFamily="18" charset="0"/>
                            </a:rPr>
                            <m:t>𝑑</m:t>
                          </m:r>
                          <m:sSup>
                            <m:sSupPr>
                              <m:ctrlPr>
                                <a:rPr lang="en-GB" sz="3600" b="0" i="1" smtClean="0">
                                  <a:latin typeface="Cambria Math" panose="02040503050406030204" pitchFamily="18" charset="0"/>
                                  <a:ea typeface="Cambria Math" panose="02040503050406030204" pitchFamily="18" charset="0"/>
                                </a:rPr>
                              </m:ctrlPr>
                            </m:sSupPr>
                            <m:e>
                              <m:r>
                                <a:rPr lang="en-GB" sz="3600" b="0" i="1" smtClean="0">
                                  <a:latin typeface="Cambria Math" panose="02040503050406030204" pitchFamily="18" charset="0"/>
                                  <a:ea typeface="Cambria Math" panose="02040503050406030204" pitchFamily="18" charset="0"/>
                                </a:rPr>
                                <m:t>𝑡</m:t>
                              </m:r>
                            </m:e>
                            <m:sup>
                              <m:r>
                                <a:rPr lang="en-GB" sz="3600" b="0" i="1" smtClean="0">
                                  <a:latin typeface="Cambria Math" panose="02040503050406030204" pitchFamily="18" charset="0"/>
                                  <a:ea typeface="Cambria Math" panose="02040503050406030204" pitchFamily="18" charset="0"/>
                                </a:rPr>
                                <m:t>2</m:t>
                              </m:r>
                            </m:sup>
                          </m:sSup>
                        </m:den>
                      </m:f>
                    </m:oMath>
                  </m:oMathPara>
                </a14:m>
                <a:endParaRPr lang="en-US" sz="3600" dirty="0"/>
              </a:p>
            </p:txBody>
          </p:sp>
        </mc:Choice>
        <mc:Fallback>
          <p:sp>
            <p:nvSpPr>
              <p:cNvPr id="17" name="TextBox 16"/>
              <p:cNvSpPr txBox="1">
                <a:spLocks noRot="1" noChangeAspect="1" noMove="1" noResize="1" noEditPoints="1" noAdjustHandles="1" noChangeArrowheads="1" noChangeShapeType="1" noTextEdit="1"/>
              </p:cNvSpPr>
              <p:nvPr/>
            </p:nvSpPr>
            <p:spPr>
              <a:xfrm>
                <a:off x="921313" y="1543651"/>
                <a:ext cx="3041474" cy="1145314"/>
              </a:xfrm>
              <a:prstGeom prst="rect">
                <a:avLst/>
              </a:prstGeom>
              <a:blipFill rotWithShape="1">
                <a:blip r:embed="rId2"/>
                <a:stretch>
                  <a:fillRect l="-19" t="-52" r="-7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31982" y="1100762"/>
                <a:ext cx="3943259" cy="369332"/>
              </a:xfrm>
              <a:prstGeom prst="rect">
                <a:avLst/>
              </a:prstGeom>
              <a:noFill/>
            </p:spPr>
            <p:txBody>
              <a:bodyPr wrap="none" rtlCol="0">
                <a:spAutoFit/>
              </a:bodyPr>
              <a:lstStyle/>
              <a:p>
                <a:r>
                  <a:rPr lang="en-GB" dirty="0" smtClean="0"/>
                  <a:t>Angular acceleration </a:t>
                </a:r>
                <a14:m>
                  <m:oMath xmlns:m="http://schemas.openxmlformats.org/officeDocument/2006/math">
                    <m:r>
                      <a:rPr lang="en-GB" i="1" smtClean="0">
                        <a:latin typeface="Cambria Math" panose="02040503050406030204" pitchFamily="18" charset="0"/>
                        <a:ea typeface="Cambria Math" panose="02040503050406030204" pitchFamily="18" charset="0"/>
                      </a:rPr>
                      <m:t>𝛼</m:t>
                    </m:r>
                  </m:oMath>
                </a14:m>
                <a:r>
                  <a:rPr lang="en-GB" dirty="0" smtClean="0"/>
                  <a:t> (unit: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r>
                  <a:rPr lang="en-GB" dirty="0" smtClean="0"/>
                  <a:t>): </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31982" y="1100762"/>
                <a:ext cx="3943259" cy="369332"/>
              </a:xfrm>
              <a:prstGeom prst="rect">
                <a:avLst/>
              </a:prstGeom>
              <a:blipFill rotWithShape="1">
                <a:blip r:embed="rId3"/>
                <a:stretch>
                  <a:fillRect l="-12" t="-83" r="10" b="19"/>
                </a:stretch>
              </a:blipFill>
            </p:spPr>
            <p:txBody>
              <a:bodyPr/>
              <a:lstStyle/>
              <a:p>
                <a:r>
                  <a:rPr lang="zh-CN" altLang="en-US">
                    <a:noFill/>
                  </a:rPr>
                  <a:t> </a:t>
                </a:r>
              </a:p>
            </p:txBody>
          </p:sp>
        </mc:Fallback>
      </mc:AlternateContent>
      <p:sp>
        <p:nvSpPr>
          <p:cNvPr id="3" name="TextBox 2"/>
          <p:cNvSpPr txBox="1"/>
          <p:nvPr/>
        </p:nvSpPr>
        <p:spPr>
          <a:xfrm>
            <a:off x="384560" y="3212976"/>
            <a:ext cx="3005951" cy="369332"/>
          </a:xfrm>
          <a:prstGeom prst="rect">
            <a:avLst/>
          </a:prstGeom>
          <a:noFill/>
        </p:spPr>
        <p:txBody>
          <a:bodyPr wrap="none" rtlCol="0">
            <a:spAutoFit/>
          </a:bodyPr>
          <a:lstStyle/>
          <a:p>
            <a:r>
              <a:rPr lang="en-GB" dirty="0" smtClean="0"/>
              <a:t>For a uniform circular motion:</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769155" y="3636608"/>
                <a:ext cx="1274644"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t> is constant:</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69155" y="3636608"/>
                <a:ext cx="1274644" cy="276999"/>
              </a:xfrm>
              <a:prstGeom prst="rect">
                <a:avLst/>
              </a:prstGeom>
              <a:blipFill rotWithShape="1">
                <a:blip r:embed="rId4"/>
                <a:stretch>
                  <a:fillRect l="-13" t="-216" r="-3658"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151073" y="3488073"/>
                <a:ext cx="976806" cy="6182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𝑑</m:t>
                          </m:r>
                          <m:r>
                            <a:rPr lang="en-GB" i="1">
                              <a:latin typeface="Cambria Math" panose="02040503050406030204" pitchFamily="18" charset="0"/>
                              <a:ea typeface="Cambria Math" panose="02040503050406030204" pitchFamily="18" charset="0"/>
                            </a:rPr>
                            <m:t>𝜔</m:t>
                          </m:r>
                        </m:num>
                        <m:den>
                          <m:r>
                            <a:rPr lang="en-GB" i="1">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2151073" y="3488073"/>
                <a:ext cx="976806" cy="618246"/>
              </a:xfrm>
              <a:prstGeom prst="rect">
                <a:avLst/>
              </a:prstGeom>
              <a:blipFill rotWithShape="1">
                <a:blip r:embed="rId5"/>
                <a:stretch>
                  <a:fillRect l="-34" t="-3" r="52" b="66"/>
                </a:stretch>
              </a:blipFill>
            </p:spPr>
            <p:txBody>
              <a:bodyPr/>
              <a:lstStyle/>
              <a:p>
                <a:r>
                  <a:rPr lang="zh-CN" altLang="en-US">
                    <a:noFill/>
                  </a:rPr>
                  <a:t> </a:t>
                </a:r>
              </a:p>
            </p:txBody>
          </p:sp>
        </mc:Fallback>
      </mc:AlternateContent>
      <p:sp>
        <p:nvSpPr>
          <p:cNvPr id="19" name="Down Arrow 18"/>
          <p:cNvSpPr/>
          <p:nvPr/>
        </p:nvSpPr>
        <p:spPr>
          <a:xfrm>
            <a:off x="1763688" y="4106319"/>
            <a:ext cx="387385" cy="762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1395527" y="4933400"/>
                <a:ext cx="1123706"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𝛼</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0</m:t>
                      </m:r>
                    </m:oMath>
                  </m:oMathPara>
                </a14:m>
                <a:endParaRPr lang="en-US" sz="3200" dirty="0"/>
              </a:p>
            </p:txBody>
          </p:sp>
        </mc:Choice>
        <mc:Fallback>
          <p:sp>
            <p:nvSpPr>
              <p:cNvPr id="20" name="TextBox 19"/>
              <p:cNvSpPr txBox="1">
                <a:spLocks noRot="1" noChangeAspect="1" noMove="1" noResize="1" noEditPoints="1" noAdjustHandles="1" noChangeArrowheads="1" noChangeShapeType="1" noTextEdit="1"/>
              </p:cNvSpPr>
              <p:nvPr/>
            </p:nvSpPr>
            <p:spPr>
              <a:xfrm>
                <a:off x="1395527" y="4933400"/>
                <a:ext cx="1123706" cy="492443"/>
              </a:xfrm>
              <a:prstGeom prst="rect">
                <a:avLst/>
              </a:prstGeom>
              <a:blipFill rotWithShape="1">
                <a:blip r:embed="rId6"/>
                <a:stretch>
                  <a:fillRect l="-38" t="-17" r="-4448" b="8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itle 1"/>
          <p:cNvSpPr txBox="1"/>
          <p:nvPr/>
        </p:nvSpPr>
        <p:spPr>
          <a:xfrm>
            <a:off x="467544" y="2564904"/>
            <a:ext cx="8229600" cy="1142256"/>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GB" kern="0" dirty="0" smtClean="0"/>
              <a:t>1.5. The motion is relative</a:t>
            </a:r>
            <a:endParaRPr lang="en-US" kern="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56" y="-77683"/>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ectangle 4"/>
          <p:cNvSpPr/>
          <p:nvPr/>
        </p:nvSpPr>
        <p:spPr>
          <a:xfrm>
            <a:off x="458416" y="1065317"/>
            <a:ext cx="3960440" cy="4401205"/>
          </a:xfrm>
          <a:prstGeom prst="rect">
            <a:avLst/>
          </a:prstGeom>
        </p:spPr>
        <p:txBody>
          <a:bodyPr wrap="square">
            <a:spAutoFit/>
          </a:bodyPr>
          <a:lstStyle/>
          <a:p>
            <a:r>
              <a:rPr kumimoji="1" lang="en-US" altLang="zh-CN" sz="2800" dirty="0">
                <a:ea typeface="楷体_GB2312" pitchFamily="49" charset="-122"/>
              </a:rPr>
              <a:t> To describe the motion of a particle, the reference system </a:t>
            </a:r>
            <a:r>
              <a:rPr kumimoji="1" lang="en-US" altLang="zh-CN" sz="2800" dirty="0" smtClean="0">
                <a:ea typeface="楷体_GB2312" pitchFamily="49" charset="-122"/>
              </a:rPr>
              <a:t>(i.e. the reference frame)can </a:t>
            </a:r>
            <a:r>
              <a:rPr kumimoji="1" lang="en-US" altLang="zh-CN" sz="2800" dirty="0">
                <a:ea typeface="楷体_GB2312" pitchFamily="49" charset="-122"/>
              </a:rPr>
              <a:t>be chosen arbitrarily. </a:t>
            </a:r>
            <a:endParaRPr kumimoji="1" lang="en-US" altLang="zh-CN" sz="2800" dirty="0" smtClean="0">
              <a:ea typeface="楷体_GB2312" pitchFamily="49" charset="-122"/>
            </a:endParaRPr>
          </a:p>
          <a:p>
            <a:endParaRPr kumimoji="1" lang="en-US" altLang="zh-CN" sz="2800" dirty="0">
              <a:ea typeface="楷体_GB2312" pitchFamily="49" charset="-122"/>
            </a:endParaRPr>
          </a:p>
          <a:p>
            <a:r>
              <a:rPr kumimoji="1" lang="en-US" altLang="zh-CN" sz="2800" dirty="0" smtClean="0">
                <a:ea typeface="楷体_GB2312" pitchFamily="49" charset="-122"/>
              </a:rPr>
              <a:t>But </a:t>
            </a:r>
            <a:r>
              <a:rPr kumimoji="1" lang="en-US" altLang="zh-CN" sz="2800" dirty="0">
                <a:ea typeface="楷体_GB2312" pitchFamily="49" charset="-122"/>
              </a:rPr>
              <a:t>the description of motion would be different in different </a:t>
            </a:r>
            <a:r>
              <a:rPr kumimoji="1" lang="en-US" altLang="zh-CN" sz="2800" dirty="0" smtClean="0">
                <a:ea typeface="楷体_GB2312" pitchFamily="49" charset="-122"/>
              </a:rPr>
              <a:t>reference frames. </a:t>
            </a:r>
            <a:endParaRPr lang="en-US" sz="2800" dirty="0"/>
          </a:p>
        </p:txBody>
      </p:sp>
      <p:pic>
        <p:nvPicPr>
          <p:cNvPr id="6" name="Picture 5"/>
          <p:cNvPicPr>
            <a:picLocks noChangeAspect="1"/>
          </p:cNvPicPr>
          <p:nvPr/>
        </p:nvPicPr>
        <p:blipFill>
          <a:blip r:embed="rId1"/>
          <a:stretch>
            <a:fillRect/>
          </a:stretch>
        </p:blipFill>
        <p:spPr>
          <a:xfrm>
            <a:off x="4451149" y="764704"/>
            <a:ext cx="4853359" cy="3480449"/>
          </a:xfrm>
          <a:prstGeom prst="rect">
            <a:avLst/>
          </a:prstGeom>
        </p:spPr>
      </p:pic>
      <p:sp>
        <p:nvSpPr>
          <p:cNvPr id="7" name="Rectangle 6"/>
          <p:cNvSpPr/>
          <p:nvPr/>
        </p:nvSpPr>
        <p:spPr>
          <a:xfrm>
            <a:off x="5004048" y="4389303"/>
            <a:ext cx="4572000" cy="430887"/>
          </a:xfrm>
          <a:prstGeom prst="rect">
            <a:avLst/>
          </a:prstGeom>
        </p:spPr>
        <p:txBody>
          <a:bodyPr>
            <a:spAutoFit/>
          </a:bodyPr>
          <a:lstStyle/>
          <a:p>
            <a:r>
              <a:rPr lang="en-US" sz="1050" dirty="0">
                <a:hlinkClick r:id="rId2"/>
              </a:rPr>
              <a:t>http://</a:t>
            </a:r>
            <a:r>
              <a:rPr lang="en-US" sz="1050" dirty="0" smtClean="0">
                <a:hlinkClick r:id="rId2"/>
              </a:rPr>
              <a:t>www.rhsmpsychology.com/Handouts/monocular_cues_IV.htm</a:t>
            </a:r>
            <a:endParaRPr lang="en-US" sz="1050" dirty="0" smtClean="0"/>
          </a:p>
          <a:p>
            <a:endParaRPr lang="en-US" sz="105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66" y="-154812"/>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619672" y="620688"/>
            <a:ext cx="4467373" cy="322889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655999" y="3816051"/>
                <a:ext cx="7838650" cy="953146"/>
              </a:xfrm>
              <a:prstGeom prst="rect">
                <a:avLst/>
              </a:prstGeom>
              <a:noFill/>
            </p:spPr>
            <p:txBody>
              <a:bodyPr wrap="square" rtlCol="0">
                <a:spAutoFit/>
              </a:bodyPr>
              <a:lstStyle/>
              <a:p>
                <a:r>
                  <a:rPr lang="en-GB" dirty="0" smtClean="0"/>
                  <a:t>A passenger (P) moves toward the right a train (B) at velocity along the aisle at velocity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𝐵</m:t>
                        </m:r>
                      </m:sub>
                    </m:sSub>
                    <m:r>
                      <a:rPr lang="en-GB" b="0" i="1" smtClean="0">
                        <a:latin typeface="Cambria Math" panose="02040503050406030204" pitchFamily="18" charset="0"/>
                      </a:rPr>
                      <m:t>=</m:t>
                    </m:r>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(in respect with the train).</a:t>
                </a:r>
                <a:endParaRPr lang="en-GB" dirty="0" smtClean="0"/>
              </a:p>
              <a:p>
                <a:endParaRPr lang="en-GB" dirty="0" smtClean="0"/>
              </a:p>
            </p:txBody>
          </p:sp>
        </mc:Choice>
        <mc:Fallback>
          <p:sp>
            <p:nvSpPr>
              <p:cNvPr id="6" name="TextBox 5"/>
              <p:cNvSpPr txBox="1">
                <a:spLocks noRot="1" noChangeAspect="1" noMove="1" noResize="1" noEditPoints="1" noAdjustHandles="1" noChangeArrowheads="1" noChangeShapeType="1" noTextEdit="1"/>
              </p:cNvSpPr>
              <p:nvPr/>
            </p:nvSpPr>
            <p:spPr>
              <a:xfrm flipH="1">
                <a:off x="655999" y="3816051"/>
                <a:ext cx="7838650" cy="953146"/>
              </a:xfrm>
              <a:prstGeom prst="rect">
                <a:avLst/>
              </a:prstGeom>
              <a:blipFill rotWithShape="1">
                <a:blip r:embed="rId2"/>
                <a:stretch>
                  <a:fillRect l="-1" t="-35" r="3" b="36"/>
                </a:stretch>
              </a:blipFill>
            </p:spPr>
            <p:txBody>
              <a:bodyPr/>
              <a:lstStyle/>
              <a:p>
                <a:r>
                  <a:rPr lang="zh-CN" altLang="en-US">
                    <a:noFill/>
                  </a:rPr>
                  <a:t> </a:t>
                </a:r>
              </a:p>
            </p:txBody>
          </p:sp>
        </mc:Fallback>
      </mc:AlternateContent>
      <p:sp>
        <p:nvSpPr>
          <p:cNvPr id="3" name="Right Arrow 2"/>
          <p:cNvSpPr/>
          <p:nvPr/>
        </p:nvSpPr>
        <p:spPr>
          <a:xfrm>
            <a:off x="5585288" y="1511660"/>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23928" y="1381200"/>
            <a:ext cx="430549" cy="2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66" y="-154812"/>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619672" y="620688"/>
            <a:ext cx="4467373" cy="322889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655999" y="3816051"/>
                <a:ext cx="7838650" cy="1536959"/>
              </a:xfrm>
              <a:prstGeom prst="rect">
                <a:avLst/>
              </a:prstGeom>
              <a:noFill/>
            </p:spPr>
            <p:txBody>
              <a:bodyPr wrap="square" rtlCol="0">
                <a:spAutoFit/>
              </a:bodyPr>
              <a:lstStyle/>
              <a:p>
                <a:r>
                  <a:rPr lang="en-GB" dirty="0" smtClean="0"/>
                  <a:t>A passenger (P) moves toward the right a train (B) at velocity along the aisle at velocity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𝐵</m:t>
                        </m:r>
                      </m:sub>
                    </m:sSub>
                    <m:r>
                      <a:rPr lang="en-GB" b="0" i="1" smtClean="0">
                        <a:latin typeface="Cambria Math" panose="02040503050406030204" pitchFamily="18" charset="0"/>
                      </a:rPr>
                      <m:t>=</m:t>
                    </m:r>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(in respect with the train).</a:t>
                </a:r>
                <a:endParaRPr lang="en-GB" dirty="0" smtClean="0"/>
              </a:p>
              <a:p>
                <a:endParaRPr lang="en-GB" dirty="0" smtClean="0"/>
              </a:p>
              <a:p>
                <a:r>
                  <a:rPr lang="en-GB" dirty="0" smtClean="0"/>
                  <a:t>The train moves at velocity</a:t>
                </a:r>
                <a14:m>
                  <m:oMath xmlns:m="http://schemas.openxmlformats.org/officeDocument/2006/math">
                    <m:r>
                      <a:rPr lang="en-GB" b="0" i="0"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i="1">
                        <a:latin typeface="Cambria Math" panose="02040503050406030204" pitchFamily="18" charset="0"/>
                      </a:rPr>
                      <m:t>=</m:t>
                    </m:r>
                    <m:r>
                      <a:rPr lang="en-GB">
                        <a:latin typeface="Cambria Math" panose="02040503050406030204" pitchFamily="18" charset="0"/>
                      </a:rPr>
                      <m:t>+</m:t>
                    </m:r>
                    <m:r>
                      <a:rPr lang="en-GB" b="0" i="1" smtClean="0">
                        <a:latin typeface="Cambria Math" panose="02040503050406030204" pitchFamily="18" charset="0"/>
                      </a:rPr>
                      <m:t>4</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𝑠</m:t>
                        </m:r>
                      </m:e>
                      <m:sup>
                        <m:r>
                          <a:rPr lang="en-GB" i="1">
                            <a:latin typeface="Cambria Math" panose="02040503050406030204" pitchFamily="18" charset="0"/>
                          </a:rPr>
                          <m:t>−</m:t>
                        </m:r>
                        <m:r>
                          <a:rPr lang="en-GB" i="1">
                            <a:latin typeface="Cambria Math" panose="02040503050406030204" pitchFamily="18" charset="0"/>
                          </a:rPr>
                          <m:t>1</m:t>
                        </m:r>
                      </m:sup>
                    </m:sSup>
                  </m:oMath>
                </a14:m>
                <a:r>
                  <a:rPr lang="en-GB" dirty="0" smtClean="0"/>
                  <a:t> in respect with the ground. </a:t>
                </a:r>
                <a:endParaRPr lang="en-GB" dirty="0" smtClean="0"/>
              </a:p>
              <a:p>
                <a:endParaRPr lang="en-GB" dirty="0" smtClean="0"/>
              </a:p>
            </p:txBody>
          </p:sp>
        </mc:Choice>
        <mc:Fallback>
          <p:sp>
            <p:nvSpPr>
              <p:cNvPr id="6" name="TextBox 5"/>
              <p:cNvSpPr txBox="1">
                <a:spLocks noRot="1" noChangeAspect="1" noMove="1" noResize="1" noEditPoints="1" noAdjustHandles="1" noChangeArrowheads="1" noChangeShapeType="1" noTextEdit="1"/>
              </p:cNvSpPr>
              <p:nvPr/>
            </p:nvSpPr>
            <p:spPr>
              <a:xfrm flipH="1">
                <a:off x="655999" y="3816051"/>
                <a:ext cx="7838650" cy="1536959"/>
              </a:xfrm>
              <a:prstGeom prst="rect">
                <a:avLst/>
              </a:prstGeom>
              <a:blipFill rotWithShape="1">
                <a:blip r:embed="rId2"/>
                <a:stretch>
                  <a:fillRect l="-1" t="-22" r="3" b="39"/>
                </a:stretch>
              </a:blipFill>
            </p:spPr>
            <p:txBody>
              <a:bodyPr/>
              <a:lstStyle/>
              <a:p>
                <a:r>
                  <a:rPr lang="zh-CN" altLang="en-US">
                    <a:noFill/>
                  </a:rPr>
                  <a:t> </a:t>
                </a:r>
              </a:p>
            </p:txBody>
          </p:sp>
        </mc:Fallback>
      </mc:AlternateContent>
      <p:sp>
        <p:nvSpPr>
          <p:cNvPr id="3" name="Right Arrow 2"/>
          <p:cNvSpPr/>
          <p:nvPr/>
        </p:nvSpPr>
        <p:spPr>
          <a:xfrm>
            <a:off x="5585288" y="1511660"/>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23928" y="1381200"/>
            <a:ext cx="430549" cy="2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66" y="-154812"/>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619672" y="620688"/>
            <a:ext cx="4467373" cy="322889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655999" y="3816051"/>
                <a:ext cx="7838650" cy="2154051"/>
              </a:xfrm>
              <a:prstGeom prst="rect">
                <a:avLst/>
              </a:prstGeom>
              <a:noFill/>
            </p:spPr>
            <p:txBody>
              <a:bodyPr wrap="square" rtlCol="0">
                <a:spAutoFit/>
              </a:bodyPr>
              <a:lstStyle/>
              <a:p>
                <a:r>
                  <a:rPr lang="en-GB" dirty="0" smtClean="0"/>
                  <a:t>A passenger (P) moves toward the right a train (B) at velocity along the aisle at velocity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𝐵</m:t>
                        </m:r>
                      </m:sub>
                    </m:sSub>
                    <m:r>
                      <a:rPr lang="en-GB" b="0" i="1" smtClean="0">
                        <a:latin typeface="Cambria Math" panose="02040503050406030204" pitchFamily="18" charset="0"/>
                      </a:rPr>
                      <m:t>=</m:t>
                    </m:r>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(in respect with the train).</a:t>
                </a:r>
                <a:endParaRPr lang="en-GB" dirty="0" smtClean="0"/>
              </a:p>
              <a:p>
                <a:endParaRPr lang="en-GB" dirty="0" smtClean="0"/>
              </a:p>
              <a:p>
                <a:r>
                  <a:rPr lang="en-GB" dirty="0" smtClean="0"/>
                  <a:t>The train moves at velocity</a:t>
                </a:r>
                <a14:m>
                  <m:oMath xmlns:m="http://schemas.openxmlformats.org/officeDocument/2006/math">
                    <m:r>
                      <a:rPr lang="en-GB" b="0" i="0"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i="1">
                        <a:latin typeface="Cambria Math" panose="02040503050406030204" pitchFamily="18" charset="0"/>
                      </a:rPr>
                      <m:t>=</m:t>
                    </m:r>
                    <m:r>
                      <a:rPr lang="en-GB">
                        <a:latin typeface="Cambria Math" panose="02040503050406030204" pitchFamily="18" charset="0"/>
                      </a:rPr>
                      <m:t>+</m:t>
                    </m:r>
                    <m:r>
                      <a:rPr lang="en-GB" b="0" i="1" smtClean="0">
                        <a:latin typeface="Cambria Math" panose="02040503050406030204" pitchFamily="18" charset="0"/>
                      </a:rPr>
                      <m:t>4</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𝑠</m:t>
                        </m:r>
                      </m:e>
                      <m:sup>
                        <m:r>
                          <a:rPr lang="en-GB" i="1">
                            <a:latin typeface="Cambria Math" panose="02040503050406030204" pitchFamily="18" charset="0"/>
                          </a:rPr>
                          <m:t>−</m:t>
                        </m:r>
                        <m:r>
                          <a:rPr lang="en-GB" i="1">
                            <a:latin typeface="Cambria Math" panose="02040503050406030204" pitchFamily="18" charset="0"/>
                          </a:rPr>
                          <m:t>1</m:t>
                        </m:r>
                      </m:sup>
                    </m:sSup>
                  </m:oMath>
                </a14:m>
                <a:r>
                  <a:rPr lang="en-GB" dirty="0" smtClean="0"/>
                  <a:t> in respect with the ground. </a:t>
                </a:r>
                <a:endParaRPr lang="en-GB" dirty="0" smtClean="0"/>
              </a:p>
              <a:p>
                <a:endParaRPr lang="en-GB" dirty="0" smtClean="0"/>
              </a:p>
              <a:p>
                <a:r>
                  <a:rPr lang="en-GB" dirty="0" smtClean="0"/>
                  <a:t>What is the velocity of the passenger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sub>
                    </m:sSub>
                  </m:oMath>
                </a14:m>
                <a:r>
                  <a:rPr lang="en-GB" dirty="0" smtClean="0"/>
                  <a:t> in respect with the cyclist A at the ground ?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655999" y="3816051"/>
                <a:ext cx="7838650" cy="2154051"/>
              </a:xfrm>
              <a:prstGeom prst="rect">
                <a:avLst/>
              </a:prstGeom>
              <a:blipFill rotWithShape="1">
                <a:blip r:embed="rId2"/>
                <a:stretch>
                  <a:fillRect l="-1" t="-16" r="3" b="22"/>
                </a:stretch>
              </a:blipFill>
            </p:spPr>
            <p:txBody>
              <a:bodyPr/>
              <a:lstStyle/>
              <a:p>
                <a:r>
                  <a:rPr lang="zh-CN" altLang="en-US">
                    <a:noFill/>
                  </a:rPr>
                  <a:t> </a:t>
                </a:r>
              </a:p>
            </p:txBody>
          </p:sp>
        </mc:Fallback>
      </mc:AlternateContent>
      <p:sp>
        <p:nvSpPr>
          <p:cNvPr id="3" name="Right Arrow 2"/>
          <p:cNvSpPr/>
          <p:nvPr/>
        </p:nvSpPr>
        <p:spPr>
          <a:xfrm>
            <a:off x="5585288" y="1511660"/>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923928" y="1381200"/>
            <a:ext cx="430549" cy="2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66" y="-154812"/>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619672" y="620688"/>
            <a:ext cx="4467373" cy="322889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655999" y="3816051"/>
                <a:ext cx="7838650" cy="2154051"/>
              </a:xfrm>
              <a:prstGeom prst="rect">
                <a:avLst/>
              </a:prstGeom>
              <a:noFill/>
            </p:spPr>
            <p:txBody>
              <a:bodyPr wrap="square" rtlCol="0">
                <a:spAutoFit/>
              </a:bodyPr>
              <a:lstStyle/>
              <a:p>
                <a:r>
                  <a:rPr lang="en-GB" dirty="0" smtClean="0"/>
                  <a:t>A passenger (P) moves toward the right a train (B) at velocity along the aisle at velocity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𝐵</m:t>
                        </m:r>
                      </m:sub>
                    </m:sSub>
                    <m:r>
                      <a:rPr lang="en-GB" b="0" i="1" smtClean="0">
                        <a:latin typeface="Cambria Math" panose="02040503050406030204" pitchFamily="18" charset="0"/>
                      </a:rPr>
                      <m:t>=</m:t>
                    </m:r>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(in respect with the train).</a:t>
                </a:r>
                <a:endParaRPr lang="en-GB" dirty="0" smtClean="0"/>
              </a:p>
              <a:p>
                <a:endParaRPr lang="en-GB" dirty="0" smtClean="0"/>
              </a:p>
              <a:p>
                <a:r>
                  <a:rPr lang="en-GB" dirty="0" smtClean="0"/>
                  <a:t>The train moves at velocity</a:t>
                </a:r>
                <a14:m>
                  <m:oMath xmlns:m="http://schemas.openxmlformats.org/officeDocument/2006/math">
                    <m:r>
                      <a:rPr lang="en-GB" b="0" i="0"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i="1">
                        <a:latin typeface="Cambria Math" panose="02040503050406030204" pitchFamily="18" charset="0"/>
                      </a:rPr>
                      <m:t>=</m:t>
                    </m:r>
                    <m:r>
                      <a:rPr lang="en-GB">
                        <a:latin typeface="Cambria Math" panose="02040503050406030204" pitchFamily="18" charset="0"/>
                      </a:rPr>
                      <m:t>+</m:t>
                    </m:r>
                    <m:r>
                      <a:rPr lang="en-GB" b="0" i="1" smtClean="0">
                        <a:latin typeface="Cambria Math" panose="02040503050406030204" pitchFamily="18" charset="0"/>
                      </a:rPr>
                      <m:t>4</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𝑠</m:t>
                        </m:r>
                      </m:e>
                      <m:sup>
                        <m:r>
                          <a:rPr lang="en-GB" i="1">
                            <a:latin typeface="Cambria Math" panose="02040503050406030204" pitchFamily="18" charset="0"/>
                          </a:rPr>
                          <m:t>−</m:t>
                        </m:r>
                        <m:r>
                          <a:rPr lang="en-GB" i="1">
                            <a:latin typeface="Cambria Math" panose="02040503050406030204" pitchFamily="18" charset="0"/>
                          </a:rPr>
                          <m:t>1</m:t>
                        </m:r>
                      </m:sup>
                    </m:sSup>
                  </m:oMath>
                </a14:m>
                <a:r>
                  <a:rPr lang="en-GB" dirty="0" smtClean="0"/>
                  <a:t> in respect with the ground. </a:t>
                </a:r>
                <a:endParaRPr lang="en-GB" dirty="0" smtClean="0"/>
              </a:p>
              <a:p>
                <a:endParaRPr lang="en-GB" dirty="0" smtClean="0"/>
              </a:p>
              <a:p>
                <a:r>
                  <a:rPr lang="en-GB" dirty="0" smtClean="0"/>
                  <a:t>What is the velocity of the passenger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sub>
                    </m:sSub>
                  </m:oMath>
                </a14:m>
                <a:r>
                  <a:rPr lang="en-GB" dirty="0" smtClean="0"/>
                  <a:t> in respect with the cyclist A at the ground ?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655999" y="3816051"/>
                <a:ext cx="7838650" cy="2154051"/>
              </a:xfrm>
              <a:prstGeom prst="rect">
                <a:avLst/>
              </a:prstGeom>
              <a:blipFill rotWithShape="1">
                <a:blip r:embed="rId2"/>
                <a:stretch>
                  <a:fillRect l="-1" t="-16" r="3" b="22"/>
                </a:stretch>
              </a:blipFill>
            </p:spPr>
            <p:txBody>
              <a:bodyPr/>
              <a:lstStyle/>
              <a:p>
                <a:r>
                  <a:rPr lang="zh-CN" altLang="en-US">
                    <a:noFill/>
                  </a:rPr>
                  <a:t> </a:t>
                </a:r>
              </a:p>
            </p:txBody>
          </p:sp>
        </mc:Fallback>
      </mc:AlternateContent>
      <p:sp>
        <p:nvSpPr>
          <p:cNvPr id="3" name="Right Arrow 2"/>
          <p:cNvSpPr/>
          <p:nvPr/>
        </p:nvSpPr>
        <p:spPr>
          <a:xfrm>
            <a:off x="5585288" y="1511660"/>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35696" y="5761985"/>
            <a:ext cx="648072"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Rectangle 7"/>
              <p:cNvSpPr/>
              <p:nvPr/>
            </p:nvSpPr>
            <p:spPr>
              <a:xfrm>
                <a:off x="2461706" y="5734345"/>
                <a:ext cx="3550587" cy="6761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b="0" i="1" smtClean="0">
                              <a:latin typeface="Cambria Math" panose="02040503050406030204" pitchFamily="18" charset="0"/>
                            </a:rPr>
                            <m:t>𝐵</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b="0" i="1" smtClean="0">
                          <a:latin typeface="Cambria Math" panose="02040503050406030204" pitchFamily="18" charset="0"/>
                        </a:rPr>
                        <m:t>=</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a:p>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461706" y="5734345"/>
                <a:ext cx="3550587" cy="676147"/>
              </a:xfrm>
              <a:prstGeom prst="rect">
                <a:avLst/>
              </a:prstGeom>
              <a:blipFill rotWithShape="1">
                <a:blip r:embed="rId3"/>
                <a:stretch>
                  <a:fillRect l="-13" t="-44" r="3" b="25"/>
                </a:stretch>
              </a:blipFill>
            </p:spPr>
            <p:txBody>
              <a:bodyPr/>
              <a:lstStyle/>
              <a:p>
                <a:r>
                  <a:rPr lang="zh-CN" altLang="en-US">
                    <a:noFill/>
                  </a:rPr>
                  <a:t> </a:t>
                </a:r>
              </a:p>
            </p:txBody>
          </p:sp>
        </mc:Fallback>
      </mc:AlternateContent>
      <p:sp>
        <p:nvSpPr>
          <p:cNvPr id="10" name="Right Arrow 9"/>
          <p:cNvSpPr/>
          <p:nvPr/>
        </p:nvSpPr>
        <p:spPr>
          <a:xfrm>
            <a:off x="3923928" y="1381200"/>
            <a:ext cx="430549" cy="2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66" y="-154812"/>
            <a:ext cx="8229600" cy="1143000"/>
          </a:xfrm>
        </p:spPr>
        <p:txBody>
          <a:bodyPr/>
          <a:lstStyle/>
          <a:p>
            <a:r>
              <a:rPr lang="en-GB" dirty="0" smtClean="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pic>
        <p:nvPicPr>
          <p:cNvPr id="5" name="Picture 4"/>
          <p:cNvPicPr>
            <a:picLocks noChangeAspect="1"/>
          </p:cNvPicPr>
          <p:nvPr/>
        </p:nvPicPr>
        <p:blipFill>
          <a:blip r:embed="rId1"/>
          <a:stretch>
            <a:fillRect/>
          </a:stretch>
        </p:blipFill>
        <p:spPr>
          <a:xfrm>
            <a:off x="1619672" y="620688"/>
            <a:ext cx="4467373" cy="3228893"/>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655999" y="3816051"/>
                <a:ext cx="7838650" cy="2154051"/>
              </a:xfrm>
              <a:prstGeom prst="rect">
                <a:avLst/>
              </a:prstGeom>
              <a:noFill/>
            </p:spPr>
            <p:txBody>
              <a:bodyPr wrap="square" rtlCol="0">
                <a:spAutoFit/>
              </a:bodyPr>
              <a:lstStyle/>
              <a:p>
                <a:r>
                  <a:rPr lang="en-GB" dirty="0" smtClean="0"/>
                  <a:t>A passenger (P) moves toward the right a train (B) at velocity along the aisle at velocity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𝐵</m:t>
                        </m:r>
                      </m:sub>
                    </m:sSub>
                    <m:r>
                      <a:rPr lang="en-GB" b="0" i="1" smtClean="0">
                        <a:latin typeface="Cambria Math" panose="02040503050406030204" pitchFamily="18" charset="0"/>
                      </a:rPr>
                      <m:t>=</m:t>
                    </m:r>
                    <m:r>
                      <a:rPr lang="en-GB" b="0" i="0"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r>
                  <a:rPr lang="en-GB" dirty="0" smtClean="0"/>
                  <a:t> (in respect with the train).</a:t>
                </a:r>
                <a:endParaRPr lang="en-GB" dirty="0" smtClean="0"/>
              </a:p>
              <a:p>
                <a:endParaRPr lang="en-GB" dirty="0" smtClean="0"/>
              </a:p>
              <a:p>
                <a:r>
                  <a:rPr lang="en-GB" dirty="0" smtClean="0"/>
                  <a:t>The train moves at velocity</a:t>
                </a:r>
                <a14:m>
                  <m:oMath xmlns:m="http://schemas.openxmlformats.org/officeDocument/2006/math">
                    <m:r>
                      <a:rPr lang="en-GB" b="0" i="0" smtClean="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i="1">
                        <a:latin typeface="Cambria Math" panose="02040503050406030204" pitchFamily="18" charset="0"/>
                      </a:rPr>
                      <m:t>=</m:t>
                    </m:r>
                    <m:r>
                      <a:rPr lang="en-GB">
                        <a:latin typeface="Cambria Math" panose="02040503050406030204" pitchFamily="18" charset="0"/>
                      </a:rPr>
                      <m:t>+</m:t>
                    </m:r>
                    <m:r>
                      <a:rPr lang="en-GB" b="0" i="1" smtClean="0">
                        <a:latin typeface="Cambria Math" panose="02040503050406030204" pitchFamily="18" charset="0"/>
                      </a:rPr>
                      <m:t>4</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𝑚</m:t>
                    </m:r>
                    <m:r>
                      <a:rPr lang="en-GB" i="1">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𝑠</m:t>
                        </m:r>
                      </m:e>
                      <m:sup>
                        <m:r>
                          <a:rPr lang="en-GB" i="1">
                            <a:latin typeface="Cambria Math" panose="02040503050406030204" pitchFamily="18" charset="0"/>
                          </a:rPr>
                          <m:t>−</m:t>
                        </m:r>
                        <m:r>
                          <a:rPr lang="en-GB" i="1">
                            <a:latin typeface="Cambria Math" panose="02040503050406030204" pitchFamily="18" charset="0"/>
                          </a:rPr>
                          <m:t>1</m:t>
                        </m:r>
                      </m:sup>
                    </m:sSup>
                  </m:oMath>
                </a14:m>
                <a:r>
                  <a:rPr lang="en-GB" dirty="0" smtClean="0"/>
                  <a:t> in respect with the ground. </a:t>
                </a:r>
                <a:endParaRPr lang="en-GB" dirty="0" smtClean="0"/>
              </a:p>
              <a:p>
                <a:endParaRPr lang="en-GB" dirty="0" smtClean="0"/>
              </a:p>
              <a:p>
                <a:r>
                  <a:rPr lang="en-GB" dirty="0" smtClean="0"/>
                  <a:t>What is the velocity of the passenger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sub>
                    </m:sSub>
                  </m:oMath>
                </a14:m>
                <a:r>
                  <a:rPr lang="en-GB" dirty="0" smtClean="0"/>
                  <a:t> in respect with the cyclist A at the ground ?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655999" y="3816051"/>
                <a:ext cx="7838650" cy="2154051"/>
              </a:xfrm>
              <a:prstGeom prst="rect">
                <a:avLst/>
              </a:prstGeom>
              <a:blipFill rotWithShape="1">
                <a:blip r:embed="rId2"/>
                <a:stretch>
                  <a:fillRect l="-1" t="-16" r="3" b="22"/>
                </a:stretch>
              </a:blipFill>
            </p:spPr>
            <p:txBody>
              <a:bodyPr/>
              <a:lstStyle/>
              <a:p>
                <a:r>
                  <a:rPr lang="zh-CN" altLang="en-US">
                    <a:noFill/>
                  </a:rPr>
                  <a:t> </a:t>
                </a:r>
              </a:p>
            </p:txBody>
          </p:sp>
        </mc:Fallback>
      </mc:AlternateContent>
      <p:sp>
        <p:nvSpPr>
          <p:cNvPr id="3" name="Right Arrow 2"/>
          <p:cNvSpPr/>
          <p:nvPr/>
        </p:nvSpPr>
        <p:spPr>
          <a:xfrm>
            <a:off x="5585288" y="1511660"/>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35696" y="5761985"/>
            <a:ext cx="648072"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Rectangle 7"/>
              <p:cNvSpPr/>
              <p:nvPr/>
            </p:nvSpPr>
            <p:spPr>
              <a:xfrm>
                <a:off x="2461706" y="5734345"/>
                <a:ext cx="3550587" cy="6761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𝑃</m:t>
                          </m:r>
                          <m:r>
                            <a:rPr lang="en-GB" i="1">
                              <a:latin typeface="Cambria Math" panose="02040503050406030204" pitchFamily="18" charset="0"/>
                            </a:rPr>
                            <m:t>/</m:t>
                          </m:r>
                          <m:r>
                            <a:rPr lang="en-GB" b="0" i="1" smtClean="0">
                              <a:latin typeface="Cambria Math" panose="02040503050406030204" pitchFamily="18" charset="0"/>
                            </a:rPr>
                            <m:t>𝐵</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𝐵</m:t>
                          </m:r>
                          <m:r>
                            <a:rPr lang="en-GB" i="1">
                              <a:latin typeface="Cambria Math" panose="02040503050406030204" pitchFamily="18" charset="0"/>
                            </a:rPr>
                            <m:t>/</m:t>
                          </m:r>
                          <m:r>
                            <a:rPr lang="en-GB" b="0" i="1" smtClean="0">
                              <a:latin typeface="Cambria Math" panose="02040503050406030204" pitchFamily="18" charset="0"/>
                            </a:rPr>
                            <m:t>𝐴</m:t>
                          </m:r>
                        </m:sub>
                      </m:sSub>
                      <m:r>
                        <a:rPr lang="en-GB" b="0" i="1" smtClean="0">
                          <a:latin typeface="Cambria Math" panose="02040503050406030204" pitchFamily="18" charset="0"/>
                        </a:rPr>
                        <m:t>=</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a:p>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461706" y="5734345"/>
                <a:ext cx="3550587" cy="676147"/>
              </a:xfrm>
              <a:prstGeom prst="rect">
                <a:avLst/>
              </a:prstGeom>
              <a:blipFill rotWithShape="1">
                <a:blip r:embed="rId3"/>
                <a:stretch>
                  <a:fillRect l="-13" t="-44" r="3" b="25"/>
                </a:stretch>
              </a:blipFill>
            </p:spPr>
            <p:txBody>
              <a:bodyPr/>
              <a:lstStyle/>
              <a:p>
                <a:r>
                  <a:rPr lang="zh-CN" altLang="en-US">
                    <a:noFill/>
                  </a:rPr>
                  <a:t> </a:t>
                </a:r>
              </a:p>
            </p:txBody>
          </p:sp>
        </mc:Fallback>
      </mc:AlternateContent>
      <p:sp>
        <p:nvSpPr>
          <p:cNvPr id="9" name="TextBox 8"/>
          <p:cNvSpPr txBox="1"/>
          <p:nvPr/>
        </p:nvSpPr>
        <p:spPr>
          <a:xfrm>
            <a:off x="641516" y="6199893"/>
            <a:ext cx="7782219" cy="646331"/>
          </a:xfrm>
          <a:prstGeom prst="rect">
            <a:avLst/>
          </a:prstGeom>
          <a:noFill/>
        </p:spPr>
        <p:txBody>
          <a:bodyPr wrap="square" rtlCol="0">
            <a:spAutoFit/>
          </a:bodyPr>
          <a:lstStyle/>
          <a:p>
            <a:r>
              <a:rPr lang="en-GB" dirty="0" smtClean="0"/>
              <a:t>But this situation is quite simple, in straight line, what about more complicated situations ? </a:t>
            </a:r>
            <a:endParaRPr lang="en-US" dirty="0"/>
          </a:p>
        </p:txBody>
      </p:sp>
      <p:sp>
        <p:nvSpPr>
          <p:cNvPr id="10" name="Right Arrow 9"/>
          <p:cNvSpPr/>
          <p:nvPr/>
        </p:nvSpPr>
        <p:spPr>
          <a:xfrm>
            <a:off x="3923928" y="1381200"/>
            <a:ext cx="430549" cy="26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Intrinsic coordinates: 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Arrow Connector 6"/>
          <p:cNvCxnSpPr/>
          <p:nvPr/>
        </p:nvCxnSpPr>
        <p:spPr>
          <a:xfrm flipV="1">
            <a:off x="3531172" y="1866838"/>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48021" y="2317559"/>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27584" y="980728"/>
            <a:ext cx="360040" cy="3600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3344862" y="1421001"/>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15" name="TextBox 14"/>
              <p:cNvSpPr txBox="1">
                <a:spLocks noRot="1" noChangeAspect="1" noMove="1" noResize="1" noEditPoints="1" noAdjustHandles="1" noChangeArrowheads="1" noChangeShapeType="1" noTextEdit="1"/>
              </p:cNvSpPr>
              <p:nvPr/>
            </p:nvSpPr>
            <p:spPr>
              <a:xfrm>
                <a:off x="3344862" y="1421001"/>
                <a:ext cx="670825" cy="677108"/>
              </a:xfrm>
              <a:prstGeom prst="rect">
                <a:avLst/>
              </a:prstGeom>
              <a:blipFill rotWithShape="1">
                <a:blip r:embed="rId1"/>
                <a:stretch>
                  <a:fillRect l="-47" t="-75" r="-11178" b="-2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458549" y="2823900"/>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3458549" y="2823900"/>
                <a:ext cx="753411" cy="677108"/>
              </a:xfrm>
              <a:prstGeom prst="rect">
                <a:avLst/>
              </a:prstGeom>
              <a:blipFill rotWithShape="1">
                <a:blip r:embed="rId2"/>
                <a:stretch>
                  <a:fillRect l="-45" t="-8" r="-10113" b="-3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64240" y="4517802"/>
                <a:ext cx="7887901" cy="1569660"/>
              </a:xfrm>
              <a:prstGeom prst="rect">
                <a:avLst/>
              </a:prstGeom>
              <a:noFill/>
            </p:spPr>
            <p:txBody>
              <a:bodyPr wrap="square" rtlCol="0">
                <a:spAutoFit/>
              </a:bodyPr>
              <a:lstStyle/>
              <a:p>
                <a:r>
                  <a:rPr lang="en-GB" sz="2400" dirty="0" smtClean="0"/>
                  <a:t>The acceleration vector can be described as the sum of two vectors: </a:t>
                </a:r>
                <a:endParaRPr lang="en-GB" sz="2400" dirty="0" smtClean="0"/>
              </a:p>
              <a:p>
                <a:pPr marL="285750" indent="-285750">
                  <a:buFont typeface="Arial" panose="020B0604020202020204" pitchFamily="34" charset="0"/>
                  <a:buChar char="•"/>
                </a:pPr>
                <a:r>
                  <a:rPr lang="en-GB" sz="2400" dirty="0" smtClean="0"/>
                  <a:t>One vector perpendicular (e. g. “normal”) to the trajectory:</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GB" sz="2400" i="1">
                                <a:latin typeface="Cambria Math" panose="02040503050406030204" pitchFamily="18" charset="0"/>
                              </a:rPr>
                              <m:t>𝑎</m:t>
                            </m:r>
                          </m:e>
                        </m:acc>
                      </m:e>
                      <m:sub>
                        <m:r>
                          <a:rPr lang="en-GB" sz="2400" b="0" i="1" smtClean="0">
                            <a:latin typeface="Cambria Math" panose="02040503050406030204" pitchFamily="18" charset="0"/>
                          </a:rPr>
                          <m:t>𝑛</m:t>
                        </m:r>
                      </m:sub>
                    </m:sSub>
                  </m:oMath>
                </a14:m>
                <a:r>
                  <a:rPr lang="en-GB" sz="2400" dirty="0" smtClean="0"/>
                  <a:t> </a:t>
                </a:r>
                <a:endParaRPr lang="en-GB" sz="240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564240" y="4517802"/>
                <a:ext cx="7887901" cy="1569660"/>
              </a:xfrm>
              <a:prstGeom prst="rect">
                <a:avLst/>
              </a:prstGeom>
              <a:blipFill rotWithShape="1">
                <a:blip r:embed="rId3"/>
                <a:stretch>
                  <a:fillRect l="-5" t="-26" r="4" b="22"/>
                </a:stretch>
              </a:blipFill>
            </p:spPr>
            <p:txBody>
              <a:bodyPr/>
              <a:lstStyle/>
              <a:p>
                <a:r>
                  <a:rPr lang="zh-CN" altLang="en-US">
                    <a:noFill/>
                  </a:rPr>
                  <a:t> </a:t>
                </a:r>
              </a:p>
            </p:txBody>
          </p:sp>
        </mc:Fallback>
      </mc:AlternateContent>
      <p:sp>
        <p:nvSpPr>
          <p:cNvPr id="27" name="Freeform 26"/>
          <p:cNvSpPr/>
          <p:nvPr/>
        </p:nvSpPr>
        <p:spPr>
          <a:xfrm rot="19266034">
            <a:off x="2440310" y="2027643"/>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3548021" y="2364926"/>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4578575" y="2242297"/>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4578575" y="2242297"/>
                <a:ext cx="469039" cy="677108"/>
              </a:xfrm>
              <a:prstGeom prst="rect">
                <a:avLst/>
              </a:prstGeom>
              <a:blipFill rotWithShape="1">
                <a:blip r:embed="rId4"/>
                <a:stretch>
                  <a:fillRect l="-48" t="-17" r="-16111"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3298409" y="2130030"/>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3298409" y="2130030"/>
                <a:ext cx="206018" cy="276999"/>
              </a:xfrm>
              <a:prstGeom prst="rect">
                <a:avLst/>
              </a:prstGeom>
              <a:blipFill rotWithShape="1">
                <a:blip r:embed="rId5"/>
                <a:stretch>
                  <a:fillRect l="-106" t="-87" r="-14862" b="137"/>
                </a:stretch>
              </a:blipFill>
            </p:spPr>
            <p:txBody>
              <a:bodyPr/>
              <a:lstStyle/>
              <a:p>
                <a:r>
                  <a:rPr lang="zh-CN" altLang="en-US">
                    <a:noFill/>
                  </a:rPr>
                  <a:t> </a:t>
                </a:r>
              </a:p>
            </p:txBody>
          </p:sp>
        </mc:Fallback>
      </mc:AlternateContent>
      <p:sp>
        <p:nvSpPr>
          <p:cNvPr id="37" name="TextBox 36"/>
          <p:cNvSpPr txBox="1"/>
          <p:nvPr/>
        </p:nvSpPr>
        <p:spPr>
          <a:xfrm flipH="1">
            <a:off x="5333426" y="1122683"/>
            <a:ext cx="1728192" cy="369332"/>
          </a:xfrm>
          <a:prstGeom prst="rect">
            <a:avLst/>
          </a:prstGeom>
          <a:noFill/>
        </p:spPr>
        <p:txBody>
          <a:bodyPr wrap="square" rtlCol="0">
            <a:spAutoFit/>
          </a:bodyPr>
          <a:lstStyle/>
          <a:p>
            <a:r>
              <a:rPr lang="en-GB" dirty="0" smtClean="0"/>
              <a:t>trajectory</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REST TIME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p:sp>
        <p:nvSpPr>
          <p:cNvPr id="78" name="TextBox 77"/>
          <p:cNvSpPr txBox="1"/>
          <p:nvPr/>
        </p:nvSpPr>
        <p:spPr>
          <a:xfrm>
            <a:off x="478036" y="5301208"/>
            <a:ext cx="8723285" cy="369332"/>
          </a:xfrm>
          <a:prstGeom prst="rect">
            <a:avLst/>
          </a:prstGeom>
          <a:noFill/>
        </p:spPr>
        <p:txBody>
          <a:bodyPr wrap="none" rtlCol="0">
            <a:spAutoFit/>
          </a:bodyPr>
          <a:lstStyle/>
          <a:p>
            <a:r>
              <a:rPr lang="en-GB" dirty="0" smtClean="0"/>
              <a:t>Point P describes the position of particle which can move with time in both reference frames.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72" name="TextBox 71"/>
              <p:cNvSpPr txBox="1"/>
              <p:nvPr/>
            </p:nvSpPr>
            <p:spPr>
              <a:xfrm>
                <a:off x="478036" y="5724222"/>
                <a:ext cx="5928739" cy="404791"/>
              </a:xfrm>
              <a:prstGeom prst="rect">
                <a:avLst/>
              </a:prstGeom>
              <a:noFill/>
            </p:spPr>
            <p:txBody>
              <a:bodyPr wrap="none" rtlCol="0">
                <a:spAutoFit/>
              </a:bodyPr>
              <a:lstStyle/>
              <a:p>
                <a:r>
                  <a:rPr lang="en-GB" dirty="0" smtClean="0"/>
                  <a:t>The position vector of point P in reference frame S is: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𝑂𝑃</m:t>
                        </m:r>
                      </m:e>
                    </m:acc>
                  </m:oMath>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478036" y="5724222"/>
                <a:ext cx="5928739" cy="404791"/>
              </a:xfrm>
              <a:prstGeom prst="rect">
                <a:avLst/>
              </a:prstGeom>
              <a:blipFill rotWithShape="1">
                <a:blip r:embed="rId13"/>
                <a:stretch>
                  <a:fillRect l="-9" t="-82" r="4" b="155"/>
                </a:stretch>
              </a:blipFill>
            </p:spPr>
            <p:txBody>
              <a:bodyPr/>
              <a:lstStyle/>
              <a:p>
                <a:r>
                  <a:rPr lang="zh-CN" altLang="en-US">
                    <a:noFill/>
                  </a:rPr>
                  <a:t> </a:t>
                </a:r>
              </a:p>
            </p:txBody>
          </p:sp>
        </mc:Fallback>
      </mc:AlternateContent>
      <p:sp>
        <p:nvSpPr>
          <p:cNvPr id="78" name="TextBox 77"/>
          <p:cNvSpPr txBox="1"/>
          <p:nvPr/>
        </p:nvSpPr>
        <p:spPr>
          <a:xfrm>
            <a:off x="478036" y="5301208"/>
            <a:ext cx="8723285" cy="369332"/>
          </a:xfrm>
          <a:prstGeom prst="rect">
            <a:avLst/>
          </a:prstGeom>
          <a:noFill/>
        </p:spPr>
        <p:txBody>
          <a:bodyPr wrap="none" rtlCol="0">
            <a:spAutoFit/>
          </a:bodyPr>
          <a:lstStyle/>
          <a:p>
            <a:r>
              <a:rPr lang="en-GB" dirty="0" smtClean="0"/>
              <a:t>Point P describes the position of particle which can move with time in both reference frames.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72" name="TextBox 71"/>
              <p:cNvSpPr txBox="1"/>
              <p:nvPr/>
            </p:nvSpPr>
            <p:spPr>
              <a:xfrm>
                <a:off x="478036" y="5724222"/>
                <a:ext cx="5928739" cy="404791"/>
              </a:xfrm>
              <a:prstGeom prst="rect">
                <a:avLst/>
              </a:prstGeom>
              <a:noFill/>
            </p:spPr>
            <p:txBody>
              <a:bodyPr wrap="none" rtlCol="0">
                <a:spAutoFit/>
              </a:bodyPr>
              <a:lstStyle/>
              <a:p>
                <a:r>
                  <a:rPr lang="en-GB" dirty="0" smtClean="0"/>
                  <a:t>The position vector of point P in reference frame S is: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𝑂𝑃</m:t>
                        </m:r>
                      </m:e>
                    </m:acc>
                  </m:oMath>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478036" y="5724222"/>
                <a:ext cx="5928739" cy="404791"/>
              </a:xfrm>
              <a:prstGeom prst="rect">
                <a:avLst/>
              </a:prstGeom>
              <a:blipFill rotWithShape="1">
                <a:blip r:embed="rId13"/>
                <a:stretch>
                  <a:fillRect l="-9" t="-82" r="4" b="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544102" y="6243538"/>
                <a:ext cx="6047874" cy="425822"/>
              </a:xfrm>
              <a:prstGeom prst="rect">
                <a:avLst/>
              </a:prstGeom>
              <a:noFill/>
            </p:spPr>
            <p:txBody>
              <a:bodyPr wrap="none" rtlCol="0">
                <a:spAutoFit/>
              </a:bodyPr>
              <a:lstStyle/>
              <a:p>
                <a:r>
                  <a:rPr lang="en-GB" dirty="0" smtClean="0"/>
                  <a:t>The position vector of point P in reference frame S’ is: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𝑃</m:t>
                        </m:r>
                      </m:e>
                    </m:acc>
                  </m:oMath>
                </a14:m>
                <a:endParaRPr lang="en-US" dirty="0"/>
              </a:p>
            </p:txBody>
          </p:sp>
        </mc:Choice>
        <mc:Fallback>
          <p:sp>
            <p:nvSpPr>
              <p:cNvPr id="73" name="TextBox 72"/>
              <p:cNvSpPr txBox="1">
                <a:spLocks noRot="1" noChangeAspect="1" noMove="1" noResize="1" noEditPoints="1" noAdjustHandles="1" noChangeArrowheads="1" noChangeShapeType="1" noTextEdit="1"/>
              </p:cNvSpPr>
              <p:nvPr/>
            </p:nvSpPr>
            <p:spPr>
              <a:xfrm>
                <a:off x="544102" y="6243538"/>
                <a:ext cx="6047874" cy="425822"/>
              </a:xfrm>
              <a:prstGeom prst="rect">
                <a:avLst/>
              </a:prstGeom>
              <a:blipFill rotWithShape="1">
                <a:blip r:embed="rId14"/>
                <a:stretch>
                  <a:fillRect l="-9" t="-51" r="1" b="139"/>
                </a:stretch>
              </a:blipFill>
            </p:spPr>
            <p:txBody>
              <a:bodyPr/>
              <a:lstStyle/>
              <a:p>
                <a:r>
                  <a:rPr lang="zh-CN" altLang="en-US">
                    <a:noFill/>
                  </a:rPr>
                  <a:t> </a:t>
                </a:r>
              </a:p>
            </p:txBody>
          </p:sp>
        </mc:Fallback>
      </mc:AlternateContent>
      <p:sp>
        <p:nvSpPr>
          <p:cNvPr id="78" name="TextBox 77"/>
          <p:cNvSpPr txBox="1"/>
          <p:nvPr/>
        </p:nvSpPr>
        <p:spPr>
          <a:xfrm>
            <a:off x="478036" y="5301208"/>
            <a:ext cx="8723285" cy="369332"/>
          </a:xfrm>
          <a:prstGeom prst="rect">
            <a:avLst/>
          </a:prstGeom>
          <a:noFill/>
        </p:spPr>
        <p:txBody>
          <a:bodyPr wrap="none" rtlCol="0">
            <a:spAutoFit/>
          </a:bodyPr>
          <a:lstStyle/>
          <a:p>
            <a:r>
              <a:rPr lang="en-GB" dirty="0" smtClean="0"/>
              <a:t>Point P describes the position of particle which can move with time in both reference frames.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72" name="TextBox 71"/>
              <p:cNvSpPr txBox="1"/>
              <p:nvPr/>
            </p:nvSpPr>
            <p:spPr>
              <a:xfrm>
                <a:off x="1473524" y="5352105"/>
                <a:ext cx="1021562" cy="7770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r>
                              <m:e>
                                <m:r>
                                  <a:rPr lang="en-GB" b="0" i="1" smtClean="0">
                                    <a:latin typeface="Cambria Math" panose="02040503050406030204" pitchFamily="18" charset="0"/>
                                  </a:rPr>
                                  <m:t>𝑧</m:t>
                                </m:r>
                              </m:e>
                            </m:mr>
                          </m:m>
                        </m:e>
                      </m:d>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1473524" y="5352105"/>
                <a:ext cx="1021562" cy="777072"/>
              </a:xfrm>
              <a:prstGeom prst="rect">
                <a:avLst/>
              </a:prstGeom>
              <a:blipFill rotWithShape="1">
                <a:blip r:embed="rId13"/>
                <a:stretch>
                  <a:fillRect l="-32" t="-42" r="17"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008002" y="5203479"/>
                <a:ext cx="1089273" cy="8729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r>
                                  <a:rPr lang="en-GB" b="0" i="1" smtClean="0">
                                    <a:latin typeface="Cambria Math" panose="02040503050406030204" pitchFamily="18" charset="0"/>
                                  </a:rPr>
                                  <m:t>′</m:t>
                                </m:r>
                              </m:e>
                            </m:mr>
                            <m:mr>
                              <m:e>
                                <m:r>
                                  <a:rPr lang="en-GB" b="0" i="1" smtClean="0">
                                    <a:latin typeface="Cambria Math" panose="02040503050406030204" pitchFamily="18" charset="0"/>
                                  </a:rPr>
                                  <m:t>𝑦</m:t>
                                </m:r>
                                <m:r>
                                  <a:rPr lang="en-GB" b="0" i="1" smtClean="0">
                                    <a:latin typeface="Cambria Math" panose="02040503050406030204" pitchFamily="18" charset="0"/>
                                  </a:rPr>
                                  <m:t>′</m:t>
                                </m:r>
                              </m:e>
                            </m:mr>
                            <m:mr>
                              <m:e>
                                <m:r>
                                  <a:rPr lang="en-GB" b="0" i="1" smtClean="0">
                                    <a:latin typeface="Cambria Math" panose="02040503050406030204" pitchFamily="18" charset="0"/>
                                  </a:rPr>
                                  <m:t>𝑧</m:t>
                                </m:r>
                                <m:r>
                                  <a:rPr lang="en-GB" b="0" i="1" smtClean="0">
                                    <a:latin typeface="Cambria Math" panose="02040503050406030204" pitchFamily="18" charset="0"/>
                                  </a:rPr>
                                  <m:t>′</m:t>
                                </m:r>
                              </m:e>
                            </m:mr>
                          </m:m>
                        </m:e>
                      </m:d>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4008002" y="5203479"/>
                <a:ext cx="1089273" cy="872931"/>
              </a:xfrm>
              <a:prstGeom prst="rect">
                <a:avLst/>
              </a:prstGeom>
              <a:blipFill rotWithShape="1">
                <a:blip r:embed="rId14"/>
                <a:stretch>
                  <a:fillRect l="-47" t="-33" r="12" b="11"/>
                </a:stretch>
              </a:blipFill>
            </p:spPr>
            <p:txBody>
              <a:bodyPr/>
              <a:lstStyle/>
              <a:p>
                <a:r>
                  <a:rPr lang="zh-CN" altLang="en-US">
                    <a:noFill/>
                  </a:rPr>
                  <a:t> </a:t>
                </a:r>
              </a:p>
            </p:txBody>
          </p:sp>
        </mc:Fallback>
      </mc:AlternateContent>
      <p:sp>
        <p:nvSpPr>
          <p:cNvPr id="3" name="TextBox 2"/>
          <p:cNvSpPr txBox="1"/>
          <p:nvPr/>
        </p:nvSpPr>
        <p:spPr>
          <a:xfrm>
            <a:off x="683568" y="4878866"/>
            <a:ext cx="5788764" cy="369332"/>
          </a:xfrm>
          <a:prstGeom prst="rect">
            <a:avLst/>
          </a:prstGeom>
          <a:noFill/>
        </p:spPr>
        <p:txBody>
          <a:bodyPr wrap="none" rtlCol="0">
            <a:spAutoFit/>
          </a:bodyPr>
          <a:lstStyle/>
          <a:p>
            <a:r>
              <a:rPr lang="en-GB" dirty="0" smtClean="0"/>
              <a:t>Coordinates of the position vectors in both reference frames: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52" name="Straight Arrow Connector 51"/>
          <p:cNvCxnSpPr>
            <a:stCxn id="45" idx="0"/>
          </p:cNvCxnSpPr>
          <p:nvPr/>
        </p:nvCxnSpPr>
        <p:spPr>
          <a:xfrm flipV="1">
            <a:off x="2713608" y="3768894"/>
            <a:ext cx="1589729" cy="617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343391" y="3724185"/>
                <a:ext cx="21191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𝑅</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343391" y="3724185"/>
                <a:ext cx="211917" cy="310598"/>
              </a:xfrm>
              <a:prstGeom prst="rect">
                <a:avLst/>
              </a:prstGeom>
              <a:blipFill rotWithShape="1">
                <a:blip r:embed="rId7"/>
                <a:stretch>
                  <a:fillRect l="-55" t="-175" r="-14110" b="202"/>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8"/>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9"/>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10"/>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1"/>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2"/>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3"/>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467544" y="5013176"/>
                <a:ext cx="4666919" cy="425822"/>
              </a:xfrm>
              <a:prstGeom prst="rect">
                <a:avLst/>
              </a:prstGeom>
              <a:noFill/>
            </p:spPr>
            <p:txBody>
              <a:bodyPr wrap="none" rtlCol="0">
                <a:spAutoFit/>
              </a:bodyPr>
              <a:lstStyle/>
              <a:p>
                <a:r>
                  <a:rPr lang="en-GB" dirty="0" smtClean="0"/>
                  <a:t>Relation between both positions vectors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smtClean="0"/>
                  <a:t> and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67544" y="5013176"/>
                <a:ext cx="4666919" cy="425822"/>
              </a:xfrm>
              <a:prstGeom prst="rect">
                <a:avLst/>
              </a:prstGeom>
              <a:blipFill rotWithShape="1">
                <a:blip r:embed="rId14"/>
                <a:stretch>
                  <a:fillRect l="-4" t="-114" r="10" b="5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483768" y="5580087"/>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52" name="Straight Arrow Connector 51"/>
          <p:cNvCxnSpPr>
            <a:stCxn id="45" idx="0"/>
          </p:cNvCxnSpPr>
          <p:nvPr/>
        </p:nvCxnSpPr>
        <p:spPr>
          <a:xfrm flipV="1">
            <a:off x="2713608" y="3768894"/>
            <a:ext cx="1589729" cy="617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343391" y="3724185"/>
                <a:ext cx="21191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𝑅</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343391" y="3724185"/>
                <a:ext cx="211917" cy="310598"/>
              </a:xfrm>
              <a:prstGeom prst="rect">
                <a:avLst/>
              </a:prstGeom>
              <a:blipFill rotWithShape="1">
                <a:blip r:embed="rId7"/>
                <a:stretch>
                  <a:fillRect l="-55" t="-175" r="-14110" b="202"/>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8"/>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9"/>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10"/>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1"/>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2"/>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3"/>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2610630" y="5580087"/>
                <a:ext cx="1904624" cy="5929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r>
                            <a:rPr lang="en-GB" sz="3200" b="0" i="1" smtClean="0">
                              <a:latin typeface="Cambria Math" panose="02040503050406030204" pitchFamily="18" charset="0"/>
                            </a:rPr>
                            <m:t>′</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2610630" y="5580087"/>
                <a:ext cx="1904624" cy="592983"/>
              </a:xfrm>
              <a:prstGeom prst="rect">
                <a:avLst/>
              </a:prstGeom>
              <a:blipFill rotWithShape="1">
                <a:blip r:embed="rId14"/>
                <a:stretch>
                  <a:fillRect l="-8" t="-58" r="-2279"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5184510" y="5712778"/>
                <a:ext cx="2277328" cy="425822"/>
              </a:xfrm>
              <a:prstGeom prst="rect">
                <a:avLst/>
              </a:prstGeom>
              <a:noFill/>
            </p:spPr>
            <p:txBody>
              <a:bodyPr wrap="square" rtlCol="0">
                <a:spAutoFit/>
              </a:bodyPr>
              <a:lstStyle/>
              <a:p>
                <a:r>
                  <a:rPr lang="en-GB" dirty="0"/>
                  <a:t>w</a:t>
                </a:r>
                <a:r>
                  <a:rPr lang="en-GB" dirty="0" smtClean="0"/>
                  <a:t>here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𝑅</m:t>
                        </m:r>
                      </m:e>
                    </m:acc>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𝑂𝑂</m:t>
                        </m:r>
                        <m:r>
                          <a:rPr lang="en-GB" b="0" i="1" smtClean="0">
                            <a:latin typeface="Cambria Math" panose="02040503050406030204" pitchFamily="18" charset="0"/>
                          </a:rPr>
                          <m:t>′</m:t>
                        </m:r>
                      </m:e>
                    </m:acc>
                  </m:oMath>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flipH="1">
                <a:off x="5184510" y="5712778"/>
                <a:ext cx="2277328" cy="425822"/>
              </a:xfrm>
              <a:prstGeom prst="rect">
                <a:avLst/>
              </a:prstGeom>
              <a:blipFill rotWithShape="1">
                <a:blip r:embed="rId15"/>
                <a:stretch>
                  <a:fillRect l="-16" t="-75" r="26"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467544" y="5013176"/>
                <a:ext cx="4666919" cy="425822"/>
              </a:xfrm>
              <a:prstGeom prst="rect">
                <a:avLst/>
              </a:prstGeom>
              <a:noFill/>
            </p:spPr>
            <p:txBody>
              <a:bodyPr wrap="none" rtlCol="0">
                <a:spAutoFit/>
              </a:bodyPr>
              <a:lstStyle/>
              <a:p>
                <a:r>
                  <a:rPr lang="en-GB" dirty="0" smtClean="0"/>
                  <a:t>Relation between both positions vectors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𝑟</m:t>
                        </m:r>
                      </m:e>
                    </m:acc>
                  </m:oMath>
                </a14:m>
                <a:r>
                  <a:rPr lang="en-US" dirty="0" smtClean="0"/>
                  <a:t> and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467544" y="5013176"/>
                <a:ext cx="4666919" cy="425822"/>
              </a:xfrm>
              <a:prstGeom prst="rect">
                <a:avLst/>
              </a:prstGeom>
              <a:blipFill rotWithShape="1">
                <a:blip r:embed="rId16"/>
                <a:stretch>
                  <a:fillRect l="-4" t="-114" r="10" b="5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72" name="TextBox 71"/>
              <p:cNvSpPr txBox="1"/>
              <p:nvPr/>
            </p:nvSpPr>
            <p:spPr>
              <a:xfrm>
                <a:off x="912175" y="5466723"/>
                <a:ext cx="1704377" cy="8246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𝑧</m:t>
                                    </m:r>
                                  </m:sub>
                                </m:sSub>
                              </m:e>
                            </m:mr>
                          </m:m>
                        </m:e>
                      </m:d>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912175" y="5466723"/>
                <a:ext cx="1704377" cy="824649"/>
              </a:xfrm>
              <a:prstGeom prst="rect">
                <a:avLst/>
              </a:prstGeom>
              <a:blipFill rotWithShape="1">
                <a:blip r:embed="rId13"/>
                <a:stretch>
                  <a:fillRect l="-18" t="-1" r="21" b="52"/>
                </a:stretch>
              </a:blipFill>
            </p:spPr>
            <p:txBody>
              <a:bodyPr/>
              <a:lstStyle/>
              <a:p>
                <a:r>
                  <a:rPr lang="zh-CN" altLang="en-US">
                    <a:noFill/>
                  </a:rPr>
                  <a:t> </a:t>
                </a:r>
              </a:p>
            </p:txBody>
          </p:sp>
        </mc:Fallback>
      </mc:AlternateContent>
      <p:sp>
        <p:nvSpPr>
          <p:cNvPr id="3" name="TextBox 2"/>
          <p:cNvSpPr txBox="1"/>
          <p:nvPr/>
        </p:nvSpPr>
        <p:spPr>
          <a:xfrm>
            <a:off x="683568" y="4878866"/>
            <a:ext cx="5010795" cy="369332"/>
          </a:xfrm>
          <a:prstGeom prst="rect">
            <a:avLst/>
          </a:prstGeom>
          <a:noFill/>
        </p:spPr>
        <p:txBody>
          <a:bodyPr wrap="none" rtlCol="0">
            <a:spAutoFit/>
          </a:bodyPr>
          <a:lstStyle/>
          <a:p>
            <a:r>
              <a:rPr lang="en-GB" dirty="0" smtClean="0"/>
              <a:t>Velocity vectors of point P in both reference frames:</a:t>
            </a:r>
            <a:endParaRPr lang="en-US" dirty="0"/>
          </a:p>
        </p:txBody>
      </p:sp>
      <p:sp>
        <p:nvSpPr>
          <p:cNvPr id="5" name="TextBox 4"/>
          <p:cNvSpPr txBox="1"/>
          <p:nvPr/>
        </p:nvSpPr>
        <p:spPr>
          <a:xfrm>
            <a:off x="683568" y="5282057"/>
            <a:ext cx="684803" cy="369332"/>
          </a:xfrm>
          <a:prstGeom prst="rect">
            <a:avLst/>
          </a:prstGeom>
          <a:noFill/>
        </p:spPr>
        <p:txBody>
          <a:bodyPr wrap="none" rtlCol="0">
            <a:spAutoFit/>
          </a:bodyPr>
          <a:lstStyle/>
          <a:p>
            <a:r>
              <a:rPr lang="en-GB" dirty="0" smtClean="0"/>
              <a:t>In S: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7"/>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8"/>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9"/>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0"/>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1"/>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2"/>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72" name="TextBox 71"/>
              <p:cNvSpPr txBox="1"/>
              <p:nvPr/>
            </p:nvSpPr>
            <p:spPr>
              <a:xfrm>
                <a:off x="912175" y="5466723"/>
                <a:ext cx="1704377" cy="82464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𝑧</m:t>
                                    </m:r>
                                  </m:sub>
                                </m:sSub>
                              </m:e>
                            </m:mr>
                          </m:m>
                        </m:e>
                      </m:d>
                    </m:oMath>
                  </m:oMathPara>
                </a14:m>
                <a:endParaRPr lang="en-US" dirty="0"/>
              </a:p>
            </p:txBody>
          </p:sp>
        </mc:Choice>
        <mc:Fallback>
          <p:sp>
            <p:nvSpPr>
              <p:cNvPr id="72" name="TextBox 71"/>
              <p:cNvSpPr txBox="1">
                <a:spLocks noRot="1" noChangeAspect="1" noMove="1" noResize="1" noEditPoints="1" noAdjustHandles="1" noChangeArrowheads="1" noChangeShapeType="1" noTextEdit="1"/>
              </p:cNvSpPr>
              <p:nvPr/>
            </p:nvSpPr>
            <p:spPr>
              <a:xfrm>
                <a:off x="912175" y="5466723"/>
                <a:ext cx="1704377" cy="824649"/>
              </a:xfrm>
              <a:prstGeom prst="rect">
                <a:avLst/>
              </a:prstGeom>
              <a:blipFill rotWithShape="1">
                <a:blip r:embed="rId13"/>
                <a:stretch>
                  <a:fillRect l="-18" t="-1" r="21" b="52"/>
                </a:stretch>
              </a:blipFill>
            </p:spPr>
            <p:txBody>
              <a:bodyPr/>
              <a:lstStyle/>
              <a:p>
                <a:r>
                  <a:rPr lang="zh-CN" altLang="en-US">
                    <a:noFill/>
                  </a:rPr>
                  <a:t> </a:t>
                </a:r>
              </a:p>
            </p:txBody>
          </p:sp>
        </mc:Fallback>
      </mc:AlternateContent>
      <p:sp>
        <p:nvSpPr>
          <p:cNvPr id="3" name="TextBox 2"/>
          <p:cNvSpPr txBox="1"/>
          <p:nvPr/>
        </p:nvSpPr>
        <p:spPr>
          <a:xfrm>
            <a:off x="683568" y="4878866"/>
            <a:ext cx="5010795" cy="369332"/>
          </a:xfrm>
          <a:prstGeom prst="rect">
            <a:avLst/>
          </a:prstGeom>
          <a:noFill/>
        </p:spPr>
        <p:txBody>
          <a:bodyPr wrap="none" rtlCol="0">
            <a:spAutoFit/>
          </a:bodyPr>
          <a:lstStyle/>
          <a:p>
            <a:r>
              <a:rPr lang="en-GB" dirty="0" smtClean="0"/>
              <a:t>Velocity vectors of point P in both reference frames:</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4351470" y="5338633"/>
                <a:ext cx="1922257" cy="9766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r>
                                      <a:rPr lang="en-GB" b="0" i="1" smtClean="0">
                                        <a:latin typeface="Cambria Math" panose="02040503050406030204" pitchFamily="18" charset="0"/>
                                      </a:rPr>
                                      <m:t>′</m:t>
                                    </m:r>
                                  </m:e>
                                  <m:sub>
                                    <m:r>
                                      <a:rPr lang="en-GB" b="0" i="1" smtClean="0">
                                        <a:latin typeface="Cambria Math" panose="02040503050406030204" pitchFamily="18" charset="0"/>
                                      </a:rPr>
                                      <m:t>𝑥</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r>
                                      <a:rPr lang="en-GB" b="0" i="1" smtClean="0">
                                        <a:latin typeface="Cambria Math" panose="02040503050406030204" pitchFamily="18" charset="0"/>
                                      </a:rPr>
                                      <m:t>′</m:t>
                                    </m:r>
                                  </m:e>
                                  <m:sub>
                                    <m:r>
                                      <a:rPr lang="en-GB" b="0" i="1" smtClean="0">
                                        <a:latin typeface="Cambria Math" panose="02040503050406030204" pitchFamily="18" charset="0"/>
                                      </a:rPr>
                                      <m:t>𝑦</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r>
                                      <a:rPr lang="en-GB" b="0" i="1" smtClean="0">
                                        <a:latin typeface="Cambria Math" panose="02040503050406030204" pitchFamily="18" charset="0"/>
                                      </a:rPr>
                                      <m:t>′</m:t>
                                    </m:r>
                                  </m:e>
                                  <m:sub>
                                    <m:r>
                                      <a:rPr lang="en-GB" b="0" i="1" smtClean="0">
                                        <a:latin typeface="Cambria Math" panose="02040503050406030204" pitchFamily="18" charset="0"/>
                                      </a:rPr>
                                      <m:t>𝑧</m:t>
                                    </m:r>
                                  </m:sub>
                                </m:sSub>
                              </m:e>
                            </m:mr>
                          </m:m>
                        </m:e>
                      </m:d>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4351470" y="5338633"/>
                <a:ext cx="1922257" cy="976614"/>
              </a:xfrm>
              <a:prstGeom prst="rect">
                <a:avLst/>
              </a:prstGeom>
              <a:blipFill rotWithShape="1">
                <a:blip r:embed="rId14"/>
                <a:stretch>
                  <a:fillRect l="-23" t="-19" r="29" b="18"/>
                </a:stretch>
              </a:blipFill>
            </p:spPr>
            <p:txBody>
              <a:bodyPr/>
              <a:lstStyle/>
              <a:p>
                <a:r>
                  <a:rPr lang="zh-CN" altLang="en-US">
                    <a:noFill/>
                  </a:rPr>
                  <a:t> </a:t>
                </a:r>
              </a:p>
            </p:txBody>
          </p:sp>
        </mc:Fallback>
      </mc:AlternateContent>
      <p:sp>
        <p:nvSpPr>
          <p:cNvPr id="5" name="TextBox 4"/>
          <p:cNvSpPr txBox="1"/>
          <p:nvPr/>
        </p:nvSpPr>
        <p:spPr>
          <a:xfrm>
            <a:off x="683568" y="5282057"/>
            <a:ext cx="684803" cy="369332"/>
          </a:xfrm>
          <a:prstGeom prst="rect">
            <a:avLst/>
          </a:prstGeom>
          <a:noFill/>
        </p:spPr>
        <p:txBody>
          <a:bodyPr wrap="none" rtlCol="0">
            <a:spAutoFit/>
          </a:bodyPr>
          <a:lstStyle/>
          <a:p>
            <a:r>
              <a:rPr lang="en-GB" dirty="0" smtClean="0"/>
              <a:t>In S: </a:t>
            </a:r>
            <a:endParaRPr lang="en-US" dirty="0"/>
          </a:p>
        </p:txBody>
      </p:sp>
      <p:sp>
        <p:nvSpPr>
          <p:cNvPr id="28" name="TextBox 27"/>
          <p:cNvSpPr txBox="1"/>
          <p:nvPr/>
        </p:nvSpPr>
        <p:spPr>
          <a:xfrm>
            <a:off x="3923928" y="5301208"/>
            <a:ext cx="761747" cy="369332"/>
          </a:xfrm>
          <a:prstGeom prst="rect">
            <a:avLst/>
          </a:prstGeom>
          <a:noFill/>
        </p:spPr>
        <p:txBody>
          <a:bodyPr wrap="none" rtlCol="0">
            <a:spAutoFit/>
          </a:bodyPr>
          <a:lstStyle/>
          <a:p>
            <a:r>
              <a:rPr lang="en-GB" dirty="0" smtClean="0"/>
              <a:t>In S’: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52" name="Straight Arrow Connector 51"/>
          <p:cNvCxnSpPr>
            <a:stCxn id="45" idx="0"/>
          </p:cNvCxnSpPr>
          <p:nvPr/>
        </p:nvCxnSpPr>
        <p:spPr>
          <a:xfrm flipV="1">
            <a:off x="2713608" y="3768894"/>
            <a:ext cx="1589729" cy="617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343391" y="3724185"/>
                <a:ext cx="21191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𝑅</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343391" y="3724185"/>
                <a:ext cx="211917" cy="310598"/>
              </a:xfrm>
              <a:prstGeom prst="rect">
                <a:avLst/>
              </a:prstGeom>
              <a:blipFill rotWithShape="1">
                <a:blip r:embed="rId7"/>
                <a:stretch>
                  <a:fillRect l="-55" t="-175" r="-14110" b="202"/>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8"/>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9"/>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10"/>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1"/>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2"/>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3"/>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p:cxnSp>
        <p:nvCxnSpPr>
          <p:cNvPr id="9" name="Straight Arrow Connector 8"/>
          <p:cNvCxnSpPr/>
          <p:nvPr/>
        </p:nvCxnSpPr>
        <p:spPr>
          <a:xfrm flipV="1">
            <a:off x="3131840" y="1156690"/>
            <a:ext cx="1212081" cy="393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3555308" y="1032411"/>
                <a:ext cx="1965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𝑢</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555308" y="1032411"/>
                <a:ext cx="196592" cy="276999"/>
              </a:xfrm>
              <a:prstGeom prst="rect">
                <a:avLst/>
              </a:prstGeom>
              <a:blipFill rotWithShape="1">
                <a:blip r:embed="rId14"/>
                <a:stretch>
                  <a:fillRect l="-294" t="-194" r="-15341" b="-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10687" y="5029823"/>
                <a:ext cx="7466468" cy="923330"/>
              </a:xfrm>
              <a:prstGeom prst="rect">
                <a:avLst/>
              </a:prstGeom>
              <a:noFill/>
            </p:spPr>
            <p:txBody>
              <a:bodyPr wrap="none" rtlCol="0">
                <a:spAutoFit/>
              </a:bodyPr>
              <a:lstStyle/>
              <a:p>
                <a:r>
                  <a:rPr lang="en-GB" dirty="0" smtClean="0"/>
                  <a:t>The reference frame S’ move at velocity </a:t>
                </a:r>
                <a14:m>
                  <m:oMath xmlns:m="http://schemas.openxmlformats.org/officeDocument/2006/math">
                    <m:acc>
                      <m:accPr>
                        <m:chr m:val="⃗"/>
                        <m:ctrlPr>
                          <a:rPr lang="en-GB" i="1" dirty="0" smtClean="0">
                            <a:latin typeface="Cambria Math" panose="02040503050406030204" pitchFamily="18" charset="0"/>
                          </a:rPr>
                        </m:ctrlPr>
                      </m:accPr>
                      <m:e>
                        <m:r>
                          <a:rPr lang="en-GB" b="0" i="1" dirty="0" smtClean="0">
                            <a:latin typeface="Cambria Math" panose="02040503050406030204" pitchFamily="18" charset="0"/>
                          </a:rPr>
                          <m:t>𝑢</m:t>
                        </m:r>
                      </m:e>
                    </m:acc>
                  </m:oMath>
                </a14:m>
                <a:r>
                  <a:rPr lang="en-GB" dirty="0" smtClean="0"/>
                  <a:t> in respect with reference frame S. </a:t>
                </a:r>
                <a:endParaRPr lang="en-GB" dirty="0" smtClean="0"/>
              </a:p>
              <a:p>
                <a:endParaRPr lang="en-GB" dirty="0"/>
              </a:p>
              <a:p>
                <a:r>
                  <a:rPr lang="en-GB" dirty="0" smtClean="0"/>
                  <a:t>(i.e. the point O’ move at velocity u in respect with S)</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610687" y="5029823"/>
                <a:ext cx="7466468" cy="923330"/>
              </a:xfrm>
              <a:prstGeom prst="rect">
                <a:avLst/>
              </a:prstGeom>
              <a:blipFill rotWithShape="1">
                <a:blip r:embed="rId15"/>
                <a:stretch>
                  <a:fillRect l="-6" t="-67" r="8" b="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Intrinsic coordinates: 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7" name="Straight Arrow Connector 6"/>
          <p:cNvCxnSpPr/>
          <p:nvPr/>
        </p:nvCxnSpPr>
        <p:spPr>
          <a:xfrm flipV="1">
            <a:off x="3531172" y="1866838"/>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48021" y="2317559"/>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27584" y="980728"/>
            <a:ext cx="360040" cy="3600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3344862" y="1421001"/>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15" name="TextBox 14"/>
              <p:cNvSpPr txBox="1">
                <a:spLocks noRot="1" noChangeAspect="1" noMove="1" noResize="1" noEditPoints="1" noAdjustHandles="1" noChangeArrowheads="1" noChangeShapeType="1" noTextEdit="1"/>
              </p:cNvSpPr>
              <p:nvPr/>
            </p:nvSpPr>
            <p:spPr>
              <a:xfrm>
                <a:off x="3344862" y="1421001"/>
                <a:ext cx="670825" cy="677108"/>
              </a:xfrm>
              <a:prstGeom prst="rect">
                <a:avLst/>
              </a:prstGeom>
              <a:blipFill rotWithShape="1">
                <a:blip r:embed="rId1"/>
                <a:stretch>
                  <a:fillRect l="-47" t="-75" r="-11178" b="-2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458549" y="2823900"/>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16" name="TextBox 15"/>
              <p:cNvSpPr txBox="1">
                <a:spLocks noRot="1" noChangeAspect="1" noMove="1" noResize="1" noEditPoints="1" noAdjustHandles="1" noChangeArrowheads="1" noChangeShapeType="1" noTextEdit="1"/>
              </p:cNvSpPr>
              <p:nvPr/>
            </p:nvSpPr>
            <p:spPr>
              <a:xfrm>
                <a:off x="3458549" y="2823900"/>
                <a:ext cx="753411" cy="677108"/>
              </a:xfrm>
              <a:prstGeom prst="rect">
                <a:avLst/>
              </a:prstGeom>
              <a:blipFill rotWithShape="1">
                <a:blip r:embed="rId2"/>
                <a:stretch>
                  <a:fillRect l="-45" t="-8" r="-10113" b="-3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64240" y="4517802"/>
                <a:ext cx="7887901" cy="1938992"/>
              </a:xfrm>
              <a:prstGeom prst="rect">
                <a:avLst/>
              </a:prstGeom>
              <a:noFill/>
            </p:spPr>
            <p:txBody>
              <a:bodyPr wrap="square" rtlCol="0">
                <a:spAutoFit/>
              </a:bodyPr>
              <a:lstStyle/>
              <a:p>
                <a:r>
                  <a:rPr lang="en-GB" sz="2400" dirty="0" smtClean="0"/>
                  <a:t>The acceleration vector can be described as the sum of two vectors: </a:t>
                </a:r>
                <a:endParaRPr lang="en-GB" sz="2400" dirty="0" smtClean="0"/>
              </a:p>
              <a:p>
                <a:pPr marL="285750" indent="-285750">
                  <a:buFont typeface="Arial" panose="020B0604020202020204" pitchFamily="34" charset="0"/>
                  <a:buChar char="•"/>
                </a:pPr>
                <a:r>
                  <a:rPr lang="en-GB" sz="2400" dirty="0" smtClean="0"/>
                  <a:t>One vector perpendicular (e. g. “normal”) to the trajectory:</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GB" sz="2400" i="1">
                                <a:latin typeface="Cambria Math" panose="02040503050406030204" pitchFamily="18" charset="0"/>
                              </a:rPr>
                              <m:t>𝑎</m:t>
                            </m:r>
                          </m:e>
                        </m:acc>
                      </m:e>
                      <m:sub>
                        <m:r>
                          <a:rPr lang="en-GB" sz="2400" b="0" i="1" smtClean="0">
                            <a:latin typeface="Cambria Math" panose="02040503050406030204" pitchFamily="18" charset="0"/>
                          </a:rPr>
                          <m:t>𝑛</m:t>
                        </m:r>
                      </m:sub>
                    </m:sSub>
                  </m:oMath>
                </a14:m>
                <a:r>
                  <a:rPr lang="en-GB" sz="2400" dirty="0" smtClean="0"/>
                  <a:t> </a:t>
                </a:r>
                <a:endParaRPr lang="en-GB" sz="2400" dirty="0" smtClean="0"/>
              </a:p>
              <a:p>
                <a:pPr marL="285750" indent="-285750">
                  <a:buFont typeface="Arial" panose="020B0604020202020204" pitchFamily="34" charset="0"/>
                  <a:buChar char="•"/>
                </a:pPr>
                <a:r>
                  <a:rPr lang="en-GB" sz="2400" dirty="0" smtClean="0"/>
                  <a:t>One vector parallel (e.g. “tangent”) to the trajectory: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GB" sz="2400" i="1">
                                <a:latin typeface="Cambria Math" panose="02040503050406030204" pitchFamily="18" charset="0"/>
                              </a:rPr>
                              <m:t>𝑎</m:t>
                            </m:r>
                          </m:e>
                        </m:acc>
                      </m:e>
                      <m:sub>
                        <m:r>
                          <a:rPr lang="en-GB" sz="2400" i="1">
                            <a:latin typeface="Cambria Math" panose="02040503050406030204" pitchFamily="18" charset="0"/>
                          </a:rPr>
                          <m:t>𝑡</m:t>
                        </m:r>
                      </m:sub>
                    </m:sSub>
                  </m:oMath>
                </a14:m>
                <a:r>
                  <a:rPr lang="en-GB" sz="2400" dirty="0" smtClean="0"/>
                  <a:t> </a:t>
                </a:r>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564240" y="4517802"/>
                <a:ext cx="7887901" cy="1938992"/>
              </a:xfrm>
              <a:prstGeom prst="rect">
                <a:avLst/>
              </a:prstGeom>
              <a:blipFill rotWithShape="1">
                <a:blip r:embed="rId3"/>
                <a:stretch>
                  <a:fillRect l="-5" t="-21" r="4" b="6"/>
                </a:stretch>
              </a:blipFill>
            </p:spPr>
            <p:txBody>
              <a:bodyPr/>
              <a:lstStyle/>
              <a:p>
                <a:r>
                  <a:rPr lang="zh-CN" altLang="en-US">
                    <a:noFill/>
                  </a:rPr>
                  <a:t> </a:t>
                </a:r>
              </a:p>
            </p:txBody>
          </p:sp>
        </mc:Fallback>
      </mc:AlternateContent>
      <p:sp>
        <p:nvSpPr>
          <p:cNvPr id="27" name="Freeform 26"/>
          <p:cNvSpPr/>
          <p:nvPr/>
        </p:nvSpPr>
        <p:spPr>
          <a:xfrm rot="19266034">
            <a:off x="2440310" y="2027643"/>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3548021" y="2364926"/>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4578575" y="2242297"/>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4578575" y="2242297"/>
                <a:ext cx="469039" cy="677108"/>
              </a:xfrm>
              <a:prstGeom prst="rect">
                <a:avLst/>
              </a:prstGeom>
              <a:blipFill rotWithShape="1">
                <a:blip r:embed="rId4"/>
                <a:stretch>
                  <a:fillRect l="-48" t="-17" r="-16111" b="-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3298409" y="2130030"/>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3298409" y="2130030"/>
                <a:ext cx="206018" cy="276999"/>
              </a:xfrm>
              <a:prstGeom prst="rect">
                <a:avLst/>
              </a:prstGeom>
              <a:blipFill rotWithShape="1">
                <a:blip r:embed="rId5"/>
                <a:stretch>
                  <a:fillRect l="-106" t="-87" r="-14862" b="137"/>
                </a:stretch>
              </a:blipFill>
            </p:spPr>
            <p:txBody>
              <a:bodyPr/>
              <a:lstStyle/>
              <a:p>
                <a:r>
                  <a:rPr lang="zh-CN" altLang="en-US">
                    <a:noFill/>
                  </a:rPr>
                  <a:t> </a:t>
                </a:r>
              </a:p>
            </p:txBody>
          </p:sp>
        </mc:Fallback>
      </mc:AlternateContent>
      <p:sp>
        <p:nvSpPr>
          <p:cNvPr id="37" name="TextBox 36"/>
          <p:cNvSpPr txBox="1"/>
          <p:nvPr/>
        </p:nvSpPr>
        <p:spPr>
          <a:xfrm flipH="1">
            <a:off x="5333426" y="1122683"/>
            <a:ext cx="1728192" cy="369332"/>
          </a:xfrm>
          <a:prstGeom prst="rect">
            <a:avLst/>
          </a:prstGeom>
          <a:noFill/>
        </p:spPr>
        <p:txBody>
          <a:bodyPr wrap="square" rtlCol="0">
            <a:spAutoFit/>
          </a:bodyPr>
          <a:lstStyle/>
          <a:p>
            <a:r>
              <a:rPr lang="en-GB" dirty="0" smtClean="0"/>
              <a:t>trajectory</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740" y="13690"/>
            <a:ext cx="8229600" cy="1143000"/>
          </a:xfrm>
        </p:spPr>
        <p:txBody>
          <a:bodyPr/>
          <a:lstStyle/>
          <a:p>
            <a:r>
              <a:rPr lang="en-GB" sz="3600" dirty="0" smtClean="0"/>
              <a:t>Two reference frames S and 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36" name="Straight Arrow Connector 35"/>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45" name="TextBox 44"/>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46" name="TextBox 45"/>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47" name="TextBox 46"/>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48" name="TextBox 47"/>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49" name="TextBox 48"/>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52" name="Straight Arrow Connector 51"/>
          <p:cNvCxnSpPr>
            <a:stCxn id="45" idx="0"/>
          </p:cNvCxnSpPr>
          <p:nvPr/>
        </p:nvCxnSpPr>
        <p:spPr>
          <a:xfrm flipV="1">
            <a:off x="2713608" y="3768894"/>
            <a:ext cx="1589729" cy="617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3343391" y="3724185"/>
                <a:ext cx="21191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𝑅</m:t>
                          </m:r>
                        </m:e>
                      </m:acc>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3343391" y="3724185"/>
                <a:ext cx="211917" cy="310598"/>
              </a:xfrm>
              <a:prstGeom prst="rect">
                <a:avLst/>
              </a:prstGeom>
              <a:blipFill rotWithShape="1">
                <a:blip r:embed="rId7"/>
                <a:stretch>
                  <a:fillRect l="-55" t="-175" r="-14110" b="202"/>
                </a:stretch>
              </a:blipFill>
            </p:spPr>
            <p:txBody>
              <a:bodyPr/>
              <a:lstStyle/>
              <a:p>
                <a:r>
                  <a:rPr lang="zh-CN" altLang="en-US">
                    <a:noFill/>
                  </a:rPr>
                  <a:t> </a:t>
                </a:r>
              </a:p>
            </p:txBody>
          </p:sp>
        </mc:Fallback>
      </mc:AlternateContent>
      <p:cxnSp>
        <p:nvCxnSpPr>
          <p:cNvPr id="60" name="Straight Arrow Connector 59"/>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4771618" y="2926323"/>
                <a:ext cx="2310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771618" y="2926323"/>
                <a:ext cx="231089" cy="276999"/>
              </a:xfrm>
              <a:prstGeom prst="rect">
                <a:avLst/>
              </a:prstGeom>
              <a:blipFill rotWithShape="1">
                <a:blip r:embed="rId8"/>
                <a:stretch>
                  <a:fillRect l="-99" t="-88" r="-13388" b="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9"/>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10"/>
                <a:stretch>
                  <a:fillRect l="-93" t="-123" r="-14875" b="174"/>
                </a:stretch>
              </a:blipFill>
            </p:spPr>
            <p:txBody>
              <a:bodyPr/>
              <a:lstStyle/>
              <a:p>
                <a:r>
                  <a:rPr lang="zh-CN" altLang="en-US">
                    <a:noFill/>
                  </a:rPr>
                  <a:t> </a:t>
                </a:r>
              </a:p>
            </p:txBody>
          </p:sp>
        </mc:Fallback>
      </mc:AlternateContent>
      <p:cxnSp>
        <p:nvCxnSpPr>
          <p:cNvPr id="65" name="Straight Arrow Connector 64"/>
          <p:cNvCxnSpPr>
            <a:stCxn id="45" idx="0"/>
            <a:endCxn id="62"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Box 67"/>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1"/>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69" name="TextBox 68"/>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2"/>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70" name="TextBox 69"/>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3"/>
                <a:stretch>
                  <a:fillRect l="-21" t="-208" r="-1125" b="29"/>
                </a:stretch>
              </a:blipFill>
            </p:spPr>
            <p:txBody>
              <a:bodyPr/>
              <a:lstStyle/>
              <a:p>
                <a:r>
                  <a:rPr lang="zh-CN" altLang="en-US">
                    <a:noFill/>
                  </a:rPr>
                  <a:t> </a:t>
                </a:r>
              </a:p>
            </p:txBody>
          </p:sp>
        </mc:Fallback>
      </mc:AlternateContent>
      <p:sp>
        <p:nvSpPr>
          <p:cNvPr id="71" name="TextBox 70"/>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p:cxnSp>
        <p:nvCxnSpPr>
          <p:cNvPr id="9" name="Straight Arrow Connector 8"/>
          <p:cNvCxnSpPr/>
          <p:nvPr/>
        </p:nvCxnSpPr>
        <p:spPr>
          <a:xfrm flipV="1">
            <a:off x="3131840" y="1156690"/>
            <a:ext cx="1212081" cy="393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3555308" y="1032411"/>
                <a:ext cx="1965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𝑢</m:t>
                          </m:r>
                        </m:e>
                      </m:acc>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555308" y="1032411"/>
                <a:ext cx="196592" cy="276999"/>
              </a:xfrm>
              <a:prstGeom prst="rect">
                <a:avLst/>
              </a:prstGeom>
              <a:blipFill rotWithShape="1">
                <a:blip r:embed="rId14"/>
                <a:stretch>
                  <a:fillRect l="-294" t="-194" r="-15341" b="-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10687" y="5029823"/>
                <a:ext cx="7466468" cy="923330"/>
              </a:xfrm>
              <a:prstGeom prst="rect">
                <a:avLst/>
              </a:prstGeom>
              <a:noFill/>
            </p:spPr>
            <p:txBody>
              <a:bodyPr wrap="none" rtlCol="0">
                <a:spAutoFit/>
              </a:bodyPr>
              <a:lstStyle/>
              <a:p>
                <a:r>
                  <a:rPr lang="en-GB" dirty="0" smtClean="0"/>
                  <a:t>The reference frame S’ move at velocity </a:t>
                </a:r>
                <a14:m>
                  <m:oMath xmlns:m="http://schemas.openxmlformats.org/officeDocument/2006/math">
                    <m:acc>
                      <m:accPr>
                        <m:chr m:val="⃗"/>
                        <m:ctrlPr>
                          <a:rPr lang="en-GB" i="1" dirty="0" smtClean="0">
                            <a:latin typeface="Cambria Math" panose="02040503050406030204" pitchFamily="18" charset="0"/>
                          </a:rPr>
                        </m:ctrlPr>
                      </m:accPr>
                      <m:e>
                        <m:r>
                          <a:rPr lang="en-GB" b="0" i="1" dirty="0" smtClean="0">
                            <a:latin typeface="Cambria Math" panose="02040503050406030204" pitchFamily="18" charset="0"/>
                          </a:rPr>
                          <m:t>𝑢</m:t>
                        </m:r>
                      </m:e>
                    </m:acc>
                  </m:oMath>
                </a14:m>
                <a:r>
                  <a:rPr lang="en-GB" dirty="0" smtClean="0"/>
                  <a:t> in respect with reference frame S. </a:t>
                </a:r>
                <a:endParaRPr lang="en-GB" dirty="0" smtClean="0"/>
              </a:p>
              <a:p>
                <a:endParaRPr lang="en-GB" dirty="0"/>
              </a:p>
              <a:p>
                <a:r>
                  <a:rPr lang="en-GB" dirty="0" smtClean="0"/>
                  <a:t>(i.e. the point O’ move at velocity u in respect with S)</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610687" y="5029823"/>
                <a:ext cx="7466468" cy="923330"/>
              </a:xfrm>
              <a:prstGeom prst="rect">
                <a:avLst/>
              </a:prstGeom>
              <a:blipFill rotWithShape="1">
                <a:blip r:embed="rId15"/>
                <a:stretch>
                  <a:fillRect l="-6" t="-67" r="8"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020460" y="5502699"/>
                <a:ext cx="935064" cy="7318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𝑥</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𝑦</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𝑧</m:t>
                                    </m:r>
                                  </m:sub>
                                </m:sSub>
                              </m:e>
                            </m:mr>
                          </m:m>
                        </m:e>
                      </m:d>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6020460" y="5502699"/>
                <a:ext cx="935064" cy="731867"/>
              </a:xfrm>
              <a:prstGeom prst="rect">
                <a:avLst/>
              </a:prstGeom>
              <a:blipFill rotWithShape="1">
                <a:blip r:embed="rId16"/>
                <a:stretch>
                  <a:fillRect l="-3" t="-58" r="-2473" b="1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Relative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Down Arrow 6"/>
          <p:cNvSpPr/>
          <p:nvPr/>
        </p:nvSpPr>
        <p:spPr>
          <a:xfrm rot="16200000">
            <a:off x="3756938" y="1061825"/>
            <a:ext cx="360040" cy="57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4462064" y="971600"/>
                <a:ext cx="3337324"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4462064" y="971600"/>
                <a:ext cx="3337324" cy="935000"/>
              </a:xfrm>
              <a:prstGeom prst="rect">
                <a:avLst/>
              </a:prstGeom>
              <a:blipFill rotWithShape="1">
                <a:blip r:embed="rId2"/>
                <a:stretch>
                  <a:fillRect l="-17" t="-5" r="-714" b="3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Relative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Down Arrow 6"/>
          <p:cNvSpPr/>
          <p:nvPr/>
        </p:nvSpPr>
        <p:spPr>
          <a:xfrm rot="16200000">
            <a:off x="3756938" y="1061825"/>
            <a:ext cx="360040" cy="57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4462064" y="971600"/>
                <a:ext cx="3337324"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4462064" y="971600"/>
                <a:ext cx="3337324" cy="935000"/>
              </a:xfrm>
              <a:prstGeom prst="rect">
                <a:avLst/>
              </a:prstGeom>
              <a:blipFill rotWithShape="1">
                <a:blip r:embed="rId2"/>
                <a:stretch>
                  <a:fillRect l="-17" t="-5" r="-714" b="35"/>
                </a:stretch>
              </a:blipFill>
            </p:spPr>
            <p:txBody>
              <a:bodyPr/>
              <a:lstStyle/>
              <a:p>
                <a:r>
                  <a:rPr lang="zh-CN" altLang="en-US">
                    <a:noFill/>
                  </a:rPr>
                  <a:t> </a:t>
                </a:r>
              </a:p>
            </p:txBody>
          </p:sp>
        </mc:Fallback>
      </mc:AlternateContent>
      <p:sp>
        <p:nvSpPr>
          <p:cNvPr id="11" name="Rounded Rectangle 10"/>
          <p:cNvSpPr/>
          <p:nvPr/>
        </p:nvSpPr>
        <p:spPr>
          <a:xfrm>
            <a:off x="4788372" y="2114600"/>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163281" y="2129420"/>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163281" y="2129420"/>
                <a:ext cx="1946943" cy="492443"/>
              </a:xfrm>
              <a:prstGeom prst="rect">
                <a:avLst/>
              </a:prstGeom>
              <a:blipFill rotWithShape="1">
                <a:blip r:embed="rId3"/>
                <a:stretch>
                  <a:fillRect l="-5" t="-54" r="-1918" b="-268"/>
                </a:stretch>
              </a:blipFill>
            </p:spPr>
            <p:txBody>
              <a:bodyPr/>
              <a:lstStyle/>
              <a:p>
                <a:r>
                  <a:rPr lang="zh-CN" altLang="en-US">
                    <a:noFill/>
                  </a:rPr>
                  <a:t> </a:t>
                </a:r>
              </a:p>
            </p:txBody>
          </p:sp>
        </mc:Fallback>
      </mc:AlternateContent>
      <p:sp>
        <p:nvSpPr>
          <p:cNvPr id="13" name="TextBox 12"/>
          <p:cNvSpPr txBox="1"/>
          <p:nvPr/>
        </p:nvSpPr>
        <p:spPr>
          <a:xfrm>
            <a:off x="2574836" y="3429000"/>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3460539" y="3419778"/>
                <a:ext cx="5567678" cy="36933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3460539" y="3419778"/>
                <a:ext cx="5567678" cy="369332"/>
              </a:xfrm>
              <a:prstGeom prst="rect">
                <a:avLst/>
              </a:prstGeom>
              <a:blipFill rotWithShape="1">
                <a:blip r:embed="rId4"/>
                <a:stretch>
                  <a:fillRect l="-8" t="-82" r="8"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392907" y="3996814"/>
                <a:ext cx="5751446" cy="42582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3392907" y="3996814"/>
                <a:ext cx="5751446" cy="425822"/>
              </a:xfrm>
              <a:prstGeom prst="rect">
                <a:avLst/>
              </a:prstGeom>
              <a:blipFill rotWithShape="1">
                <a:blip r:embed="rId5"/>
                <a:stretch>
                  <a:fillRect l="-2" t="-29" r="6" b="11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Relative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Down Arrow 6"/>
          <p:cNvSpPr/>
          <p:nvPr/>
        </p:nvSpPr>
        <p:spPr>
          <a:xfrm rot="16200000">
            <a:off x="3756938" y="1061825"/>
            <a:ext cx="360040" cy="57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4462064" y="971600"/>
                <a:ext cx="3337324"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4462064" y="971600"/>
                <a:ext cx="3337324" cy="935000"/>
              </a:xfrm>
              <a:prstGeom prst="rect">
                <a:avLst/>
              </a:prstGeom>
              <a:blipFill rotWithShape="1">
                <a:blip r:embed="rId2"/>
                <a:stretch>
                  <a:fillRect l="-17" t="-5" r="-714" b="35"/>
                </a:stretch>
              </a:blipFill>
            </p:spPr>
            <p:txBody>
              <a:bodyPr/>
              <a:lstStyle/>
              <a:p>
                <a:r>
                  <a:rPr lang="zh-CN" altLang="en-US">
                    <a:noFill/>
                  </a:rPr>
                  <a:t> </a:t>
                </a:r>
              </a:p>
            </p:txBody>
          </p:sp>
        </mc:Fallback>
      </mc:AlternateContent>
      <p:sp>
        <p:nvSpPr>
          <p:cNvPr id="11" name="Rounded Rectangle 10"/>
          <p:cNvSpPr/>
          <p:nvPr/>
        </p:nvSpPr>
        <p:spPr>
          <a:xfrm>
            <a:off x="4788372" y="2114600"/>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148064" y="2114600"/>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148064" y="2114600"/>
                <a:ext cx="1946943" cy="492443"/>
              </a:xfrm>
              <a:prstGeom prst="rect">
                <a:avLst/>
              </a:prstGeom>
              <a:blipFill rotWithShape="1">
                <a:blip r:embed="rId3"/>
                <a:stretch>
                  <a:fillRect l="-6" t="-10" r="-1916" b="-312"/>
                </a:stretch>
              </a:blipFill>
            </p:spPr>
            <p:txBody>
              <a:bodyPr/>
              <a:lstStyle/>
              <a:p>
                <a:r>
                  <a:rPr lang="zh-CN" altLang="en-US">
                    <a:noFill/>
                  </a:rPr>
                  <a:t> </a:t>
                </a:r>
              </a:p>
            </p:txBody>
          </p:sp>
        </mc:Fallback>
      </mc:AlternateContent>
      <p:sp>
        <p:nvSpPr>
          <p:cNvPr id="13" name="TextBox 12"/>
          <p:cNvSpPr txBox="1"/>
          <p:nvPr/>
        </p:nvSpPr>
        <p:spPr>
          <a:xfrm>
            <a:off x="2574836" y="3429000"/>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3460539" y="3419778"/>
                <a:ext cx="5567678" cy="36933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3460539" y="3419778"/>
                <a:ext cx="5567678" cy="369332"/>
              </a:xfrm>
              <a:prstGeom prst="rect">
                <a:avLst/>
              </a:prstGeom>
              <a:blipFill rotWithShape="1">
                <a:blip r:embed="rId4"/>
                <a:stretch>
                  <a:fillRect l="-8" t="-82" r="8"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392907" y="3996814"/>
                <a:ext cx="5751446" cy="42582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3392907" y="3996814"/>
                <a:ext cx="5751446" cy="425822"/>
              </a:xfrm>
              <a:prstGeom prst="rect">
                <a:avLst/>
              </a:prstGeom>
              <a:blipFill rotWithShape="1">
                <a:blip r:embed="rId5"/>
                <a:stretch>
                  <a:fillRect l="-2" t="-29" r="6"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572264" y="4797152"/>
                <a:ext cx="258391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𝑥</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r>
                            <a:rPr lang="en-GB" sz="3200" b="0" i="1" smtClean="0">
                              <a:latin typeface="Cambria Math" panose="02040503050406030204" pitchFamily="18" charset="0"/>
                            </a:rPr>
                            <m:t>′</m:t>
                          </m:r>
                        </m:e>
                        <m:sub>
                          <m:r>
                            <a:rPr lang="en-GB" sz="3200" b="0" i="1" smtClean="0">
                              <a:latin typeface="Cambria Math" panose="02040503050406030204" pitchFamily="18" charset="0"/>
                            </a:rPr>
                            <m:t>𝑥</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𝑢</m:t>
                          </m:r>
                        </m:e>
                        <m:sub>
                          <m:r>
                            <a:rPr lang="en-GB" sz="3200" b="0" i="1" smtClean="0">
                              <a:latin typeface="Cambria Math" panose="02040503050406030204" pitchFamily="18" charset="0"/>
                            </a:rPr>
                            <m:t>𝑥</m:t>
                          </m:r>
                        </m:sub>
                      </m:sSub>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72264" y="4797152"/>
                <a:ext cx="2583912" cy="492443"/>
              </a:xfrm>
              <a:prstGeom prst="rect">
                <a:avLst/>
              </a:prstGeom>
              <a:blipFill rotWithShape="1">
                <a:blip r:embed="rId6"/>
                <a:stretch>
                  <a:fillRect l="-15" t="-74" r="-55" b="9"/>
                </a:stretch>
              </a:blipFill>
            </p:spPr>
            <p:txBody>
              <a:bodyPr/>
              <a:lstStyle/>
              <a:p>
                <a:r>
                  <a:rPr lang="zh-CN" altLang="en-US">
                    <a:noFill/>
                  </a:rPr>
                  <a:t> </a:t>
                </a:r>
              </a:p>
            </p:txBody>
          </p:sp>
        </mc:Fallback>
      </mc:AlternateContent>
      <p:sp>
        <p:nvSpPr>
          <p:cNvPr id="3" name="TextBox 2"/>
          <p:cNvSpPr txBox="1"/>
          <p:nvPr/>
        </p:nvSpPr>
        <p:spPr>
          <a:xfrm>
            <a:off x="827584" y="4509120"/>
            <a:ext cx="5674951" cy="369332"/>
          </a:xfrm>
          <a:prstGeom prst="rect">
            <a:avLst/>
          </a:prstGeom>
          <a:noFill/>
        </p:spPr>
        <p:txBody>
          <a:bodyPr wrap="none" rtlCol="0">
            <a:spAutoFit/>
          </a:bodyPr>
          <a:lstStyle/>
          <a:p>
            <a:r>
              <a:rPr lang="en-GB" dirty="0" smtClean="0"/>
              <a:t>Relations between the coordinates of the velocity vectors: </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Relative motion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Down Arrow 6"/>
          <p:cNvSpPr/>
          <p:nvPr/>
        </p:nvSpPr>
        <p:spPr>
          <a:xfrm rot="16200000">
            <a:off x="3756938" y="1061825"/>
            <a:ext cx="360040" cy="574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4462064" y="971600"/>
                <a:ext cx="3337324"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f>
                        <m:fPr>
                          <m:ctrlPr>
                            <a:rPr lang="en-US"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4462064" y="971600"/>
                <a:ext cx="3337324" cy="935000"/>
              </a:xfrm>
              <a:prstGeom prst="rect">
                <a:avLst/>
              </a:prstGeom>
              <a:blipFill rotWithShape="1">
                <a:blip r:embed="rId2"/>
                <a:stretch>
                  <a:fillRect l="-17" t="-5" r="-714" b="35"/>
                </a:stretch>
              </a:blipFill>
            </p:spPr>
            <p:txBody>
              <a:bodyPr/>
              <a:lstStyle/>
              <a:p>
                <a:r>
                  <a:rPr lang="zh-CN" altLang="en-US">
                    <a:noFill/>
                  </a:rPr>
                  <a:t> </a:t>
                </a:r>
              </a:p>
            </p:txBody>
          </p:sp>
        </mc:Fallback>
      </mc:AlternateContent>
      <p:sp>
        <p:nvSpPr>
          <p:cNvPr id="11" name="Rounded Rectangle 10"/>
          <p:cNvSpPr/>
          <p:nvPr/>
        </p:nvSpPr>
        <p:spPr>
          <a:xfrm>
            <a:off x="4788372" y="2114600"/>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148064" y="2114600"/>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5148064" y="2114600"/>
                <a:ext cx="1946943" cy="492443"/>
              </a:xfrm>
              <a:prstGeom prst="rect">
                <a:avLst/>
              </a:prstGeom>
              <a:blipFill rotWithShape="1">
                <a:blip r:embed="rId3"/>
                <a:stretch>
                  <a:fillRect l="-6" t="-10" r="-1916" b="-312"/>
                </a:stretch>
              </a:blipFill>
            </p:spPr>
            <p:txBody>
              <a:bodyPr/>
              <a:lstStyle/>
              <a:p>
                <a:r>
                  <a:rPr lang="zh-CN" altLang="en-US">
                    <a:noFill/>
                  </a:rPr>
                  <a:t> </a:t>
                </a:r>
              </a:p>
            </p:txBody>
          </p:sp>
        </mc:Fallback>
      </mc:AlternateContent>
      <p:sp>
        <p:nvSpPr>
          <p:cNvPr id="13" name="TextBox 12"/>
          <p:cNvSpPr txBox="1"/>
          <p:nvPr/>
        </p:nvSpPr>
        <p:spPr>
          <a:xfrm>
            <a:off x="2574836" y="3429000"/>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14" name="Rectangle 13"/>
              <p:cNvSpPr/>
              <p:nvPr/>
            </p:nvSpPr>
            <p:spPr>
              <a:xfrm>
                <a:off x="3460539" y="3419778"/>
                <a:ext cx="5567678" cy="36933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3460539" y="3419778"/>
                <a:ext cx="5567678" cy="369332"/>
              </a:xfrm>
              <a:prstGeom prst="rect">
                <a:avLst/>
              </a:prstGeom>
              <a:blipFill rotWithShape="1">
                <a:blip r:embed="rId4"/>
                <a:stretch>
                  <a:fillRect l="-8" t="-82" r="8"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392907" y="3996814"/>
                <a:ext cx="5751446" cy="425822"/>
              </a:xfrm>
              <a:prstGeom prst="rect">
                <a:avLst/>
              </a:prstGeom>
            </p:spPr>
            <p:txBody>
              <a:bodyPr wrap="none">
                <a:spAutoFit/>
              </a:bodyPr>
              <a:lstStyle/>
              <a:p>
                <a14:m>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𝑣</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US" dirty="0" smtClean="0"/>
                  <a:t> is the velocity vector of P in reference frame S’</a:t>
                </a:r>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3392907" y="3996814"/>
                <a:ext cx="5751446" cy="425822"/>
              </a:xfrm>
              <a:prstGeom prst="rect">
                <a:avLst/>
              </a:prstGeom>
              <a:blipFill rotWithShape="1">
                <a:blip r:embed="rId5"/>
                <a:stretch>
                  <a:fillRect l="-2" t="-29" r="6" b="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572264" y="4797152"/>
                <a:ext cx="258391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𝑥</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r>
                            <a:rPr lang="en-GB" sz="3200" b="0" i="1" smtClean="0">
                              <a:latin typeface="Cambria Math" panose="02040503050406030204" pitchFamily="18" charset="0"/>
                            </a:rPr>
                            <m:t>′</m:t>
                          </m:r>
                        </m:e>
                        <m:sub>
                          <m:r>
                            <a:rPr lang="en-GB" sz="3200" b="0" i="1" smtClean="0">
                              <a:latin typeface="Cambria Math" panose="02040503050406030204" pitchFamily="18" charset="0"/>
                            </a:rPr>
                            <m:t>𝑥</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𝑢</m:t>
                          </m:r>
                        </m:e>
                        <m:sub>
                          <m:r>
                            <a:rPr lang="en-GB" sz="3200" b="0" i="1" smtClean="0">
                              <a:latin typeface="Cambria Math" panose="02040503050406030204" pitchFamily="18" charset="0"/>
                            </a:rPr>
                            <m:t>𝑥</m:t>
                          </m:r>
                        </m:sub>
                      </m:sSub>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3572264" y="4797152"/>
                <a:ext cx="2583912" cy="492443"/>
              </a:xfrm>
              <a:prstGeom prst="rect">
                <a:avLst/>
              </a:prstGeom>
              <a:blipFill rotWithShape="1">
                <a:blip r:embed="rId6"/>
                <a:stretch>
                  <a:fillRect l="-15" t="-74" r="-55"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644482" y="5417889"/>
                <a:ext cx="2528897" cy="5312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𝑦</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r>
                            <a:rPr lang="en-GB" sz="3200" b="0" i="1" smtClean="0">
                              <a:latin typeface="Cambria Math" panose="02040503050406030204" pitchFamily="18" charset="0"/>
                            </a:rPr>
                            <m:t>′</m:t>
                          </m:r>
                        </m:e>
                        <m:sub>
                          <m:r>
                            <a:rPr lang="en-GB" sz="3200" b="0" i="1" smtClean="0">
                              <a:latin typeface="Cambria Math" panose="02040503050406030204" pitchFamily="18" charset="0"/>
                            </a:rPr>
                            <m:t>𝑦</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𝑢</m:t>
                          </m:r>
                        </m:e>
                        <m:sub>
                          <m:r>
                            <a:rPr lang="en-GB" sz="3200" b="0" i="1" smtClean="0">
                              <a:latin typeface="Cambria Math" panose="02040503050406030204" pitchFamily="18" charset="0"/>
                            </a:rPr>
                            <m:t>𝑦</m:t>
                          </m:r>
                        </m:sub>
                      </m:sSub>
                    </m:oMath>
                  </m:oMathPara>
                </a14:m>
                <a:endParaRPr lang="en-US" sz="3200" dirty="0"/>
              </a:p>
            </p:txBody>
          </p:sp>
        </mc:Choice>
        <mc:Fallback>
          <p:sp>
            <p:nvSpPr>
              <p:cNvPr id="17" name="TextBox 16"/>
              <p:cNvSpPr txBox="1">
                <a:spLocks noRot="1" noChangeAspect="1" noMove="1" noResize="1" noEditPoints="1" noAdjustHandles="1" noChangeArrowheads="1" noChangeShapeType="1" noTextEdit="1"/>
              </p:cNvSpPr>
              <p:nvPr/>
            </p:nvSpPr>
            <p:spPr>
              <a:xfrm>
                <a:off x="3644482" y="5417889"/>
                <a:ext cx="2528897" cy="531299"/>
              </a:xfrm>
              <a:prstGeom prst="rect">
                <a:avLst/>
              </a:prstGeom>
              <a:blipFill rotWithShape="1">
                <a:blip r:embed="rId7"/>
                <a:stretch>
                  <a:fillRect l="-9" t="-13" r="-1862"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664147" y="6085131"/>
                <a:ext cx="243541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𝑧</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𝑣</m:t>
                          </m:r>
                          <m:r>
                            <a:rPr lang="en-GB" sz="3200" b="0" i="1" smtClean="0">
                              <a:latin typeface="Cambria Math" panose="02040503050406030204" pitchFamily="18" charset="0"/>
                            </a:rPr>
                            <m:t>′</m:t>
                          </m:r>
                        </m:e>
                        <m:sub>
                          <m:r>
                            <a:rPr lang="en-GB" sz="3200" b="0" i="1" smtClean="0">
                              <a:latin typeface="Cambria Math" panose="02040503050406030204" pitchFamily="18" charset="0"/>
                            </a:rPr>
                            <m:t>𝑧</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𝑢</m:t>
                          </m:r>
                        </m:e>
                        <m:sub>
                          <m:r>
                            <a:rPr lang="en-GB" sz="3200" b="0" i="1" smtClean="0">
                              <a:latin typeface="Cambria Math" panose="02040503050406030204" pitchFamily="18" charset="0"/>
                            </a:rPr>
                            <m:t>𝑧</m:t>
                          </m:r>
                        </m:sub>
                      </m:sSub>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3664147" y="6085131"/>
                <a:ext cx="2435410" cy="492443"/>
              </a:xfrm>
              <a:prstGeom prst="rect">
                <a:avLst/>
              </a:prstGeom>
              <a:blipFill rotWithShape="1">
                <a:blip r:embed="rId8"/>
                <a:stretch>
                  <a:fillRect l="-8" t="-114" r="-1966" b="50"/>
                </a:stretch>
              </a:blipFill>
            </p:spPr>
            <p:txBody>
              <a:bodyPr/>
              <a:lstStyle/>
              <a:p>
                <a:r>
                  <a:rPr lang="zh-CN" altLang="en-US">
                    <a:noFill/>
                  </a:rPr>
                  <a:t> </a:t>
                </a:r>
              </a:p>
            </p:txBody>
          </p:sp>
        </mc:Fallback>
      </mc:AlternateContent>
      <p:sp>
        <p:nvSpPr>
          <p:cNvPr id="3" name="TextBox 2"/>
          <p:cNvSpPr txBox="1"/>
          <p:nvPr/>
        </p:nvSpPr>
        <p:spPr>
          <a:xfrm>
            <a:off x="827584" y="4509120"/>
            <a:ext cx="5674951" cy="369332"/>
          </a:xfrm>
          <a:prstGeom prst="rect">
            <a:avLst/>
          </a:prstGeom>
          <a:noFill/>
        </p:spPr>
        <p:txBody>
          <a:bodyPr wrap="none" rtlCol="0">
            <a:spAutoFit/>
          </a:bodyPr>
          <a:lstStyle/>
          <a:p>
            <a:r>
              <a:rPr lang="en-GB" dirty="0" smtClean="0"/>
              <a:t>Relations between the coordinates of the velocity vectors: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2339752" y="5678247"/>
            <a:ext cx="1603027" cy="559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5" name="Straight Arrow Connector 4"/>
          <p:cNvCxnSpPr/>
          <p:nvPr/>
        </p:nvCxnSpPr>
        <p:spPr>
          <a:xfrm flipV="1">
            <a:off x="2751731" y="1309410"/>
            <a:ext cx="0" cy="30567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737492" y="4372516"/>
            <a:ext cx="4312096" cy="31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303338" y="1896289"/>
            <a:ext cx="0" cy="1866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03338" y="3762544"/>
            <a:ext cx="2376264"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518650" y="4386423"/>
                <a:ext cx="3899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2518650" y="4386423"/>
                <a:ext cx="389915" cy="492443"/>
              </a:xfrm>
              <a:prstGeom prst="rect">
                <a:avLst/>
              </a:prstGeom>
              <a:blipFill rotWithShape="1">
                <a:blip r:embed="rId1"/>
                <a:stretch>
                  <a:fillRect l="-62" t="-97" r="-1410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955524" y="4438525"/>
                <a:ext cx="2497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6955524" y="4438525"/>
                <a:ext cx="249748" cy="369332"/>
              </a:xfrm>
              <a:prstGeom prst="rect">
                <a:avLst/>
              </a:prstGeom>
              <a:blipFill rotWithShape="1">
                <a:blip r:embed="rId2"/>
                <a:stretch>
                  <a:fillRect l="-148" t="-138" r="-16047" b="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71002" y="3387041"/>
                <a:ext cx="48570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𝑂</m:t>
                      </m:r>
                      <m:r>
                        <a:rPr lang="en-GB" sz="3200" b="0" i="1" smtClean="0">
                          <a:latin typeface="Cambria Math" panose="02040503050406030204" pitchFamily="18" charset="0"/>
                        </a:rPr>
                        <m:t>′</m:t>
                      </m:r>
                    </m:oMath>
                  </m:oMathPara>
                </a14:m>
                <a:endParaRPr lang="en-US" sz="3200" dirty="0"/>
              </a:p>
            </p:txBody>
          </p:sp>
        </mc:Choice>
        <mc:Fallback>
          <p:sp>
            <p:nvSpPr>
              <p:cNvPr id="11" name="TextBox 10"/>
              <p:cNvSpPr txBox="1">
                <a:spLocks noRot="1" noChangeAspect="1" noMove="1" noResize="1" noEditPoints="1" noAdjustHandles="1" noChangeArrowheads="1" noChangeShapeType="1" noTextEdit="1"/>
              </p:cNvSpPr>
              <p:nvPr/>
            </p:nvSpPr>
            <p:spPr>
              <a:xfrm>
                <a:off x="3771002" y="3387041"/>
                <a:ext cx="485709" cy="492443"/>
              </a:xfrm>
              <a:prstGeom prst="rect">
                <a:avLst/>
              </a:prstGeom>
              <a:blipFill rotWithShape="1">
                <a:blip r:embed="rId3"/>
                <a:stretch>
                  <a:fillRect l="-77" t="-119" r="-12226"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6751610" y="3552473"/>
                <a:ext cx="32060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oMath>
                  </m:oMathPara>
                </a14:m>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6751610" y="3552473"/>
                <a:ext cx="320601" cy="369332"/>
              </a:xfrm>
              <a:prstGeom prst="rect">
                <a:avLst/>
              </a:prstGeom>
              <a:blipFill rotWithShape="1">
                <a:blip r:embed="rId4"/>
                <a:stretch>
                  <a:fillRect l="-90" t="-77" r="-13599"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483768" y="908720"/>
                <a:ext cx="25372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2483768" y="908720"/>
                <a:ext cx="253724" cy="369332"/>
              </a:xfrm>
              <a:prstGeom prst="rect">
                <a:avLst/>
              </a:prstGeom>
              <a:blipFill rotWithShape="1">
                <a:blip r:embed="rId5"/>
                <a:stretch>
                  <a:fillRect l="-112" t="-9" r="-8506"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015306" y="1608257"/>
                <a:ext cx="32861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015306" y="1608257"/>
                <a:ext cx="328615" cy="369332"/>
              </a:xfrm>
              <a:prstGeom prst="rect">
                <a:avLst/>
              </a:prstGeom>
              <a:blipFill rotWithShape="1">
                <a:blip r:embed="rId6"/>
                <a:stretch>
                  <a:fillRect l="-61" t="-118" r="-7184" b="54"/>
                </a:stretch>
              </a:blipFill>
            </p:spPr>
            <p:txBody>
              <a:bodyPr/>
              <a:lstStyle/>
              <a:p>
                <a:r>
                  <a:rPr lang="zh-CN" altLang="en-US">
                    <a:noFill/>
                  </a:rPr>
                  <a:t> </a:t>
                </a:r>
              </a:p>
            </p:txBody>
          </p:sp>
        </mc:Fallback>
      </mc:AlternateContent>
      <p:cxnSp>
        <p:nvCxnSpPr>
          <p:cNvPr id="15" name="Straight Arrow Connector 14"/>
          <p:cNvCxnSpPr>
            <a:stCxn id="9" idx="0"/>
          </p:cNvCxnSpPr>
          <p:nvPr/>
        </p:nvCxnSpPr>
        <p:spPr>
          <a:xfrm flipV="1">
            <a:off x="2713608" y="3768894"/>
            <a:ext cx="1589729" cy="617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3343391" y="3724185"/>
                <a:ext cx="211917" cy="3105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𝑅</m:t>
                          </m:r>
                        </m:e>
                      </m:acc>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343391" y="3724185"/>
                <a:ext cx="211917" cy="310598"/>
              </a:xfrm>
              <a:prstGeom prst="rect">
                <a:avLst/>
              </a:prstGeom>
              <a:blipFill rotWithShape="1">
                <a:blip r:embed="rId7"/>
                <a:stretch>
                  <a:fillRect l="-55" t="-175" r="-14110" b="202"/>
                </a:stretch>
              </a:blipFill>
            </p:spPr>
            <p:txBody>
              <a:bodyPr/>
              <a:lstStyle/>
              <a:p>
                <a:r>
                  <a:rPr lang="zh-CN" altLang="en-US">
                    <a:noFill/>
                  </a:rPr>
                  <a:t> </a:t>
                </a:r>
              </a:p>
            </p:txBody>
          </p:sp>
        </mc:Fallback>
      </mc:AlternateContent>
      <p:cxnSp>
        <p:nvCxnSpPr>
          <p:cNvPr id="17" name="Straight Arrow Connector 16"/>
          <p:cNvCxnSpPr/>
          <p:nvPr/>
        </p:nvCxnSpPr>
        <p:spPr>
          <a:xfrm flipV="1">
            <a:off x="4303337" y="2461166"/>
            <a:ext cx="640058" cy="13077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4771618" y="2926323"/>
                <a:ext cx="226023" cy="333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r>
                            <a:rPr lang="en-GB" b="0" i="1" smtClean="0">
                              <a:latin typeface="Cambria Math" panose="02040503050406030204" pitchFamily="18" charset="0"/>
                            </a:rPr>
                            <m:t>′</m:t>
                          </m:r>
                        </m:e>
                      </m:acc>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4771618" y="2926323"/>
                <a:ext cx="226023" cy="333489"/>
              </a:xfrm>
              <a:prstGeom prst="rect">
                <a:avLst/>
              </a:prstGeom>
              <a:blipFill rotWithShape="1">
                <a:blip r:embed="rId8"/>
                <a:stretch>
                  <a:fillRect l="-101" t="-73" r="-14806"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882225" y="2285469"/>
                <a:ext cx="2308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882225" y="2285469"/>
                <a:ext cx="230832" cy="276999"/>
              </a:xfrm>
              <a:prstGeom prst="rect">
                <a:avLst/>
              </a:prstGeom>
              <a:blipFill rotWithShape="1">
                <a:blip r:embed="rId9"/>
                <a:stretch>
                  <a:fillRect l="-149" t="-38" r="-14289"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997641" y="212632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997641" y="2126322"/>
                <a:ext cx="206018" cy="276999"/>
              </a:xfrm>
              <a:prstGeom prst="rect">
                <a:avLst/>
              </a:prstGeom>
              <a:blipFill rotWithShape="1">
                <a:blip r:embed="rId10"/>
                <a:stretch>
                  <a:fillRect l="-93" t="-123" r="-14875" b="174"/>
                </a:stretch>
              </a:blipFill>
            </p:spPr>
            <p:txBody>
              <a:bodyPr/>
              <a:lstStyle/>
              <a:p>
                <a:r>
                  <a:rPr lang="zh-CN" altLang="en-US">
                    <a:noFill/>
                  </a:rPr>
                  <a:t> </a:t>
                </a:r>
              </a:p>
            </p:txBody>
          </p:sp>
        </mc:Fallback>
      </mc:AlternateContent>
      <p:cxnSp>
        <p:nvCxnSpPr>
          <p:cNvPr id="21" name="Straight Arrow Connector 20"/>
          <p:cNvCxnSpPr>
            <a:stCxn id="9" idx="0"/>
            <a:endCxn id="19" idx="1"/>
          </p:cNvCxnSpPr>
          <p:nvPr/>
        </p:nvCxnSpPr>
        <p:spPr>
          <a:xfrm flipV="1">
            <a:off x="2713608" y="2423969"/>
            <a:ext cx="2168617" cy="19624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3771002" y="296836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771002" y="2968368"/>
                <a:ext cx="171777" cy="276999"/>
              </a:xfrm>
              <a:prstGeom prst="rect">
                <a:avLst/>
              </a:prstGeom>
              <a:blipFill rotWithShape="1">
                <a:blip r:embed="rId11"/>
                <a:stretch>
                  <a:fillRect l="-217" t="-136" r="-1807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766203" y="1608144"/>
                <a:ext cx="16489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766203" y="1608144"/>
                <a:ext cx="1648978" cy="276999"/>
              </a:xfrm>
              <a:prstGeom prst="rect">
                <a:avLst/>
              </a:prstGeom>
              <a:blipFill rotWithShape="1">
                <a:blip r:embed="rId12"/>
                <a:stretch>
                  <a:fillRect l="-24" t="-117" r="-599" b="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5766203" y="2061787"/>
                <a:ext cx="192046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𝑡</m:t>
                          </m:r>
                        </m:e>
                      </m:d>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766203" y="2061787"/>
                <a:ext cx="1920462" cy="276999"/>
              </a:xfrm>
              <a:prstGeom prst="rect">
                <a:avLst/>
              </a:prstGeom>
              <a:blipFill rotWithShape="1">
                <a:blip r:embed="rId13"/>
                <a:stretch>
                  <a:fillRect l="-21" t="-208" r="-1125" b="29"/>
                </a:stretch>
              </a:blipFill>
            </p:spPr>
            <p:txBody>
              <a:bodyPr/>
              <a:lstStyle/>
              <a:p>
                <a:r>
                  <a:rPr lang="zh-CN" altLang="en-US">
                    <a:noFill/>
                  </a:rPr>
                  <a:t> </a:t>
                </a:r>
              </a:p>
            </p:txBody>
          </p:sp>
        </mc:Fallback>
      </mc:AlternateContent>
      <p:sp>
        <p:nvSpPr>
          <p:cNvPr id="25" name="TextBox 24"/>
          <p:cNvSpPr txBox="1"/>
          <p:nvPr/>
        </p:nvSpPr>
        <p:spPr>
          <a:xfrm>
            <a:off x="5491470" y="1181002"/>
            <a:ext cx="3214278" cy="369332"/>
          </a:xfrm>
          <a:prstGeom prst="rect">
            <a:avLst/>
          </a:prstGeom>
          <a:noFill/>
        </p:spPr>
        <p:txBody>
          <a:bodyPr wrap="none" rtlCol="0">
            <a:spAutoFit/>
          </a:bodyPr>
          <a:lstStyle/>
          <a:p>
            <a:r>
              <a:rPr lang="en-GB" dirty="0" smtClean="0"/>
              <a:t>Two reference frames S and S’:  </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3555308" y="1032411"/>
                <a:ext cx="1965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𝑢</m:t>
                          </m:r>
                        </m:e>
                      </m:acc>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555308" y="1032411"/>
                <a:ext cx="196592" cy="276999"/>
              </a:xfrm>
              <a:prstGeom prst="rect">
                <a:avLst/>
              </a:prstGeom>
              <a:blipFill rotWithShape="1">
                <a:blip r:embed="rId14"/>
                <a:stretch>
                  <a:fillRect l="-294" t="-194" r="-15341" b="-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86123" y="4962946"/>
                <a:ext cx="7434428" cy="646331"/>
              </a:xfrm>
              <a:prstGeom prst="rect">
                <a:avLst/>
              </a:prstGeom>
              <a:noFill/>
            </p:spPr>
            <p:txBody>
              <a:bodyPr wrap="square" rtlCol="0">
                <a:spAutoFit/>
              </a:bodyPr>
              <a:lstStyle/>
              <a:p>
                <a:r>
                  <a:rPr lang="en-GB" dirty="0" smtClean="0"/>
                  <a:t>We consider both reference frames coincide at the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 The reference frame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oMath>
                </a14:m>
                <a:r>
                  <a:rPr lang="en-US" dirty="0" smtClean="0"/>
                  <a:t> moves at constant velocity </a:t>
                </a:r>
                <a14:m>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in respect with S:</a:t>
                </a:r>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586123" y="4962946"/>
                <a:ext cx="7434428" cy="646331"/>
              </a:xfrm>
              <a:prstGeom prst="rect">
                <a:avLst/>
              </a:prstGeom>
              <a:blipFill rotWithShape="1">
                <a:blip r:embed="rId15"/>
                <a:stretch>
                  <a:fillRect t="-65" r="7" b="50"/>
                </a:stretch>
              </a:blipFill>
            </p:spPr>
            <p:txBody>
              <a:bodyPr/>
              <a:lstStyle/>
              <a:p>
                <a:r>
                  <a:rPr lang="zh-CN" altLang="en-US">
                    <a:noFill/>
                  </a:rPr>
                  <a:t> </a:t>
                </a:r>
              </a:p>
            </p:txBody>
          </p:sp>
        </mc:Fallback>
      </mc:AlternateContent>
      <p:sp>
        <p:nvSpPr>
          <p:cNvPr id="29" name="Right Arrow 28"/>
          <p:cNvSpPr/>
          <p:nvPr/>
        </p:nvSpPr>
        <p:spPr>
          <a:xfrm>
            <a:off x="1115616" y="5678247"/>
            <a:ext cx="1152128" cy="49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518650" y="5731348"/>
                <a:ext cx="1162498" cy="4831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GB" sz="2800" b="0" i="1" smtClean="0">
                              <a:latin typeface="Cambria Math" panose="02040503050406030204" pitchFamily="18" charset="0"/>
                            </a:rPr>
                            <m:t>𝑅</m:t>
                          </m:r>
                        </m:e>
                      </m:acc>
                      <m:r>
                        <a:rPr lang="en-GB" sz="2800" b="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𝑢</m:t>
                          </m:r>
                        </m:e>
                      </m:acc>
                      <m:r>
                        <a:rPr lang="en-GB" sz="2800" b="0" i="1" smtClean="0">
                          <a:latin typeface="Cambria Math" panose="02040503050406030204" pitchFamily="18" charset="0"/>
                        </a:rPr>
                        <m:t>𝑡</m:t>
                      </m:r>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2518650" y="5731348"/>
                <a:ext cx="1162498" cy="483146"/>
              </a:xfrm>
              <a:prstGeom prst="rect">
                <a:avLst/>
              </a:prstGeom>
              <a:blipFill rotWithShape="1">
                <a:blip r:embed="rId16"/>
                <a:stretch>
                  <a:fillRect l="-21" t="-98" r="-2945" b="79"/>
                </a:stretch>
              </a:blipFill>
            </p:spPr>
            <p:txBody>
              <a:bodyPr/>
              <a:lstStyle/>
              <a:p>
                <a:r>
                  <a:rPr lang="zh-CN" altLang="en-US">
                    <a:noFill/>
                  </a:rPr>
                  <a:t> </a:t>
                </a:r>
              </a:p>
            </p:txBody>
          </p:sp>
        </mc:Fallback>
      </mc:AlternateContent>
      <p:cxnSp>
        <p:nvCxnSpPr>
          <p:cNvPr id="31" name="Straight Arrow Connector 30"/>
          <p:cNvCxnSpPr/>
          <p:nvPr/>
        </p:nvCxnSpPr>
        <p:spPr>
          <a:xfrm flipV="1">
            <a:off x="2976137" y="1081749"/>
            <a:ext cx="1589729" cy="6175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44342" y="5687801"/>
            <a:ext cx="4506616" cy="646331"/>
          </a:xfrm>
          <a:prstGeom prst="rect">
            <a:avLst/>
          </a:prstGeom>
          <a:noFill/>
        </p:spPr>
        <p:txBody>
          <a:bodyPr wrap="square" rtlCol="0">
            <a:spAutoFit/>
          </a:bodyPr>
          <a:lstStyle/>
          <a:p>
            <a:r>
              <a:rPr lang="en-GB" dirty="0" smtClean="0"/>
              <a:t>What is the relation between acceleration vector of P in both reference frames S and S’ ? </a:t>
            </a:r>
            <a:endParaRPr lang="en-US" dirty="0"/>
          </a:p>
        </p:txBody>
      </p:sp>
      <p:sp>
        <p:nvSpPr>
          <p:cNvPr id="34" name="TextBox 33"/>
          <p:cNvSpPr txBox="1"/>
          <p:nvPr/>
        </p:nvSpPr>
        <p:spPr>
          <a:xfrm>
            <a:off x="2469051" y="-62516"/>
            <a:ext cx="4224233" cy="646331"/>
          </a:xfrm>
          <a:prstGeom prst="rect">
            <a:avLst/>
          </a:prstGeom>
          <a:noFill/>
        </p:spPr>
        <p:txBody>
          <a:bodyPr wrap="none" rtlCol="0">
            <a:spAutoFit/>
          </a:bodyPr>
          <a:lstStyle/>
          <a:p>
            <a:r>
              <a:rPr lang="en-GB" sz="3600" dirty="0" smtClean="0"/>
              <a:t>Exercise (</a:t>
            </a:r>
            <a:r>
              <a:rPr lang="en-GB" sz="3600" b="1" dirty="0" smtClean="0"/>
              <a:t>5 minutes</a:t>
            </a:r>
            <a:r>
              <a:rPr lang="en-GB" sz="3600" dirty="0" smtClean="0"/>
              <a:t>) </a:t>
            </a:r>
            <a:endParaRPr lang="en-US" sz="36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Rounded Rectangle 6"/>
          <p:cNvSpPr/>
          <p:nvPr/>
        </p:nvSpPr>
        <p:spPr>
          <a:xfrm>
            <a:off x="4427984" y="1012466"/>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802893" y="1027286"/>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802893" y="1027286"/>
                <a:ext cx="1946943" cy="492443"/>
              </a:xfrm>
              <a:prstGeom prst="rect">
                <a:avLst/>
              </a:prstGeom>
              <a:blipFill rotWithShape="1">
                <a:blip r:embed="rId2"/>
                <a:stretch>
                  <a:fillRect l="-20" t="-100" r="-1903" b="-223"/>
                </a:stretch>
              </a:blipFill>
            </p:spPr>
            <p:txBody>
              <a:bodyPr/>
              <a:lstStyle/>
              <a:p>
                <a:r>
                  <a:rPr lang="zh-CN" altLang="en-US">
                    <a:noFill/>
                  </a:rPr>
                  <a:t> </a:t>
                </a:r>
              </a:p>
            </p:txBody>
          </p:sp>
        </mc:Fallback>
      </mc:AlternateContent>
      <p:sp>
        <p:nvSpPr>
          <p:cNvPr id="10" name="Rectangle 9"/>
          <p:cNvSpPr/>
          <p:nvPr/>
        </p:nvSpPr>
        <p:spPr>
          <a:xfrm>
            <a:off x="3203848" y="0"/>
            <a:ext cx="1864613" cy="646331"/>
          </a:xfrm>
          <a:prstGeom prst="rect">
            <a:avLst/>
          </a:prstGeom>
        </p:spPr>
        <p:txBody>
          <a:bodyPr wrap="none">
            <a:spAutoFit/>
          </a:bodyPr>
          <a:lstStyle/>
          <a:p>
            <a:r>
              <a:rPr lang="en-GB" sz="3600" dirty="0" smtClean="0"/>
              <a:t>Solution </a:t>
            </a:r>
            <a:endParaRPr lang="en-US" sz="3600" dirty="0"/>
          </a:p>
        </p:txBody>
      </p:sp>
      <p:sp>
        <p:nvSpPr>
          <p:cNvPr id="12" name="TextBox 11"/>
          <p:cNvSpPr txBox="1"/>
          <p:nvPr/>
        </p:nvSpPr>
        <p:spPr>
          <a:xfrm>
            <a:off x="1057014" y="2588679"/>
            <a:ext cx="5017143"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984755" y="2500994"/>
                <a:ext cx="765081"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num>
                        <m:den>
                          <m:r>
                            <a:rPr lang="en-GB" b="0" i="1" smtClean="0">
                              <a:latin typeface="Cambria Math" panose="02040503050406030204" pitchFamily="18" charset="0"/>
                            </a:rPr>
                            <m:t>𝑑𝑡</m:t>
                          </m:r>
                        </m:den>
                      </m:f>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984755" y="2500994"/>
                <a:ext cx="765081" cy="544701"/>
              </a:xfrm>
              <a:prstGeom prst="rect">
                <a:avLst/>
              </a:prstGeom>
              <a:blipFill rotWithShape="1">
                <a:blip r:embed="rId3"/>
                <a:stretch>
                  <a:fillRect l="-67" t="-67" r="-2767" b="4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Rounded Rectangle 6"/>
          <p:cNvSpPr/>
          <p:nvPr/>
        </p:nvSpPr>
        <p:spPr>
          <a:xfrm>
            <a:off x="4427984" y="1012466"/>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802893" y="1027286"/>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802893" y="1027286"/>
                <a:ext cx="1946943" cy="492443"/>
              </a:xfrm>
              <a:prstGeom prst="rect">
                <a:avLst/>
              </a:prstGeom>
              <a:blipFill rotWithShape="1">
                <a:blip r:embed="rId2"/>
                <a:stretch>
                  <a:fillRect l="-20" t="-100" r="-1903" b="-223"/>
                </a:stretch>
              </a:blipFill>
            </p:spPr>
            <p:txBody>
              <a:bodyPr/>
              <a:lstStyle/>
              <a:p>
                <a:r>
                  <a:rPr lang="zh-CN" altLang="en-US">
                    <a:noFill/>
                  </a:rPr>
                  <a:t> </a:t>
                </a:r>
              </a:p>
            </p:txBody>
          </p:sp>
        </mc:Fallback>
      </mc:AlternateContent>
      <p:sp>
        <p:nvSpPr>
          <p:cNvPr id="10" name="Rectangle 9"/>
          <p:cNvSpPr/>
          <p:nvPr/>
        </p:nvSpPr>
        <p:spPr>
          <a:xfrm>
            <a:off x="3203848" y="0"/>
            <a:ext cx="1864613" cy="646331"/>
          </a:xfrm>
          <a:prstGeom prst="rect">
            <a:avLst/>
          </a:prstGeom>
        </p:spPr>
        <p:txBody>
          <a:bodyPr wrap="none">
            <a:spAutoFit/>
          </a:bodyPr>
          <a:lstStyle/>
          <a:p>
            <a:r>
              <a:rPr lang="en-GB" sz="3600" dirty="0" smtClean="0"/>
              <a:t>Solution </a:t>
            </a:r>
            <a:endParaRPr lang="en-US" sz="3600" dirty="0"/>
          </a:p>
        </p:txBody>
      </p:sp>
      <p:sp>
        <p:nvSpPr>
          <p:cNvPr id="12" name="TextBox 11"/>
          <p:cNvSpPr txBox="1"/>
          <p:nvPr/>
        </p:nvSpPr>
        <p:spPr>
          <a:xfrm>
            <a:off x="1057014" y="2588679"/>
            <a:ext cx="5017143"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984755" y="2500994"/>
                <a:ext cx="765081"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num>
                        <m:den>
                          <m:r>
                            <a:rPr lang="en-GB" b="0" i="1" smtClean="0">
                              <a:latin typeface="Cambria Math" panose="02040503050406030204" pitchFamily="18" charset="0"/>
                            </a:rPr>
                            <m:t>𝑑𝑡</m:t>
                          </m:r>
                        </m:den>
                      </m:f>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984755" y="2500994"/>
                <a:ext cx="765081" cy="544701"/>
              </a:xfrm>
              <a:prstGeom prst="rect">
                <a:avLst/>
              </a:prstGeom>
              <a:blipFill rotWithShape="1">
                <a:blip r:embed="rId3"/>
                <a:stretch>
                  <a:fillRect l="-67" t="-67" r="-2767" b="43"/>
                </a:stretch>
              </a:blipFill>
            </p:spPr>
            <p:txBody>
              <a:bodyPr/>
              <a:lstStyle/>
              <a:p>
                <a:r>
                  <a:rPr lang="zh-CN" altLang="en-US">
                    <a:noFill/>
                  </a:rPr>
                  <a:t> </a:t>
                </a:r>
              </a:p>
            </p:txBody>
          </p:sp>
        </mc:Fallback>
      </mc:AlternateContent>
      <p:sp>
        <p:nvSpPr>
          <p:cNvPr id="14" name="TextBox 13"/>
          <p:cNvSpPr txBox="1"/>
          <p:nvPr/>
        </p:nvSpPr>
        <p:spPr>
          <a:xfrm>
            <a:off x="1187624" y="3372669"/>
            <a:ext cx="5094087"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6115365" y="3284984"/>
                <a:ext cx="883703"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115365" y="3284984"/>
                <a:ext cx="883703" cy="546496"/>
              </a:xfrm>
              <a:prstGeom prst="rect">
                <a:avLst/>
              </a:prstGeom>
              <a:blipFill rotWithShape="1">
                <a:blip r:embed="rId4"/>
                <a:stretch>
                  <a:fillRect l="-36" t="-24" r="-2432" b="9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Rounded Rectangle 6"/>
          <p:cNvSpPr/>
          <p:nvPr/>
        </p:nvSpPr>
        <p:spPr>
          <a:xfrm>
            <a:off x="4427984" y="1012466"/>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802893" y="1027286"/>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802893" y="1027286"/>
                <a:ext cx="1946943" cy="492443"/>
              </a:xfrm>
              <a:prstGeom prst="rect">
                <a:avLst/>
              </a:prstGeom>
              <a:blipFill rotWithShape="1">
                <a:blip r:embed="rId2"/>
                <a:stretch>
                  <a:fillRect l="-20" t="-100" r="-1903" b="-223"/>
                </a:stretch>
              </a:blipFill>
            </p:spPr>
            <p:txBody>
              <a:bodyPr/>
              <a:lstStyle/>
              <a:p>
                <a:r>
                  <a:rPr lang="zh-CN" altLang="en-US">
                    <a:noFill/>
                  </a:rPr>
                  <a:t> </a:t>
                </a:r>
              </a:p>
            </p:txBody>
          </p:sp>
        </mc:Fallback>
      </mc:AlternateContent>
      <p:sp>
        <p:nvSpPr>
          <p:cNvPr id="10" name="Rectangle 9"/>
          <p:cNvSpPr/>
          <p:nvPr/>
        </p:nvSpPr>
        <p:spPr>
          <a:xfrm>
            <a:off x="3203848" y="0"/>
            <a:ext cx="1864613" cy="646331"/>
          </a:xfrm>
          <a:prstGeom prst="rect">
            <a:avLst/>
          </a:prstGeom>
        </p:spPr>
        <p:txBody>
          <a:bodyPr wrap="none">
            <a:spAutoFit/>
          </a:bodyPr>
          <a:lstStyle/>
          <a:p>
            <a:r>
              <a:rPr lang="en-GB" sz="3600" dirty="0" smtClean="0"/>
              <a:t>Solution </a:t>
            </a:r>
            <a:endParaRPr lang="en-US" sz="3600" dirty="0"/>
          </a:p>
        </p:txBody>
      </p:sp>
      <p:sp>
        <p:nvSpPr>
          <p:cNvPr id="12" name="TextBox 11"/>
          <p:cNvSpPr txBox="1"/>
          <p:nvPr/>
        </p:nvSpPr>
        <p:spPr>
          <a:xfrm>
            <a:off x="1057014" y="2588679"/>
            <a:ext cx="5017143"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984755" y="2500994"/>
                <a:ext cx="765081"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num>
                        <m:den>
                          <m:r>
                            <a:rPr lang="en-GB" b="0" i="1" smtClean="0">
                              <a:latin typeface="Cambria Math" panose="02040503050406030204" pitchFamily="18" charset="0"/>
                            </a:rPr>
                            <m:t>𝑑𝑡</m:t>
                          </m:r>
                        </m:den>
                      </m:f>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984755" y="2500994"/>
                <a:ext cx="765081" cy="544701"/>
              </a:xfrm>
              <a:prstGeom prst="rect">
                <a:avLst/>
              </a:prstGeom>
              <a:blipFill rotWithShape="1">
                <a:blip r:embed="rId3"/>
                <a:stretch>
                  <a:fillRect l="-67" t="-67" r="-2767" b="43"/>
                </a:stretch>
              </a:blipFill>
            </p:spPr>
            <p:txBody>
              <a:bodyPr/>
              <a:lstStyle/>
              <a:p>
                <a:r>
                  <a:rPr lang="zh-CN" altLang="en-US">
                    <a:noFill/>
                  </a:rPr>
                  <a:t> </a:t>
                </a:r>
              </a:p>
            </p:txBody>
          </p:sp>
        </mc:Fallback>
      </mc:AlternateContent>
      <p:sp>
        <p:nvSpPr>
          <p:cNvPr id="14" name="TextBox 13"/>
          <p:cNvSpPr txBox="1"/>
          <p:nvPr/>
        </p:nvSpPr>
        <p:spPr>
          <a:xfrm>
            <a:off x="1187624" y="3372669"/>
            <a:ext cx="5094087"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6115365" y="3284984"/>
                <a:ext cx="883703"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115365" y="3284984"/>
                <a:ext cx="883703" cy="546496"/>
              </a:xfrm>
              <a:prstGeom prst="rect">
                <a:avLst/>
              </a:prstGeom>
              <a:blipFill rotWithShape="1">
                <a:blip r:embed="rId4"/>
                <a:stretch>
                  <a:fillRect l="-36" t="-24" r="-2432"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946666" y="4509120"/>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946666" y="4509120"/>
                <a:ext cx="1946943" cy="492443"/>
              </a:xfrm>
              <a:prstGeom prst="rect">
                <a:avLst/>
              </a:prstGeom>
              <a:blipFill rotWithShape="1">
                <a:blip r:embed="rId2"/>
                <a:stretch>
                  <a:fillRect l="-27" t="-126" r="-1896" b="-196"/>
                </a:stretch>
              </a:blipFill>
            </p:spPr>
            <p:txBody>
              <a:bodyPr/>
              <a:lstStyle/>
              <a:p>
                <a:r>
                  <a:rPr lang="zh-CN" altLang="en-US">
                    <a:noFill/>
                  </a:rPr>
                  <a:t> </a:t>
                </a:r>
              </a:p>
            </p:txBody>
          </p:sp>
        </mc:Fallback>
      </mc:AlternateContent>
      <p:sp>
        <p:nvSpPr>
          <p:cNvPr id="17" name="Right Arrow 16"/>
          <p:cNvSpPr/>
          <p:nvPr/>
        </p:nvSpPr>
        <p:spPr>
          <a:xfrm>
            <a:off x="3136503" y="4636007"/>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Rounded Rectangle 4"/>
          <p:cNvSpPr/>
          <p:nvPr/>
        </p:nvSpPr>
        <p:spPr>
          <a:xfrm>
            <a:off x="946666" y="1052814"/>
            <a:ext cx="2513873" cy="657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73528" y="1052814"/>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6" name="TextBox 5"/>
              <p:cNvSpPr txBox="1">
                <a:spLocks noRot="1" noChangeAspect="1" noMove="1" noResize="1" noEditPoints="1" noAdjustHandles="1" noChangeArrowheads="1" noChangeShapeType="1" noTextEdit="1"/>
              </p:cNvSpPr>
              <p:nvPr/>
            </p:nvSpPr>
            <p:spPr>
              <a:xfrm>
                <a:off x="1073528" y="1052814"/>
                <a:ext cx="1913665" cy="552331"/>
              </a:xfrm>
              <a:prstGeom prst="rect">
                <a:avLst/>
              </a:prstGeom>
              <a:blipFill rotWithShape="1">
                <a:blip r:embed="rId1"/>
                <a:stretch>
                  <a:fillRect l="-20" t="-112" r="-2016" b="91"/>
                </a:stretch>
              </a:blipFill>
            </p:spPr>
            <p:txBody>
              <a:bodyPr/>
              <a:lstStyle/>
              <a:p>
                <a:r>
                  <a:rPr lang="zh-CN" altLang="en-US">
                    <a:noFill/>
                  </a:rPr>
                  <a:t> </a:t>
                </a:r>
              </a:p>
            </p:txBody>
          </p:sp>
        </mc:Fallback>
      </mc:AlternateContent>
      <p:sp>
        <p:nvSpPr>
          <p:cNvPr id="7" name="Rounded Rectangle 6"/>
          <p:cNvSpPr/>
          <p:nvPr/>
        </p:nvSpPr>
        <p:spPr>
          <a:xfrm>
            <a:off x="4427984" y="1012466"/>
            <a:ext cx="2735956" cy="810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4802893" y="1027286"/>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802893" y="1027286"/>
                <a:ext cx="1946943" cy="492443"/>
              </a:xfrm>
              <a:prstGeom prst="rect">
                <a:avLst/>
              </a:prstGeom>
              <a:blipFill rotWithShape="1">
                <a:blip r:embed="rId2"/>
                <a:stretch>
                  <a:fillRect l="-20" t="-100" r="-1903" b="-223"/>
                </a:stretch>
              </a:blipFill>
            </p:spPr>
            <p:txBody>
              <a:bodyPr/>
              <a:lstStyle/>
              <a:p>
                <a:r>
                  <a:rPr lang="zh-CN" altLang="en-US">
                    <a:noFill/>
                  </a:rPr>
                  <a:t> </a:t>
                </a:r>
              </a:p>
            </p:txBody>
          </p:sp>
        </mc:Fallback>
      </mc:AlternateContent>
      <p:sp>
        <p:nvSpPr>
          <p:cNvPr id="10" name="Rectangle 9"/>
          <p:cNvSpPr/>
          <p:nvPr/>
        </p:nvSpPr>
        <p:spPr>
          <a:xfrm>
            <a:off x="3203848" y="0"/>
            <a:ext cx="1864613" cy="646331"/>
          </a:xfrm>
          <a:prstGeom prst="rect">
            <a:avLst/>
          </a:prstGeom>
        </p:spPr>
        <p:txBody>
          <a:bodyPr wrap="none">
            <a:spAutoFit/>
          </a:bodyPr>
          <a:lstStyle/>
          <a:p>
            <a:r>
              <a:rPr lang="en-GB" sz="3600" dirty="0" smtClean="0"/>
              <a:t>Solution </a:t>
            </a:r>
            <a:endParaRPr lang="en-US" sz="3600" dirty="0"/>
          </a:p>
        </p:txBody>
      </p:sp>
      <p:sp>
        <p:nvSpPr>
          <p:cNvPr id="12" name="TextBox 11"/>
          <p:cNvSpPr txBox="1"/>
          <p:nvPr/>
        </p:nvSpPr>
        <p:spPr>
          <a:xfrm>
            <a:off x="1057014" y="2588679"/>
            <a:ext cx="5017143"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3" name="TextBox 12"/>
              <p:cNvSpPr txBox="1"/>
              <p:nvPr/>
            </p:nvSpPr>
            <p:spPr>
              <a:xfrm>
                <a:off x="5984755" y="2500994"/>
                <a:ext cx="765081"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num>
                        <m:den>
                          <m:r>
                            <a:rPr lang="en-GB" b="0" i="1" smtClean="0">
                              <a:latin typeface="Cambria Math" panose="02040503050406030204" pitchFamily="18" charset="0"/>
                            </a:rPr>
                            <m:t>𝑑𝑡</m:t>
                          </m:r>
                        </m:den>
                      </m:f>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984755" y="2500994"/>
                <a:ext cx="765081" cy="544701"/>
              </a:xfrm>
              <a:prstGeom prst="rect">
                <a:avLst/>
              </a:prstGeom>
              <a:blipFill rotWithShape="1">
                <a:blip r:embed="rId3"/>
                <a:stretch>
                  <a:fillRect l="-67" t="-67" r="-2767" b="43"/>
                </a:stretch>
              </a:blipFill>
            </p:spPr>
            <p:txBody>
              <a:bodyPr/>
              <a:lstStyle/>
              <a:p>
                <a:r>
                  <a:rPr lang="zh-CN" altLang="en-US">
                    <a:noFill/>
                  </a:rPr>
                  <a:t> </a:t>
                </a:r>
              </a:p>
            </p:txBody>
          </p:sp>
        </mc:Fallback>
      </mc:AlternateContent>
      <p:sp>
        <p:nvSpPr>
          <p:cNvPr id="14" name="TextBox 13"/>
          <p:cNvSpPr txBox="1"/>
          <p:nvPr/>
        </p:nvSpPr>
        <p:spPr>
          <a:xfrm>
            <a:off x="1187624" y="3372669"/>
            <a:ext cx="5094087" cy="369332"/>
          </a:xfrm>
          <a:prstGeom prst="rect">
            <a:avLst/>
          </a:prstGeom>
          <a:noFill/>
        </p:spPr>
        <p:txBody>
          <a:bodyPr wrap="none" rtlCol="0">
            <a:spAutoFit/>
          </a:bodyPr>
          <a:lstStyle/>
          <a:p>
            <a:r>
              <a:rPr lang="en-GB" dirty="0" smtClean="0"/>
              <a:t>Acceleration vector of point P in reference frame S’: </a:t>
            </a:r>
            <a:endParaRPr lang="en-US" dirty="0"/>
          </a:p>
        </p:txBody>
      </p:sp>
      <mc:AlternateContent xmlns:mc="http://schemas.openxmlformats.org/markup-compatibility/2006">
        <mc:Choice xmlns:a14="http://schemas.microsoft.com/office/drawing/2010/main" Requires="a14">
          <p:sp>
            <p:nvSpPr>
              <p:cNvPr id="15" name="TextBox 14"/>
              <p:cNvSpPr txBox="1"/>
              <p:nvPr/>
            </p:nvSpPr>
            <p:spPr>
              <a:xfrm>
                <a:off x="6115365" y="3284984"/>
                <a:ext cx="883703"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115365" y="3284984"/>
                <a:ext cx="883703" cy="546496"/>
              </a:xfrm>
              <a:prstGeom prst="rect">
                <a:avLst/>
              </a:prstGeom>
              <a:blipFill rotWithShape="1">
                <a:blip r:embed="rId4"/>
                <a:stretch>
                  <a:fillRect l="-36" t="-24" r="-2432" b="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946666" y="4509120"/>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946666" y="4509120"/>
                <a:ext cx="1946943" cy="492443"/>
              </a:xfrm>
              <a:prstGeom prst="rect">
                <a:avLst/>
              </a:prstGeom>
              <a:blipFill rotWithShape="1">
                <a:blip r:embed="rId2"/>
                <a:stretch>
                  <a:fillRect l="-27" t="-126" r="-1896" b="-196"/>
                </a:stretch>
              </a:blipFill>
            </p:spPr>
            <p:txBody>
              <a:bodyPr/>
              <a:lstStyle/>
              <a:p>
                <a:r>
                  <a:rPr lang="zh-CN" altLang="en-US">
                    <a:noFill/>
                  </a:rPr>
                  <a:t> </a:t>
                </a:r>
              </a:p>
            </p:txBody>
          </p:sp>
        </mc:Fallback>
      </mc:AlternateContent>
      <p:sp>
        <p:nvSpPr>
          <p:cNvPr id="17" name="Right Arrow 16"/>
          <p:cNvSpPr/>
          <p:nvPr/>
        </p:nvSpPr>
        <p:spPr>
          <a:xfrm>
            <a:off x="3136503" y="4636007"/>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8" name="TextBox 17"/>
              <p:cNvSpPr txBox="1"/>
              <p:nvPr/>
            </p:nvSpPr>
            <p:spPr>
              <a:xfrm>
                <a:off x="4106140" y="4287841"/>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4106140" y="4287841"/>
                <a:ext cx="3379643" cy="935000"/>
              </a:xfrm>
              <a:prstGeom prst="rect">
                <a:avLst/>
              </a:prstGeom>
              <a:blipFill rotWithShape="1">
                <a:blip r:embed="rId5"/>
                <a:stretch>
                  <a:fillRect l="-7" t="-34" r="-533" b="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081539" y="5333059"/>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4081539" y="5333059"/>
                <a:ext cx="3234988" cy="1049454"/>
              </a:xfrm>
              <a:prstGeom prst="rect">
                <a:avLst/>
              </a:prstGeom>
              <a:blipFill rotWithShape="1">
                <a:blip r:embed="rId6"/>
                <a:stretch>
                  <a:fillRect l="-12" t="-31" r="-253" b="1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p:sp>
        <p:nvSpPr>
          <p:cNvPr id="5" name="TextBox 4"/>
          <p:cNvSpPr txBox="1"/>
          <p:nvPr/>
        </p:nvSpPr>
        <p:spPr>
          <a:xfrm flipH="1">
            <a:off x="2899747" y="2872901"/>
            <a:ext cx="5966441" cy="523220"/>
          </a:xfrm>
          <a:prstGeom prst="rect">
            <a:avLst/>
          </a:prstGeom>
          <a:noFill/>
        </p:spPr>
        <p:txBody>
          <a:bodyPr wrap="square" rtlCol="0">
            <a:spAutoFit/>
          </a:bodyPr>
          <a:lstStyle/>
          <a:p>
            <a:r>
              <a:rPr lang="en-GB" sz="2800" dirty="0" smtClean="0"/>
              <a:t>where:</a:t>
            </a:r>
            <a:endParaRPr lang="en-GB" sz="2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3" name="Right Arrow 2"/>
          <p:cNvSpPr/>
          <p:nvPr/>
        </p:nvSpPr>
        <p:spPr>
          <a:xfrm>
            <a:off x="5161274" y="2568603"/>
            <a:ext cx="648072" cy="4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5840178" y="2330428"/>
                <a:ext cx="2309478" cy="879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GB" sz="2400" i="1">
                                  <a:latin typeface="Cambria Math" panose="02040503050406030204" pitchFamily="18" charset="0"/>
                                </a:rPr>
                              </m:ctrlPr>
                            </m:accPr>
                            <m:e>
                              <m:r>
                                <a:rPr lang="en-GB" sz="2400" i="1">
                                  <a:latin typeface="Cambria Math" panose="02040503050406030204" pitchFamily="18" charset="0"/>
                                </a:rPr>
                                <m:t>𝑅</m:t>
                              </m:r>
                            </m:e>
                          </m:acc>
                        </m:num>
                        <m:den>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𝑡</m:t>
                              </m:r>
                            </m:e>
                            <m:sup>
                              <m:r>
                                <a:rPr lang="en-GB" sz="2400" i="1">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𝑑</m:t>
                          </m:r>
                        </m:num>
                        <m:den>
                          <m:r>
                            <a:rPr lang="en-GB" sz="2400" i="1">
                              <a:latin typeface="Cambria Math" panose="02040503050406030204" pitchFamily="18" charset="0"/>
                            </a:rPr>
                            <m:t>𝑑𝑡</m:t>
                          </m:r>
                        </m:den>
                      </m:f>
                      <m:acc>
                        <m:accPr>
                          <m:chr m:val="⃗"/>
                          <m:ctrlPr>
                            <a:rPr lang="en-GB" sz="2400" i="1">
                              <a:latin typeface="Cambria Math" panose="02040503050406030204" pitchFamily="18" charset="0"/>
                            </a:rPr>
                          </m:ctrlPr>
                        </m:accPr>
                        <m:e>
                          <m:r>
                            <a:rPr lang="en-GB" sz="2400" i="1">
                              <a:latin typeface="Cambria Math" panose="02040503050406030204" pitchFamily="18" charset="0"/>
                            </a:rPr>
                            <m:t>𝑢</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5840178" y="2330428"/>
                <a:ext cx="2309478" cy="879280"/>
              </a:xfrm>
              <a:prstGeom prst="rect">
                <a:avLst/>
              </a:prstGeom>
              <a:blipFill rotWithShape="1">
                <a:blip r:embed="rId4"/>
                <a:stretch>
                  <a:fillRect l="-4" t="-70" r="3" b="48"/>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3" name="Right Arrow 2"/>
          <p:cNvSpPr/>
          <p:nvPr/>
        </p:nvSpPr>
        <p:spPr>
          <a:xfrm>
            <a:off x="5161274" y="2568603"/>
            <a:ext cx="648072" cy="4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5840178" y="2330428"/>
                <a:ext cx="2309478" cy="879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GB" sz="2400" i="1">
                                  <a:latin typeface="Cambria Math" panose="02040503050406030204" pitchFamily="18" charset="0"/>
                                </a:rPr>
                              </m:ctrlPr>
                            </m:accPr>
                            <m:e>
                              <m:r>
                                <a:rPr lang="en-GB" sz="2400" i="1">
                                  <a:latin typeface="Cambria Math" panose="02040503050406030204" pitchFamily="18" charset="0"/>
                                </a:rPr>
                                <m:t>𝑅</m:t>
                              </m:r>
                            </m:e>
                          </m:acc>
                        </m:num>
                        <m:den>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𝑡</m:t>
                              </m:r>
                            </m:e>
                            <m:sup>
                              <m:r>
                                <a:rPr lang="en-GB" sz="2400" i="1">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𝑑</m:t>
                          </m:r>
                        </m:num>
                        <m:den>
                          <m:r>
                            <a:rPr lang="en-GB" sz="2400" i="1">
                              <a:latin typeface="Cambria Math" panose="02040503050406030204" pitchFamily="18" charset="0"/>
                            </a:rPr>
                            <m:t>𝑑𝑡</m:t>
                          </m:r>
                        </m:den>
                      </m:f>
                      <m:acc>
                        <m:accPr>
                          <m:chr m:val="⃗"/>
                          <m:ctrlPr>
                            <a:rPr lang="en-GB" sz="2400" i="1">
                              <a:latin typeface="Cambria Math" panose="02040503050406030204" pitchFamily="18" charset="0"/>
                            </a:rPr>
                          </m:ctrlPr>
                        </m:accPr>
                        <m:e>
                          <m:r>
                            <a:rPr lang="en-GB" sz="2400" i="1">
                              <a:latin typeface="Cambria Math" panose="02040503050406030204" pitchFamily="18" charset="0"/>
                            </a:rPr>
                            <m:t>𝑢</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5840178" y="2330428"/>
                <a:ext cx="2309478" cy="879280"/>
              </a:xfrm>
              <a:prstGeom prst="rect">
                <a:avLst/>
              </a:prstGeom>
              <a:blipFill rotWithShape="1">
                <a:blip r:embed="rId4"/>
                <a:stretch>
                  <a:fillRect l="-4" t="-70" r="3"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300891" y="3209708"/>
                <a:ext cx="216745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oMath>
                  </m:oMathPara>
                </a14:m>
                <a:endParaRPr lang="en-US" sz="3200" dirty="0"/>
              </a:p>
            </p:txBody>
          </p:sp>
        </mc:Choice>
        <mc:Fallback>
          <p:sp>
            <p:nvSpPr>
              <p:cNvPr id="22" name="TextBox 21"/>
              <p:cNvSpPr txBox="1">
                <a:spLocks noRot="1" noChangeAspect="1" noMove="1" noResize="1" noEditPoints="1" noAdjustHandles="1" noChangeArrowheads="1" noChangeShapeType="1" noTextEdit="1"/>
              </p:cNvSpPr>
              <p:nvPr/>
            </p:nvSpPr>
            <p:spPr>
              <a:xfrm>
                <a:off x="2300891" y="3209708"/>
                <a:ext cx="2167453" cy="935000"/>
              </a:xfrm>
              <a:prstGeom prst="rect">
                <a:avLst/>
              </a:prstGeom>
              <a:blipFill rotWithShape="1">
                <a:blip r:embed="rId5"/>
                <a:stretch>
                  <a:fillRect l="-13" t="-45" r="-1472" b="7"/>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5576" y="3429000"/>
            <a:ext cx="1243417" cy="369332"/>
          </a:xfrm>
          <a:prstGeom prst="rect">
            <a:avLst/>
          </a:prstGeom>
          <a:noFill/>
        </p:spPr>
        <p:txBody>
          <a:bodyPr wrap="none" rtlCol="0">
            <a:spAutoFit/>
          </a:bodyPr>
          <a:lstStyle/>
          <a:p>
            <a:r>
              <a:rPr lang="en-GB" dirty="0" smtClean="0"/>
              <a:t>We obtain: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611070" y="4573360"/>
            <a:ext cx="798800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599297" y="3427781"/>
            <a:ext cx="1627465" cy="74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3" name="Right Arrow 2"/>
          <p:cNvSpPr/>
          <p:nvPr/>
        </p:nvSpPr>
        <p:spPr>
          <a:xfrm>
            <a:off x="5161274" y="2568603"/>
            <a:ext cx="648072" cy="4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5840178" y="2330428"/>
                <a:ext cx="2309478" cy="879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GB" sz="2400" i="1">
                                  <a:latin typeface="Cambria Math" panose="02040503050406030204" pitchFamily="18" charset="0"/>
                                </a:rPr>
                              </m:ctrlPr>
                            </m:accPr>
                            <m:e>
                              <m:r>
                                <a:rPr lang="en-GB" sz="2400" i="1">
                                  <a:latin typeface="Cambria Math" panose="02040503050406030204" pitchFamily="18" charset="0"/>
                                </a:rPr>
                                <m:t>𝑅</m:t>
                              </m:r>
                            </m:e>
                          </m:acc>
                        </m:num>
                        <m:den>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𝑡</m:t>
                              </m:r>
                            </m:e>
                            <m:sup>
                              <m:r>
                                <a:rPr lang="en-GB" sz="2400" i="1">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𝑑</m:t>
                          </m:r>
                        </m:num>
                        <m:den>
                          <m:r>
                            <a:rPr lang="en-GB" sz="2400" i="1">
                              <a:latin typeface="Cambria Math" panose="02040503050406030204" pitchFamily="18" charset="0"/>
                            </a:rPr>
                            <m:t>𝑑𝑡</m:t>
                          </m:r>
                        </m:den>
                      </m:f>
                      <m:acc>
                        <m:accPr>
                          <m:chr m:val="⃗"/>
                          <m:ctrlPr>
                            <a:rPr lang="en-GB" sz="2400" i="1">
                              <a:latin typeface="Cambria Math" panose="02040503050406030204" pitchFamily="18" charset="0"/>
                            </a:rPr>
                          </m:ctrlPr>
                        </m:accPr>
                        <m:e>
                          <m:r>
                            <a:rPr lang="en-GB" sz="2400" i="1">
                              <a:latin typeface="Cambria Math" panose="02040503050406030204" pitchFamily="18" charset="0"/>
                            </a:rPr>
                            <m:t>𝑢</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5840178" y="2330428"/>
                <a:ext cx="2309478" cy="879280"/>
              </a:xfrm>
              <a:prstGeom prst="rect">
                <a:avLst/>
              </a:prstGeom>
              <a:blipFill rotWithShape="1">
                <a:blip r:embed="rId4"/>
                <a:stretch>
                  <a:fillRect l="-4" t="-70" r="3"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300891" y="3209708"/>
                <a:ext cx="216745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oMath>
                  </m:oMathPara>
                </a14:m>
                <a:endParaRPr lang="en-US" sz="3200" dirty="0"/>
              </a:p>
            </p:txBody>
          </p:sp>
        </mc:Choice>
        <mc:Fallback>
          <p:sp>
            <p:nvSpPr>
              <p:cNvPr id="22" name="TextBox 21"/>
              <p:cNvSpPr txBox="1">
                <a:spLocks noRot="1" noChangeAspect="1" noMove="1" noResize="1" noEditPoints="1" noAdjustHandles="1" noChangeArrowheads="1" noChangeShapeType="1" noTextEdit="1"/>
              </p:cNvSpPr>
              <p:nvPr/>
            </p:nvSpPr>
            <p:spPr>
              <a:xfrm>
                <a:off x="2300891" y="3209708"/>
                <a:ext cx="2167453" cy="935000"/>
              </a:xfrm>
              <a:prstGeom prst="rect">
                <a:avLst/>
              </a:prstGeom>
              <a:blipFill rotWithShape="1">
                <a:blip r:embed="rId5"/>
                <a:stretch>
                  <a:fillRect l="-13" t="-45" r="-1472" b="7"/>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5576" y="3429000"/>
            <a:ext cx="1243417" cy="369332"/>
          </a:xfrm>
          <a:prstGeom prst="rect">
            <a:avLst/>
          </a:prstGeom>
          <a:noFill/>
        </p:spPr>
        <p:txBody>
          <a:bodyPr wrap="none" rtlCol="0">
            <a:spAutoFit/>
          </a:bodyPr>
          <a:lstStyle/>
          <a:p>
            <a:r>
              <a:rPr lang="en-GB" dirty="0" smtClean="0"/>
              <a:t>We obtain: </a:t>
            </a:r>
            <a:endParaRPr lang="en-US" dirty="0"/>
          </a:p>
        </p:txBody>
      </p:sp>
      <p:sp>
        <p:nvSpPr>
          <p:cNvPr id="24" name="Left-Right Arrow 23"/>
          <p:cNvSpPr/>
          <p:nvPr/>
        </p:nvSpPr>
        <p:spPr>
          <a:xfrm>
            <a:off x="4696830" y="3535968"/>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707980" y="3427781"/>
                <a:ext cx="15250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𝑎</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𝑎</m:t>
                          </m:r>
                        </m:e>
                      </m:acc>
                    </m:oMath>
                  </m:oMathPara>
                </a14:m>
                <a:endParaRPr lang="en-US" sz="4000" dirty="0"/>
              </a:p>
            </p:txBody>
          </p:sp>
        </mc:Choice>
        <mc:Fallback>
          <p:sp>
            <p:nvSpPr>
              <p:cNvPr id="25" name="TextBox 24"/>
              <p:cNvSpPr txBox="1">
                <a:spLocks noRot="1" noChangeAspect="1" noMove="1" noResize="1" noEditPoints="1" noAdjustHandles="1" noChangeArrowheads="1" noChangeShapeType="1" noTextEdit="1"/>
              </p:cNvSpPr>
              <p:nvPr/>
            </p:nvSpPr>
            <p:spPr>
              <a:xfrm>
                <a:off x="5707980" y="3427781"/>
                <a:ext cx="1525033" cy="615553"/>
              </a:xfrm>
              <a:prstGeom prst="rect">
                <a:avLst/>
              </a:prstGeom>
              <a:blipFill rotWithShape="1">
                <a:blip r:embed="rId6"/>
                <a:stretch>
                  <a:fillRect l="-39" t="-8" r="-3849" b="-366"/>
                </a:stretch>
              </a:blipFill>
            </p:spPr>
            <p:txBody>
              <a:bodyPr/>
              <a:lstStyle/>
              <a:p>
                <a:r>
                  <a:rPr lang="zh-CN" altLang="en-US">
                    <a:noFill/>
                  </a:rPr>
                  <a:t> </a:t>
                </a:r>
              </a:p>
            </p:txBody>
          </p:sp>
        </mc:Fallback>
      </mc:AlternateContent>
      <p:sp>
        <p:nvSpPr>
          <p:cNvPr id="27" name="TextBox 26"/>
          <p:cNvSpPr txBox="1"/>
          <p:nvPr/>
        </p:nvSpPr>
        <p:spPr>
          <a:xfrm>
            <a:off x="543385" y="4573360"/>
            <a:ext cx="8306889" cy="461665"/>
          </a:xfrm>
          <a:prstGeom prst="rect">
            <a:avLst/>
          </a:prstGeom>
          <a:noFill/>
        </p:spPr>
        <p:txBody>
          <a:bodyPr wrap="none" rtlCol="0">
            <a:spAutoFit/>
          </a:bodyPr>
          <a:lstStyle/>
          <a:p>
            <a:r>
              <a:rPr lang="en-GB" sz="2400" dirty="0" smtClean="0"/>
              <a:t>The acceleration vector of P is the same in both reference frames. </a:t>
            </a:r>
            <a:endParaRPr 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611070" y="4573360"/>
            <a:ext cx="798800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599297" y="3427781"/>
            <a:ext cx="1627465" cy="74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3" name="Right Arrow 2"/>
          <p:cNvSpPr/>
          <p:nvPr/>
        </p:nvSpPr>
        <p:spPr>
          <a:xfrm>
            <a:off x="5161274" y="2568603"/>
            <a:ext cx="648072" cy="4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5840178" y="2330428"/>
                <a:ext cx="2309478" cy="879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GB" sz="2400" i="1">
                                  <a:latin typeface="Cambria Math" panose="02040503050406030204" pitchFamily="18" charset="0"/>
                                </a:rPr>
                              </m:ctrlPr>
                            </m:accPr>
                            <m:e>
                              <m:r>
                                <a:rPr lang="en-GB" sz="2400" i="1">
                                  <a:latin typeface="Cambria Math" panose="02040503050406030204" pitchFamily="18" charset="0"/>
                                </a:rPr>
                                <m:t>𝑅</m:t>
                              </m:r>
                            </m:e>
                          </m:acc>
                        </m:num>
                        <m:den>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𝑡</m:t>
                              </m:r>
                            </m:e>
                            <m:sup>
                              <m:r>
                                <a:rPr lang="en-GB" sz="2400" i="1">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𝑑</m:t>
                          </m:r>
                        </m:num>
                        <m:den>
                          <m:r>
                            <a:rPr lang="en-GB" sz="2400" i="1">
                              <a:latin typeface="Cambria Math" panose="02040503050406030204" pitchFamily="18" charset="0"/>
                            </a:rPr>
                            <m:t>𝑑𝑡</m:t>
                          </m:r>
                        </m:den>
                      </m:f>
                      <m:acc>
                        <m:accPr>
                          <m:chr m:val="⃗"/>
                          <m:ctrlPr>
                            <a:rPr lang="en-GB" sz="2400" i="1">
                              <a:latin typeface="Cambria Math" panose="02040503050406030204" pitchFamily="18" charset="0"/>
                            </a:rPr>
                          </m:ctrlPr>
                        </m:accPr>
                        <m:e>
                          <m:r>
                            <a:rPr lang="en-GB" sz="2400" i="1">
                              <a:latin typeface="Cambria Math" panose="02040503050406030204" pitchFamily="18" charset="0"/>
                            </a:rPr>
                            <m:t>𝑢</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5840178" y="2330428"/>
                <a:ext cx="2309478" cy="879280"/>
              </a:xfrm>
              <a:prstGeom prst="rect">
                <a:avLst/>
              </a:prstGeom>
              <a:blipFill rotWithShape="1">
                <a:blip r:embed="rId4"/>
                <a:stretch>
                  <a:fillRect l="-4" t="-70" r="3"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300891" y="3209708"/>
                <a:ext cx="216745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oMath>
                  </m:oMathPara>
                </a14:m>
                <a:endParaRPr lang="en-US" sz="3200" dirty="0"/>
              </a:p>
            </p:txBody>
          </p:sp>
        </mc:Choice>
        <mc:Fallback>
          <p:sp>
            <p:nvSpPr>
              <p:cNvPr id="22" name="TextBox 21"/>
              <p:cNvSpPr txBox="1">
                <a:spLocks noRot="1" noChangeAspect="1" noMove="1" noResize="1" noEditPoints="1" noAdjustHandles="1" noChangeArrowheads="1" noChangeShapeType="1" noTextEdit="1"/>
              </p:cNvSpPr>
              <p:nvPr/>
            </p:nvSpPr>
            <p:spPr>
              <a:xfrm>
                <a:off x="2300891" y="3209708"/>
                <a:ext cx="2167453" cy="935000"/>
              </a:xfrm>
              <a:prstGeom prst="rect">
                <a:avLst/>
              </a:prstGeom>
              <a:blipFill rotWithShape="1">
                <a:blip r:embed="rId5"/>
                <a:stretch>
                  <a:fillRect l="-13" t="-45" r="-1472" b="7"/>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5576" y="3429000"/>
            <a:ext cx="1243417" cy="369332"/>
          </a:xfrm>
          <a:prstGeom prst="rect">
            <a:avLst/>
          </a:prstGeom>
          <a:noFill/>
        </p:spPr>
        <p:txBody>
          <a:bodyPr wrap="none" rtlCol="0">
            <a:spAutoFit/>
          </a:bodyPr>
          <a:lstStyle/>
          <a:p>
            <a:r>
              <a:rPr lang="en-GB" dirty="0" smtClean="0"/>
              <a:t>We obtain: </a:t>
            </a:r>
            <a:endParaRPr lang="en-US" dirty="0"/>
          </a:p>
        </p:txBody>
      </p:sp>
      <p:sp>
        <p:nvSpPr>
          <p:cNvPr id="24" name="Left-Right Arrow 23"/>
          <p:cNvSpPr/>
          <p:nvPr/>
        </p:nvSpPr>
        <p:spPr>
          <a:xfrm>
            <a:off x="4696830" y="3535968"/>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707980" y="3427781"/>
                <a:ext cx="15250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𝑎</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𝑎</m:t>
                          </m:r>
                        </m:e>
                      </m:acc>
                    </m:oMath>
                  </m:oMathPara>
                </a14:m>
                <a:endParaRPr lang="en-US" sz="4000" dirty="0"/>
              </a:p>
            </p:txBody>
          </p:sp>
        </mc:Choice>
        <mc:Fallback>
          <p:sp>
            <p:nvSpPr>
              <p:cNvPr id="25" name="TextBox 24"/>
              <p:cNvSpPr txBox="1">
                <a:spLocks noRot="1" noChangeAspect="1" noMove="1" noResize="1" noEditPoints="1" noAdjustHandles="1" noChangeArrowheads="1" noChangeShapeType="1" noTextEdit="1"/>
              </p:cNvSpPr>
              <p:nvPr/>
            </p:nvSpPr>
            <p:spPr>
              <a:xfrm>
                <a:off x="5707980" y="3427781"/>
                <a:ext cx="1525033" cy="615553"/>
              </a:xfrm>
              <a:prstGeom prst="rect">
                <a:avLst/>
              </a:prstGeom>
              <a:blipFill rotWithShape="1">
                <a:blip r:embed="rId6"/>
                <a:stretch>
                  <a:fillRect l="-39" t="-8" r="-3849" b="-366"/>
                </a:stretch>
              </a:blipFill>
            </p:spPr>
            <p:txBody>
              <a:bodyPr/>
              <a:lstStyle/>
              <a:p>
                <a:r>
                  <a:rPr lang="zh-CN" altLang="en-US">
                    <a:noFill/>
                  </a:rPr>
                  <a:t> </a:t>
                </a:r>
              </a:p>
            </p:txBody>
          </p:sp>
        </mc:Fallback>
      </mc:AlternateContent>
      <p:sp>
        <p:nvSpPr>
          <p:cNvPr id="27" name="TextBox 26"/>
          <p:cNvSpPr txBox="1"/>
          <p:nvPr/>
        </p:nvSpPr>
        <p:spPr>
          <a:xfrm>
            <a:off x="543385" y="4573360"/>
            <a:ext cx="8306889" cy="461665"/>
          </a:xfrm>
          <a:prstGeom prst="rect">
            <a:avLst/>
          </a:prstGeom>
          <a:noFill/>
        </p:spPr>
        <p:txBody>
          <a:bodyPr wrap="none" rtlCol="0">
            <a:spAutoFit/>
          </a:bodyPr>
          <a:lstStyle/>
          <a:p>
            <a:r>
              <a:rPr lang="en-GB" sz="2400" dirty="0" smtClean="0"/>
              <a:t>The acceleration vector of P is the same in both reference frames. </a:t>
            </a:r>
            <a:endParaRPr lang="en-US" sz="2400" dirty="0"/>
          </a:p>
        </p:txBody>
      </p:sp>
      <p:sp>
        <p:nvSpPr>
          <p:cNvPr id="30" name="Rectangle 29"/>
          <p:cNvSpPr/>
          <p:nvPr/>
        </p:nvSpPr>
        <p:spPr>
          <a:xfrm>
            <a:off x="543385" y="5262958"/>
            <a:ext cx="8784576" cy="646331"/>
          </a:xfrm>
          <a:prstGeom prst="rect">
            <a:avLst/>
          </a:prstGeom>
        </p:spPr>
        <p:txBody>
          <a:bodyPr wrap="square">
            <a:spAutoFit/>
          </a:bodyPr>
          <a:lstStyle/>
          <a:p>
            <a:r>
              <a:rPr lang="en-GB" dirty="0" smtClean="0"/>
              <a:t>An </a:t>
            </a:r>
            <a:r>
              <a:rPr lang="en-GB" dirty="0"/>
              <a:t>inertial reference frame move at constant velocity in respect to another inertial reference frame.</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06189" y="5909289"/>
            <a:ext cx="7992887" cy="740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11070" y="4573360"/>
            <a:ext cx="798800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599297" y="3427781"/>
            <a:ext cx="1627465" cy="74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136408" y="0"/>
            <a:ext cx="1749197" cy="646331"/>
          </a:xfrm>
          <a:prstGeom prst="rect">
            <a:avLst/>
          </a:prstGeom>
        </p:spPr>
        <p:txBody>
          <a:bodyPr wrap="none">
            <a:spAutoFit/>
          </a:bodyPr>
          <a:lstStyle/>
          <a:p>
            <a:r>
              <a:rPr lang="en-GB" sz="3600" dirty="0" smtClean="0"/>
              <a:t>Solution</a:t>
            </a:r>
            <a:endParaRPr lang="en-US" sz="3600" dirty="0"/>
          </a:p>
        </p:txBody>
      </p:sp>
      <mc:AlternateContent xmlns:mc="http://schemas.openxmlformats.org/markup-compatibility/2006">
        <mc:Choice xmlns:a14="http://schemas.microsoft.com/office/drawing/2010/main" Requires="a14">
          <p:sp>
            <p:nvSpPr>
              <p:cNvPr id="18" name="TextBox 17"/>
              <p:cNvSpPr txBox="1"/>
              <p:nvPr/>
            </p:nvSpPr>
            <p:spPr>
              <a:xfrm>
                <a:off x="611070" y="1060280"/>
                <a:ext cx="337964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18" name="TextBox 17"/>
              <p:cNvSpPr txBox="1">
                <a:spLocks noRot="1" noChangeAspect="1" noMove="1" noResize="1" noEditPoints="1" noAdjustHandles="1" noChangeArrowheads="1" noChangeShapeType="1" noTextEdit="1"/>
              </p:cNvSpPr>
              <p:nvPr/>
            </p:nvSpPr>
            <p:spPr>
              <a:xfrm>
                <a:off x="611070" y="1060280"/>
                <a:ext cx="3379643" cy="935000"/>
              </a:xfrm>
              <a:prstGeom prst="rect">
                <a:avLst/>
              </a:prstGeom>
              <a:blipFill rotWithShape="1">
                <a:blip r:embed="rId1"/>
                <a:stretch>
                  <a:fillRect l="-6" t="-50" r="-534"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364088" y="945826"/>
                <a:ext cx="3234988" cy="10494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𝑑</m:t>
                              </m:r>
                            </m:e>
                            <m:sup>
                              <m:r>
                                <a:rPr lang="en-GB" sz="3200" b="0" i="1" smtClean="0">
                                  <a:latin typeface="Cambria Math" panose="02040503050406030204" pitchFamily="18" charset="0"/>
                                </a:rPr>
                                <m:t>2</m:t>
                              </m:r>
                            </m:sup>
                          </m:sSup>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num>
                        <m:den>
                          <m:r>
                            <a:rPr lang="en-GB" sz="3200" b="0" i="1" smtClean="0">
                              <a:latin typeface="Cambria Math" panose="02040503050406030204" pitchFamily="18" charset="0"/>
                            </a:rPr>
                            <m:t>𝑑</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𝑡</m:t>
                              </m:r>
                            </m:e>
                            <m:sup>
                              <m:r>
                                <a:rPr lang="en-GB" sz="3200" b="0" i="1" smtClean="0">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i="1">
                                  <a:latin typeface="Cambria Math" panose="02040503050406030204" pitchFamily="18" charset="0"/>
                                </a:rPr>
                                <m:t>𝑟</m:t>
                              </m:r>
                            </m:e>
                          </m:acc>
                          <m:r>
                            <a:rPr lang="en-GB" sz="3200" b="0" i="1" smtClean="0">
                              <a:latin typeface="Cambria Math" panose="02040503050406030204" pitchFamily="18" charset="0"/>
                            </a:rPr>
                            <m:t>′</m:t>
                          </m:r>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𝑑</m:t>
                              </m:r>
                            </m:e>
                            <m:sup>
                              <m:r>
                                <a:rPr lang="en-GB" sz="3200" i="1">
                                  <a:latin typeface="Cambria Math" panose="02040503050406030204" pitchFamily="18" charset="0"/>
                                </a:rPr>
                                <m:t>2</m:t>
                              </m:r>
                            </m:sup>
                          </m:sSup>
                          <m:acc>
                            <m:accPr>
                              <m:chr m:val="⃗"/>
                              <m:ctrlPr>
                                <a:rPr lang="en-GB" sz="3200" i="1">
                                  <a:latin typeface="Cambria Math" panose="02040503050406030204" pitchFamily="18" charset="0"/>
                                </a:rPr>
                              </m:ctrlPr>
                            </m:accPr>
                            <m:e>
                              <m:r>
                                <a:rPr lang="en-GB" sz="3200" b="0" i="1" smtClean="0">
                                  <a:latin typeface="Cambria Math" panose="02040503050406030204" pitchFamily="18" charset="0"/>
                                </a:rPr>
                                <m:t>𝑅</m:t>
                              </m:r>
                            </m:e>
                          </m:acc>
                        </m:num>
                        <m:den>
                          <m:r>
                            <a:rPr lang="en-GB" sz="3200" i="1">
                              <a:latin typeface="Cambria Math" panose="02040503050406030204" pitchFamily="18" charset="0"/>
                            </a:rPr>
                            <m:t>𝑑</m:t>
                          </m:r>
                          <m:sSup>
                            <m:sSupPr>
                              <m:ctrlPr>
                                <a:rPr lang="en-GB" sz="3200" i="1">
                                  <a:latin typeface="Cambria Math" panose="02040503050406030204" pitchFamily="18" charset="0"/>
                                </a:rPr>
                              </m:ctrlPr>
                            </m:sSupPr>
                            <m:e>
                              <m:r>
                                <a:rPr lang="en-GB" sz="3200" i="1">
                                  <a:latin typeface="Cambria Math" panose="02040503050406030204" pitchFamily="18" charset="0"/>
                                </a:rPr>
                                <m:t>𝑡</m:t>
                              </m:r>
                            </m:e>
                            <m:sup>
                              <m:r>
                                <a:rPr lang="en-GB" sz="3200" i="1">
                                  <a:latin typeface="Cambria Math" panose="02040503050406030204" pitchFamily="18" charset="0"/>
                                </a:rPr>
                                <m:t>2</m:t>
                              </m:r>
                            </m:sup>
                          </m:sSup>
                        </m:den>
                      </m:f>
                    </m:oMath>
                  </m:oMathPara>
                </a14:m>
                <a:endParaRPr lang="en-US" sz="3200" dirty="0"/>
              </a:p>
            </p:txBody>
          </p:sp>
        </mc:Choice>
        <mc:Fallback>
          <p:sp>
            <p:nvSpPr>
              <p:cNvPr id="19" name="TextBox 18"/>
              <p:cNvSpPr txBox="1">
                <a:spLocks noRot="1" noChangeAspect="1" noMove="1" noResize="1" noEditPoints="1" noAdjustHandles="1" noChangeArrowheads="1" noChangeShapeType="1" noTextEdit="1"/>
              </p:cNvSpPr>
              <p:nvPr/>
            </p:nvSpPr>
            <p:spPr>
              <a:xfrm>
                <a:off x="5364088" y="945826"/>
                <a:ext cx="3234988" cy="1049454"/>
              </a:xfrm>
              <a:prstGeom prst="rect">
                <a:avLst/>
              </a:prstGeom>
              <a:blipFill rotWithShape="1">
                <a:blip r:embed="rId2"/>
                <a:stretch>
                  <a:fillRect l="-8" t="-30" r="-258"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flipH="1">
                <a:off x="624770" y="2568603"/>
                <a:ext cx="5858937" cy="402931"/>
              </a:xfrm>
              <a:prstGeom prst="rect">
                <a:avLst/>
              </a:prstGeom>
              <a:noFill/>
            </p:spPr>
            <p:txBody>
              <a:bodyPr wrap="square" rtlCol="0">
                <a:spAutoFit/>
              </a:bodyPr>
              <a:lstStyle/>
              <a:p>
                <a:r>
                  <a:rPr lang="en-GB" dirty="0" smtClean="0"/>
                  <a:t>But </a:t>
                </a:r>
                <a:r>
                  <a:rPr lang="en-GB" dirty="0"/>
                  <a:t>h</a:t>
                </a:r>
                <a:r>
                  <a:rPr lang="en-GB" dirty="0" smtClean="0"/>
                  <a:t>ere, the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US" dirty="0" smtClean="0"/>
                  <a:t> is constant and </a:t>
                </a:r>
                <a14:m>
                  <m:oMath xmlns:m="http://schemas.openxmlformats.org/officeDocument/2006/math">
                    <m:acc>
                      <m:accPr>
                        <m:chr m:val="⃗"/>
                        <m:ctrlPr>
                          <a:rPr lang="en-US" i="1">
                            <a:latin typeface="Cambria Math" panose="02040503050406030204" pitchFamily="18" charset="0"/>
                          </a:rPr>
                        </m:ctrlPr>
                      </m:accPr>
                      <m:e>
                        <m:r>
                          <a:rPr lang="en-GB" i="1">
                            <a:latin typeface="Cambria Math" panose="02040503050406030204" pitchFamily="18" charset="0"/>
                          </a:rPr>
                          <m:t>𝑅</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𝑢</m:t>
                        </m:r>
                      </m:e>
                    </m:acc>
                    <m:r>
                      <a:rPr lang="en-GB" i="1">
                        <a:latin typeface="Cambria Math" panose="02040503050406030204" pitchFamily="18" charset="0"/>
                      </a:rPr>
                      <m:t>𝑡</m:t>
                    </m:r>
                  </m:oMath>
                </a14:m>
                <a:r>
                  <a:rPr lang="en-US" dirty="0" smtClean="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flipH="1">
                <a:off x="624770" y="2568603"/>
                <a:ext cx="5858937" cy="402931"/>
              </a:xfrm>
              <a:prstGeom prst="rect">
                <a:avLst/>
              </a:prstGeom>
              <a:blipFill rotWithShape="1">
                <a:blip r:embed="rId3"/>
                <a:stretch>
                  <a:fillRect l="-10" t="-7" r="6" b="92"/>
                </a:stretch>
              </a:blipFill>
            </p:spPr>
            <p:txBody>
              <a:bodyPr/>
              <a:lstStyle/>
              <a:p>
                <a:r>
                  <a:rPr lang="zh-CN" altLang="en-US">
                    <a:noFill/>
                  </a:rPr>
                  <a:t> </a:t>
                </a:r>
              </a:p>
            </p:txBody>
          </p:sp>
        </mc:Fallback>
      </mc:AlternateContent>
      <p:sp>
        <p:nvSpPr>
          <p:cNvPr id="3" name="Right Arrow 2"/>
          <p:cNvSpPr/>
          <p:nvPr/>
        </p:nvSpPr>
        <p:spPr>
          <a:xfrm>
            <a:off x="5161274" y="2568603"/>
            <a:ext cx="648072" cy="4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p:cNvSpPr/>
              <p:nvPr/>
            </p:nvSpPr>
            <p:spPr>
              <a:xfrm>
                <a:off x="5840178" y="2330428"/>
                <a:ext cx="2309478" cy="879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𝑑</m:t>
                              </m:r>
                            </m:e>
                            <m:sup>
                              <m:r>
                                <a:rPr lang="en-GB" sz="2400" i="1">
                                  <a:latin typeface="Cambria Math" panose="02040503050406030204" pitchFamily="18" charset="0"/>
                                </a:rPr>
                                <m:t>2</m:t>
                              </m:r>
                            </m:sup>
                          </m:sSup>
                          <m:acc>
                            <m:accPr>
                              <m:chr m:val="⃗"/>
                              <m:ctrlPr>
                                <a:rPr lang="en-GB" sz="2400" i="1">
                                  <a:latin typeface="Cambria Math" panose="02040503050406030204" pitchFamily="18" charset="0"/>
                                </a:rPr>
                              </m:ctrlPr>
                            </m:accPr>
                            <m:e>
                              <m:r>
                                <a:rPr lang="en-GB" sz="2400" i="1">
                                  <a:latin typeface="Cambria Math" panose="02040503050406030204" pitchFamily="18" charset="0"/>
                                </a:rPr>
                                <m:t>𝑅</m:t>
                              </m:r>
                            </m:e>
                          </m:acc>
                        </m:num>
                        <m:den>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𝑡</m:t>
                              </m:r>
                            </m:e>
                            <m:sup>
                              <m:r>
                                <a:rPr lang="en-GB" sz="2400" i="1">
                                  <a:latin typeface="Cambria Math" panose="02040503050406030204" pitchFamily="18" charset="0"/>
                                </a:rPr>
                                <m:t>2</m:t>
                              </m:r>
                            </m:sup>
                          </m:sSup>
                        </m:den>
                      </m:f>
                      <m:r>
                        <a:rPr lang="en-GB" sz="2400" b="0" i="1" smtClean="0">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𝑑</m:t>
                          </m:r>
                        </m:num>
                        <m:den>
                          <m:r>
                            <a:rPr lang="en-GB" sz="2400" i="1">
                              <a:latin typeface="Cambria Math" panose="02040503050406030204" pitchFamily="18" charset="0"/>
                            </a:rPr>
                            <m:t>𝑑𝑡</m:t>
                          </m:r>
                        </m:den>
                      </m:f>
                      <m:acc>
                        <m:accPr>
                          <m:chr m:val="⃗"/>
                          <m:ctrlPr>
                            <a:rPr lang="en-GB" sz="2400" i="1">
                              <a:latin typeface="Cambria Math" panose="02040503050406030204" pitchFamily="18" charset="0"/>
                            </a:rPr>
                          </m:ctrlPr>
                        </m:accPr>
                        <m:e>
                          <m:r>
                            <a:rPr lang="en-GB" sz="2400" i="1">
                              <a:latin typeface="Cambria Math" panose="02040503050406030204" pitchFamily="18" charset="0"/>
                            </a:rPr>
                            <m:t>𝑢</m:t>
                          </m:r>
                        </m:e>
                      </m:acc>
                      <m:r>
                        <a:rPr lang="en-GB" sz="2400" b="0" i="1" smtClean="0">
                          <a:latin typeface="Cambria Math" panose="02040503050406030204" pitchFamily="18" charset="0"/>
                        </a:rPr>
                        <m:t>=</m:t>
                      </m:r>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0</m:t>
                          </m:r>
                        </m:e>
                      </m:acc>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5840178" y="2330428"/>
                <a:ext cx="2309478" cy="879280"/>
              </a:xfrm>
              <a:prstGeom prst="rect">
                <a:avLst/>
              </a:prstGeom>
              <a:blipFill rotWithShape="1">
                <a:blip r:embed="rId4"/>
                <a:stretch>
                  <a:fillRect l="-4" t="-70" r="3"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2300891" y="3209708"/>
                <a:ext cx="2167453"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num>
                        <m:den>
                          <m:r>
                            <a:rPr lang="en-GB" sz="3200" b="0" i="1" smtClean="0">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num>
                        <m:den>
                          <m:r>
                            <a:rPr lang="en-GB" sz="3200" i="1">
                              <a:latin typeface="Cambria Math" panose="02040503050406030204" pitchFamily="18" charset="0"/>
                            </a:rPr>
                            <m:t>𝑑𝑡</m:t>
                          </m:r>
                        </m:den>
                      </m:f>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oMath>
                  </m:oMathPara>
                </a14:m>
                <a:endParaRPr lang="en-US" sz="3200" dirty="0"/>
              </a:p>
            </p:txBody>
          </p:sp>
        </mc:Choice>
        <mc:Fallback>
          <p:sp>
            <p:nvSpPr>
              <p:cNvPr id="22" name="TextBox 21"/>
              <p:cNvSpPr txBox="1">
                <a:spLocks noRot="1" noChangeAspect="1" noMove="1" noResize="1" noEditPoints="1" noAdjustHandles="1" noChangeArrowheads="1" noChangeShapeType="1" noTextEdit="1"/>
              </p:cNvSpPr>
              <p:nvPr/>
            </p:nvSpPr>
            <p:spPr>
              <a:xfrm>
                <a:off x="2300891" y="3209708"/>
                <a:ext cx="2167453" cy="935000"/>
              </a:xfrm>
              <a:prstGeom prst="rect">
                <a:avLst/>
              </a:prstGeom>
              <a:blipFill rotWithShape="1">
                <a:blip r:embed="rId5"/>
                <a:stretch>
                  <a:fillRect l="-13" t="-45" r="-1472" b="7"/>
                </a:stretch>
              </a:blipFill>
            </p:spPr>
            <p:txBody>
              <a:bodyPr/>
              <a:lstStyle/>
              <a:p>
                <a:r>
                  <a:rPr lang="zh-CN" altLang="en-US">
                    <a:noFill/>
                  </a:rPr>
                  <a:t> </a:t>
                </a:r>
              </a:p>
            </p:txBody>
          </p:sp>
        </mc:Fallback>
      </mc:AlternateContent>
      <p:sp>
        <p:nvSpPr>
          <p:cNvPr id="11" name="Left-Right Arrow 10"/>
          <p:cNvSpPr/>
          <p:nvPr/>
        </p:nvSpPr>
        <p:spPr>
          <a:xfrm>
            <a:off x="4226167" y="1363987"/>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5576" y="3429000"/>
            <a:ext cx="1243417" cy="369332"/>
          </a:xfrm>
          <a:prstGeom prst="rect">
            <a:avLst/>
          </a:prstGeom>
          <a:noFill/>
        </p:spPr>
        <p:txBody>
          <a:bodyPr wrap="none" rtlCol="0">
            <a:spAutoFit/>
          </a:bodyPr>
          <a:lstStyle/>
          <a:p>
            <a:r>
              <a:rPr lang="en-GB" dirty="0" smtClean="0"/>
              <a:t>We obtain: </a:t>
            </a:r>
            <a:endParaRPr lang="en-US" dirty="0"/>
          </a:p>
        </p:txBody>
      </p:sp>
      <p:sp>
        <p:nvSpPr>
          <p:cNvPr id="24" name="Left-Right Arrow 23"/>
          <p:cNvSpPr/>
          <p:nvPr/>
        </p:nvSpPr>
        <p:spPr>
          <a:xfrm>
            <a:off x="4696830" y="3535968"/>
            <a:ext cx="902467" cy="5247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5707980" y="3427781"/>
                <a:ext cx="1525033"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GB" sz="4000" b="0" i="1" smtClean="0">
                              <a:latin typeface="Cambria Math" panose="02040503050406030204" pitchFamily="18" charset="0"/>
                            </a:rPr>
                            <m:t>𝑎</m:t>
                          </m:r>
                        </m:e>
                      </m:acc>
                      <m:r>
                        <a:rPr lang="en-GB" sz="4000" b="0" i="1" smtClean="0">
                          <a:latin typeface="Cambria Math" panose="02040503050406030204" pitchFamily="18" charset="0"/>
                        </a:rPr>
                        <m:t>′=</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rPr>
                            <m:t>𝑎</m:t>
                          </m:r>
                        </m:e>
                      </m:acc>
                    </m:oMath>
                  </m:oMathPara>
                </a14:m>
                <a:endParaRPr lang="en-US" sz="4000" dirty="0"/>
              </a:p>
            </p:txBody>
          </p:sp>
        </mc:Choice>
        <mc:Fallback>
          <p:sp>
            <p:nvSpPr>
              <p:cNvPr id="25" name="TextBox 24"/>
              <p:cNvSpPr txBox="1">
                <a:spLocks noRot="1" noChangeAspect="1" noMove="1" noResize="1" noEditPoints="1" noAdjustHandles="1" noChangeArrowheads="1" noChangeShapeType="1" noTextEdit="1"/>
              </p:cNvSpPr>
              <p:nvPr/>
            </p:nvSpPr>
            <p:spPr>
              <a:xfrm>
                <a:off x="5707980" y="3427781"/>
                <a:ext cx="1525033" cy="615553"/>
              </a:xfrm>
              <a:prstGeom prst="rect">
                <a:avLst/>
              </a:prstGeom>
              <a:blipFill rotWithShape="1">
                <a:blip r:embed="rId6"/>
                <a:stretch>
                  <a:fillRect l="-39" t="-8" r="-3849" b="-366"/>
                </a:stretch>
              </a:blipFill>
            </p:spPr>
            <p:txBody>
              <a:bodyPr/>
              <a:lstStyle/>
              <a:p>
                <a:r>
                  <a:rPr lang="zh-CN" altLang="en-US">
                    <a:noFill/>
                  </a:rPr>
                  <a:t> </a:t>
                </a:r>
              </a:p>
            </p:txBody>
          </p:sp>
        </mc:Fallback>
      </mc:AlternateContent>
      <p:sp>
        <p:nvSpPr>
          <p:cNvPr id="27" name="TextBox 26"/>
          <p:cNvSpPr txBox="1"/>
          <p:nvPr/>
        </p:nvSpPr>
        <p:spPr>
          <a:xfrm>
            <a:off x="543385" y="4573360"/>
            <a:ext cx="8306889" cy="461665"/>
          </a:xfrm>
          <a:prstGeom prst="rect">
            <a:avLst/>
          </a:prstGeom>
          <a:noFill/>
        </p:spPr>
        <p:txBody>
          <a:bodyPr wrap="none" rtlCol="0">
            <a:spAutoFit/>
          </a:bodyPr>
          <a:lstStyle/>
          <a:p>
            <a:r>
              <a:rPr lang="en-GB" sz="2400" dirty="0" smtClean="0"/>
              <a:t>The acceleration vector of P is the same in both reference frames. </a:t>
            </a:r>
            <a:endParaRPr lang="en-US" sz="2400" dirty="0"/>
          </a:p>
        </p:txBody>
      </p:sp>
      <mc:AlternateContent xmlns:mc="http://schemas.openxmlformats.org/markup-compatibility/2006">
        <mc:Choice xmlns:a14="http://schemas.microsoft.com/office/drawing/2010/main" Requires="a14">
          <p:sp>
            <p:nvSpPr>
              <p:cNvPr id="29" name="TextBox 28"/>
              <p:cNvSpPr txBox="1"/>
              <p:nvPr/>
            </p:nvSpPr>
            <p:spPr>
              <a:xfrm>
                <a:off x="606189" y="5992444"/>
                <a:ext cx="7992887" cy="646331"/>
              </a:xfrm>
              <a:prstGeom prst="rect">
                <a:avLst/>
              </a:prstGeom>
              <a:noFill/>
            </p:spPr>
            <p:txBody>
              <a:bodyPr wrap="square" rtlCol="0">
                <a:spAutoFit/>
              </a:bodyPr>
              <a:lstStyle/>
              <a:p>
                <a:r>
                  <a:rPr lang="en-GB" dirty="0" smtClean="0"/>
                  <a:t>In inertial reference frames (even if both reference frames don’t coincide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smtClean="0"/>
                  <a:t>), the acceleration vector of a particle is the same.</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606189" y="5992444"/>
                <a:ext cx="7992887" cy="646331"/>
              </a:xfrm>
              <a:prstGeom prst="rect">
                <a:avLst/>
              </a:prstGeom>
              <a:blipFill rotWithShape="1">
                <a:blip r:embed="rId7"/>
                <a:stretch>
                  <a:fillRect l="-5" t="-90" r="7" b="75"/>
                </a:stretch>
              </a:blipFill>
            </p:spPr>
            <p:txBody>
              <a:bodyPr/>
              <a:lstStyle/>
              <a:p>
                <a:r>
                  <a:rPr lang="zh-CN" altLang="en-US">
                    <a:noFill/>
                  </a:rPr>
                  <a:t> </a:t>
                </a:r>
              </a:p>
            </p:txBody>
          </p:sp>
        </mc:Fallback>
      </mc:AlternateContent>
      <p:sp>
        <p:nvSpPr>
          <p:cNvPr id="30" name="Rectangle 29"/>
          <p:cNvSpPr/>
          <p:nvPr/>
        </p:nvSpPr>
        <p:spPr>
          <a:xfrm>
            <a:off x="543385" y="5262958"/>
            <a:ext cx="8784576" cy="646331"/>
          </a:xfrm>
          <a:prstGeom prst="rect">
            <a:avLst/>
          </a:prstGeom>
        </p:spPr>
        <p:txBody>
          <a:bodyPr wrap="square">
            <a:spAutoFit/>
          </a:bodyPr>
          <a:lstStyle/>
          <a:p>
            <a:r>
              <a:rPr lang="en-GB" dirty="0" smtClean="0"/>
              <a:t>An </a:t>
            </a:r>
            <a:r>
              <a:rPr lang="en-GB" dirty="0"/>
              <a:t>inertial reference frame move at constant velocity in respect to another inertial reference frame.</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21" y="-169862"/>
            <a:ext cx="8229600" cy="1143000"/>
          </a:xfrm>
        </p:spPr>
        <p:txBody>
          <a:bodyPr/>
          <a:lstStyle/>
          <a:p>
            <a:r>
              <a:rPr lang="en-GB" dirty="0" smtClean="0"/>
              <a:t>Inertial reference frames</a:t>
            </a:r>
            <a:endParaRPr lang="en-US" dirty="0"/>
          </a:p>
        </p:txBody>
      </p:sp>
      <p:sp>
        <p:nvSpPr>
          <p:cNvPr id="3" name="Content Placeholder 2"/>
          <p:cNvSpPr>
            <a:spLocks noGrp="1"/>
          </p:cNvSpPr>
          <p:nvPr>
            <p:ph idx="1"/>
          </p:nvPr>
        </p:nvSpPr>
        <p:spPr>
          <a:xfrm>
            <a:off x="467544" y="973138"/>
            <a:ext cx="8229600" cy="4525963"/>
          </a:xfrm>
        </p:spPr>
        <p:txBody>
          <a:bodyPr/>
          <a:lstStyle/>
          <a:p>
            <a:r>
              <a:rPr lang="en-GB" dirty="0" smtClean="0"/>
              <a:t>An inertial reference frame is a reference frame which verify the Newton’s laws of motion (I reminds you them in details later).</a:t>
            </a:r>
            <a:endParaRPr lang="en-GB" dirty="0" smtClean="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21" y="-169862"/>
            <a:ext cx="8229600" cy="1143000"/>
          </a:xfrm>
        </p:spPr>
        <p:txBody>
          <a:bodyPr/>
          <a:lstStyle/>
          <a:p>
            <a:r>
              <a:rPr lang="en-GB" dirty="0" smtClean="0"/>
              <a:t>Inertial reference frames</a:t>
            </a:r>
            <a:endParaRPr lang="en-US" dirty="0"/>
          </a:p>
        </p:txBody>
      </p:sp>
      <p:sp>
        <p:nvSpPr>
          <p:cNvPr id="3" name="Content Placeholder 2"/>
          <p:cNvSpPr>
            <a:spLocks noGrp="1"/>
          </p:cNvSpPr>
          <p:nvPr>
            <p:ph idx="1"/>
          </p:nvPr>
        </p:nvSpPr>
        <p:spPr>
          <a:xfrm>
            <a:off x="467544" y="973138"/>
            <a:ext cx="8229600" cy="4525963"/>
          </a:xfrm>
        </p:spPr>
        <p:txBody>
          <a:bodyPr/>
          <a:lstStyle/>
          <a:p>
            <a:r>
              <a:rPr lang="en-GB" dirty="0" smtClean="0"/>
              <a:t>An inertial reference frame is a reference frame which verify the Newton’s laws of motion (I reminds you them in details later).</a:t>
            </a:r>
            <a:endParaRPr lang="en-GB" dirty="0" smtClean="0"/>
          </a:p>
          <a:p>
            <a:r>
              <a:rPr lang="en-GB" dirty="0" smtClean="0"/>
              <a:t>An inertial reference frame move at constant velocity in respect with another inertial reference frame.</a:t>
            </a:r>
            <a:endParaRPr lang="en-GB"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921" y="-169862"/>
            <a:ext cx="8229600" cy="1143000"/>
          </a:xfrm>
        </p:spPr>
        <p:txBody>
          <a:bodyPr/>
          <a:lstStyle/>
          <a:p>
            <a:r>
              <a:rPr lang="en-GB" dirty="0" smtClean="0"/>
              <a:t>Inertial reference frames</a:t>
            </a:r>
            <a:endParaRPr lang="en-US" dirty="0"/>
          </a:p>
        </p:txBody>
      </p:sp>
      <p:sp>
        <p:nvSpPr>
          <p:cNvPr id="3" name="Content Placeholder 2"/>
          <p:cNvSpPr>
            <a:spLocks noGrp="1"/>
          </p:cNvSpPr>
          <p:nvPr>
            <p:ph idx="1"/>
          </p:nvPr>
        </p:nvSpPr>
        <p:spPr>
          <a:xfrm>
            <a:off x="467544" y="973138"/>
            <a:ext cx="8229600" cy="4525963"/>
          </a:xfrm>
        </p:spPr>
        <p:txBody>
          <a:bodyPr/>
          <a:lstStyle/>
          <a:p>
            <a:r>
              <a:rPr lang="en-GB" dirty="0" smtClean="0"/>
              <a:t>An inertial reference frame is a reference frame which verify the Newton’s laws of motion (I reminds you them in details later).</a:t>
            </a:r>
            <a:endParaRPr lang="en-GB" dirty="0" smtClean="0"/>
          </a:p>
          <a:p>
            <a:r>
              <a:rPr lang="en-GB" dirty="0" smtClean="0"/>
              <a:t>An inertial reference frame move at constant velocity in respect with another inertial reference frame.</a:t>
            </a:r>
            <a:endParaRPr lang="en-GB" dirty="0"/>
          </a:p>
          <a:p>
            <a:r>
              <a:rPr lang="en-GB" dirty="0"/>
              <a:t>T</a:t>
            </a:r>
            <a:r>
              <a:rPr lang="en-GB" dirty="0" smtClean="0"/>
              <a:t>he acceleration vector of a particle is the same in two different inertial reference frames.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REST TIME (5 MINUTES)</a:t>
            </a:r>
            <a:endParaRPr lang="en-GB" dirty="0" smtClean="0"/>
          </a:p>
          <a:p>
            <a:endParaRPr lang="en-GB" dirty="0"/>
          </a:p>
          <a:p>
            <a:endParaRPr lang="en-GB" dirty="0" smtClean="0"/>
          </a:p>
          <a:p>
            <a:r>
              <a:rPr lang="en-GB" dirty="0" smtClean="0"/>
              <a:t>ASK ME QUESTIONS ON THE WECHAT GROUP IF YOU HAVE :p</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2872901"/>
                <a:ext cx="5966441" cy="2269724"/>
              </a:xfrm>
              <a:prstGeom prst="rect">
                <a:avLst/>
              </a:prstGeom>
              <a:noFill/>
            </p:spPr>
            <p:txBody>
              <a:bodyPr wrap="square" rtlCol="0">
                <a:spAutoFit/>
              </a:bodyPr>
              <a:lstStyle/>
              <a:p>
                <a:r>
                  <a:rPr lang="en-GB" sz="2800" dirty="0" smtClean="0"/>
                  <a:t>where:</a:t>
                </a:r>
                <a:endParaRPr lang="en-GB" sz="2800" dirty="0" smtClean="0"/>
              </a:p>
              <a:p>
                <a:pPr marL="457200" indent="-457200">
                  <a:buFont typeface="Arial" panose="020B0604020202020204" pitchFamily="34" charset="0"/>
                  <a:buChar char="•"/>
                </a:pPr>
                <a:r>
                  <a:rPr lang="en-GB" sz="2800" dirty="0" smtClean="0"/>
                  <a:t> </a:t>
                </a:r>
                <a14:m>
                  <m:oMath xmlns:m="http://schemas.openxmlformats.org/officeDocument/2006/math">
                    <m:acc>
                      <m:accPr>
                        <m:ctrlPr>
                          <a:rPr lang="en-GB" sz="2800" i="1" smtClean="0">
                            <a:latin typeface="Cambria Math" panose="02040503050406030204" pitchFamily="18" charset="0"/>
                          </a:rPr>
                        </m:ctrlPr>
                      </m:accPr>
                      <m:e>
                        <m:r>
                          <a:rPr lang="en-GB" sz="2800" b="0" i="1" smtClean="0">
                            <a:latin typeface="Cambria Math" panose="02040503050406030204" pitchFamily="18" charset="0"/>
                          </a:rPr>
                          <m:t>𝑡</m:t>
                        </m:r>
                      </m:e>
                    </m:acc>
                  </m:oMath>
                </a14:m>
                <a:r>
                  <a:rPr lang="en-GB" sz="2800" dirty="0" smtClean="0"/>
                  <a:t> and </a:t>
                </a:r>
                <a14:m>
                  <m:oMath xmlns:m="http://schemas.openxmlformats.org/officeDocument/2006/math">
                    <m:acc>
                      <m:accPr>
                        <m:ctrlPr>
                          <a:rPr lang="en-GB" sz="2800" i="1" smtClean="0">
                            <a:latin typeface="Cambria Math" panose="02040503050406030204" pitchFamily="18" charset="0"/>
                          </a:rPr>
                        </m:ctrlPr>
                      </m:accPr>
                      <m:e>
                        <m:r>
                          <a:rPr lang="en-GB" sz="2800" b="0" i="1" smtClean="0">
                            <a:latin typeface="Cambria Math" panose="02040503050406030204" pitchFamily="18" charset="0"/>
                          </a:rPr>
                          <m:t>𝑛</m:t>
                        </m:r>
                      </m:e>
                    </m:acc>
                  </m:oMath>
                </a14:m>
                <a:r>
                  <a:rPr lang="en-US" sz="2800" dirty="0" smtClean="0"/>
                  <a:t> are unit vectors along the tangent direction and the normal direction (unlike </a:t>
                </a:r>
                <a14:m>
                  <m:oMath xmlns:m="http://schemas.openxmlformats.org/officeDocument/2006/math">
                    <m:acc>
                      <m:accPr>
                        <m:ctrlPr>
                          <a:rPr lang="en-US" sz="2800" i="1" smtClean="0">
                            <a:latin typeface="Cambria Math" panose="02040503050406030204" pitchFamily="18" charset="0"/>
                          </a:rPr>
                        </m:ctrlPr>
                      </m:accPr>
                      <m:e>
                        <m:r>
                          <a:rPr lang="en-GB" sz="2800" b="0" i="1" smtClean="0">
                            <a:latin typeface="Cambria Math" panose="02040503050406030204" pitchFamily="18" charset="0"/>
                          </a:rPr>
                          <m:t>𝑖</m:t>
                        </m:r>
                      </m:e>
                    </m:acc>
                    <m:r>
                      <a:rPr lang="en-GB" sz="2800" b="0" i="1" smtClean="0">
                        <a:latin typeface="Cambria Math" panose="02040503050406030204" pitchFamily="18" charset="0"/>
                      </a:rPr>
                      <m:t>,</m:t>
                    </m:r>
                    <m:acc>
                      <m:accPr>
                        <m:ctrlPr>
                          <a:rPr lang="en-GB" sz="2800" b="0" i="1" smtClean="0">
                            <a:latin typeface="Cambria Math" panose="02040503050406030204" pitchFamily="18" charset="0"/>
                          </a:rPr>
                        </m:ctrlPr>
                      </m:accPr>
                      <m:e>
                        <m:r>
                          <a:rPr lang="en-GB" sz="2800" b="0" i="1" smtClean="0">
                            <a:latin typeface="Cambria Math" panose="02040503050406030204" pitchFamily="18" charset="0"/>
                          </a:rPr>
                          <m:t>𝑗</m:t>
                        </m:r>
                      </m:e>
                    </m:acc>
                    <m:r>
                      <a:rPr lang="en-GB" sz="2800" b="0" i="1" smtClean="0">
                        <a:latin typeface="Cambria Math" panose="02040503050406030204" pitchFamily="18" charset="0"/>
                      </a:rPr>
                      <m:t>,</m:t>
                    </m:r>
                    <m:acc>
                      <m:accPr>
                        <m:ctrlPr>
                          <a:rPr lang="en-GB" sz="2800" b="0" i="1" smtClean="0">
                            <a:latin typeface="Cambria Math" panose="02040503050406030204" pitchFamily="18" charset="0"/>
                          </a:rPr>
                        </m:ctrlPr>
                      </m:accPr>
                      <m:e>
                        <m:r>
                          <a:rPr lang="en-GB" sz="2800" b="0" i="1" smtClean="0">
                            <a:latin typeface="Cambria Math" panose="02040503050406030204" pitchFamily="18" charset="0"/>
                          </a:rPr>
                          <m:t>𝑘</m:t>
                        </m:r>
                      </m:e>
                    </m:acc>
                  </m:oMath>
                </a14:m>
                <a:r>
                  <a:rPr lang="en-US" sz="2800" dirty="0" smtClean="0"/>
                  <a:t>, the unit vectors </a:t>
                </a:r>
                <a14:m>
                  <m:oMath xmlns:m="http://schemas.openxmlformats.org/officeDocument/2006/math">
                    <m:acc>
                      <m:accPr>
                        <m:ctrlPr>
                          <a:rPr lang="en-GB" sz="2800" i="1">
                            <a:latin typeface="Cambria Math" panose="02040503050406030204" pitchFamily="18" charset="0"/>
                          </a:rPr>
                        </m:ctrlPr>
                      </m:accPr>
                      <m:e>
                        <m:r>
                          <a:rPr lang="en-GB" sz="2800" i="1">
                            <a:latin typeface="Cambria Math" panose="02040503050406030204" pitchFamily="18" charset="0"/>
                          </a:rPr>
                          <m:t>𝑡</m:t>
                        </m:r>
                      </m:e>
                    </m:acc>
                  </m:oMath>
                </a14:m>
                <a:r>
                  <a:rPr lang="en-GB" sz="2800" dirty="0"/>
                  <a:t> and </a:t>
                </a:r>
                <a14:m>
                  <m:oMath xmlns:m="http://schemas.openxmlformats.org/officeDocument/2006/math">
                    <m:acc>
                      <m:accPr>
                        <m:ctrlPr>
                          <a:rPr lang="en-GB" sz="2800" i="1">
                            <a:latin typeface="Cambria Math" panose="02040503050406030204" pitchFamily="18" charset="0"/>
                          </a:rPr>
                        </m:ctrlPr>
                      </m:accPr>
                      <m:e>
                        <m:r>
                          <a:rPr lang="en-GB" sz="2800" i="1">
                            <a:latin typeface="Cambria Math" panose="02040503050406030204" pitchFamily="18" charset="0"/>
                          </a:rPr>
                          <m:t>𝑛</m:t>
                        </m:r>
                      </m:e>
                    </m:acc>
                  </m:oMath>
                </a14:m>
                <a:r>
                  <a:rPr lang="en-US" sz="2800" dirty="0"/>
                  <a:t> </a:t>
                </a:r>
                <a:r>
                  <a:rPr lang="en-US" sz="2800" dirty="0" smtClean="0"/>
                  <a:t>change with time !  ).</a:t>
                </a:r>
                <a:endParaRPr lang="en-US" sz="2800" dirty="0" smtClean="0"/>
              </a:p>
            </p:txBody>
          </p:sp>
        </mc:Choice>
        <mc:Fallback>
          <p:sp>
            <p:nvSpPr>
              <p:cNvPr id="5" name="TextBox 4"/>
              <p:cNvSpPr txBox="1">
                <a:spLocks noRot="1" noChangeAspect="1" noMove="1" noResize="1" noEditPoints="1" noAdjustHandles="1" noChangeArrowheads="1" noChangeShapeType="1" noTextEdit="1"/>
              </p:cNvSpPr>
              <p:nvPr/>
            </p:nvSpPr>
            <p:spPr>
              <a:xfrm flipH="1">
                <a:off x="2899747" y="2872901"/>
                <a:ext cx="5966441" cy="2269724"/>
              </a:xfrm>
              <a:prstGeom prst="rect">
                <a:avLst/>
              </a:prstGeom>
              <a:blipFill rotWithShape="1">
                <a:blip r:embed="rId7"/>
                <a:stretch>
                  <a:fillRect l="-6" t="-7" r="5" b="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887950" y="-78706"/>
            <a:ext cx="2095445" cy="646331"/>
          </a:xfrm>
          <a:prstGeom prst="rect">
            <a:avLst/>
          </a:prstGeom>
        </p:spPr>
        <p:txBody>
          <a:bodyPr wrap="none">
            <a:spAutoFit/>
          </a:bodyPr>
          <a:lstStyle/>
          <a:p>
            <a:r>
              <a:rPr lang="en-GB" sz="3600" dirty="0" smtClean="0"/>
              <a:t>Summary </a:t>
            </a:r>
            <a:endParaRPr lang="en-US" sz="3600" dirty="0"/>
          </a:p>
        </p:txBody>
      </p:sp>
      <mc:AlternateContent xmlns:mc="http://schemas.openxmlformats.org/markup-compatibility/2006">
        <mc:Choice xmlns:a14="http://schemas.microsoft.com/office/drawing/2010/main" Requires="a14">
          <p:sp>
            <p:nvSpPr>
              <p:cNvPr id="21" name="TextBox 20"/>
              <p:cNvSpPr txBox="1"/>
              <p:nvPr/>
            </p:nvSpPr>
            <p:spPr>
              <a:xfrm>
                <a:off x="3419872" y="1196752"/>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21" name="TextBox 20"/>
              <p:cNvSpPr txBox="1">
                <a:spLocks noRot="1" noChangeAspect="1" noMove="1" noResize="1" noEditPoints="1" noAdjustHandles="1" noChangeArrowheads="1" noChangeShapeType="1" noTextEdit="1"/>
              </p:cNvSpPr>
              <p:nvPr/>
            </p:nvSpPr>
            <p:spPr>
              <a:xfrm>
                <a:off x="3419872" y="1196752"/>
                <a:ext cx="1913665" cy="552331"/>
              </a:xfrm>
              <a:prstGeom prst="rect">
                <a:avLst/>
              </a:prstGeom>
              <a:blipFill rotWithShape="1">
                <a:blip r:embed="rId1"/>
                <a:stretch>
                  <a:fillRect l="-21" t="-75" r="-201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3419872" y="2383119"/>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3419872" y="2383119"/>
                <a:ext cx="1946943" cy="492443"/>
              </a:xfrm>
              <a:prstGeom prst="rect">
                <a:avLst/>
              </a:prstGeom>
              <a:blipFill rotWithShape="1">
                <a:blip r:embed="rId2"/>
                <a:stretch>
                  <a:fillRect l="-20" t="-122" r="-1902" b="-201"/>
                </a:stretch>
              </a:blipFill>
            </p:spPr>
            <p:txBody>
              <a:bodyPr/>
              <a:lstStyle/>
              <a:p>
                <a:r>
                  <a:rPr lang="zh-CN" altLang="en-US">
                    <a:noFill/>
                  </a:rPr>
                  <a:t> </a:t>
                </a:r>
              </a:p>
            </p:txBody>
          </p:sp>
        </mc:Fallback>
      </mc:AlternateContent>
      <p:sp>
        <p:nvSpPr>
          <p:cNvPr id="5" name="TextBox 4"/>
          <p:cNvSpPr txBox="1"/>
          <p:nvPr/>
        </p:nvSpPr>
        <p:spPr>
          <a:xfrm>
            <a:off x="899592" y="789022"/>
            <a:ext cx="6530377" cy="369332"/>
          </a:xfrm>
          <a:prstGeom prst="rect">
            <a:avLst/>
          </a:prstGeom>
          <a:noFill/>
        </p:spPr>
        <p:txBody>
          <a:bodyPr wrap="none" rtlCol="0">
            <a:spAutoFit/>
          </a:bodyPr>
          <a:lstStyle/>
          <a:p>
            <a:r>
              <a:rPr lang="en-GB" dirty="0" smtClean="0"/>
              <a:t>Relation between position vectors of point P in both reference frames</a:t>
            </a:r>
            <a:endParaRPr lang="en-US" dirty="0"/>
          </a:p>
        </p:txBody>
      </p:sp>
      <p:sp>
        <p:nvSpPr>
          <p:cNvPr id="33" name="TextBox 32"/>
          <p:cNvSpPr txBox="1"/>
          <p:nvPr/>
        </p:nvSpPr>
        <p:spPr>
          <a:xfrm>
            <a:off x="899592" y="1881435"/>
            <a:ext cx="6588086" cy="369332"/>
          </a:xfrm>
          <a:prstGeom prst="rect">
            <a:avLst/>
          </a:prstGeom>
          <a:noFill/>
        </p:spPr>
        <p:txBody>
          <a:bodyPr wrap="none" rtlCol="0">
            <a:spAutoFit/>
          </a:bodyPr>
          <a:lstStyle/>
          <a:p>
            <a:r>
              <a:rPr lang="en-GB" dirty="0" smtClean="0"/>
              <a:t>Relation between velocity vectors of point P in both reference frames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887950" y="-78706"/>
            <a:ext cx="2095445" cy="646331"/>
          </a:xfrm>
          <a:prstGeom prst="rect">
            <a:avLst/>
          </a:prstGeom>
        </p:spPr>
        <p:txBody>
          <a:bodyPr wrap="none">
            <a:spAutoFit/>
          </a:bodyPr>
          <a:lstStyle/>
          <a:p>
            <a:r>
              <a:rPr lang="en-GB" sz="3600" dirty="0" smtClean="0"/>
              <a:t>Summary </a:t>
            </a:r>
            <a:endParaRPr lang="en-US" sz="3600" dirty="0"/>
          </a:p>
        </p:txBody>
      </p:sp>
      <mc:AlternateContent xmlns:mc="http://schemas.openxmlformats.org/markup-compatibility/2006">
        <mc:Choice xmlns:a14="http://schemas.microsoft.com/office/drawing/2010/main" Requires="a14">
          <p:sp>
            <p:nvSpPr>
              <p:cNvPr id="21" name="TextBox 20"/>
              <p:cNvSpPr txBox="1"/>
              <p:nvPr/>
            </p:nvSpPr>
            <p:spPr>
              <a:xfrm>
                <a:off x="3419872" y="1196752"/>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21" name="TextBox 20"/>
              <p:cNvSpPr txBox="1">
                <a:spLocks noRot="1" noChangeAspect="1" noMove="1" noResize="1" noEditPoints="1" noAdjustHandles="1" noChangeArrowheads="1" noChangeShapeType="1" noTextEdit="1"/>
              </p:cNvSpPr>
              <p:nvPr/>
            </p:nvSpPr>
            <p:spPr>
              <a:xfrm>
                <a:off x="3419872" y="1196752"/>
                <a:ext cx="1913665" cy="552331"/>
              </a:xfrm>
              <a:prstGeom prst="rect">
                <a:avLst/>
              </a:prstGeom>
              <a:blipFill rotWithShape="1">
                <a:blip r:embed="rId1"/>
                <a:stretch>
                  <a:fillRect l="-21" t="-75" r="-201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3419872" y="2383119"/>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3419872" y="2383119"/>
                <a:ext cx="1946943" cy="492443"/>
              </a:xfrm>
              <a:prstGeom prst="rect">
                <a:avLst/>
              </a:prstGeom>
              <a:blipFill rotWithShape="1">
                <a:blip r:embed="rId2"/>
                <a:stretch>
                  <a:fillRect l="-20" t="-122" r="-1902" b="-201"/>
                </a:stretch>
              </a:blipFill>
            </p:spPr>
            <p:txBody>
              <a:bodyPr/>
              <a:lstStyle/>
              <a:p>
                <a:r>
                  <a:rPr lang="zh-CN" altLang="en-US">
                    <a:noFill/>
                  </a:rPr>
                  <a:t> </a:t>
                </a:r>
              </a:p>
            </p:txBody>
          </p:sp>
        </mc:Fallback>
      </mc:AlternateContent>
      <p:sp>
        <p:nvSpPr>
          <p:cNvPr id="5" name="TextBox 4"/>
          <p:cNvSpPr txBox="1"/>
          <p:nvPr/>
        </p:nvSpPr>
        <p:spPr>
          <a:xfrm>
            <a:off x="899592" y="789022"/>
            <a:ext cx="6530377" cy="369332"/>
          </a:xfrm>
          <a:prstGeom prst="rect">
            <a:avLst/>
          </a:prstGeom>
          <a:noFill/>
        </p:spPr>
        <p:txBody>
          <a:bodyPr wrap="none" rtlCol="0">
            <a:spAutoFit/>
          </a:bodyPr>
          <a:lstStyle/>
          <a:p>
            <a:r>
              <a:rPr lang="en-GB" dirty="0" smtClean="0"/>
              <a:t>Relation between position vectors of point P in both reference frames</a:t>
            </a:r>
            <a:endParaRPr lang="en-US" dirty="0"/>
          </a:p>
        </p:txBody>
      </p:sp>
      <p:sp>
        <p:nvSpPr>
          <p:cNvPr id="33" name="TextBox 32"/>
          <p:cNvSpPr txBox="1"/>
          <p:nvPr/>
        </p:nvSpPr>
        <p:spPr>
          <a:xfrm>
            <a:off x="899592" y="1881435"/>
            <a:ext cx="6588086" cy="369332"/>
          </a:xfrm>
          <a:prstGeom prst="rect">
            <a:avLst/>
          </a:prstGeom>
          <a:noFill/>
        </p:spPr>
        <p:txBody>
          <a:bodyPr wrap="none" rtlCol="0">
            <a:spAutoFit/>
          </a:bodyPr>
          <a:lstStyle/>
          <a:p>
            <a:r>
              <a:rPr lang="en-GB" dirty="0" smtClean="0"/>
              <a:t>Relation between velocity vectors of point P in both reference frames</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5232325" y="3795075"/>
                <a:ext cx="2205925" cy="9682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num>
                        <m:den>
                          <m:r>
                            <a:rPr lang="en-GB" sz="3200" b="0" i="1" smtClean="0">
                              <a:latin typeface="Cambria Math" panose="02040503050406030204" pitchFamily="18" charset="0"/>
                            </a:rPr>
                            <m:t>𝑑𝑡</m:t>
                          </m:r>
                        </m:den>
                      </m:f>
                    </m:oMath>
                  </m:oMathPara>
                </a14:m>
                <a:endParaRPr lang="en-US" sz="3200" dirty="0"/>
              </a:p>
            </p:txBody>
          </p:sp>
        </mc:Choice>
        <mc:Fallback>
          <p:sp>
            <p:nvSpPr>
              <p:cNvPr id="35" name="TextBox 34"/>
              <p:cNvSpPr txBox="1">
                <a:spLocks noRot="1" noChangeAspect="1" noMove="1" noResize="1" noEditPoints="1" noAdjustHandles="1" noChangeArrowheads="1" noChangeShapeType="1" noTextEdit="1"/>
              </p:cNvSpPr>
              <p:nvPr/>
            </p:nvSpPr>
            <p:spPr>
              <a:xfrm>
                <a:off x="5232325" y="3795075"/>
                <a:ext cx="2205925" cy="968278"/>
              </a:xfrm>
              <a:prstGeom prst="rect">
                <a:avLst/>
              </a:prstGeom>
              <a:blipFill rotWithShape="1">
                <a:blip r:embed="rId3"/>
                <a:stretch>
                  <a:fillRect l="-25" t="-33" r="-1388" b="23"/>
                </a:stretch>
              </a:blipFill>
            </p:spPr>
            <p:txBody>
              <a:bodyPr/>
              <a:lstStyle/>
              <a:p>
                <a:r>
                  <a:rPr lang="zh-CN" altLang="en-US">
                    <a:noFill/>
                  </a:rPr>
                  <a:t> </a:t>
                </a:r>
              </a:p>
            </p:txBody>
          </p:sp>
        </mc:Fallback>
      </mc:AlternateContent>
      <p:sp>
        <p:nvSpPr>
          <p:cNvPr id="36" name="TextBox 35"/>
          <p:cNvSpPr txBox="1"/>
          <p:nvPr/>
        </p:nvSpPr>
        <p:spPr>
          <a:xfrm>
            <a:off x="869060" y="3384208"/>
            <a:ext cx="6370077" cy="369332"/>
          </a:xfrm>
          <a:prstGeom prst="rect">
            <a:avLst/>
          </a:prstGeom>
          <a:noFill/>
        </p:spPr>
        <p:txBody>
          <a:bodyPr wrap="none" rtlCol="0">
            <a:spAutoFit/>
          </a:bodyPr>
          <a:lstStyle/>
          <a:p>
            <a:r>
              <a:rPr lang="en-GB" dirty="0" smtClean="0"/>
              <a:t>Relation between acceleration vectors of P in both reference frames</a:t>
            </a:r>
            <a:endParaRPr lang="en-US" dirty="0"/>
          </a:p>
        </p:txBody>
      </p:sp>
      <mc:AlternateContent xmlns:mc="http://schemas.openxmlformats.org/markup-compatibility/2006">
        <mc:Choice xmlns:a14="http://schemas.microsoft.com/office/drawing/2010/main" Requires="a14">
          <p:sp>
            <p:nvSpPr>
              <p:cNvPr id="38" name="TextBox 37"/>
              <p:cNvSpPr txBox="1"/>
              <p:nvPr/>
            </p:nvSpPr>
            <p:spPr>
              <a:xfrm>
                <a:off x="637582" y="3880039"/>
                <a:ext cx="2697725" cy="9716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i="1">
                                  <a:latin typeface="Cambria Math" panose="02040503050406030204" pitchFamily="18" charset="0"/>
                                </a:rPr>
                                <m:t>𝑣</m:t>
                              </m:r>
                            </m:e>
                          </m:acc>
                          <m:r>
                            <a:rPr lang="en-GB" sz="3200" b="0" i="1" smtClean="0">
                              <a:latin typeface="Cambria Math" panose="02040503050406030204" pitchFamily="18" charset="0"/>
                            </a:rPr>
                            <m:t>′</m:t>
                          </m:r>
                        </m:num>
                        <m:den>
                          <m:r>
                            <a:rPr lang="en-GB" sz="3200" i="1">
                              <a:latin typeface="Cambria Math" panose="02040503050406030204" pitchFamily="18" charset="0"/>
                            </a:rPr>
                            <m:t>𝑑𝑡</m:t>
                          </m:r>
                        </m:den>
                      </m:f>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num>
                        <m:den>
                          <m:r>
                            <a:rPr lang="en-GB" sz="3200" b="0" i="1" smtClean="0">
                              <a:latin typeface="Cambria Math" panose="02040503050406030204" pitchFamily="18" charset="0"/>
                            </a:rPr>
                            <m:t>𝑑𝑡</m:t>
                          </m:r>
                        </m:den>
                      </m:f>
                    </m:oMath>
                  </m:oMathPara>
                </a14:m>
                <a:endParaRPr lang="en-US" sz="3200" dirty="0"/>
              </a:p>
            </p:txBody>
          </p:sp>
        </mc:Choice>
        <mc:Fallback>
          <p:sp>
            <p:nvSpPr>
              <p:cNvPr id="38" name="TextBox 37"/>
              <p:cNvSpPr txBox="1">
                <a:spLocks noRot="1" noChangeAspect="1" noMove="1" noResize="1" noEditPoints="1" noAdjustHandles="1" noChangeArrowheads="1" noChangeShapeType="1" noTextEdit="1"/>
              </p:cNvSpPr>
              <p:nvPr/>
            </p:nvSpPr>
            <p:spPr>
              <a:xfrm>
                <a:off x="637582" y="3880039"/>
                <a:ext cx="2697725" cy="971676"/>
              </a:xfrm>
              <a:prstGeom prst="rect">
                <a:avLst/>
              </a:prstGeom>
              <a:blipFill rotWithShape="1">
                <a:blip r:embed="rId4"/>
                <a:stretch>
                  <a:fillRect l="-2" t="-19" r="-554" b="32"/>
                </a:stretch>
              </a:blipFill>
            </p:spPr>
            <p:txBody>
              <a:bodyPr/>
              <a:lstStyle/>
              <a:p>
                <a:r>
                  <a:rPr lang="zh-CN" altLang="en-US">
                    <a:noFill/>
                  </a:rPr>
                  <a:t> </a:t>
                </a:r>
              </a:p>
            </p:txBody>
          </p:sp>
        </mc:Fallback>
      </mc:AlternateContent>
      <p:sp>
        <p:nvSpPr>
          <p:cNvPr id="7" name="Left-Right Arrow 6"/>
          <p:cNvSpPr/>
          <p:nvPr/>
        </p:nvSpPr>
        <p:spPr>
          <a:xfrm>
            <a:off x="3831356" y="4149080"/>
            <a:ext cx="1172692" cy="6142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Rectangle 9"/>
          <p:cNvSpPr/>
          <p:nvPr/>
        </p:nvSpPr>
        <p:spPr>
          <a:xfrm>
            <a:off x="3887950" y="-78706"/>
            <a:ext cx="2095445" cy="646331"/>
          </a:xfrm>
          <a:prstGeom prst="rect">
            <a:avLst/>
          </a:prstGeom>
        </p:spPr>
        <p:txBody>
          <a:bodyPr wrap="none">
            <a:spAutoFit/>
          </a:bodyPr>
          <a:lstStyle/>
          <a:p>
            <a:r>
              <a:rPr lang="en-GB" sz="3600" dirty="0" smtClean="0"/>
              <a:t>Summary </a:t>
            </a:r>
            <a:endParaRPr lang="en-US" sz="3600" dirty="0"/>
          </a:p>
        </p:txBody>
      </p:sp>
      <mc:AlternateContent xmlns:mc="http://schemas.openxmlformats.org/markup-compatibility/2006">
        <mc:Choice xmlns:a14="http://schemas.microsoft.com/office/drawing/2010/main" Requires="a14">
          <p:sp>
            <p:nvSpPr>
              <p:cNvPr id="21" name="TextBox 20"/>
              <p:cNvSpPr txBox="1"/>
              <p:nvPr/>
            </p:nvSpPr>
            <p:spPr>
              <a:xfrm>
                <a:off x="3419872" y="1196752"/>
                <a:ext cx="1913665" cy="5523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𝑟</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𝑅</m:t>
                          </m:r>
                        </m:e>
                      </m:acc>
                    </m:oMath>
                  </m:oMathPara>
                </a14:m>
                <a:endParaRPr lang="en-US" sz="3200" dirty="0"/>
              </a:p>
            </p:txBody>
          </p:sp>
        </mc:Choice>
        <mc:Fallback>
          <p:sp>
            <p:nvSpPr>
              <p:cNvPr id="21" name="TextBox 20"/>
              <p:cNvSpPr txBox="1">
                <a:spLocks noRot="1" noChangeAspect="1" noMove="1" noResize="1" noEditPoints="1" noAdjustHandles="1" noChangeArrowheads="1" noChangeShapeType="1" noTextEdit="1"/>
              </p:cNvSpPr>
              <p:nvPr/>
            </p:nvSpPr>
            <p:spPr>
              <a:xfrm>
                <a:off x="3419872" y="1196752"/>
                <a:ext cx="1913665" cy="552331"/>
              </a:xfrm>
              <a:prstGeom prst="rect">
                <a:avLst/>
              </a:prstGeom>
              <a:blipFill rotWithShape="1">
                <a:blip r:embed="rId1"/>
                <a:stretch>
                  <a:fillRect l="-21" t="-75" r="-201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3419872" y="2383119"/>
                <a:ext cx="19469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oMath>
                  </m:oMathPara>
                </a14:m>
                <a:endParaRPr lang="en-US" sz="3200" dirty="0"/>
              </a:p>
            </p:txBody>
          </p:sp>
        </mc:Choice>
        <mc:Fallback>
          <p:sp>
            <p:nvSpPr>
              <p:cNvPr id="32" name="TextBox 31"/>
              <p:cNvSpPr txBox="1">
                <a:spLocks noRot="1" noChangeAspect="1" noMove="1" noResize="1" noEditPoints="1" noAdjustHandles="1" noChangeArrowheads="1" noChangeShapeType="1" noTextEdit="1"/>
              </p:cNvSpPr>
              <p:nvPr/>
            </p:nvSpPr>
            <p:spPr>
              <a:xfrm>
                <a:off x="3419872" y="2383119"/>
                <a:ext cx="1946943" cy="492443"/>
              </a:xfrm>
              <a:prstGeom prst="rect">
                <a:avLst/>
              </a:prstGeom>
              <a:blipFill rotWithShape="1">
                <a:blip r:embed="rId2"/>
                <a:stretch>
                  <a:fillRect l="-20" t="-122" r="-1902" b="-201"/>
                </a:stretch>
              </a:blipFill>
            </p:spPr>
            <p:txBody>
              <a:bodyPr/>
              <a:lstStyle/>
              <a:p>
                <a:r>
                  <a:rPr lang="zh-CN" altLang="en-US">
                    <a:noFill/>
                  </a:rPr>
                  <a:t> </a:t>
                </a:r>
              </a:p>
            </p:txBody>
          </p:sp>
        </mc:Fallback>
      </mc:AlternateContent>
      <p:sp>
        <p:nvSpPr>
          <p:cNvPr id="5" name="TextBox 4"/>
          <p:cNvSpPr txBox="1"/>
          <p:nvPr/>
        </p:nvSpPr>
        <p:spPr>
          <a:xfrm>
            <a:off x="899592" y="789022"/>
            <a:ext cx="6530377" cy="369332"/>
          </a:xfrm>
          <a:prstGeom prst="rect">
            <a:avLst/>
          </a:prstGeom>
          <a:noFill/>
        </p:spPr>
        <p:txBody>
          <a:bodyPr wrap="none" rtlCol="0">
            <a:spAutoFit/>
          </a:bodyPr>
          <a:lstStyle/>
          <a:p>
            <a:r>
              <a:rPr lang="en-GB" dirty="0" smtClean="0"/>
              <a:t>Relation between position vectors of point P in both reference frames</a:t>
            </a:r>
            <a:endParaRPr lang="en-US" dirty="0"/>
          </a:p>
        </p:txBody>
      </p:sp>
      <p:sp>
        <p:nvSpPr>
          <p:cNvPr id="33" name="TextBox 32"/>
          <p:cNvSpPr txBox="1"/>
          <p:nvPr/>
        </p:nvSpPr>
        <p:spPr>
          <a:xfrm>
            <a:off x="899592" y="1881435"/>
            <a:ext cx="6588086" cy="369332"/>
          </a:xfrm>
          <a:prstGeom prst="rect">
            <a:avLst/>
          </a:prstGeom>
          <a:noFill/>
        </p:spPr>
        <p:txBody>
          <a:bodyPr wrap="none" rtlCol="0">
            <a:spAutoFit/>
          </a:bodyPr>
          <a:lstStyle/>
          <a:p>
            <a:r>
              <a:rPr lang="en-GB" dirty="0" smtClean="0"/>
              <a:t>Relation between velocity vectors of point P in both reference frames</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5232325" y="3795075"/>
                <a:ext cx="2205925" cy="9682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num>
                        <m:den>
                          <m:r>
                            <a:rPr lang="en-GB" sz="3200" b="0" i="1" smtClean="0">
                              <a:latin typeface="Cambria Math" panose="02040503050406030204" pitchFamily="18" charset="0"/>
                            </a:rPr>
                            <m:t>𝑑𝑡</m:t>
                          </m:r>
                        </m:den>
                      </m:f>
                    </m:oMath>
                  </m:oMathPara>
                </a14:m>
                <a:endParaRPr lang="en-US" sz="3200" dirty="0"/>
              </a:p>
            </p:txBody>
          </p:sp>
        </mc:Choice>
        <mc:Fallback>
          <p:sp>
            <p:nvSpPr>
              <p:cNvPr id="35" name="TextBox 34"/>
              <p:cNvSpPr txBox="1">
                <a:spLocks noRot="1" noChangeAspect="1" noMove="1" noResize="1" noEditPoints="1" noAdjustHandles="1" noChangeArrowheads="1" noChangeShapeType="1" noTextEdit="1"/>
              </p:cNvSpPr>
              <p:nvPr/>
            </p:nvSpPr>
            <p:spPr>
              <a:xfrm>
                <a:off x="5232325" y="3795075"/>
                <a:ext cx="2205925" cy="968278"/>
              </a:xfrm>
              <a:prstGeom prst="rect">
                <a:avLst/>
              </a:prstGeom>
              <a:blipFill rotWithShape="1">
                <a:blip r:embed="rId3"/>
                <a:stretch>
                  <a:fillRect l="-25" t="-33" r="-1388" b="23"/>
                </a:stretch>
              </a:blipFill>
            </p:spPr>
            <p:txBody>
              <a:bodyPr/>
              <a:lstStyle/>
              <a:p>
                <a:r>
                  <a:rPr lang="zh-CN" altLang="en-US">
                    <a:noFill/>
                  </a:rPr>
                  <a:t> </a:t>
                </a:r>
              </a:p>
            </p:txBody>
          </p:sp>
        </mc:Fallback>
      </mc:AlternateContent>
      <p:sp>
        <p:nvSpPr>
          <p:cNvPr id="36" name="TextBox 35"/>
          <p:cNvSpPr txBox="1"/>
          <p:nvPr/>
        </p:nvSpPr>
        <p:spPr>
          <a:xfrm>
            <a:off x="869060" y="3384208"/>
            <a:ext cx="6370077" cy="369332"/>
          </a:xfrm>
          <a:prstGeom prst="rect">
            <a:avLst/>
          </a:prstGeom>
          <a:noFill/>
        </p:spPr>
        <p:txBody>
          <a:bodyPr wrap="none" rtlCol="0">
            <a:spAutoFit/>
          </a:bodyPr>
          <a:lstStyle/>
          <a:p>
            <a:r>
              <a:rPr lang="en-GB" dirty="0" smtClean="0"/>
              <a:t>Relation between acceleration vectors of P in both reference frames</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flipH="1">
                <a:off x="467543" y="5157192"/>
                <a:ext cx="7632848" cy="369332"/>
              </a:xfrm>
              <a:prstGeom prst="rect">
                <a:avLst/>
              </a:prstGeom>
              <a:noFill/>
            </p:spPr>
            <p:txBody>
              <a:bodyPr wrap="square" rtlCol="0">
                <a:spAutoFit/>
              </a:bodyPr>
              <a:lstStyle/>
              <a:p>
                <a:r>
                  <a:rPr lang="en-GB" dirty="0" smtClean="0"/>
                  <a:t>If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𝑢</m:t>
                        </m:r>
                      </m:e>
                    </m:acc>
                  </m:oMath>
                </a14:m>
                <a:r>
                  <a:rPr lang="en-GB" dirty="0" smtClean="0"/>
                  <a:t> is constant (as for two inertial reference frames, for instance), then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467543" y="5157192"/>
                <a:ext cx="7632848" cy="369332"/>
              </a:xfrm>
              <a:prstGeom prst="rect">
                <a:avLst/>
              </a:prstGeom>
              <a:blipFill rotWithShape="1">
                <a:blip r:embed="rId4"/>
                <a:stretch>
                  <a:fillRect l="-2" t="-97" r="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37582" y="3880039"/>
                <a:ext cx="2697725" cy="97167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𝑣</m:t>
                              </m:r>
                            </m:e>
                          </m:acc>
                        </m:num>
                        <m:den>
                          <m:r>
                            <a:rPr lang="en-GB" sz="3200" b="0" i="1" smtClean="0">
                              <a:latin typeface="Cambria Math" panose="02040503050406030204" pitchFamily="18" charset="0"/>
                            </a:rPr>
                            <m:t>𝑑𝑡</m:t>
                          </m:r>
                        </m:den>
                      </m:f>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i="1">
                              <a:latin typeface="Cambria Math" panose="02040503050406030204" pitchFamily="18" charset="0"/>
                            </a:rPr>
                            <m:t>𝑑</m:t>
                          </m:r>
                          <m:acc>
                            <m:accPr>
                              <m:chr m:val="⃗"/>
                              <m:ctrlPr>
                                <a:rPr lang="en-GB" sz="3200" i="1">
                                  <a:latin typeface="Cambria Math" panose="02040503050406030204" pitchFamily="18" charset="0"/>
                                </a:rPr>
                              </m:ctrlPr>
                            </m:accPr>
                            <m:e>
                              <m:r>
                                <a:rPr lang="en-GB" sz="3200" i="1">
                                  <a:latin typeface="Cambria Math" panose="02040503050406030204" pitchFamily="18" charset="0"/>
                                </a:rPr>
                                <m:t>𝑣</m:t>
                              </m:r>
                            </m:e>
                          </m:acc>
                          <m:r>
                            <a:rPr lang="en-GB" sz="3200" b="0" i="1" smtClean="0">
                              <a:latin typeface="Cambria Math" panose="02040503050406030204" pitchFamily="18" charset="0"/>
                            </a:rPr>
                            <m:t>′</m:t>
                          </m:r>
                        </m:num>
                        <m:den>
                          <m:r>
                            <a:rPr lang="en-GB" sz="3200" i="1">
                              <a:latin typeface="Cambria Math" panose="02040503050406030204" pitchFamily="18" charset="0"/>
                            </a:rPr>
                            <m:t>𝑑𝑡</m:t>
                          </m:r>
                        </m:den>
                      </m:f>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𝑑</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𝑢</m:t>
                              </m:r>
                            </m:e>
                          </m:acc>
                        </m:num>
                        <m:den>
                          <m:r>
                            <a:rPr lang="en-GB" sz="3200" b="0" i="1" smtClean="0">
                              <a:latin typeface="Cambria Math" panose="02040503050406030204" pitchFamily="18" charset="0"/>
                            </a:rPr>
                            <m:t>𝑑𝑡</m:t>
                          </m:r>
                        </m:den>
                      </m:f>
                    </m:oMath>
                  </m:oMathPara>
                </a14:m>
                <a:endParaRPr lang="en-US" sz="3200" dirty="0"/>
              </a:p>
            </p:txBody>
          </p:sp>
        </mc:Choice>
        <mc:Fallback>
          <p:sp>
            <p:nvSpPr>
              <p:cNvPr id="38" name="TextBox 37"/>
              <p:cNvSpPr txBox="1">
                <a:spLocks noRot="1" noChangeAspect="1" noMove="1" noResize="1" noEditPoints="1" noAdjustHandles="1" noChangeArrowheads="1" noChangeShapeType="1" noTextEdit="1"/>
              </p:cNvSpPr>
              <p:nvPr/>
            </p:nvSpPr>
            <p:spPr>
              <a:xfrm>
                <a:off x="637582" y="3880039"/>
                <a:ext cx="2697725" cy="971676"/>
              </a:xfrm>
              <a:prstGeom prst="rect">
                <a:avLst/>
              </a:prstGeom>
              <a:blipFill rotWithShape="1">
                <a:blip r:embed="rId5"/>
                <a:stretch>
                  <a:fillRect l="-2" t="-19" r="-554" b="32"/>
                </a:stretch>
              </a:blipFill>
            </p:spPr>
            <p:txBody>
              <a:bodyPr/>
              <a:lstStyle/>
              <a:p>
                <a:r>
                  <a:rPr lang="zh-CN" altLang="en-US">
                    <a:noFill/>
                  </a:rPr>
                  <a:t> </a:t>
                </a:r>
              </a:p>
            </p:txBody>
          </p:sp>
        </mc:Fallback>
      </mc:AlternateContent>
      <p:sp>
        <p:nvSpPr>
          <p:cNvPr id="7" name="Left-Right Arrow 6"/>
          <p:cNvSpPr/>
          <p:nvPr/>
        </p:nvSpPr>
        <p:spPr>
          <a:xfrm>
            <a:off x="3831356" y="4149080"/>
            <a:ext cx="1172692" cy="6142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723178" y="5670516"/>
            <a:ext cx="648072" cy="566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p:cNvSpPr txBox="1"/>
              <p:nvPr/>
            </p:nvSpPr>
            <p:spPr>
              <a:xfrm>
                <a:off x="3419872" y="5674562"/>
                <a:ext cx="122104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acc>
                        <m:accPr>
                          <m:chr m:val="⃗"/>
                          <m:ctrlPr>
                            <a:rPr lang="en-GB" sz="3200" b="0" i="1" smtClean="0">
                              <a:latin typeface="Cambria Math" panose="02040503050406030204" pitchFamily="18" charset="0"/>
                            </a:rPr>
                          </m:ctrlPr>
                        </m:accPr>
                        <m:e>
                          <m:r>
                            <a:rPr lang="en-GB" sz="3200" b="0" i="1" smtClean="0">
                              <a:latin typeface="Cambria Math" panose="02040503050406030204" pitchFamily="18" charset="0"/>
                            </a:rPr>
                            <m:t>𝑎</m:t>
                          </m:r>
                        </m:e>
                      </m:acc>
                      <m:r>
                        <a:rPr lang="en-GB" sz="3200" b="0" i="1" smtClean="0">
                          <a:latin typeface="Cambria Math" panose="02040503050406030204" pitchFamily="18" charset="0"/>
                        </a:rPr>
                        <m:t>′</m:t>
                      </m:r>
                    </m:oMath>
                  </m:oMathPara>
                </a14:m>
                <a:endParaRPr lang="en-US" sz="3200" dirty="0"/>
              </a:p>
            </p:txBody>
          </p:sp>
        </mc:Choice>
        <mc:Fallback>
          <p:sp>
            <p:nvSpPr>
              <p:cNvPr id="39" name="TextBox 38"/>
              <p:cNvSpPr txBox="1">
                <a:spLocks noRot="1" noChangeAspect="1" noMove="1" noResize="1" noEditPoints="1" noAdjustHandles="1" noChangeArrowheads="1" noChangeShapeType="1" noTextEdit="1"/>
              </p:cNvSpPr>
              <p:nvPr/>
            </p:nvSpPr>
            <p:spPr>
              <a:xfrm>
                <a:off x="3419872" y="5674562"/>
                <a:ext cx="1221040" cy="492443"/>
              </a:xfrm>
              <a:prstGeom prst="rect">
                <a:avLst/>
              </a:prstGeom>
              <a:blipFill rotWithShape="1">
                <a:blip r:embed="rId6"/>
                <a:stretch>
                  <a:fillRect l="-33" t="-41" r="-3717" b="-15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29" y="16111"/>
            <a:ext cx="8229600" cy="1143000"/>
          </a:xfrm>
        </p:spPr>
        <p:txBody>
          <a:bodyPr/>
          <a:lstStyle/>
          <a:p>
            <a:r>
              <a:rPr lang="en-GB" sz="2800" dirty="0" smtClean="0"/>
              <a:t>Ex. A parabolic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683568" y="4124109"/>
            <a:ext cx="7488832"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403648" y="836712"/>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8264284" y="406899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8264284" y="4068995"/>
                <a:ext cx="188128" cy="276999"/>
              </a:xfrm>
              <a:prstGeom prst="rect">
                <a:avLst/>
              </a:prstGeom>
              <a:blipFill rotWithShape="1">
                <a:blip r:embed="rId1"/>
                <a:stretch>
                  <a:fillRect l="-209" t="-199" r="-15903" b="19"/>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2956180"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1114500" y="64814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114500" y="648146"/>
                <a:ext cx="191526" cy="276999"/>
              </a:xfrm>
              <a:prstGeom prst="rect">
                <a:avLst/>
              </a:prstGeom>
              <a:blipFill rotWithShape="1">
                <a:blip r:embed="rId3"/>
                <a:stretch>
                  <a:fillRect l="-39" t="-161" r="-16334" b="211"/>
                </a:stretch>
              </a:blipFill>
            </p:spPr>
            <p:txBody>
              <a:bodyPr/>
              <a:lstStyle/>
              <a:p>
                <a:r>
                  <a:rPr lang="zh-CN" altLang="en-US">
                    <a:noFill/>
                  </a:rPr>
                  <a:t> </a:t>
                </a:r>
              </a:p>
            </p:txBody>
          </p:sp>
        </mc:Fallback>
      </mc:AlternateContent>
      <p:pic>
        <p:nvPicPr>
          <p:cNvPr id="22" name="Picture 21"/>
          <p:cNvPicPr>
            <a:picLocks noChangeAspect="1"/>
          </p:cNvPicPr>
          <p:nvPr/>
        </p:nvPicPr>
        <p:blipFill>
          <a:blip r:embed="rId4"/>
          <a:stretch>
            <a:fillRect/>
          </a:stretch>
        </p:blipFill>
        <p:spPr>
          <a:xfrm flipH="1">
            <a:off x="2555776" y="792528"/>
            <a:ext cx="1512770" cy="812256"/>
          </a:xfrm>
          <a:prstGeom prst="rect">
            <a:avLst/>
          </a:prstGeom>
        </p:spPr>
      </p:pic>
      <p:cxnSp>
        <p:nvCxnSpPr>
          <p:cNvPr id="25" name="Straight Arrow Connector 24"/>
          <p:cNvCxnSpPr/>
          <p:nvPr/>
        </p:nvCxnSpPr>
        <p:spPr>
          <a:xfrm>
            <a:off x="3205534"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389193"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389193" y="2485970"/>
                <a:ext cx="691664" cy="276999"/>
              </a:xfrm>
              <a:prstGeom prst="rect">
                <a:avLst/>
              </a:prstGeom>
              <a:blipFill rotWithShape="1">
                <a:blip r:embed="rId5"/>
                <a:stretch>
                  <a:fillRect l="-47" t="-209" r="-3971"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72296" y="4811630"/>
                <a:ext cx="8293892" cy="1854739"/>
              </a:xfrm>
              <a:prstGeom prst="rect">
                <a:avLst/>
              </a:prstGeom>
              <a:noFill/>
            </p:spPr>
            <p:txBody>
              <a:bodyPr wrap="square" rtlCol="0">
                <a:spAutoFit/>
              </a:bodyPr>
              <a:lstStyle/>
              <a:p>
                <a:r>
                  <a:rPr lang="en-GB" sz="1600" dirty="0" smtClean="0"/>
                  <a:t>An airplane moving in the </a:t>
                </a:r>
                <a14:m>
                  <m:oMath xmlns:m="http://schemas.openxmlformats.org/officeDocument/2006/math">
                    <m:r>
                      <a:rPr lang="en-GB" sz="1600" b="0" i="1" smtClean="0">
                        <a:latin typeface="Cambria Math" panose="02040503050406030204" pitchFamily="18" charset="0"/>
                      </a:rPr>
                      <m:t>𝑥𝑦</m:t>
                    </m:r>
                  </m:oMath>
                </a14:m>
                <a:r>
                  <a:rPr lang="en-GB" sz="1600" dirty="0" smtClean="0"/>
                  <a:t>-plane is flying with a velocity of 90.0 </a:t>
                </a:r>
                <a14:m>
                  <m:oMath xmlns:m="http://schemas.openxmlformats.org/officeDocument/2006/math">
                    <m:r>
                      <a:rPr lang="en-GB" sz="1600" b="0" i="1" smtClean="0">
                        <a:latin typeface="Cambria Math" panose="02040503050406030204" pitchFamily="18" charset="0"/>
                      </a:rPr>
                      <m:t>𝑚</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𝑠</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oMath>
                </a14:m>
                <a:r>
                  <a:rPr lang="en-US" sz="1600" dirty="0" smtClean="0"/>
                  <a:t> at an angle of </a:t>
                </a:r>
                <a14:m>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r>
                      <a:rPr lang="en-GB" sz="1600" b="0" i="0" smtClean="0">
                        <a:latin typeface="Cambria Math" panose="02040503050406030204" pitchFamily="18" charset="0"/>
                      </a:rPr>
                      <m:t>=</m:t>
                    </m:r>
                    <m:r>
                      <a:rPr lang="en-GB" sz="1600" b="0" i="1" smtClean="0">
                        <a:latin typeface="Cambria Math" panose="02040503050406030204" pitchFamily="18" charset="0"/>
                      </a:rPr>
                      <m:t>23</m:t>
                    </m:r>
                    <m:r>
                      <a:rPr lang="en-GB" sz="1600" b="0" i="1" smtClean="0">
                        <a:latin typeface="Cambria Math" panose="02040503050406030204" pitchFamily="18" charset="0"/>
                        <a:ea typeface="Cambria Math" panose="02040503050406030204" pitchFamily="18" charset="0"/>
                      </a:rPr>
                      <m:t>°</m:t>
                    </m:r>
                  </m:oMath>
                </a14:m>
                <a:r>
                  <a:rPr lang="en-US" sz="1600" dirty="0" smtClean="0"/>
                  <a:t> above the horizontal (which is also the </a:t>
                </a:r>
                <a14:m>
                  <m:oMath xmlns:m="http://schemas.openxmlformats.org/officeDocument/2006/math">
                    <m:r>
                      <a:rPr lang="en-US" sz="1600" i="1" dirty="0" smtClean="0">
                        <a:latin typeface="Cambria Math" panose="02040503050406030204" pitchFamily="18" charset="0"/>
                      </a:rPr>
                      <m:t>𝑥</m:t>
                    </m:r>
                  </m:oMath>
                </a14:m>
                <a:r>
                  <a:rPr lang="en-US" sz="1600" dirty="0" smtClean="0"/>
                  <a:t>-direction). When the plane is 114 m directly above a dog that is standing on a level ground (at time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oMath>
                </a14:m>
                <a:r>
                  <a:rPr lang="en-US" sz="1600" dirty="0" smtClean="0"/>
                  <a:t>), a suitcase drops out of the luggage compartment.</a:t>
                </a:r>
                <a:endParaRPr lang="en-US" sz="1600" dirty="0" smtClean="0"/>
              </a:p>
              <a:p>
                <a:r>
                  <a:rPr lang="en-US" sz="1600" dirty="0" smtClean="0"/>
                  <a:t>1) Draw the motion of the suitcase. </a:t>
                </a:r>
                <a:endParaRPr lang="en-US" sz="1600" dirty="0" smtClean="0"/>
              </a:p>
              <a:p>
                <a:r>
                  <a:rPr lang="en-US" sz="1600" dirty="0" smtClean="0"/>
                  <a:t>2) Describe the acceleration vector components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𝑥</m:t>
                        </m:r>
                      </m:sub>
                    </m:sSub>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oMath>
                </a14:m>
                <a:r>
                  <a:rPr lang="en-US" sz="1600" dirty="0" smtClean="0"/>
                  <a:t> and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𝑦</m:t>
                        </m:r>
                      </m:sub>
                    </m:sSub>
                  </m:oMath>
                </a14:m>
                <a:r>
                  <a:rPr lang="en-US" sz="1600" dirty="0" smtClean="0"/>
                  <a:t>(t) of the suitcase when it falls. Same question for the velocity vector components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𝑥</m:t>
                        </m:r>
                      </m:sub>
                    </m:sSub>
                    <m:r>
                      <a:rPr lang="en-GB" sz="1600" b="0" i="1" smtClean="0">
                        <a:latin typeface="Cambria Math" panose="02040503050406030204" pitchFamily="18" charset="0"/>
                      </a:rPr>
                      <m:t>(</m:t>
                    </m:r>
                    <m:r>
                      <a:rPr lang="en-GB" sz="1600" b="0" i="1" smtClean="0">
                        <a:latin typeface="Cambria Math" panose="02040503050406030204" pitchFamily="18" charset="0"/>
                      </a:rPr>
                      <m:t>𝑡</m:t>
                    </m:r>
                    <m:r>
                      <a:rPr lang="en-GB" sz="1600" b="0" i="1" smtClean="0">
                        <a:latin typeface="Cambria Math" panose="02040503050406030204" pitchFamily="18" charset="0"/>
                      </a:rPr>
                      <m:t>)</m:t>
                    </m:r>
                  </m:oMath>
                </a14:m>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𝑦</m:t>
                        </m:r>
                      </m:sub>
                    </m:sSub>
                    <m:r>
                      <a:rPr lang="en-GB" sz="1600" b="0" i="1" smtClean="0">
                        <a:latin typeface="Cambria Math" panose="02040503050406030204" pitchFamily="18" charset="0"/>
                      </a:rPr>
                      <m:t>(</m:t>
                    </m:r>
                    <m:r>
                      <a:rPr lang="en-GB" sz="1600" b="0" i="1" smtClean="0">
                        <a:latin typeface="Cambria Math" panose="02040503050406030204" pitchFamily="18" charset="0"/>
                      </a:rPr>
                      <m:t>𝑡</m:t>
                    </m:r>
                    <m:r>
                      <a:rPr lang="en-GB" sz="1600" b="0" i="1" smtClean="0">
                        <a:latin typeface="Cambria Math" panose="02040503050406030204" pitchFamily="18" charset="0"/>
                      </a:rPr>
                      <m:t>)</m:t>
                    </m:r>
                  </m:oMath>
                </a14:m>
                <a:r>
                  <a:rPr lang="en-US" sz="1600" dirty="0" smtClean="0"/>
                  <a:t>. Air resistance is ignored. </a:t>
                </a:r>
                <a:r>
                  <a:rPr lang="en-US" sz="1600" b="1" dirty="0" smtClean="0"/>
                  <a:t>5 minutes</a:t>
                </a:r>
                <a:endParaRPr lang="en-US" sz="1600" b="1" dirty="0"/>
              </a:p>
            </p:txBody>
          </p:sp>
        </mc:Choice>
        <mc:Fallback>
          <p:sp>
            <p:nvSpPr>
              <p:cNvPr id="29" name="TextBox 28"/>
              <p:cNvSpPr txBox="1">
                <a:spLocks noRot="1" noChangeAspect="1" noMove="1" noResize="1" noEditPoints="1" noAdjustHandles="1" noChangeArrowheads="1" noChangeShapeType="1" noTextEdit="1"/>
              </p:cNvSpPr>
              <p:nvPr/>
            </p:nvSpPr>
            <p:spPr>
              <a:xfrm>
                <a:off x="572296" y="4811630"/>
                <a:ext cx="8293892" cy="1854739"/>
              </a:xfrm>
              <a:prstGeom prst="rect">
                <a:avLst/>
              </a:prstGeom>
              <a:blipFill rotWithShape="1">
                <a:blip r:embed="rId6"/>
                <a:stretch>
                  <a:fillRect l="-2" t="-13" r="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210162" y="2564904"/>
            <a:ext cx="4306054" cy="1134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8928992"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7815951" y="4113986"/>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815951" y="4113986"/>
                <a:ext cx="188128" cy="276999"/>
              </a:xfrm>
              <a:prstGeom prst="rect">
                <a:avLst/>
              </a:prstGeom>
              <a:blipFill rotWithShape="1">
                <a:blip r:embed="rId1"/>
                <a:stretch>
                  <a:fillRect l="-197" t="-165" r="-15915" b="215"/>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p:sp>
        <p:nvSpPr>
          <p:cNvPr id="3" name="Freeform 2"/>
          <p:cNvSpPr/>
          <p:nvPr/>
        </p:nvSpPr>
        <p:spPr>
          <a:xfrm>
            <a:off x="1286449" y="696693"/>
            <a:ext cx="8021009" cy="809925"/>
          </a:xfrm>
          <a:custGeom>
            <a:avLst/>
            <a:gdLst>
              <a:gd name="connsiteX0" fmla="*/ 0 w 8021009"/>
              <a:gd name="connsiteY0" fmla="*/ 653170 h 809925"/>
              <a:gd name="connsiteX1" fmla="*/ 3200400 w 8021009"/>
              <a:gd name="connsiteY1" fmla="*/ 28 h 809925"/>
              <a:gd name="connsiteX2" fmla="*/ 7223760 w 8021009"/>
              <a:gd name="connsiteY2" fmla="*/ 627045 h 809925"/>
              <a:gd name="connsiteX3" fmla="*/ 8020594 w 8021009"/>
              <a:gd name="connsiteY3" fmla="*/ 809925 h 809925"/>
            </a:gdLst>
            <a:ahLst/>
            <a:cxnLst>
              <a:cxn ang="0">
                <a:pos x="connsiteX0" y="connsiteY0"/>
              </a:cxn>
              <a:cxn ang="0">
                <a:pos x="connsiteX1" y="connsiteY1"/>
              </a:cxn>
              <a:cxn ang="0">
                <a:pos x="connsiteX2" y="connsiteY2"/>
              </a:cxn>
              <a:cxn ang="0">
                <a:pos x="connsiteX3" y="connsiteY3"/>
              </a:cxn>
            </a:cxnLst>
            <a:rect l="l" t="t" r="r" b="b"/>
            <a:pathLst>
              <a:path w="8021009" h="809925">
                <a:moveTo>
                  <a:pt x="0" y="653170"/>
                </a:moveTo>
                <a:cubicBezTo>
                  <a:pt x="998220" y="328776"/>
                  <a:pt x="1996440" y="4382"/>
                  <a:pt x="3200400" y="28"/>
                </a:cubicBezTo>
                <a:cubicBezTo>
                  <a:pt x="4404360" y="-4326"/>
                  <a:pt x="6420394" y="492062"/>
                  <a:pt x="7223760" y="627045"/>
                </a:cubicBezTo>
                <a:cubicBezTo>
                  <a:pt x="8027126" y="762028"/>
                  <a:pt x="8023860" y="785976"/>
                  <a:pt x="8020594" y="809925"/>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4942" y="2707507"/>
            <a:ext cx="4711016" cy="954107"/>
          </a:xfrm>
          <a:prstGeom prst="rect">
            <a:avLst/>
          </a:prstGeom>
          <a:noFill/>
        </p:spPr>
        <p:txBody>
          <a:bodyPr wrap="square" rtlCol="0">
            <a:spAutoFit/>
          </a:bodyPr>
          <a:lstStyle/>
          <a:p>
            <a:r>
              <a:rPr lang="en-GB" sz="2800" dirty="0" smtClean="0"/>
              <a:t>The suitcase has a parabolic motion we wish to describe</a:t>
            </a:r>
            <a:endParaRPr lang="en-US" sz="2800" dirty="0"/>
          </a:p>
        </p:txBody>
      </p:sp>
      <p:sp>
        <p:nvSpPr>
          <p:cNvPr id="13" name="Right Arrow 12"/>
          <p:cNvSpPr/>
          <p:nvPr/>
        </p:nvSpPr>
        <p:spPr>
          <a:xfrm rot="16200000">
            <a:off x="3693166" y="1261462"/>
            <a:ext cx="1438215" cy="699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91861" y="1057596"/>
                <a:ext cx="7289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191861" y="1057596"/>
                <a:ext cx="728982" cy="276999"/>
              </a:xfrm>
              <a:prstGeom prst="rect">
                <a:avLst/>
              </a:prstGeom>
              <a:blipFill rotWithShape="1">
                <a:blip r:embed="rId5"/>
                <a:stretch>
                  <a:fillRect l="-67" t="-116" r="-3766"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5004" y="1063769"/>
                <a:ext cx="926536"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745004" y="1063769"/>
                <a:ext cx="926536" cy="298928"/>
              </a:xfrm>
              <a:prstGeom prst="rect">
                <a:avLst/>
              </a:prstGeom>
              <a:blipFill rotWithShape="1">
                <a:blip r:embed="rId6"/>
                <a:stretch>
                  <a:fillRect l="-17" t="-48" r="-2031" b="208"/>
                </a:stretch>
              </a:blipFill>
            </p:spPr>
            <p:txBody>
              <a:bodyPr/>
              <a:lstStyle/>
              <a:p>
                <a:r>
                  <a:rPr lang="zh-CN" altLang="en-US">
                    <a:noFill/>
                  </a:rPr>
                  <a:t> </a:t>
                </a:r>
              </a:p>
            </p:txBody>
          </p:sp>
        </mc:Fallback>
      </mc:AlternateContent>
      <p:sp>
        <p:nvSpPr>
          <p:cNvPr id="6" name="TextBox 5"/>
          <p:cNvSpPr txBox="1"/>
          <p:nvPr/>
        </p:nvSpPr>
        <p:spPr>
          <a:xfrm>
            <a:off x="4607850" y="696012"/>
            <a:ext cx="2595582" cy="369332"/>
          </a:xfrm>
          <a:prstGeom prst="rect">
            <a:avLst/>
          </a:prstGeom>
          <a:noFill/>
        </p:spPr>
        <p:txBody>
          <a:bodyPr wrap="none" rtlCol="0">
            <a:spAutoFit/>
          </a:bodyPr>
          <a:lstStyle/>
          <a:p>
            <a:r>
              <a:rPr lang="en-GB" dirty="0" smtClean="0"/>
              <a:t>Acceleration components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506041" y="1505937"/>
                <a:ext cx="162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9</m:t>
                      </m:r>
                      <m:r>
                        <a:rPr lang="en-GB" b="0" i="1" smtClean="0">
                          <a:latin typeface="Cambria Math" panose="02040503050406030204" pitchFamily="18" charset="0"/>
                        </a:rPr>
                        <m:t>.</m:t>
                      </m:r>
                      <m:r>
                        <a:rPr lang="en-GB" b="0" i="1" smtClean="0">
                          <a:latin typeface="Cambria Math" panose="02040503050406030204" pitchFamily="18" charset="0"/>
                        </a:rPr>
                        <m:t>81</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506041" y="1505937"/>
                <a:ext cx="1620252" cy="276999"/>
              </a:xfrm>
              <a:prstGeom prst="rect">
                <a:avLst/>
              </a:prstGeom>
              <a:blipFill rotWithShape="1">
                <a:blip r:embed="rId7"/>
                <a:stretch>
                  <a:fillRect l="-36" t="-127" r="-803" b="177"/>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8"/>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9"/>
                <a:stretch>
                  <a:fillRect l="-186" t="-2" r="-15515" b="5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91861" y="1057596"/>
                <a:ext cx="7289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191861" y="1057596"/>
                <a:ext cx="728982" cy="276999"/>
              </a:xfrm>
              <a:prstGeom prst="rect">
                <a:avLst/>
              </a:prstGeom>
              <a:blipFill rotWithShape="1">
                <a:blip r:embed="rId5"/>
                <a:stretch>
                  <a:fillRect l="-67" t="-116" r="-3766"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5004" y="1063769"/>
                <a:ext cx="926536"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745004" y="1063769"/>
                <a:ext cx="926536" cy="298928"/>
              </a:xfrm>
              <a:prstGeom prst="rect">
                <a:avLst/>
              </a:prstGeom>
              <a:blipFill rotWithShape="1">
                <a:blip r:embed="rId6"/>
                <a:stretch>
                  <a:fillRect l="-17" t="-48" r="-2031" b="208"/>
                </a:stretch>
              </a:blipFill>
            </p:spPr>
            <p:txBody>
              <a:bodyPr/>
              <a:lstStyle/>
              <a:p>
                <a:r>
                  <a:rPr lang="zh-CN" altLang="en-US">
                    <a:noFill/>
                  </a:rPr>
                  <a:t> </a:t>
                </a:r>
              </a:p>
            </p:txBody>
          </p:sp>
        </mc:Fallback>
      </mc:AlternateContent>
      <p:sp>
        <p:nvSpPr>
          <p:cNvPr id="6" name="TextBox 5"/>
          <p:cNvSpPr txBox="1"/>
          <p:nvPr/>
        </p:nvSpPr>
        <p:spPr>
          <a:xfrm>
            <a:off x="4607850" y="696012"/>
            <a:ext cx="2595582" cy="369332"/>
          </a:xfrm>
          <a:prstGeom prst="rect">
            <a:avLst/>
          </a:prstGeom>
          <a:noFill/>
        </p:spPr>
        <p:txBody>
          <a:bodyPr wrap="none" rtlCol="0">
            <a:spAutoFit/>
          </a:bodyPr>
          <a:lstStyle/>
          <a:p>
            <a:r>
              <a:rPr lang="en-GB" dirty="0" smtClean="0"/>
              <a:t>Acceleration components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506041" y="1505937"/>
                <a:ext cx="162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9</m:t>
                      </m:r>
                      <m:r>
                        <a:rPr lang="en-GB" b="0" i="1" smtClean="0">
                          <a:latin typeface="Cambria Math" panose="02040503050406030204" pitchFamily="18" charset="0"/>
                        </a:rPr>
                        <m:t>.</m:t>
                      </m:r>
                      <m:r>
                        <a:rPr lang="en-GB" b="0" i="1" smtClean="0">
                          <a:latin typeface="Cambria Math" panose="02040503050406030204" pitchFamily="18" charset="0"/>
                        </a:rPr>
                        <m:t>81</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506041" y="1505937"/>
                <a:ext cx="1620252" cy="276999"/>
              </a:xfrm>
              <a:prstGeom prst="rect">
                <a:avLst/>
              </a:prstGeom>
              <a:blipFill rotWithShape="1">
                <a:blip r:embed="rId7"/>
                <a:stretch>
                  <a:fillRect l="-36" t="-127" r="-803"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158545" y="2817089"/>
                <a:ext cx="149419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158545" y="2817089"/>
                <a:ext cx="1494192" cy="289182"/>
              </a:xfrm>
              <a:prstGeom prst="rect">
                <a:avLst/>
              </a:prstGeom>
              <a:blipFill rotWithShape="1">
                <a:blip r:embed="rId8"/>
                <a:stretch>
                  <a:fillRect l="-29" t="-79" r="-776"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27491" y="2132722"/>
                <a:ext cx="4127189" cy="646331"/>
              </a:xfrm>
              <a:prstGeom prst="rect">
                <a:avLst/>
              </a:prstGeom>
              <a:noFill/>
            </p:spPr>
            <p:txBody>
              <a:bodyPr wrap="square" rtlCol="0">
                <a:spAutoFit/>
              </a:bodyPr>
              <a:lstStyle/>
              <a:p>
                <a:r>
                  <a:rPr lang="en-GB" dirty="0" smtClean="0"/>
                  <a:t>At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 the suitcase drops out. Its velocity components are:</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627491" y="2132722"/>
                <a:ext cx="4127189" cy="646331"/>
              </a:xfrm>
              <a:prstGeom prst="rect">
                <a:avLst/>
              </a:prstGeom>
              <a:blipFill rotWithShape="1">
                <a:blip r:embed="rId9"/>
                <a:stretch>
                  <a:fillRect l="-6" t="-61" r="14"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1385" y="3210458"/>
                <a:ext cx="14713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141385" y="3210458"/>
                <a:ext cx="1471365" cy="298928"/>
              </a:xfrm>
              <a:prstGeom prst="rect">
                <a:avLst/>
              </a:prstGeom>
              <a:blipFill rotWithShape="1">
                <a:blip r:embed="rId10"/>
                <a:stretch>
                  <a:fillRect l="-29" t="-178" r="-743" b="126"/>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11"/>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12"/>
                <a:stretch>
                  <a:fillRect l="-186" t="-2" r="-15515" b="5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91861" y="1057596"/>
                <a:ext cx="7289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191861" y="1057596"/>
                <a:ext cx="728982" cy="276999"/>
              </a:xfrm>
              <a:prstGeom prst="rect">
                <a:avLst/>
              </a:prstGeom>
              <a:blipFill rotWithShape="1">
                <a:blip r:embed="rId5"/>
                <a:stretch>
                  <a:fillRect l="-67" t="-116" r="-3766"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5004" y="1063769"/>
                <a:ext cx="926536"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745004" y="1063769"/>
                <a:ext cx="926536" cy="298928"/>
              </a:xfrm>
              <a:prstGeom prst="rect">
                <a:avLst/>
              </a:prstGeom>
              <a:blipFill rotWithShape="1">
                <a:blip r:embed="rId6"/>
                <a:stretch>
                  <a:fillRect l="-17" t="-48" r="-2031" b="208"/>
                </a:stretch>
              </a:blipFill>
            </p:spPr>
            <p:txBody>
              <a:bodyPr/>
              <a:lstStyle/>
              <a:p>
                <a:r>
                  <a:rPr lang="zh-CN" altLang="en-US">
                    <a:noFill/>
                  </a:rPr>
                  <a:t> </a:t>
                </a:r>
              </a:p>
            </p:txBody>
          </p:sp>
        </mc:Fallback>
      </mc:AlternateContent>
      <p:sp>
        <p:nvSpPr>
          <p:cNvPr id="6" name="TextBox 5"/>
          <p:cNvSpPr txBox="1"/>
          <p:nvPr/>
        </p:nvSpPr>
        <p:spPr>
          <a:xfrm>
            <a:off x="4607850" y="696012"/>
            <a:ext cx="2595582" cy="369332"/>
          </a:xfrm>
          <a:prstGeom prst="rect">
            <a:avLst/>
          </a:prstGeom>
          <a:noFill/>
        </p:spPr>
        <p:txBody>
          <a:bodyPr wrap="none" rtlCol="0">
            <a:spAutoFit/>
          </a:bodyPr>
          <a:lstStyle/>
          <a:p>
            <a:r>
              <a:rPr lang="en-GB" dirty="0" smtClean="0"/>
              <a:t>Acceleration components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506041" y="1505937"/>
                <a:ext cx="162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9</m:t>
                      </m:r>
                      <m:r>
                        <a:rPr lang="en-GB" b="0" i="1" smtClean="0">
                          <a:latin typeface="Cambria Math" panose="02040503050406030204" pitchFamily="18" charset="0"/>
                        </a:rPr>
                        <m:t>.</m:t>
                      </m:r>
                      <m:r>
                        <a:rPr lang="en-GB" b="0" i="1" smtClean="0">
                          <a:latin typeface="Cambria Math" panose="02040503050406030204" pitchFamily="18" charset="0"/>
                        </a:rPr>
                        <m:t>81</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506041" y="1505937"/>
                <a:ext cx="1620252" cy="276999"/>
              </a:xfrm>
              <a:prstGeom prst="rect">
                <a:avLst/>
              </a:prstGeom>
              <a:blipFill rotWithShape="1">
                <a:blip r:embed="rId7"/>
                <a:stretch>
                  <a:fillRect l="-36" t="-127" r="-803"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158545" y="2817089"/>
                <a:ext cx="149419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158545" y="2817089"/>
                <a:ext cx="1494192" cy="289182"/>
              </a:xfrm>
              <a:prstGeom prst="rect">
                <a:avLst/>
              </a:prstGeom>
              <a:blipFill rotWithShape="1">
                <a:blip r:embed="rId8"/>
                <a:stretch>
                  <a:fillRect l="-29" t="-79" r="-776"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27491" y="2132722"/>
                <a:ext cx="4127189" cy="646331"/>
              </a:xfrm>
              <a:prstGeom prst="rect">
                <a:avLst/>
              </a:prstGeom>
              <a:noFill/>
            </p:spPr>
            <p:txBody>
              <a:bodyPr wrap="square" rtlCol="0">
                <a:spAutoFit/>
              </a:bodyPr>
              <a:lstStyle/>
              <a:p>
                <a:r>
                  <a:rPr lang="en-GB" dirty="0" smtClean="0"/>
                  <a:t>At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 the suitcase drops out. Its velocity components are:</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627491" y="2132722"/>
                <a:ext cx="4127189" cy="646331"/>
              </a:xfrm>
              <a:prstGeom prst="rect">
                <a:avLst/>
              </a:prstGeom>
              <a:blipFill rotWithShape="1">
                <a:blip r:embed="rId9"/>
                <a:stretch>
                  <a:fillRect l="-6" t="-61" r="14"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1385" y="3210458"/>
                <a:ext cx="14713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141385" y="3210458"/>
                <a:ext cx="1471365" cy="298928"/>
              </a:xfrm>
              <a:prstGeom prst="rect">
                <a:avLst/>
              </a:prstGeom>
              <a:blipFill rotWithShape="1">
                <a:blip r:embed="rId10"/>
                <a:stretch>
                  <a:fillRect l="-29" t="-178" r="-743" b="126"/>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11"/>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12"/>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2895544" y="3642677"/>
                <a:ext cx="2424125"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e>
                      </m:nary>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2895544" y="3642677"/>
                <a:ext cx="2424125" cy="865493"/>
              </a:xfrm>
              <a:prstGeom prst="rect">
                <a:avLst/>
              </a:prstGeom>
              <a:blipFill rotWithShape="1">
                <a:blip r:embed="rId13"/>
                <a:stretch>
                  <a:fillRect l="-24" t="-37" r="-93" b="35"/>
                </a:stretch>
              </a:blipFill>
            </p:spPr>
            <p:txBody>
              <a:bodyPr/>
              <a:lstStyle/>
              <a:p>
                <a:r>
                  <a:rPr lang="zh-CN" altLang="en-US">
                    <a:noFill/>
                  </a:rPr>
                  <a:t> </a:t>
                </a:r>
              </a:p>
            </p:txBody>
          </p:sp>
        </mc:Fallback>
      </mc:AlternateContent>
      <p:sp>
        <p:nvSpPr>
          <p:cNvPr id="32" name="Right Arrow 31"/>
          <p:cNvSpPr/>
          <p:nvPr/>
        </p:nvSpPr>
        <p:spPr>
          <a:xfrm>
            <a:off x="5526084" y="3918398"/>
            <a:ext cx="419076" cy="29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6151575" y="3924217"/>
                <a:ext cx="1242648"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151575" y="3924217"/>
                <a:ext cx="1242648" cy="289182"/>
              </a:xfrm>
              <a:prstGeom prst="rect">
                <a:avLst/>
              </a:prstGeom>
              <a:blipFill rotWithShape="1">
                <a:blip r:embed="rId14"/>
                <a:stretch>
                  <a:fillRect l="-27" t="-191" r="-2072" b="6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91861" y="1057596"/>
                <a:ext cx="7289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191861" y="1057596"/>
                <a:ext cx="728982" cy="276999"/>
              </a:xfrm>
              <a:prstGeom prst="rect">
                <a:avLst/>
              </a:prstGeom>
              <a:blipFill rotWithShape="1">
                <a:blip r:embed="rId5"/>
                <a:stretch>
                  <a:fillRect l="-67" t="-116" r="-3766"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5004" y="1063769"/>
                <a:ext cx="926536"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745004" y="1063769"/>
                <a:ext cx="926536" cy="298928"/>
              </a:xfrm>
              <a:prstGeom prst="rect">
                <a:avLst/>
              </a:prstGeom>
              <a:blipFill rotWithShape="1">
                <a:blip r:embed="rId6"/>
                <a:stretch>
                  <a:fillRect l="-17" t="-48" r="-2031" b="208"/>
                </a:stretch>
              </a:blipFill>
            </p:spPr>
            <p:txBody>
              <a:bodyPr/>
              <a:lstStyle/>
              <a:p>
                <a:r>
                  <a:rPr lang="zh-CN" altLang="en-US">
                    <a:noFill/>
                  </a:rPr>
                  <a:t> </a:t>
                </a:r>
              </a:p>
            </p:txBody>
          </p:sp>
        </mc:Fallback>
      </mc:AlternateContent>
      <p:sp>
        <p:nvSpPr>
          <p:cNvPr id="6" name="TextBox 5"/>
          <p:cNvSpPr txBox="1"/>
          <p:nvPr/>
        </p:nvSpPr>
        <p:spPr>
          <a:xfrm>
            <a:off x="4607850" y="696012"/>
            <a:ext cx="2595582" cy="369332"/>
          </a:xfrm>
          <a:prstGeom prst="rect">
            <a:avLst/>
          </a:prstGeom>
          <a:noFill/>
        </p:spPr>
        <p:txBody>
          <a:bodyPr wrap="none" rtlCol="0">
            <a:spAutoFit/>
          </a:bodyPr>
          <a:lstStyle/>
          <a:p>
            <a:r>
              <a:rPr lang="en-GB" dirty="0" smtClean="0"/>
              <a:t>Acceleration components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506041" y="1505937"/>
                <a:ext cx="162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9</m:t>
                      </m:r>
                      <m:r>
                        <a:rPr lang="en-GB" b="0" i="1" smtClean="0">
                          <a:latin typeface="Cambria Math" panose="02040503050406030204" pitchFamily="18" charset="0"/>
                        </a:rPr>
                        <m:t>.</m:t>
                      </m:r>
                      <m:r>
                        <a:rPr lang="en-GB" b="0" i="1" smtClean="0">
                          <a:latin typeface="Cambria Math" panose="02040503050406030204" pitchFamily="18" charset="0"/>
                        </a:rPr>
                        <m:t>81</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506041" y="1505937"/>
                <a:ext cx="1620252" cy="276999"/>
              </a:xfrm>
              <a:prstGeom prst="rect">
                <a:avLst/>
              </a:prstGeom>
              <a:blipFill rotWithShape="1">
                <a:blip r:embed="rId7"/>
                <a:stretch>
                  <a:fillRect l="-36" t="-127" r="-803"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158545" y="2817089"/>
                <a:ext cx="149419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158545" y="2817089"/>
                <a:ext cx="1494192" cy="289182"/>
              </a:xfrm>
              <a:prstGeom prst="rect">
                <a:avLst/>
              </a:prstGeom>
              <a:blipFill rotWithShape="1">
                <a:blip r:embed="rId8"/>
                <a:stretch>
                  <a:fillRect l="-29" t="-79" r="-776"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27491" y="2132722"/>
                <a:ext cx="4127189" cy="646331"/>
              </a:xfrm>
              <a:prstGeom prst="rect">
                <a:avLst/>
              </a:prstGeom>
              <a:noFill/>
            </p:spPr>
            <p:txBody>
              <a:bodyPr wrap="square" rtlCol="0">
                <a:spAutoFit/>
              </a:bodyPr>
              <a:lstStyle/>
              <a:p>
                <a:r>
                  <a:rPr lang="en-GB" dirty="0" smtClean="0"/>
                  <a:t>At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 the suitcase drops out. Its velocity components are:</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627491" y="2132722"/>
                <a:ext cx="4127189" cy="646331"/>
              </a:xfrm>
              <a:prstGeom prst="rect">
                <a:avLst/>
              </a:prstGeom>
              <a:blipFill rotWithShape="1">
                <a:blip r:embed="rId9"/>
                <a:stretch>
                  <a:fillRect l="-6" t="-61" r="14"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1385" y="3210458"/>
                <a:ext cx="14713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141385" y="3210458"/>
                <a:ext cx="1471365" cy="298928"/>
              </a:xfrm>
              <a:prstGeom prst="rect">
                <a:avLst/>
              </a:prstGeom>
              <a:blipFill rotWithShape="1">
                <a:blip r:embed="rId10"/>
                <a:stretch>
                  <a:fillRect l="-29" t="-178" r="-743" b="126"/>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11"/>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12"/>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2895544" y="3642677"/>
                <a:ext cx="2424125"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e>
                      </m:nary>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2895544" y="3642677"/>
                <a:ext cx="2424125" cy="865493"/>
              </a:xfrm>
              <a:prstGeom prst="rect">
                <a:avLst/>
              </a:prstGeom>
              <a:blipFill rotWithShape="1">
                <a:blip r:embed="rId13"/>
                <a:stretch>
                  <a:fillRect l="-24" t="-37" r="-93" b="35"/>
                </a:stretch>
              </a:blipFill>
            </p:spPr>
            <p:txBody>
              <a:bodyPr/>
              <a:lstStyle/>
              <a:p>
                <a:r>
                  <a:rPr lang="zh-CN" altLang="en-US">
                    <a:noFill/>
                  </a:rPr>
                  <a:t> </a:t>
                </a:r>
              </a:p>
            </p:txBody>
          </p:sp>
        </mc:Fallback>
      </mc:AlternateContent>
      <p:sp>
        <p:nvSpPr>
          <p:cNvPr id="32" name="Right Arrow 31"/>
          <p:cNvSpPr/>
          <p:nvPr/>
        </p:nvSpPr>
        <p:spPr>
          <a:xfrm>
            <a:off x="5526084" y="3918398"/>
            <a:ext cx="419076" cy="29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6151575" y="3924217"/>
                <a:ext cx="1242648"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151575" y="3924217"/>
                <a:ext cx="1242648" cy="289182"/>
              </a:xfrm>
              <a:prstGeom prst="rect">
                <a:avLst/>
              </a:prstGeom>
              <a:blipFill rotWithShape="1">
                <a:blip r:embed="rId14"/>
                <a:stretch>
                  <a:fillRect l="-27" t="-191" r="-2072"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2693405" y="4654388"/>
                <a:ext cx="5252528"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e>
                      </m:nary>
                      <m:r>
                        <a:rPr lang="en-GB" b="0" i="1" smtClean="0">
                          <a:latin typeface="Cambria Math" panose="02040503050406030204" pitchFamily="18" charset="0"/>
                        </a:rPr>
                        <m:t>𝑑𝑡</m:t>
                      </m:r>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r>
                            <a:rPr lang="en-GB" b="0" i="1" smtClean="0">
                              <a:latin typeface="Cambria Math" panose="02040503050406030204" pitchFamily="18" charset="0"/>
                            </a:rPr>
                            <m:t>−</m:t>
                          </m:r>
                          <m:r>
                            <a:rPr lang="en-GB" b="0" i="1" smtClean="0">
                              <a:latin typeface="Cambria Math" panose="02040503050406030204" pitchFamily="18" charset="0"/>
                            </a:rPr>
                            <m:t>𝑔</m:t>
                          </m:r>
                        </m:e>
                      </m:nary>
                      <m:r>
                        <a:rPr lang="en-GB" i="1">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693405" y="4654388"/>
                <a:ext cx="5252528" cy="865493"/>
              </a:xfrm>
              <a:prstGeom prst="rect">
                <a:avLst/>
              </a:prstGeom>
              <a:blipFill rotWithShape="1">
                <a:blip r:embed="rId15"/>
                <a:stretch>
                  <a:fillRect l="-7" t="-55" r="3" b="5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91861" y="1057596"/>
                <a:ext cx="7289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7191861" y="1057596"/>
                <a:ext cx="728982" cy="276999"/>
              </a:xfrm>
              <a:prstGeom prst="rect">
                <a:avLst/>
              </a:prstGeom>
              <a:blipFill rotWithShape="1">
                <a:blip r:embed="rId5"/>
                <a:stretch>
                  <a:fillRect l="-67" t="-116" r="-3766" b="1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745004" y="1063769"/>
                <a:ext cx="926536"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745004" y="1063769"/>
                <a:ext cx="926536" cy="298928"/>
              </a:xfrm>
              <a:prstGeom prst="rect">
                <a:avLst/>
              </a:prstGeom>
              <a:blipFill rotWithShape="1">
                <a:blip r:embed="rId6"/>
                <a:stretch>
                  <a:fillRect l="-17" t="-48" r="-2031" b="208"/>
                </a:stretch>
              </a:blipFill>
            </p:spPr>
            <p:txBody>
              <a:bodyPr/>
              <a:lstStyle/>
              <a:p>
                <a:r>
                  <a:rPr lang="zh-CN" altLang="en-US">
                    <a:noFill/>
                  </a:rPr>
                  <a:t> </a:t>
                </a:r>
              </a:p>
            </p:txBody>
          </p:sp>
        </mc:Fallback>
      </mc:AlternateContent>
      <p:sp>
        <p:nvSpPr>
          <p:cNvPr id="6" name="TextBox 5"/>
          <p:cNvSpPr txBox="1"/>
          <p:nvPr/>
        </p:nvSpPr>
        <p:spPr>
          <a:xfrm>
            <a:off x="4607850" y="696012"/>
            <a:ext cx="2595582" cy="369332"/>
          </a:xfrm>
          <a:prstGeom prst="rect">
            <a:avLst/>
          </a:prstGeom>
          <a:noFill/>
        </p:spPr>
        <p:txBody>
          <a:bodyPr wrap="none" rtlCol="0">
            <a:spAutoFit/>
          </a:bodyPr>
          <a:lstStyle/>
          <a:p>
            <a:r>
              <a:rPr lang="en-GB" dirty="0" smtClean="0"/>
              <a:t>Acceleration components</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5506041" y="1505937"/>
                <a:ext cx="16202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r>
                        <a:rPr lang="en-GB" b="0" i="1" smtClean="0">
                          <a:latin typeface="Cambria Math" panose="02040503050406030204" pitchFamily="18" charset="0"/>
                        </a:rPr>
                        <m:t>9</m:t>
                      </m:r>
                      <m:r>
                        <a:rPr lang="en-GB" b="0" i="1" smtClean="0">
                          <a:latin typeface="Cambria Math" panose="02040503050406030204" pitchFamily="18" charset="0"/>
                        </a:rPr>
                        <m:t>.</m:t>
                      </m:r>
                      <m:r>
                        <a:rPr lang="en-GB" b="0" i="1" smtClean="0">
                          <a:latin typeface="Cambria Math" panose="02040503050406030204" pitchFamily="18" charset="0"/>
                        </a:rPr>
                        <m:t>81</m:t>
                      </m:r>
                      <m:r>
                        <a:rPr lang="en-GB" b="0" i="1" smtClean="0">
                          <a:latin typeface="Cambria Math" panose="02040503050406030204" pitchFamily="18" charset="0"/>
                        </a:rPr>
                        <m:t> </m:t>
                      </m:r>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506041" y="1505937"/>
                <a:ext cx="1620252" cy="276999"/>
              </a:xfrm>
              <a:prstGeom prst="rect">
                <a:avLst/>
              </a:prstGeom>
              <a:blipFill rotWithShape="1">
                <a:blip r:embed="rId7"/>
                <a:stretch>
                  <a:fillRect l="-36" t="-127" r="-803"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158545" y="2817089"/>
                <a:ext cx="149419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5158545" y="2817089"/>
                <a:ext cx="1494192" cy="289182"/>
              </a:xfrm>
              <a:prstGeom prst="rect">
                <a:avLst/>
              </a:prstGeom>
              <a:blipFill rotWithShape="1">
                <a:blip r:embed="rId8"/>
                <a:stretch>
                  <a:fillRect l="-29" t="-79" r="-776" b="1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27491" y="2132722"/>
                <a:ext cx="4127189" cy="646331"/>
              </a:xfrm>
              <a:prstGeom prst="rect">
                <a:avLst/>
              </a:prstGeom>
              <a:noFill/>
            </p:spPr>
            <p:txBody>
              <a:bodyPr wrap="square" rtlCol="0">
                <a:spAutoFit/>
              </a:bodyPr>
              <a:lstStyle/>
              <a:p>
                <a:r>
                  <a:rPr lang="en-GB" dirty="0" smtClean="0"/>
                  <a:t>At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 the suitcase drops out. Its velocity components are:</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627491" y="2132722"/>
                <a:ext cx="4127189" cy="646331"/>
              </a:xfrm>
              <a:prstGeom prst="rect">
                <a:avLst/>
              </a:prstGeom>
              <a:blipFill rotWithShape="1">
                <a:blip r:embed="rId9"/>
                <a:stretch>
                  <a:fillRect l="-6" t="-61" r="14"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5141385" y="3210458"/>
                <a:ext cx="1471365"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141385" y="3210458"/>
                <a:ext cx="1471365" cy="298928"/>
              </a:xfrm>
              <a:prstGeom prst="rect">
                <a:avLst/>
              </a:prstGeom>
              <a:blipFill rotWithShape="1">
                <a:blip r:embed="rId10"/>
                <a:stretch>
                  <a:fillRect l="-29" t="-178" r="-743" b="126"/>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11"/>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12"/>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2895544" y="3642677"/>
                <a:ext cx="2424125"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e>
                      </m:nary>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2895544" y="3642677"/>
                <a:ext cx="2424125" cy="865493"/>
              </a:xfrm>
              <a:prstGeom prst="rect">
                <a:avLst/>
              </a:prstGeom>
              <a:blipFill rotWithShape="1">
                <a:blip r:embed="rId13"/>
                <a:stretch>
                  <a:fillRect l="-24" t="-37" r="-93" b="35"/>
                </a:stretch>
              </a:blipFill>
            </p:spPr>
            <p:txBody>
              <a:bodyPr/>
              <a:lstStyle/>
              <a:p>
                <a:r>
                  <a:rPr lang="zh-CN" altLang="en-US">
                    <a:noFill/>
                  </a:rPr>
                  <a:t> </a:t>
                </a:r>
              </a:p>
            </p:txBody>
          </p:sp>
        </mc:Fallback>
      </mc:AlternateContent>
      <p:sp>
        <p:nvSpPr>
          <p:cNvPr id="32" name="Right Arrow 31"/>
          <p:cNvSpPr/>
          <p:nvPr/>
        </p:nvSpPr>
        <p:spPr>
          <a:xfrm>
            <a:off x="5526084" y="3918398"/>
            <a:ext cx="419076" cy="29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p:cNvSpPr txBox="1"/>
              <p:nvPr/>
            </p:nvSpPr>
            <p:spPr>
              <a:xfrm>
                <a:off x="6151575" y="3924217"/>
                <a:ext cx="1242648"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𝑥</m:t>
                          </m:r>
                        </m:sub>
                      </m:sSub>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151575" y="3924217"/>
                <a:ext cx="1242648" cy="289182"/>
              </a:xfrm>
              <a:prstGeom prst="rect">
                <a:avLst/>
              </a:prstGeom>
              <a:blipFill rotWithShape="1">
                <a:blip r:embed="rId14"/>
                <a:stretch>
                  <a:fillRect l="-27" t="-191" r="-2072"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2693405" y="4654388"/>
                <a:ext cx="5252528"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𝑦</m:t>
                              </m:r>
                            </m:sub>
                          </m:sSub>
                        </m:e>
                      </m:nary>
                      <m:r>
                        <a:rPr lang="en-GB" b="0" i="1" smtClean="0">
                          <a:latin typeface="Cambria Math" panose="02040503050406030204" pitchFamily="18" charset="0"/>
                        </a:rPr>
                        <m:t>𝑑𝑡</m:t>
                      </m:r>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r>
                            <a:rPr lang="en-GB" b="0" i="1" smtClean="0">
                              <a:latin typeface="Cambria Math" panose="02040503050406030204" pitchFamily="18" charset="0"/>
                            </a:rPr>
                            <m:t>−</m:t>
                          </m:r>
                          <m:r>
                            <a:rPr lang="en-GB" b="0" i="1" smtClean="0">
                              <a:latin typeface="Cambria Math" panose="02040503050406030204" pitchFamily="18" charset="0"/>
                            </a:rPr>
                            <m:t>𝑔</m:t>
                          </m:r>
                        </m:e>
                      </m:nary>
                      <m:r>
                        <a:rPr lang="en-GB" i="1">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693405" y="4654388"/>
                <a:ext cx="5252528" cy="865493"/>
              </a:xfrm>
              <a:prstGeom prst="rect">
                <a:avLst/>
              </a:prstGeom>
              <a:blipFill rotWithShape="1">
                <a:blip r:embed="rId15"/>
                <a:stretch>
                  <a:fillRect l="-7" t="-55" r="3"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576601" y="5729120"/>
                <a:ext cx="1771703"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3576601" y="5729120"/>
                <a:ext cx="1771703" cy="298928"/>
              </a:xfrm>
              <a:prstGeom prst="rect">
                <a:avLst/>
              </a:prstGeom>
              <a:blipFill rotWithShape="1">
                <a:blip r:embed="rId16"/>
                <a:stretch>
                  <a:fillRect l="-16" t="-50" r="-1128" b="210"/>
                </a:stretch>
              </a:blipFill>
            </p:spPr>
            <p:txBody>
              <a:bodyPr/>
              <a:lstStyle/>
              <a:p>
                <a:r>
                  <a:rPr lang="zh-CN" altLang="en-US">
                    <a:noFill/>
                  </a:rPr>
                  <a:t> </a:t>
                </a:r>
              </a:p>
            </p:txBody>
          </p:sp>
        </mc:Fallback>
      </mc:AlternateContent>
      <p:sp>
        <p:nvSpPr>
          <p:cNvPr id="38" name="Right Arrow 37"/>
          <p:cNvSpPr/>
          <p:nvPr/>
        </p:nvSpPr>
        <p:spPr>
          <a:xfrm>
            <a:off x="2896774" y="5729120"/>
            <a:ext cx="419076" cy="29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0333"/>
            <a:ext cx="8229600" cy="1143000"/>
          </a:xfrm>
        </p:spPr>
        <p:txBody>
          <a:bodyPr/>
          <a:lstStyle/>
          <a:p>
            <a:r>
              <a:rPr lang="en-GB" sz="2800" dirty="0" smtClean="0"/>
              <a:t>Normal and tangent components of the acceleration vector</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7" name="Straight Arrow Connector 16"/>
          <p:cNvCxnSpPr/>
          <p:nvPr/>
        </p:nvCxnSpPr>
        <p:spPr>
          <a:xfrm flipV="1">
            <a:off x="781038" y="2195129"/>
            <a:ext cx="576064" cy="489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7887" y="2645850"/>
            <a:ext cx="589856" cy="60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594728" y="1749292"/>
                <a:ext cx="670825"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𝑡</m:t>
                          </m:r>
                        </m:sub>
                      </m:sSub>
                    </m:oMath>
                  </m:oMathPara>
                </a14:m>
                <a:endParaRPr lang="en-US" sz="4400" dirty="0"/>
              </a:p>
            </p:txBody>
          </p:sp>
        </mc:Choice>
        <mc:Fallback>
          <p:sp>
            <p:nvSpPr>
              <p:cNvPr id="20" name="TextBox 19"/>
              <p:cNvSpPr txBox="1">
                <a:spLocks noRot="1" noChangeAspect="1" noMove="1" noResize="1" noEditPoints="1" noAdjustHandles="1" noChangeArrowheads="1" noChangeShapeType="1" noTextEdit="1"/>
              </p:cNvSpPr>
              <p:nvPr/>
            </p:nvSpPr>
            <p:spPr>
              <a:xfrm>
                <a:off x="594728" y="1749292"/>
                <a:ext cx="670825" cy="677108"/>
              </a:xfrm>
              <a:prstGeom prst="rect">
                <a:avLst/>
              </a:prstGeom>
              <a:blipFill rotWithShape="1">
                <a:blip r:embed="rId1"/>
                <a:stretch>
                  <a:fillRect l="-55" t="-74" r="-11170" b="-2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08415" y="3152191"/>
                <a:ext cx="753411"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acc>
                            <m:accPr>
                              <m:chr m:val="⃗"/>
                              <m:ctrlPr>
                                <a:rPr lang="en-US" sz="4400" i="1" smtClean="0">
                                  <a:latin typeface="Cambria Math" panose="02040503050406030204" pitchFamily="18" charset="0"/>
                                </a:rPr>
                              </m:ctrlPr>
                            </m:accPr>
                            <m:e>
                              <m:r>
                                <a:rPr lang="en-GB" sz="4400" b="0" i="1" smtClean="0">
                                  <a:latin typeface="Cambria Math" panose="02040503050406030204" pitchFamily="18" charset="0"/>
                                </a:rPr>
                                <m:t>𝑎</m:t>
                              </m:r>
                            </m:e>
                          </m:acc>
                        </m:e>
                        <m:sub>
                          <m:r>
                            <a:rPr lang="en-GB" sz="4400" b="0" i="1" smtClean="0">
                              <a:latin typeface="Cambria Math" panose="02040503050406030204" pitchFamily="18" charset="0"/>
                            </a:rPr>
                            <m:t>𝑛</m:t>
                          </m:r>
                        </m:sub>
                      </m:sSub>
                    </m:oMath>
                  </m:oMathPara>
                </a14:m>
                <a:endParaRPr lang="en-US" sz="4400" dirty="0"/>
              </a:p>
            </p:txBody>
          </p:sp>
        </mc:Choice>
        <mc:Fallback>
          <p:sp>
            <p:nvSpPr>
              <p:cNvPr id="21" name="TextBox 20"/>
              <p:cNvSpPr txBox="1">
                <a:spLocks noRot="1" noChangeAspect="1" noMove="1" noResize="1" noEditPoints="1" noAdjustHandles="1" noChangeArrowheads="1" noChangeShapeType="1" noTextEdit="1"/>
              </p:cNvSpPr>
              <p:nvPr/>
            </p:nvSpPr>
            <p:spPr>
              <a:xfrm>
                <a:off x="708415" y="3152191"/>
                <a:ext cx="753411" cy="677108"/>
              </a:xfrm>
              <a:prstGeom prst="rect">
                <a:avLst/>
              </a:prstGeom>
              <a:blipFill rotWithShape="1">
                <a:blip r:embed="rId2"/>
                <a:stretch>
                  <a:fillRect l="-52" t="-8" r="-10107" b="-338"/>
                </a:stretch>
              </a:blipFill>
            </p:spPr>
            <p:txBody>
              <a:bodyPr/>
              <a:lstStyle/>
              <a:p>
                <a:r>
                  <a:rPr lang="zh-CN" altLang="en-US">
                    <a:noFill/>
                  </a:rPr>
                  <a:t> </a:t>
                </a:r>
              </a:p>
            </p:txBody>
          </p:sp>
        </mc:Fallback>
      </mc:AlternateContent>
      <p:sp>
        <p:nvSpPr>
          <p:cNvPr id="22" name="Freeform 21"/>
          <p:cNvSpPr/>
          <p:nvPr/>
        </p:nvSpPr>
        <p:spPr>
          <a:xfrm rot="19266034">
            <a:off x="-309824" y="2355934"/>
            <a:ext cx="3543300" cy="1527472"/>
          </a:xfrm>
          <a:custGeom>
            <a:avLst/>
            <a:gdLst>
              <a:gd name="connsiteX0" fmla="*/ 0 w 3543300"/>
              <a:gd name="connsiteY0" fmla="*/ 1527472 h 1527472"/>
              <a:gd name="connsiteX1" fmla="*/ 1300162 w 3543300"/>
              <a:gd name="connsiteY1" fmla="*/ 55860 h 1527472"/>
              <a:gd name="connsiteX2" fmla="*/ 3543300 w 3543300"/>
              <a:gd name="connsiteY2" fmla="*/ 284460 h 1527472"/>
              <a:gd name="connsiteX3" fmla="*/ 3543300 w 3543300"/>
              <a:gd name="connsiteY3" fmla="*/ 284460 h 1527472"/>
            </a:gdLst>
            <a:ahLst/>
            <a:cxnLst>
              <a:cxn ang="0">
                <a:pos x="connsiteX0" y="connsiteY0"/>
              </a:cxn>
              <a:cxn ang="0">
                <a:pos x="connsiteX1" y="connsiteY1"/>
              </a:cxn>
              <a:cxn ang="0">
                <a:pos x="connsiteX2" y="connsiteY2"/>
              </a:cxn>
              <a:cxn ang="0">
                <a:pos x="connsiteX3" y="connsiteY3"/>
              </a:cxn>
            </a:cxnLst>
            <a:rect l="l" t="t" r="r" b="b"/>
            <a:pathLst>
              <a:path w="3543300" h="1527472">
                <a:moveTo>
                  <a:pt x="0" y="1527472"/>
                </a:moveTo>
                <a:cubicBezTo>
                  <a:pt x="354806" y="895250"/>
                  <a:pt x="709612" y="263029"/>
                  <a:pt x="1300162" y="55860"/>
                </a:cubicBezTo>
                <a:cubicBezTo>
                  <a:pt x="1890712" y="-151309"/>
                  <a:pt x="3543300" y="284460"/>
                  <a:pt x="3543300" y="284460"/>
                </a:cubicBezTo>
                <a:lnTo>
                  <a:pt x="3543300" y="28446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97887" y="2693217"/>
            <a:ext cx="960170" cy="429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828441" y="2570588"/>
                <a:ext cx="469039" cy="6771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400" i="1" smtClean="0">
                              <a:solidFill>
                                <a:srgbClr val="FF0000"/>
                              </a:solidFill>
                              <a:latin typeface="Cambria Math" panose="02040503050406030204" pitchFamily="18" charset="0"/>
                            </a:rPr>
                          </m:ctrlPr>
                        </m:accPr>
                        <m:e>
                          <m:r>
                            <a:rPr lang="en-GB" sz="4400" b="0" i="1" smtClean="0">
                              <a:solidFill>
                                <a:srgbClr val="FF0000"/>
                              </a:solidFill>
                              <a:latin typeface="Cambria Math" panose="02040503050406030204" pitchFamily="18" charset="0"/>
                            </a:rPr>
                            <m:t>𝑎</m:t>
                          </m:r>
                        </m:e>
                      </m:acc>
                    </m:oMath>
                  </m:oMathPara>
                </a14:m>
                <a:endParaRPr lang="en-US" sz="4400"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1828441" y="2570588"/>
                <a:ext cx="469039" cy="677108"/>
              </a:xfrm>
              <a:prstGeom prst="rect">
                <a:avLst/>
              </a:prstGeom>
              <a:blipFill rotWithShape="1">
                <a:blip r:embed="rId3"/>
                <a:stretch>
                  <a:fillRect l="-59" t="-16" r="-16100" b="-3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48275" y="2458321"/>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48275" y="2458321"/>
                <a:ext cx="206018" cy="276999"/>
              </a:xfrm>
              <a:prstGeom prst="rect">
                <a:avLst/>
              </a:prstGeom>
              <a:blipFill rotWithShape="1">
                <a:blip r:embed="rId4"/>
                <a:stretch>
                  <a:fillRect l="-131" t="-85" r="-14837" b="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139952" y="1345932"/>
                <a:ext cx="2468946"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𝑎</m:t>
                              </m:r>
                            </m:e>
                          </m:acc>
                        </m:e>
                        <m:sub>
                          <m:r>
                            <a:rPr lang="en-GB" sz="3600" b="0" i="1" smtClean="0">
                              <a:latin typeface="Cambria Math" panose="02040503050406030204" pitchFamily="18" charset="0"/>
                            </a:rPr>
                            <m:t>𝑛</m:t>
                          </m:r>
                        </m:sub>
                      </m:sSub>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4139952" y="1345932"/>
                <a:ext cx="2468946" cy="553998"/>
              </a:xfrm>
              <a:prstGeom prst="rect">
                <a:avLst/>
              </a:prstGeom>
              <a:blipFill rotWithShape="1">
                <a:blip r:embed="rId5"/>
                <a:stretch>
                  <a:fillRect l="-16" t="-66" r="-1756"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4139952" y="2293589"/>
                <a:ext cx="293535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GB" sz="3600" b="0" i="1" smtClean="0">
                              <a:latin typeface="Cambria Math" panose="02040503050406030204" pitchFamily="18" charset="0"/>
                            </a:rPr>
                            <m:t>𝑎</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𝑡</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𝑡</m:t>
                          </m:r>
                        </m:e>
                      </m:acc>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𝑎</m:t>
                          </m:r>
                        </m:e>
                        <m:sub>
                          <m:r>
                            <a:rPr lang="en-GB" sz="3600" b="0" i="1" smtClean="0">
                              <a:latin typeface="Cambria Math" panose="02040503050406030204" pitchFamily="18" charset="0"/>
                            </a:rPr>
                            <m:t>𝑛</m:t>
                          </m:r>
                        </m:sub>
                      </m:sSub>
                      <m:acc>
                        <m:accPr>
                          <m:ctrlPr>
                            <a:rPr lang="en-GB" sz="3600" b="0" i="1" smtClean="0">
                              <a:latin typeface="Cambria Math" panose="02040503050406030204" pitchFamily="18" charset="0"/>
                            </a:rPr>
                          </m:ctrlPr>
                        </m:accPr>
                        <m:e>
                          <m:r>
                            <a:rPr lang="en-GB" sz="3600" b="0" i="1" smtClean="0">
                              <a:latin typeface="Cambria Math" panose="02040503050406030204" pitchFamily="18" charset="0"/>
                            </a:rPr>
                            <m:t>𝑛</m:t>
                          </m:r>
                        </m:e>
                      </m:acc>
                    </m:oMath>
                  </m:oMathPara>
                </a14:m>
                <a:endParaRPr lang="en-US" sz="3600" dirty="0"/>
              </a:p>
            </p:txBody>
          </p:sp>
        </mc:Choice>
        <mc:Fallback>
          <p:sp>
            <p:nvSpPr>
              <p:cNvPr id="28" name="TextBox 27"/>
              <p:cNvSpPr txBox="1">
                <a:spLocks noRot="1" noChangeAspect="1" noMove="1" noResize="1" noEditPoints="1" noAdjustHandles="1" noChangeArrowheads="1" noChangeShapeType="1" noTextEdit="1"/>
              </p:cNvSpPr>
              <p:nvPr/>
            </p:nvSpPr>
            <p:spPr>
              <a:xfrm>
                <a:off x="4139952" y="2293589"/>
                <a:ext cx="2935354" cy="553998"/>
              </a:xfrm>
              <a:prstGeom prst="rect">
                <a:avLst/>
              </a:prstGeom>
              <a:blipFill rotWithShape="1">
                <a:blip r:embed="rId6"/>
                <a:stretch>
                  <a:fillRect l="-13" t="-109" r="-105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flipH="1">
                <a:off x="2899747" y="2872901"/>
                <a:ext cx="5966441" cy="3131498"/>
              </a:xfrm>
              <a:prstGeom prst="rect">
                <a:avLst/>
              </a:prstGeom>
              <a:noFill/>
            </p:spPr>
            <p:txBody>
              <a:bodyPr wrap="square" rtlCol="0">
                <a:spAutoFit/>
              </a:bodyPr>
              <a:lstStyle/>
              <a:p>
                <a:r>
                  <a:rPr lang="en-GB" sz="2800" dirty="0" smtClean="0"/>
                  <a:t>where:</a:t>
                </a:r>
                <a:endParaRPr lang="en-GB" sz="2800" dirty="0" smtClean="0"/>
              </a:p>
              <a:p>
                <a:pPr marL="457200" indent="-457200">
                  <a:buFont typeface="Arial" panose="020B0604020202020204" pitchFamily="34" charset="0"/>
                  <a:buChar char="•"/>
                </a:pPr>
                <a:r>
                  <a:rPr lang="en-GB" sz="2800" dirty="0" smtClean="0"/>
                  <a:t> </a:t>
                </a:r>
                <a14:m>
                  <m:oMath xmlns:m="http://schemas.openxmlformats.org/officeDocument/2006/math">
                    <m:acc>
                      <m:accPr>
                        <m:ctrlPr>
                          <a:rPr lang="en-GB" sz="2800" i="1" smtClean="0">
                            <a:latin typeface="Cambria Math" panose="02040503050406030204" pitchFamily="18" charset="0"/>
                          </a:rPr>
                        </m:ctrlPr>
                      </m:accPr>
                      <m:e>
                        <m:r>
                          <a:rPr lang="en-GB" sz="2800" b="0" i="1" smtClean="0">
                            <a:latin typeface="Cambria Math" panose="02040503050406030204" pitchFamily="18" charset="0"/>
                          </a:rPr>
                          <m:t>𝑡</m:t>
                        </m:r>
                      </m:e>
                    </m:acc>
                  </m:oMath>
                </a14:m>
                <a:r>
                  <a:rPr lang="en-GB" sz="2800" dirty="0" smtClean="0"/>
                  <a:t> and </a:t>
                </a:r>
                <a14:m>
                  <m:oMath xmlns:m="http://schemas.openxmlformats.org/officeDocument/2006/math">
                    <m:acc>
                      <m:accPr>
                        <m:ctrlPr>
                          <a:rPr lang="en-GB" sz="2800" i="1" smtClean="0">
                            <a:latin typeface="Cambria Math" panose="02040503050406030204" pitchFamily="18" charset="0"/>
                          </a:rPr>
                        </m:ctrlPr>
                      </m:accPr>
                      <m:e>
                        <m:r>
                          <a:rPr lang="en-GB" sz="2800" b="0" i="1" smtClean="0">
                            <a:latin typeface="Cambria Math" panose="02040503050406030204" pitchFamily="18" charset="0"/>
                          </a:rPr>
                          <m:t>𝑛</m:t>
                        </m:r>
                      </m:e>
                    </m:acc>
                  </m:oMath>
                </a14:m>
                <a:r>
                  <a:rPr lang="en-US" sz="2800" dirty="0" smtClean="0"/>
                  <a:t> are unit vectors along the tangent direction and the normal direction (unlike </a:t>
                </a:r>
                <a14:m>
                  <m:oMath xmlns:m="http://schemas.openxmlformats.org/officeDocument/2006/math">
                    <m:acc>
                      <m:accPr>
                        <m:ctrlPr>
                          <a:rPr lang="en-US" sz="2800" i="1" smtClean="0">
                            <a:latin typeface="Cambria Math" panose="02040503050406030204" pitchFamily="18" charset="0"/>
                          </a:rPr>
                        </m:ctrlPr>
                      </m:accPr>
                      <m:e>
                        <m:r>
                          <a:rPr lang="en-GB" sz="2800" b="0" i="1" smtClean="0">
                            <a:latin typeface="Cambria Math" panose="02040503050406030204" pitchFamily="18" charset="0"/>
                          </a:rPr>
                          <m:t>𝑖</m:t>
                        </m:r>
                      </m:e>
                    </m:acc>
                    <m:r>
                      <a:rPr lang="en-GB" sz="2800" b="0" i="1" smtClean="0">
                        <a:latin typeface="Cambria Math" panose="02040503050406030204" pitchFamily="18" charset="0"/>
                      </a:rPr>
                      <m:t>,</m:t>
                    </m:r>
                    <m:acc>
                      <m:accPr>
                        <m:ctrlPr>
                          <a:rPr lang="en-GB" sz="2800" b="0" i="1" smtClean="0">
                            <a:latin typeface="Cambria Math" panose="02040503050406030204" pitchFamily="18" charset="0"/>
                          </a:rPr>
                        </m:ctrlPr>
                      </m:accPr>
                      <m:e>
                        <m:r>
                          <a:rPr lang="en-GB" sz="2800" b="0" i="1" smtClean="0">
                            <a:latin typeface="Cambria Math" panose="02040503050406030204" pitchFamily="18" charset="0"/>
                          </a:rPr>
                          <m:t>𝑗</m:t>
                        </m:r>
                      </m:e>
                    </m:acc>
                    <m:r>
                      <a:rPr lang="en-GB" sz="2800" b="0" i="1" smtClean="0">
                        <a:latin typeface="Cambria Math" panose="02040503050406030204" pitchFamily="18" charset="0"/>
                      </a:rPr>
                      <m:t>,</m:t>
                    </m:r>
                    <m:acc>
                      <m:accPr>
                        <m:ctrlPr>
                          <a:rPr lang="en-GB" sz="2800" b="0" i="1" smtClean="0">
                            <a:latin typeface="Cambria Math" panose="02040503050406030204" pitchFamily="18" charset="0"/>
                          </a:rPr>
                        </m:ctrlPr>
                      </m:accPr>
                      <m:e>
                        <m:r>
                          <a:rPr lang="en-GB" sz="2800" b="0" i="1" smtClean="0">
                            <a:latin typeface="Cambria Math" panose="02040503050406030204" pitchFamily="18" charset="0"/>
                          </a:rPr>
                          <m:t>𝑘</m:t>
                        </m:r>
                      </m:e>
                    </m:acc>
                  </m:oMath>
                </a14:m>
                <a:r>
                  <a:rPr lang="en-US" sz="2800" dirty="0" smtClean="0"/>
                  <a:t>, the unit vectors </a:t>
                </a:r>
                <a14:m>
                  <m:oMath xmlns:m="http://schemas.openxmlformats.org/officeDocument/2006/math">
                    <m:acc>
                      <m:accPr>
                        <m:ctrlPr>
                          <a:rPr lang="en-GB" sz="2800" i="1">
                            <a:latin typeface="Cambria Math" panose="02040503050406030204" pitchFamily="18" charset="0"/>
                          </a:rPr>
                        </m:ctrlPr>
                      </m:accPr>
                      <m:e>
                        <m:r>
                          <a:rPr lang="en-GB" sz="2800" i="1">
                            <a:latin typeface="Cambria Math" panose="02040503050406030204" pitchFamily="18" charset="0"/>
                          </a:rPr>
                          <m:t>𝑡</m:t>
                        </m:r>
                      </m:e>
                    </m:acc>
                  </m:oMath>
                </a14:m>
                <a:r>
                  <a:rPr lang="en-GB" sz="2800" dirty="0"/>
                  <a:t> and </a:t>
                </a:r>
                <a14:m>
                  <m:oMath xmlns:m="http://schemas.openxmlformats.org/officeDocument/2006/math">
                    <m:acc>
                      <m:accPr>
                        <m:ctrlPr>
                          <a:rPr lang="en-GB" sz="2800" i="1">
                            <a:latin typeface="Cambria Math" panose="02040503050406030204" pitchFamily="18" charset="0"/>
                          </a:rPr>
                        </m:ctrlPr>
                      </m:accPr>
                      <m:e>
                        <m:r>
                          <a:rPr lang="en-GB" sz="2800" i="1">
                            <a:latin typeface="Cambria Math" panose="02040503050406030204" pitchFamily="18" charset="0"/>
                          </a:rPr>
                          <m:t>𝑛</m:t>
                        </m:r>
                      </m:e>
                    </m:acc>
                  </m:oMath>
                </a14:m>
                <a:r>
                  <a:rPr lang="en-US" sz="2800" dirty="0"/>
                  <a:t> </a:t>
                </a:r>
                <a:r>
                  <a:rPr lang="en-US" sz="2800" dirty="0" smtClean="0"/>
                  <a:t>change with time !  ).</a:t>
                </a:r>
                <a:endParaRPr lang="en-US" sz="2800" dirty="0" smtClean="0"/>
              </a:p>
              <a:p>
                <a:pPr marL="457200" indent="-457200">
                  <a:buFont typeface="Arial" panose="020B0604020202020204" pitchFamily="34" charset="0"/>
                  <a:buChar char="•"/>
                </a:pP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𝑎</m:t>
                        </m:r>
                      </m:e>
                      <m:sub>
                        <m:r>
                          <a:rPr lang="en-GB" sz="2800" i="1">
                            <a:latin typeface="Cambria Math" panose="02040503050406030204" pitchFamily="18" charset="0"/>
                          </a:rPr>
                          <m:t>𝑡</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𝑎</m:t>
                        </m:r>
                      </m:e>
                      <m:sub>
                        <m:r>
                          <a:rPr lang="en-GB" sz="2800" i="1">
                            <a:latin typeface="Cambria Math" panose="02040503050406030204" pitchFamily="18" charset="0"/>
                          </a:rPr>
                          <m:t>𝑛</m:t>
                        </m:r>
                      </m:sub>
                    </m:sSub>
                  </m:oMath>
                </a14:m>
                <a:r>
                  <a:rPr lang="en-US" sz="2800" dirty="0" smtClean="0"/>
                  <a:t> are the intrinsic components of the acceleration </a:t>
                </a:r>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flipH="1">
                <a:off x="2899747" y="2872901"/>
                <a:ext cx="5966441" cy="3131498"/>
              </a:xfrm>
              <a:prstGeom prst="rect">
                <a:avLst/>
              </a:prstGeom>
              <a:blipFill rotWithShape="1">
                <a:blip r:embed="rId7"/>
                <a:stretch>
                  <a:fillRect l="-6" t="-5" r="5"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29" y="16111"/>
            <a:ext cx="8229600" cy="1143000"/>
          </a:xfrm>
        </p:spPr>
        <p:txBody>
          <a:bodyPr/>
          <a:lstStyle/>
          <a:p>
            <a:r>
              <a:rPr lang="en-GB" sz="2800" dirty="0" smtClean="0"/>
              <a:t>Ex. A parabolic motion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683568" y="4124109"/>
            <a:ext cx="7488832" cy="72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403648" y="836712"/>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8264284" y="406899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8264284" y="4068995"/>
                <a:ext cx="188128" cy="276999"/>
              </a:xfrm>
              <a:prstGeom prst="rect">
                <a:avLst/>
              </a:prstGeom>
              <a:blipFill rotWithShape="1">
                <a:blip r:embed="rId1"/>
                <a:stretch>
                  <a:fillRect l="-209" t="-199" r="-15903" b="19"/>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2956180"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1114500" y="64814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114500" y="648146"/>
                <a:ext cx="191526" cy="276999"/>
              </a:xfrm>
              <a:prstGeom prst="rect">
                <a:avLst/>
              </a:prstGeom>
              <a:blipFill rotWithShape="1">
                <a:blip r:embed="rId3"/>
                <a:stretch>
                  <a:fillRect l="-39" t="-161" r="-16334" b="211"/>
                </a:stretch>
              </a:blipFill>
            </p:spPr>
            <p:txBody>
              <a:bodyPr/>
              <a:lstStyle/>
              <a:p>
                <a:r>
                  <a:rPr lang="zh-CN" altLang="en-US">
                    <a:noFill/>
                  </a:rPr>
                  <a:t> </a:t>
                </a:r>
              </a:p>
            </p:txBody>
          </p:sp>
        </mc:Fallback>
      </mc:AlternateContent>
      <p:cxnSp>
        <p:nvCxnSpPr>
          <p:cNvPr id="25" name="Straight Arrow Connector 24"/>
          <p:cNvCxnSpPr/>
          <p:nvPr/>
        </p:nvCxnSpPr>
        <p:spPr>
          <a:xfrm>
            <a:off x="3205534"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389193"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389193" y="2485970"/>
                <a:ext cx="691664" cy="276999"/>
              </a:xfrm>
              <a:prstGeom prst="rect">
                <a:avLst/>
              </a:prstGeom>
              <a:blipFill rotWithShape="1">
                <a:blip r:embed="rId4"/>
                <a:stretch>
                  <a:fillRect l="-47" t="-209" r="-3971" b="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467544" y="4672506"/>
                <a:ext cx="8293892" cy="2155462"/>
              </a:xfrm>
              <a:prstGeom prst="rect">
                <a:avLst/>
              </a:prstGeom>
              <a:noFill/>
            </p:spPr>
            <p:txBody>
              <a:bodyPr wrap="square" rtlCol="0">
                <a:spAutoFit/>
              </a:bodyPr>
              <a:lstStyle/>
              <a:p>
                <a:r>
                  <a:rPr lang="en-GB" sz="1600" dirty="0" smtClean="0"/>
                  <a:t>An airplane moving in the </a:t>
                </a:r>
                <a14:m>
                  <m:oMath xmlns:m="http://schemas.openxmlformats.org/officeDocument/2006/math">
                    <m:r>
                      <a:rPr lang="en-GB" sz="1600" b="0" i="1" smtClean="0">
                        <a:latin typeface="Cambria Math" panose="02040503050406030204" pitchFamily="18" charset="0"/>
                      </a:rPr>
                      <m:t>𝑥𝑦</m:t>
                    </m:r>
                  </m:oMath>
                </a14:m>
                <a:r>
                  <a:rPr lang="en-GB" sz="1600" dirty="0" smtClean="0"/>
                  <a:t>-plane is flying with a velocity of 90.0 </a:t>
                </a:r>
                <a14:m>
                  <m:oMath xmlns:m="http://schemas.openxmlformats.org/officeDocument/2006/math">
                    <m:r>
                      <a:rPr lang="en-GB" sz="1600" b="0" i="1" smtClean="0">
                        <a:latin typeface="Cambria Math" panose="02040503050406030204" pitchFamily="18" charset="0"/>
                      </a:rPr>
                      <m:t>𝑚</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𝑠</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oMath>
                </a14:m>
                <a:r>
                  <a:rPr lang="en-US" sz="1600" dirty="0" smtClean="0"/>
                  <a:t> at an angle of </a:t>
                </a:r>
                <a14:m>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θ</m:t>
                    </m:r>
                    <m:r>
                      <a:rPr lang="en-GB" sz="1600" b="0" i="0" smtClean="0">
                        <a:latin typeface="Cambria Math" panose="02040503050406030204" pitchFamily="18" charset="0"/>
                      </a:rPr>
                      <m:t>=</m:t>
                    </m:r>
                    <m:r>
                      <a:rPr lang="en-GB" sz="1600" b="0" i="1" smtClean="0">
                        <a:latin typeface="Cambria Math" panose="02040503050406030204" pitchFamily="18" charset="0"/>
                      </a:rPr>
                      <m:t>23</m:t>
                    </m:r>
                    <m:r>
                      <a:rPr lang="en-GB" sz="1600" b="0" i="1" smtClean="0">
                        <a:latin typeface="Cambria Math" panose="02040503050406030204" pitchFamily="18" charset="0"/>
                        <a:ea typeface="Cambria Math" panose="02040503050406030204" pitchFamily="18" charset="0"/>
                      </a:rPr>
                      <m:t>°</m:t>
                    </m:r>
                  </m:oMath>
                </a14:m>
                <a:r>
                  <a:rPr lang="en-US" sz="1600" dirty="0" smtClean="0"/>
                  <a:t> above the horizontal (which is also the </a:t>
                </a:r>
                <a14:m>
                  <m:oMath xmlns:m="http://schemas.openxmlformats.org/officeDocument/2006/math">
                    <m:r>
                      <a:rPr lang="en-US" sz="1600" i="1" dirty="0" smtClean="0">
                        <a:latin typeface="Cambria Math" panose="02040503050406030204" pitchFamily="18" charset="0"/>
                      </a:rPr>
                      <m:t>𝑥</m:t>
                    </m:r>
                  </m:oMath>
                </a14:m>
                <a:r>
                  <a:rPr lang="en-US" sz="1600" dirty="0" smtClean="0"/>
                  <a:t>-direction). When the plane is 114 m directly above a dog that is standing on a level ground (at time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oMath>
                </a14:m>
                <a:r>
                  <a:rPr lang="en-US" sz="1600" dirty="0" smtClean="0"/>
                  <a:t>), a suitcase drops out of the luggage compartment. </a:t>
                </a:r>
                <a:endParaRPr lang="en-US" sz="1600" dirty="0" smtClean="0"/>
              </a:p>
              <a:p>
                <a:r>
                  <a:rPr lang="en-US" sz="1600" dirty="0"/>
                  <a:t>3</a:t>
                </a:r>
                <a:r>
                  <a:rPr lang="en-US" sz="1600" dirty="0" smtClean="0"/>
                  <a:t>)Describe the time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𝑔𝑟𝑜𝑢𝑛𝑑</m:t>
                        </m:r>
                      </m:sub>
                    </m:sSub>
                  </m:oMath>
                </a14:m>
                <a:r>
                  <a:rPr lang="en-US" sz="1600" dirty="0" smtClean="0"/>
                  <a:t> at which the suitcase reaches the ground in terms of g,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0</m:t>
                        </m:r>
                        <m:r>
                          <a:rPr lang="en-GB" sz="1600" b="0" i="1" smtClean="0">
                            <a:latin typeface="Cambria Math" panose="02040503050406030204" pitchFamily="18" charset="0"/>
                          </a:rPr>
                          <m:t>,</m:t>
                        </m:r>
                        <m:r>
                          <a:rPr lang="en-GB" sz="1600" b="0" i="1" smtClean="0">
                            <a:latin typeface="Cambria Math" panose="02040503050406030204" pitchFamily="18" charset="0"/>
                          </a:rPr>
                          <m:t>𝑦</m:t>
                        </m:r>
                      </m:sub>
                    </m:sSub>
                    <m:r>
                      <a:rPr lang="en-GB" sz="1600" b="0" i="1" smtClean="0">
                        <a:latin typeface="Cambria Math" panose="02040503050406030204" pitchFamily="18" charset="0"/>
                      </a:rPr>
                      <m:t>,</m:t>
                    </m:r>
                  </m:oMath>
                </a14:m>
                <a:r>
                  <a:rPr lang="en-US" sz="1600" dirty="0" smtClean="0"/>
                  <a:t> and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𝑔𝑟𝑜𝑢𝑛𝑑</m:t>
                        </m:r>
                      </m:sub>
                    </m:sSub>
                  </m:oMath>
                </a14:m>
                <a:r>
                  <a:rPr lang="en-US" sz="1600" dirty="0"/>
                  <a:t> the distance between the plane and the ground at time  </a:t>
                </a:r>
                <a14:m>
                  <m:oMath xmlns:m="http://schemas.openxmlformats.org/officeDocument/2006/math">
                    <m:sSub>
                      <m:sSubPr>
                        <m:ctrlPr>
                          <a:rPr lang="en-US"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0</m:t>
                        </m:r>
                      </m:sub>
                    </m:sSub>
                    <m:r>
                      <a:rPr lang="en-GB" sz="1600" i="1">
                        <a:latin typeface="Cambria Math" panose="02040503050406030204" pitchFamily="18" charset="0"/>
                      </a:rPr>
                      <m:t>=</m:t>
                    </m:r>
                    <m:r>
                      <a:rPr lang="en-GB" sz="1600" i="1">
                        <a:latin typeface="Cambria Math" panose="02040503050406030204" pitchFamily="18" charset="0"/>
                      </a:rPr>
                      <m:t>0</m:t>
                    </m:r>
                  </m:oMath>
                </a14:m>
                <a:r>
                  <a:rPr lang="en-US" sz="1600" dirty="0" smtClean="0"/>
                  <a:t>.</a:t>
                </a:r>
                <a:endParaRPr lang="en-US" sz="1600" dirty="0" smtClean="0"/>
              </a:p>
              <a:p>
                <a:r>
                  <a:rPr lang="en-US" sz="1600" dirty="0"/>
                  <a:t>4</a:t>
                </a:r>
                <a:r>
                  <a:rPr lang="en-US" sz="1600" dirty="0" smtClean="0"/>
                  <a:t>) </a:t>
                </a:r>
                <a:r>
                  <a:rPr lang="en-US" sz="1600" dirty="0"/>
                  <a:t>H</a:t>
                </a:r>
                <a:r>
                  <a:rPr lang="en-US" sz="1600" dirty="0" smtClean="0"/>
                  <a:t>ow far from the dog the suitcase land (in terms of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0</m:t>
                        </m:r>
                      </m:sub>
                    </m:sSub>
                  </m:oMath>
                </a14:m>
                <a:r>
                  <a:rPr lang="en-US" sz="1600" dirty="0" smtClean="0"/>
                  <a:t>,</a:t>
                </a:r>
                <a14:m>
                  <m:oMath xmlns:m="http://schemas.openxmlformats.org/officeDocument/2006/math">
                    <m:r>
                      <a:rPr lang="en-US" sz="1600" i="1" dirty="0" smtClean="0">
                        <a:latin typeface="Cambria Math" panose="02040503050406030204" pitchFamily="18" charset="0"/>
                        <a:ea typeface="Cambria Math" panose="02040503050406030204" pitchFamily="18" charset="0"/>
                      </a:rPr>
                      <m:t>𝜃</m:t>
                    </m:r>
                  </m:oMath>
                </a14:m>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𝑔𝑟𝑜𝑢𝑛𝑑</m:t>
                        </m:r>
                      </m:sub>
                    </m:sSub>
                  </m:oMath>
                </a14:m>
                <a:r>
                  <a:rPr lang="en-US" sz="1600" dirty="0" smtClean="0"/>
                  <a:t>)? (you can calculate it later with the values given in the exercise). Air resistance is ignored.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b="1" dirty="0" smtClean="0"/>
                  <a:t>5 minutes</a:t>
                </a:r>
                <a:r>
                  <a:rPr lang="en-US" sz="1600" dirty="0" smtClean="0"/>
                  <a:t>.</a:t>
                </a:r>
                <a:endParaRPr lang="en-US" sz="1600" dirty="0"/>
              </a:p>
            </p:txBody>
          </p:sp>
        </mc:Choice>
        <mc:Fallback>
          <p:sp>
            <p:nvSpPr>
              <p:cNvPr id="29" name="TextBox 28"/>
              <p:cNvSpPr txBox="1">
                <a:spLocks noRot="1" noChangeAspect="1" noMove="1" noResize="1" noEditPoints="1" noAdjustHandles="1" noChangeArrowheads="1" noChangeShapeType="1" noTextEdit="1"/>
              </p:cNvSpPr>
              <p:nvPr/>
            </p:nvSpPr>
            <p:spPr>
              <a:xfrm>
                <a:off x="467544" y="4672506"/>
                <a:ext cx="8293892" cy="2155462"/>
              </a:xfrm>
              <a:prstGeom prst="rect">
                <a:avLst/>
              </a:prstGeom>
              <a:blipFill rotWithShape="1">
                <a:blip r:embed="rId5"/>
                <a:stretch>
                  <a:fillRect l="-2" t="-8" r="4" b="21"/>
                </a:stretch>
              </a:blipFill>
            </p:spPr>
            <p:txBody>
              <a:bodyPr/>
              <a:lstStyle/>
              <a:p>
                <a:r>
                  <a:rPr lang="zh-CN" altLang="en-US">
                    <a:noFill/>
                  </a:rPr>
                  <a:t> </a:t>
                </a:r>
              </a:p>
            </p:txBody>
          </p:sp>
        </mc:Fallback>
      </mc:AlternateContent>
      <p:sp>
        <p:nvSpPr>
          <p:cNvPr id="5" name="Freeform 4"/>
          <p:cNvSpPr/>
          <p:nvPr/>
        </p:nvSpPr>
        <p:spPr>
          <a:xfrm>
            <a:off x="3225484" y="648146"/>
            <a:ext cx="3507104" cy="3475963"/>
          </a:xfrm>
          <a:custGeom>
            <a:avLst/>
            <a:gdLst>
              <a:gd name="connsiteX0" fmla="*/ 0 w 1091381"/>
              <a:gd name="connsiteY0" fmla="*/ 745086 h 3090079"/>
              <a:gd name="connsiteX1" fmla="*/ 398207 w 1091381"/>
              <a:gd name="connsiteY1" fmla="*/ 140402 h 3090079"/>
              <a:gd name="connsiteX2" fmla="*/ 1091381 w 1091381"/>
              <a:gd name="connsiteY2" fmla="*/ 3090079 h 3090079"/>
              <a:gd name="connsiteX3" fmla="*/ 1091381 w 1091381"/>
              <a:gd name="connsiteY3" fmla="*/ 3090079 h 3090079"/>
            </a:gdLst>
            <a:ahLst/>
            <a:cxnLst>
              <a:cxn ang="0">
                <a:pos x="connsiteX0" y="connsiteY0"/>
              </a:cxn>
              <a:cxn ang="0">
                <a:pos x="connsiteX1" y="connsiteY1"/>
              </a:cxn>
              <a:cxn ang="0">
                <a:pos x="connsiteX2" y="connsiteY2"/>
              </a:cxn>
              <a:cxn ang="0">
                <a:pos x="connsiteX3" y="connsiteY3"/>
              </a:cxn>
            </a:cxnLst>
            <a:rect l="l" t="t" r="r" b="b"/>
            <a:pathLst>
              <a:path w="1091381" h="3090079">
                <a:moveTo>
                  <a:pt x="0" y="745086"/>
                </a:moveTo>
                <a:cubicBezTo>
                  <a:pt x="108155" y="247328"/>
                  <a:pt x="216310" y="-250430"/>
                  <a:pt x="398207" y="140402"/>
                </a:cubicBezTo>
                <a:cubicBezTo>
                  <a:pt x="580104" y="531234"/>
                  <a:pt x="1091381" y="3090079"/>
                  <a:pt x="1091381" y="3090079"/>
                </a:cubicBezTo>
                <a:lnTo>
                  <a:pt x="1091381" y="3090079"/>
                </a:ln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6699845" y="3758300"/>
                <a:ext cx="1849416" cy="299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r>
                            <a:rPr lang="en-GB" b="0" i="1" smtClean="0">
                              <a:latin typeface="Cambria Math" panose="02040503050406030204" pitchFamily="18" charset="0"/>
                            </a:rPr>
                            <m:t> </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699845" y="3758300"/>
                <a:ext cx="1849416" cy="299569"/>
              </a:xfrm>
              <a:prstGeom prst="rect">
                <a:avLst/>
              </a:prstGeom>
              <a:blipFill rotWithShape="1">
                <a:blip r:embed="rId6"/>
                <a:stretch>
                  <a:fillRect l="-32" t="-124" r="-1394" b="7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211960" y="873421"/>
                <a:ext cx="1482329"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4211960" y="873421"/>
                <a:ext cx="1482329" cy="298928"/>
              </a:xfrm>
              <a:prstGeom prst="rect">
                <a:avLst/>
              </a:prstGeom>
              <a:blipFill rotWithShape="1">
                <a:blip r:embed="rId7"/>
                <a:stretch>
                  <a:fillRect t="-99" r="-1697" b="46"/>
                </a:stretch>
              </a:blipFill>
            </p:spPr>
            <p:txBody>
              <a:bodyPr/>
              <a:lstStyle/>
              <a:p>
                <a:r>
                  <a:rPr lang="zh-CN" altLang="en-US">
                    <a:noFill/>
                  </a:rPr>
                  <a:t> </a:t>
                </a:r>
              </a:p>
            </p:txBody>
          </p:sp>
        </mc:Fallback>
      </mc:AlternateContent>
      <p:sp>
        <p:nvSpPr>
          <p:cNvPr id="3" name="TextBox 2"/>
          <p:cNvSpPr txBox="1"/>
          <p:nvPr/>
        </p:nvSpPr>
        <p:spPr>
          <a:xfrm>
            <a:off x="3563889" y="1364272"/>
            <a:ext cx="4392488" cy="646331"/>
          </a:xfrm>
          <a:prstGeom prst="rect">
            <a:avLst/>
          </a:prstGeom>
          <a:noFill/>
        </p:spPr>
        <p:txBody>
          <a:bodyPr wrap="square" rtlCol="0">
            <a:spAutoFit/>
          </a:bodyPr>
          <a:lstStyle/>
          <a:p>
            <a:r>
              <a:rPr lang="en-GB" dirty="0" smtClean="0"/>
              <a:t>We can describe the y-coordinate of the suitcase in respect to the time:</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4048197" y="2100351"/>
                <a:ext cx="858505"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048197" y="2100351"/>
                <a:ext cx="858505" cy="524118"/>
              </a:xfrm>
              <a:prstGeom prst="rect">
                <a:avLst/>
              </a:prstGeom>
              <a:blipFill rotWithShape="1">
                <a:blip r:embed="rId8"/>
                <a:stretch>
                  <a:fillRect l="-8" t="-77" r="-3692" b="3"/>
                </a:stretch>
              </a:blipFill>
            </p:spPr>
            <p:txBody>
              <a:bodyPr/>
              <a:lstStyle/>
              <a:p>
                <a:r>
                  <a:rPr lang="zh-CN" altLang="en-US">
                    <a:noFill/>
                  </a:rPr>
                  <a:t> </a:t>
                </a:r>
              </a:p>
            </p:txBody>
          </p:sp>
        </mc:Fallback>
      </mc:AlternateContent>
      <p:sp>
        <p:nvSpPr>
          <p:cNvPr id="11" name="Right Arrow 10"/>
          <p:cNvSpPr/>
          <p:nvPr/>
        </p:nvSpPr>
        <p:spPr>
          <a:xfrm>
            <a:off x="5031380" y="220812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575460" y="2283329"/>
                <a:ext cx="2770117" cy="3186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𝑑𝑡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𝑔𝑡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75460" y="2283329"/>
                <a:ext cx="2770117" cy="318677"/>
              </a:xfrm>
              <a:prstGeom prst="rect">
                <a:avLst/>
              </a:prstGeom>
              <a:blipFill rotWithShape="1">
                <a:blip r:embed="rId9"/>
                <a:stretch>
                  <a:fillRect l="-6" t="-158" r="-375" b="12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211960" y="873421"/>
                <a:ext cx="1482329"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4211960" y="873421"/>
                <a:ext cx="1482329" cy="298928"/>
              </a:xfrm>
              <a:prstGeom prst="rect">
                <a:avLst/>
              </a:prstGeom>
              <a:blipFill rotWithShape="1">
                <a:blip r:embed="rId7"/>
                <a:stretch>
                  <a:fillRect t="-99" r="-1697" b="46"/>
                </a:stretch>
              </a:blipFill>
            </p:spPr>
            <p:txBody>
              <a:bodyPr/>
              <a:lstStyle/>
              <a:p>
                <a:r>
                  <a:rPr lang="zh-CN" altLang="en-US">
                    <a:noFill/>
                  </a:rPr>
                  <a:t> </a:t>
                </a:r>
              </a:p>
            </p:txBody>
          </p:sp>
        </mc:Fallback>
      </mc:AlternateContent>
      <p:sp>
        <p:nvSpPr>
          <p:cNvPr id="3" name="TextBox 2"/>
          <p:cNvSpPr txBox="1"/>
          <p:nvPr/>
        </p:nvSpPr>
        <p:spPr>
          <a:xfrm>
            <a:off x="3563889" y="1364272"/>
            <a:ext cx="4392488" cy="646331"/>
          </a:xfrm>
          <a:prstGeom prst="rect">
            <a:avLst/>
          </a:prstGeom>
          <a:noFill/>
        </p:spPr>
        <p:txBody>
          <a:bodyPr wrap="square" rtlCol="0">
            <a:spAutoFit/>
          </a:bodyPr>
          <a:lstStyle/>
          <a:p>
            <a:r>
              <a:rPr lang="en-GB" dirty="0" smtClean="0"/>
              <a:t>We can describe the y-coordinate of the suitcase in respect to the time:</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143535" y="2916140"/>
                <a:ext cx="2329548"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143535" y="2916140"/>
                <a:ext cx="2329548" cy="518604"/>
              </a:xfrm>
              <a:prstGeom prst="rect">
                <a:avLst/>
              </a:prstGeom>
              <a:blipFill rotWithShape="1">
                <a:blip r:embed="rId8"/>
                <a:stretch>
                  <a:fillRect l="-7" t="-42" r="23"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048197" y="2100351"/>
                <a:ext cx="858505"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048197" y="2100351"/>
                <a:ext cx="858505" cy="524118"/>
              </a:xfrm>
              <a:prstGeom prst="rect">
                <a:avLst/>
              </a:prstGeom>
              <a:blipFill rotWithShape="1">
                <a:blip r:embed="rId9"/>
                <a:stretch>
                  <a:fillRect l="-8" t="-77" r="-3692" b="3"/>
                </a:stretch>
              </a:blipFill>
            </p:spPr>
            <p:txBody>
              <a:bodyPr/>
              <a:lstStyle/>
              <a:p>
                <a:r>
                  <a:rPr lang="zh-CN" altLang="en-US">
                    <a:noFill/>
                  </a:rPr>
                  <a:t> </a:t>
                </a:r>
              </a:p>
            </p:txBody>
          </p:sp>
        </mc:Fallback>
      </mc:AlternateContent>
      <p:sp>
        <p:nvSpPr>
          <p:cNvPr id="11" name="Right Arrow 10"/>
          <p:cNvSpPr/>
          <p:nvPr/>
        </p:nvSpPr>
        <p:spPr>
          <a:xfrm>
            <a:off x="5031380" y="220812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575460" y="2283329"/>
                <a:ext cx="2770117" cy="3186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𝑑𝑡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𝑔𝑡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75460" y="2283329"/>
                <a:ext cx="2770117" cy="318677"/>
              </a:xfrm>
              <a:prstGeom prst="rect">
                <a:avLst/>
              </a:prstGeom>
              <a:blipFill rotWithShape="1">
                <a:blip r:embed="rId10"/>
                <a:stretch>
                  <a:fillRect l="-6" t="-158" r="-375"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flipH="1">
                <a:off x="3563889" y="3709345"/>
                <a:ext cx="4994841" cy="646331"/>
              </a:xfrm>
              <a:prstGeom prst="rect">
                <a:avLst/>
              </a:prstGeom>
              <a:noFill/>
            </p:spPr>
            <p:txBody>
              <a:bodyPr wrap="square" rtlCol="0">
                <a:spAutoFit/>
              </a:bodyPr>
              <a:lstStyle/>
              <a:p>
                <a:r>
                  <a:rPr lang="en-GB" dirty="0" smtClean="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oMath>
                </a14:m>
                <a:r>
                  <a:rPr lang="en-GB" dirty="0" smtClean="0"/>
                  <a:t>is the y-coordinate of the suitcase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flipH="1">
                <a:off x="3563889" y="3709345"/>
                <a:ext cx="4994841" cy="646331"/>
              </a:xfrm>
              <a:prstGeom prst="rect">
                <a:avLst/>
              </a:prstGeom>
              <a:blipFill rotWithShape="1">
                <a:blip r:embed="rId11"/>
                <a:stretch>
                  <a:fillRect l="-5" t="-48" r="4" b="3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211960" y="873421"/>
                <a:ext cx="1482329"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4211960" y="873421"/>
                <a:ext cx="1482329" cy="298928"/>
              </a:xfrm>
              <a:prstGeom prst="rect">
                <a:avLst/>
              </a:prstGeom>
              <a:blipFill rotWithShape="1">
                <a:blip r:embed="rId7"/>
                <a:stretch>
                  <a:fillRect t="-99" r="-1697" b="46"/>
                </a:stretch>
              </a:blipFill>
            </p:spPr>
            <p:txBody>
              <a:bodyPr/>
              <a:lstStyle/>
              <a:p>
                <a:r>
                  <a:rPr lang="zh-CN" altLang="en-US">
                    <a:noFill/>
                  </a:rPr>
                  <a:t> </a:t>
                </a:r>
              </a:p>
            </p:txBody>
          </p:sp>
        </mc:Fallback>
      </mc:AlternateContent>
      <p:sp>
        <p:nvSpPr>
          <p:cNvPr id="3" name="TextBox 2"/>
          <p:cNvSpPr txBox="1"/>
          <p:nvPr/>
        </p:nvSpPr>
        <p:spPr>
          <a:xfrm>
            <a:off x="3563889" y="1364272"/>
            <a:ext cx="4392488" cy="646331"/>
          </a:xfrm>
          <a:prstGeom prst="rect">
            <a:avLst/>
          </a:prstGeom>
          <a:noFill/>
        </p:spPr>
        <p:txBody>
          <a:bodyPr wrap="square" rtlCol="0">
            <a:spAutoFit/>
          </a:bodyPr>
          <a:lstStyle/>
          <a:p>
            <a:r>
              <a:rPr lang="en-GB" dirty="0" smtClean="0"/>
              <a:t>We can describe the y-coordinate of the suitcase in respect to the time:</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143535" y="2916140"/>
                <a:ext cx="2329548"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143535" y="2916140"/>
                <a:ext cx="2329548" cy="518604"/>
              </a:xfrm>
              <a:prstGeom prst="rect">
                <a:avLst/>
              </a:prstGeom>
              <a:blipFill rotWithShape="1">
                <a:blip r:embed="rId8"/>
                <a:stretch>
                  <a:fillRect l="-7" t="-42" r="23"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048197" y="2100351"/>
                <a:ext cx="858505"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048197" y="2100351"/>
                <a:ext cx="858505" cy="524118"/>
              </a:xfrm>
              <a:prstGeom prst="rect">
                <a:avLst/>
              </a:prstGeom>
              <a:blipFill rotWithShape="1">
                <a:blip r:embed="rId9"/>
                <a:stretch>
                  <a:fillRect l="-8" t="-77" r="-3692" b="3"/>
                </a:stretch>
              </a:blipFill>
            </p:spPr>
            <p:txBody>
              <a:bodyPr/>
              <a:lstStyle/>
              <a:p>
                <a:r>
                  <a:rPr lang="zh-CN" altLang="en-US">
                    <a:noFill/>
                  </a:rPr>
                  <a:t> </a:t>
                </a:r>
              </a:p>
            </p:txBody>
          </p:sp>
        </mc:Fallback>
      </mc:AlternateContent>
      <p:sp>
        <p:nvSpPr>
          <p:cNvPr id="11" name="Right Arrow 10"/>
          <p:cNvSpPr/>
          <p:nvPr/>
        </p:nvSpPr>
        <p:spPr>
          <a:xfrm>
            <a:off x="5031380" y="220812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575460" y="2283329"/>
                <a:ext cx="2770117" cy="3186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𝑑𝑡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𝑔𝑡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75460" y="2283329"/>
                <a:ext cx="2770117" cy="318677"/>
              </a:xfrm>
              <a:prstGeom prst="rect">
                <a:avLst/>
              </a:prstGeom>
              <a:blipFill rotWithShape="1">
                <a:blip r:embed="rId10"/>
                <a:stretch>
                  <a:fillRect l="-6" t="-158" r="-375"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flipH="1">
                <a:off x="3563889" y="3709345"/>
                <a:ext cx="4994841" cy="646331"/>
              </a:xfrm>
              <a:prstGeom prst="rect">
                <a:avLst/>
              </a:prstGeom>
              <a:noFill/>
            </p:spPr>
            <p:txBody>
              <a:bodyPr wrap="square" rtlCol="0">
                <a:spAutoFit/>
              </a:bodyPr>
              <a:lstStyle/>
              <a:p>
                <a:r>
                  <a:rPr lang="en-GB" dirty="0" smtClean="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oMath>
                </a14:m>
                <a:r>
                  <a:rPr lang="en-GB" dirty="0" smtClean="0"/>
                  <a:t>is the y-coordinate of the suite case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flipH="1">
                <a:off x="3563889" y="3709345"/>
                <a:ext cx="4994841" cy="646331"/>
              </a:xfrm>
              <a:prstGeom prst="rect">
                <a:avLst/>
              </a:prstGeom>
              <a:blipFill rotWithShape="1">
                <a:blip r:embed="rId11"/>
                <a:stretch>
                  <a:fillRect l="-5" t="-48" r="4" b="33"/>
                </a:stretch>
              </a:blipFill>
            </p:spPr>
            <p:txBody>
              <a:bodyPr/>
              <a:lstStyle/>
              <a:p>
                <a:r>
                  <a:rPr lang="zh-CN" altLang="en-US">
                    <a:noFill/>
                  </a:rPr>
                  <a:t> </a:t>
                </a:r>
              </a:p>
            </p:txBody>
          </p:sp>
        </mc:Fallback>
      </mc:AlternateContent>
      <p:sp>
        <p:nvSpPr>
          <p:cNvPr id="22" name="TextBox 21"/>
          <p:cNvSpPr txBox="1"/>
          <p:nvPr/>
        </p:nvSpPr>
        <p:spPr>
          <a:xfrm flipH="1">
            <a:off x="3131840" y="4571025"/>
            <a:ext cx="6146969" cy="369332"/>
          </a:xfrm>
          <a:prstGeom prst="rect">
            <a:avLst/>
          </a:prstGeom>
          <a:noFill/>
        </p:spPr>
        <p:txBody>
          <a:bodyPr wrap="square" rtlCol="0">
            <a:spAutoFit/>
          </a:bodyPr>
          <a:lstStyle/>
          <a:p>
            <a:r>
              <a:rPr lang="en-GB" dirty="0" smtClean="0"/>
              <a:t>To find at which time the suitcase touch the ground:  </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79006" y="4988724"/>
                <a:ext cx="371396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𝑡</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79006" y="4988724"/>
                <a:ext cx="3713965" cy="518604"/>
              </a:xfrm>
              <a:prstGeom prst="rect">
                <a:avLst/>
              </a:prstGeom>
              <a:blipFill rotWithShape="1">
                <a:blip r:embed="rId12"/>
                <a:stretch>
                  <a:fillRect l="-8" t="-32" r="-253" b="1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9087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90878" y="4003611"/>
                <a:ext cx="188128" cy="276999"/>
              </a:xfrm>
              <a:prstGeom prst="rect">
                <a:avLst/>
              </a:prstGeom>
              <a:blipFill rotWithShape="1">
                <a:blip r:embed="rId1"/>
                <a:stretch>
                  <a:fillRect l="-68" t="-206" r="-16044"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211960" y="873421"/>
                <a:ext cx="1482329"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m:t>
                      </m:r>
                      <m:r>
                        <a:rPr lang="en-GB" b="0" i="1" smtClean="0">
                          <a:latin typeface="Cambria Math" panose="02040503050406030204" pitchFamily="18" charset="0"/>
                        </a:rPr>
                        <m:t>𝑔𝑡</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4211960" y="873421"/>
                <a:ext cx="1482329" cy="298928"/>
              </a:xfrm>
              <a:prstGeom prst="rect">
                <a:avLst/>
              </a:prstGeom>
              <a:blipFill rotWithShape="1">
                <a:blip r:embed="rId7"/>
                <a:stretch>
                  <a:fillRect t="-99" r="-1697" b="46"/>
                </a:stretch>
              </a:blipFill>
            </p:spPr>
            <p:txBody>
              <a:bodyPr/>
              <a:lstStyle/>
              <a:p>
                <a:r>
                  <a:rPr lang="zh-CN" altLang="en-US">
                    <a:noFill/>
                  </a:rPr>
                  <a:t> </a:t>
                </a:r>
              </a:p>
            </p:txBody>
          </p:sp>
        </mc:Fallback>
      </mc:AlternateContent>
      <p:sp>
        <p:nvSpPr>
          <p:cNvPr id="3" name="TextBox 2"/>
          <p:cNvSpPr txBox="1"/>
          <p:nvPr/>
        </p:nvSpPr>
        <p:spPr>
          <a:xfrm>
            <a:off x="3563889" y="1364272"/>
            <a:ext cx="4392488" cy="646331"/>
          </a:xfrm>
          <a:prstGeom prst="rect">
            <a:avLst/>
          </a:prstGeom>
          <a:noFill/>
        </p:spPr>
        <p:txBody>
          <a:bodyPr wrap="square" rtlCol="0">
            <a:spAutoFit/>
          </a:bodyPr>
          <a:lstStyle/>
          <a:p>
            <a:r>
              <a:rPr lang="en-GB" dirty="0" smtClean="0"/>
              <a:t>We can describe the y-coordinate of the suitcase in respect to the time:</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4143535" y="2916140"/>
                <a:ext cx="2329548"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4143535" y="2916140"/>
                <a:ext cx="2329548" cy="518604"/>
              </a:xfrm>
              <a:prstGeom prst="rect">
                <a:avLst/>
              </a:prstGeom>
              <a:blipFill rotWithShape="1">
                <a:blip r:embed="rId8"/>
                <a:stretch>
                  <a:fillRect l="-7" t="-42" r="23"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048197" y="2100351"/>
                <a:ext cx="858505"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𝑑𝑦</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048197" y="2100351"/>
                <a:ext cx="858505" cy="524118"/>
              </a:xfrm>
              <a:prstGeom prst="rect">
                <a:avLst/>
              </a:prstGeom>
              <a:blipFill rotWithShape="1">
                <a:blip r:embed="rId9"/>
                <a:stretch>
                  <a:fillRect l="-8" t="-77" r="-3692" b="3"/>
                </a:stretch>
              </a:blipFill>
            </p:spPr>
            <p:txBody>
              <a:bodyPr/>
              <a:lstStyle/>
              <a:p>
                <a:r>
                  <a:rPr lang="zh-CN" altLang="en-US">
                    <a:noFill/>
                  </a:rPr>
                  <a:t> </a:t>
                </a:r>
              </a:p>
            </p:txBody>
          </p:sp>
        </mc:Fallback>
      </mc:AlternateContent>
      <p:sp>
        <p:nvSpPr>
          <p:cNvPr id="11" name="Right Arrow 10"/>
          <p:cNvSpPr/>
          <p:nvPr/>
        </p:nvSpPr>
        <p:spPr>
          <a:xfrm>
            <a:off x="5031380" y="2208128"/>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5575460" y="2283329"/>
                <a:ext cx="2770117" cy="3186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𝑑𝑦</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𝑦</m:t>
                          </m:r>
                        </m:sub>
                      </m:sSub>
                      <m:r>
                        <a:rPr lang="en-GB" b="0" i="1" smtClean="0">
                          <a:latin typeface="Cambria Math" panose="02040503050406030204" pitchFamily="18" charset="0"/>
                        </a:rPr>
                        <m:t>𝑑𝑡</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
                            <a:rPr lang="en-GB" i="1">
                              <a:latin typeface="Cambria Math" panose="02040503050406030204" pitchFamily="18" charset="0"/>
                            </a:rPr>
                            <m:t>𝑔𝑡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575460" y="2283329"/>
                <a:ext cx="2770117" cy="318677"/>
              </a:xfrm>
              <a:prstGeom prst="rect">
                <a:avLst/>
              </a:prstGeom>
              <a:blipFill rotWithShape="1">
                <a:blip r:embed="rId10"/>
                <a:stretch>
                  <a:fillRect l="-6" t="-158" r="-375"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flipH="1">
                <a:off x="3563889" y="3709345"/>
                <a:ext cx="4994841" cy="646331"/>
              </a:xfrm>
              <a:prstGeom prst="rect">
                <a:avLst/>
              </a:prstGeom>
              <a:noFill/>
            </p:spPr>
            <p:txBody>
              <a:bodyPr wrap="square" rtlCol="0">
                <a:spAutoFit/>
              </a:bodyPr>
              <a:lstStyle/>
              <a:p>
                <a:r>
                  <a:rPr lang="en-GB" dirty="0" smtClean="0"/>
                  <a:t>where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oMath>
                </a14:m>
                <a:r>
                  <a:rPr lang="en-GB" dirty="0" smtClean="0"/>
                  <a:t>is the y-coordinate of the suite case 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smtClean="0"/>
                  <a:t>.</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flipH="1">
                <a:off x="3563889" y="3709345"/>
                <a:ext cx="4994841" cy="646331"/>
              </a:xfrm>
              <a:prstGeom prst="rect">
                <a:avLst/>
              </a:prstGeom>
              <a:blipFill rotWithShape="1">
                <a:blip r:embed="rId11"/>
                <a:stretch>
                  <a:fillRect l="-5" t="-48" r="4" b="33"/>
                </a:stretch>
              </a:blipFill>
            </p:spPr>
            <p:txBody>
              <a:bodyPr/>
              <a:lstStyle/>
              <a:p>
                <a:r>
                  <a:rPr lang="zh-CN" altLang="en-US">
                    <a:noFill/>
                  </a:rPr>
                  <a:t> </a:t>
                </a:r>
              </a:p>
            </p:txBody>
          </p:sp>
        </mc:Fallback>
      </mc:AlternateContent>
      <p:sp>
        <p:nvSpPr>
          <p:cNvPr id="22" name="TextBox 21"/>
          <p:cNvSpPr txBox="1"/>
          <p:nvPr/>
        </p:nvSpPr>
        <p:spPr>
          <a:xfrm flipH="1">
            <a:off x="3131840" y="4571025"/>
            <a:ext cx="6146969" cy="369332"/>
          </a:xfrm>
          <a:prstGeom prst="rect">
            <a:avLst/>
          </a:prstGeom>
          <a:noFill/>
        </p:spPr>
        <p:txBody>
          <a:bodyPr wrap="square" rtlCol="0">
            <a:spAutoFit/>
          </a:bodyPr>
          <a:lstStyle/>
          <a:p>
            <a:r>
              <a:rPr lang="en-GB" dirty="0" smtClean="0"/>
              <a:t>To find at which time the suitcase touch the ground:  </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2379006" y="4988724"/>
                <a:ext cx="371396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𝑡</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2379006" y="4988724"/>
                <a:ext cx="3713965" cy="518604"/>
              </a:xfrm>
              <a:prstGeom prst="rect">
                <a:avLst/>
              </a:prstGeom>
              <a:blipFill rotWithShape="1">
                <a:blip r:embed="rId12"/>
                <a:stretch>
                  <a:fillRect l="-8" t="-32" r="-253"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2410711" y="5735864"/>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2410711" y="5735864"/>
                <a:ext cx="3695499" cy="518604"/>
              </a:xfrm>
              <a:prstGeom prst="rect">
                <a:avLst/>
              </a:prstGeom>
              <a:blipFill rotWithShape="1">
                <a:blip r:embed="rId13"/>
                <a:stretch>
                  <a:fillRect l="-7" t="-105" r="-342"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556941" y="6258136"/>
                <a:ext cx="3000886" cy="391902"/>
              </a:xfrm>
              <a:prstGeom prst="rect">
                <a:avLst/>
              </a:prstGeom>
            </p:spPr>
            <p:txBody>
              <a:bodyPr wrap="none">
                <a:spAutoFit/>
              </a:bodyPr>
              <a:lstStyle/>
              <a:p>
                <a:r>
                  <a:rPr lang="en-GB" dirty="0"/>
                  <a:t>w</a:t>
                </a:r>
                <a:r>
                  <a:rPr lang="en-GB" dirty="0" smtClean="0"/>
                  <a:t>here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r>
                      <a:rPr lang="en-GB" b="0" i="1" smtClean="0">
                        <a:latin typeface="Cambria Math" panose="02040503050406030204" pitchFamily="18" charset="0"/>
                      </a:rPr>
                      <m:t>=</m:t>
                    </m:r>
                    <m:r>
                      <a:rPr lang="en-GB" b="0" i="1" smtClean="0">
                        <a:latin typeface="Cambria Math" panose="02040503050406030204" pitchFamily="18" charset="0"/>
                      </a:rPr>
                      <m:t>114</m:t>
                    </m:r>
                    <m:r>
                      <a:rPr lang="en-GB" b="0" i="1" smtClean="0">
                        <a:latin typeface="Cambria Math" panose="02040503050406030204" pitchFamily="18" charset="0"/>
                      </a:rPr>
                      <m:t> </m:t>
                    </m:r>
                    <m:r>
                      <a:rPr lang="en-GB" b="0" i="1" smtClean="0">
                        <a:latin typeface="Cambria Math" panose="02040503050406030204" pitchFamily="18" charset="0"/>
                      </a:rPr>
                      <m:t>𝑚</m:t>
                    </m:r>
                  </m:oMath>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556941" y="6258136"/>
                <a:ext cx="3000886" cy="391902"/>
              </a:xfrm>
              <a:prstGeom prst="rect">
                <a:avLst/>
              </a:prstGeom>
              <a:blipFill rotWithShape="1">
                <a:blip r:embed="rId14"/>
                <a:stretch>
                  <a:fillRect l="-2" t="-54" r="19" b="81"/>
                </a:stretch>
              </a:blipFill>
            </p:spPr>
            <p:txBody>
              <a:bodyPr/>
              <a:lstStyle/>
              <a:p>
                <a:r>
                  <a:rPr lang="zh-CN" altLang="en-US">
                    <a:noFill/>
                  </a:rPr>
                  <a:t> </a:t>
                </a:r>
              </a:p>
            </p:txBody>
          </p:sp>
        </mc:Fallback>
      </mc:AlternateContent>
      <p:sp>
        <p:nvSpPr>
          <p:cNvPr id="31" name="Right Arrow 30"/>
          <p:cNvSpPr/>
          <p:nvPr/>
        </p:nvSpPr>
        <p:spPr>
          <a:xfrm>
            <a:off x="1907704" y="5836753"/>
            <a:ext cx="419402" cy="400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1"/>
                <a:stretch>
                  <a:fillRect l="-9" t="-27" r="-4820" b="-3133"/>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1"/>
                <a:stretch>
                  <a:fillRect l="-9" t="-27" r="-4820" b="-3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386114" y="2928060"/>
                <a:ext cx="6757886" cy="1499898"/>
              </a:xfrm>
              <a:prstGeom prst="rect">
                <a:avLst/>
              </a:prstGeom>
              <a:noFill/>
            </p:spPr>
            <p:txBody>
              <a:bodyPr wrap="square" rtlCol="0">
                <a:spAutoFit/>
              </a:bodyPr>
              <a:lstStyle/>
              <a:p>
                <a:r>
                  <a:rPr lang="en-GB" dirty="0" smtClean="0"/>
                  <a:t>One solution will be a negative time, which will be not considered. One solution will be positive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a14:m>
                <a:r>
                  <a:rPr lang="en-US" dirty="0" smtClean="0"/>
                  <a:t>. </a:t>
                </a:r>
                <a:endParaRPr lang="en-US" dirty="0" smtClean="0"/>
              </a:p>
              <a:p>
                <a:endParaRPr lang="en-US" dirty="0"/>
              </a:p>
              <a:p>
                <a:r>
                  <a:rPr lang="en-US" dirty="0" smtClean="0"/>
                  <a:t>These two solutions must be real numbers (if you find a value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&lt;0 there is certainly a mistake somewhere).</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386114" y="2928060"/>
                <a:ext cx="6757886" cy="1499898"/>
              </a:xfrm>
              <a:prstGeom prst="rect">
                <a:avLst/>
              </a:prstGeom>
              <a:blipFill rotWithShape="1">
                <a:blip r:embed="rId12"/>
                <a:stretch>
                  <a:fillRect l="-6" t="-5" b="7"/>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
        <p:nvSpPr>
          <p:cNvPr id="6" name="TextBox 5"/>
          <p:cNvSpPr txBox="1"/>
          <p:nvPr/>
        </p:nvSpPr>
        <p:spPr>
          <a:xfrm>
            <a:off x="2555776" y="4725144"/>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3362407" y="4694764"/>
                <a:ext cx="101630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362407" y="4694764"/>
                <a:ext cx="1016304" cy="518604"/>
              </a:xfrm>
              <a:prstGeom prst="rect">
                <a:avLst/>
              </a:prstGeom>
              <a:blipFill rotWithShape="1">
                <a:blip r:embed="rId13"/>
                <a:stretch>
                  <a:fillRect l="-8" t="-40" r="38"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125018" y="4810243"/>
                <a:ext cx="866071"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125018" y="4810243"/>
                <a:ext cx="866071" cy="298928"/>
              </a:xfrm>
              <a:prstGeom prst="rect">
                <a:avLst/>
              </a:prstGeom>
              <a:blipFill rotWithShape="1">
                <a:blip r:embed="rId14"/>
                <a:stretch>
                  <a:fillRect l="-66" t="-39" r="-2729"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445852" y="4662411"/>
                <a:ext cx="1915781" cy="3919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6445852" y="4662411"/>
                <a:ext cx="1915781" cy="391902"/>
              </a:xfrm>
              <a:prstGeom prst="rect">
                <a:avLst/>
              </a:prstGeom>
              <a:blipFill rotWithShape="1">
                <a:blip r:embed="rId15"/>
                <a:stretch>
                  <a:fillRect l="-31" t="-61" r="31" b="8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cxnSp>
        <p:nvCxnSpPr>
          <p:cNvPr id="14" name="Straight Arrow Connector 13"/>
          <p:cNvCxnSpPr/>
          <p:nvPr/>
        </p:nvCxnSpPr>
        <p:spPr>
          <a:xfrm>
            <a:off x="-1260648" y="4124109"/>
            <a:ext cx="3384978" cy="36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6850" y="880678"/>
            <a:ext cx="0" cy="35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2123728" y="4003611"/>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23728" y="4003611"/>
                <a:ext cx="188128" cy="276999"/>
              </a:xfrm>
              <a:prstGeom prst="rect">
                <a:avLst/>
              </a:prstGeom>
              <a:blipFill rotWithShape="1">
                <a:blip r:embed="rId1"/>
                <a:stretch>
                  <a:fillRect l="-153" t="-206" r="-15959" b="27"/>
                </a:stretch>
              </a:blipFill>
            </p:spPr>
            <p:txBody>
              <a:bodyPr/>
              <a:lstStyle/>
              <a:p>
                <a:r>
                  <a:rPr lang="zh-CN" altLang="en-US">
                    <a:noFill/>
                  </a:rPr>
                  <a:t> </a:t>
                </a:r>
              </a:p>
            </p:txBody>
          </p:sp>
        </mc:Fallback>
      </mc:AlternateContent>
      <p:pic>
        <p:nvPicPr>
          <p:cNvPr id="19" name="Picture 18"/>
          <p:cNvPicPr>
            <a:picLocks noChangeAspect="1"/>
          </p:cNvPicPr>
          <p:nvPr/>
        </p:nvPicPr>
        <p:blipFill>
          <a:blip r:embed="rId2"/>
          <a:stretch>
            <a:fillRect/>
          </a:stretch>
        </p:blipFill>
        <p:spPr>
          <a:xfrm>
            <a:off x="1011964" y="3843724"/>
            <a:ext cx="498708" cy="704786"/>
          </a:xfrm>
          <a:prstGeom prst="rect">
            <a:avLst/>
          </a:prstGeom>
        </p:spPr>
      </p:pic>
      <mc:AlternateContent xmlns:mc="http://schemas.openxmlformats.org/markup-compatibility/2006">
        <mc:Choice xmlns:a14="http://schemas.microsoft.com/office/drawing/2010/main" Requires="a14">
          <p:sp>
            <p:nvSpPr>
              <p:cNvPr id="21" name="TextBox 20"/>
              <p:cNvSpPr txBox="1"/>
              <p:nvPr/>
            </p:nvSpPr>
            <p:spPr>
              <a:xfrm>
                <a:off x="240902" y="909256"/>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40902" y="909256"/>
                <a:ext cx="191526" cy="276999"/>
              </a:xfrm>
              <a:prstGeom prst="rect">
                <a:avLst/>
              </a:prstGeom>
              <a:blipFill rotWithShape="1">
                <a:blip r:embed="rId3"/>
                <a:stretch>
                  <a:fillRect l="-124" t="-206" r="-16249" b="27"/>
                </a:stretch>
              </a:blipFill>
            </p:spPr>
            <p:txBody>
              <a:bodyPr/>
              <a:lstStyle/>
              <a:p>
                <a:r>
                  <a:rPr lang="zh-CN" altLang="en-US">
                    <a:noFill/>
                  </a:rPr>
                  <a:t> </a:t>
                </a:r>
              </a:p>
            </p:txBody>
          </p:sp>
        </mc:Fallback>
      </mc:AlternateContent>
      <p:cxnSp>
        <p:nvCxnSpPr>
          <p:cNvPr id="25" name="Straight Arrow Connector 24"/>
          <p:cNvCxnSpPr/>
          <p:nvPr/>
        </p:nvCxnSpPr>
        <p:spPr>
          <a:xfrm>
            <a:off x="1261318" y="1334595"/>
            <a:ext cx="0" cy="27344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44977" y="2485970"/>
                <a:ext cx="69166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114</m:t>
                      </m:r>
                      <m:r>
                        <a:rPr lang="en-GB" b="0" i="1" smtClean="0">
                          <a:solidFill>
                            <a:srgbClr val="FF0000"/>
                          </a:solidFill>
                          <a:latin typeface="Cambria Math" panose="02040503050406030204" pitchFamily="18" charset="0"/>
                        </a:rPr>
                        <m:t> </m:t>
                      </m:r>
                      <m:r>
                        <a:rPr lang="en-GB" b="0" i="1"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44977" y="2485970"/>
                <a:ext cx="691664" cy="276999"/>
              </a:xfrm>
              <a:prstGeom prst="rect">
                <a:avLst/>
              </a:prstGeom>
              <a:blipFill rotWithShape="1">
                <a:blip r:embed="rId4"/>
                <a:stretch>
                  <a:fillRect l="-69" t="-209" r="-3949" b="30"/>
                </a:stretch>
              </a:blipFill>
            </p:spPr>
            <p:txBody>
              <a:bodyPr/>
              <a:lstStyle/>
              <a:p>
                <a:r>
                  <a:rPr lang="zh-CN" altLang="en-US">
                    <a:noFill/>
                  </a:rPr>
                  <a:t> </a:t>
                </a:r>
              </a:p>
            </p:txBody>
          </p:sp>
        </mc:Fallback>
      </mc:AlternateContent>
      <p:cxnSp>
        <p:nvCxnSpPr>
          <p:cNvPr id="15" name="Straight Arrow Connector 14"/>
          <p:cNvCxnSpPr/>
          <p:nvPr/>
        </p:nvCxnSpPr>
        <p:spPr>
          <a:xfrm flipV="1">
            <a:off x="1261318" y="1063769"/>
            <a:ext cx="1023624" cy="2769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1482949" y="884386"/>
                <a:ext cx="2878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482949" y="884386"/>
                <a:ext cx="287835" cy="276999"/>
              </a:xfrm>
              <a:prstGeom prst="rect">
                <a:avLst/>
              </a:prstGeom>
              <a:blipFill rotWithShape="1">
                <a:blip r:embed="rId5"/>
                <a:stretch>
                  <a:fillRect l="-78" t="-168" r="-11552" b="218"/>
                </a:stretch>
              </a:blipFill>
            </p:spPr>
            <p:txBody>
              <a:bodyPr/>
              <a:lstStyle/>
              <a:p>
                <a:r>
                  <a:rPr lang="zh-CN" altLang="en-US">
                    <a:noFill/>
                  </a:rPr>
                  <a:t> </a:t>
                </a:r>
              </a:p>
            </p:txBody>
          </p:sp>
        </mc:Fallback>
      </mc:AlternateContent>
      <p:cxnSp>
        <p:nvCxnSpPr>
          <p:cNvPr id="28" name="Straight Connector 27"/>
          <p:cNvCxnSpPr/>
          <p:nvPr/>
        </p:nvCxnSpPr>
        <p:spPr>
          <a:xfrm flipV="1">
            <a:off x="790809" y="1334595"/>
            <a:ext cx="1764967" cy="296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2079144" y="1123406"/>
            <a:ext cx="71599" cy="222068"/>
          </a:xfrm>
          <a:custGeom>
            <a:avLst/>
            <a:gdLst>
              <a:gd name="connsiteX0" fmla="*/ 65314 w 71599"/>
              <a:gd name="connsiteY0" fmla="*/ 222068 h 222068"/>
              <a:gd name="connsiteX1" fmla="*/ 65314 w 71599"/>
              <a:gd name="connsiteY1" fmla="*/ 143691 h 222068"/>
              <a:gd name="connsiteX2" fmla="*/ 0 w 71599"/>
              <a:gd name="connsiteY2" fmla="*/ 0 h 222068"/>
              <a:gd name="connsiteX3" fmla="*/ 0 w 71599"/>
              <a:gd name="connsiteY3" fmla="*/ 0 h 222068"/>
            </a:gdLst>
            <a:ahLst/>
            <a:cxnLst>
              <a:cxn ang="0">
                <a:pos x="connsiteX0" y="connsiteY0"/>
              </a:cxn>
              <a:cxn ang="0">
                <a:pos x="connsiteX1" y="connsiteY1"/>
              </a:cxn>
              <a:cxn ang="0">
                <a:pos x="connsiteX2" y="connsiteY2"/>
              </a:cxn>
              <a:cxn ang="0">
                <a:pos x="connsiteX3" y="connsiteY3"/>
              </a:cxn>
            </a:cxnLst>
            <a:rect l="l" t="t" r="r" b="b"/>
            <a:pathLst>
              <a:path w="71599" h="222068">
                <a:moveTo>
                  <a:pt x="65314" y="222068"/>
                </a:moveTo>
                <a:cubicBezTo>
                  <a:pt x="70757" y="201385"/>
                  <a:pt x="76200" y="180702"/>
                  <a:pt x="65314" y="143691"/>
                </a:cubicBezTo>
                <a:cubicBezTo>
                  <a:pt x="54428" y="106680"/>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p:cNvSpPr txBox="1"/>
              <p:nvPr/>
            </p:nvSpPr>
            <p:spPr>
              <a:xfrm>
                <a:off x="2210162" y="104775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2210162" y="1047756"/>
                <a:ext cx="194284" cy="276999"/>
              </a:xfrm>
              <a:prstGeom prst="rect">
                <a:avLst/>
              </a:prstGeom>
              <a:blipFill rotWithShape="1">
                <a:blip r:embed="rId6"/>
                <a:stretch>
                  <a:fillRect l="-186" t="-2" r="-155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3710305" y="826870"/>
                <a:ext cx="3695499"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m:rPr>
                          <m:sty m:val="p"/>
                        </m:rPr>
                        <a:rPr lang="en-GB" b="0" i="0" smtClean="0">
                          <a:latin typeface="Cambria Math" panose="02040503050406030204" pitchFamily="18" charset="0"/>
                        </a:rPr>
                        <m:t>t</m:t>
                      </m:r>
                      <m:r>
                        <a:rPr lang="en-GB" b="0" i="0"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𝑔𝑟𝑜𝑢𝑛𝑑</m:t>
                              </m:r>
                            </m:sub>
                          </m:sSub>
                        </m:e>
                      </m:d>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710305" y="826870"/>
                <a:ext cx="3695499" cy="518604"/>
              </a:xfrm>
              <a:prstGeom prst="rect">
                <a:avLst/>
              </a:prstGeom>
              <a:blipFill rotWithShape="1">
                <a:blip r:embed="rId7"/>
                <a:stretch>
                  <a:fillRect t="-19" r="-349"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4535580" y="1699545"/>
                <a:ext cx="1702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bt</m:t>
                      </m:r>
                      <m:r>
                        <a:rPr lang="en-GB" b="0" i="0"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535580" y="1699545"/>
                <a:ext cx="1702582" cy="276999"/>
              </a:xfrm>
              <a:prstGeom prst="rect">
                <a:avLst/>
              </a:prstGeom>
              <a:blipFill rotWithShape="1">
                <a:blip r:embed="rId8"/>
                <a:stretch>
                  <a:fillRect l="-24" t="-103" r="-713" b="-30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893074" y="2086566"/>
                <a:ext cx="1417439" cy="58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074" y="2086566"/>
                <a:ext cx="1417439" cy="581826"/>
              </a:xfrm>
              <a:prstGeom prst="rect">
                <a:avLst/>
              </a:prstGeom>
              <a:blipFill rotWithShape="1">
                <a:blip r:embed="rId9"/>
                <a:stretch>
                  <a:fillRect l="-1" t="-102" r="-1917"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386871" y="2102011"/>
                <a:ext cx="1422762" cy="5836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rPr>
                            <m:t>2</m:t>
                          </m:r>
                          <m:r>
                            <a:rPr lang="en-GB" b="0" i="1" smtClean="0">
                              <a:latin typeface="Cambria Math" panose="02040503050406030204" pitchFamily="18" charset="0"/>
                            </a:rPr>
                            <m:t>𝑎</m:t>
                          </m:r>
                        </m:den>
                      </m:f>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5386871" y="2102011"/>
                <a:ext cx="1422762" cy="583621"/>
              </a:xfrm>
              <a:prstGeom prst="rect">
                <a:avLst/>
              </a:prstGeom>
              <a:blipFill rotWithShape="1">
                <a:blip r:embed="rId10"/>
                <a:stretch>
                  <a:fillRect l="-12" t="-28" r="-1704"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7006133" y="2275914"/>
                <a:ext cx="1882054" cy="276999"/>
              </a:xfrm>
              <a:prstGeom prst="rect">
                <a:avLst/>
              </a:prstGeom>
              <a:noFill/>
            </p:spPr>
            <p:txBody>
              <a:bodyPr wrap="none" lIns="0" tIns="0" rIns="0" bIns="0" rtlCol="0">
                <a:spAutoFit/>
              </a:bodyPr>
              <a:lstStyle/>
              <a:p>
                <a:r>
                  <a:rPr lang="en-US" dirty="0">
                    <a:ea typeface="Cambria Math" panose="02040503050406030204" pitchFamily="18" charset="0"/>
                  </a:rPr>
                  <a:t>w</a:t>
                </a:r>
                <a:r>
                  <a:rPr lang="en-US" dirty="0" smtClean="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𝑏</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𝑎𝑐</m:t>
                    </m:r>
                  </m:oMath>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7006133" y="2275914"/>
                <a:ext cx="1882054" cy="276999"/>
              </a:xfrm>
              <a:prstGeom prst="rect">
                <a:avLst/>
              </a:prstGeom>
              <a:blipFill rotWithShape="1">
                <a:blip r:embed="rId11"/>
                <a:stretch>
                  <a:fillRect l="-9" t="-27" r="-4820" b="-31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386114" y="2928060"/>
                <a:ext cx="6757886" cy="1499898"/>
              </a:xfrm>
              <a:prstGeom prst="rect">
                <a:avLst/>
              </a:prstGeom>
              <a:noFill/>
            </p:spPr>
            <p:txBody>
              <a:bodyPr wrap="square" rtlCol="0">
                <a:spAutoFit/>
              </a:bodyPr>
              <a:lstStyle/>
              <a:p>
                <a:r>
                  <a:rPr lang="en-GB" dirty="0" smtClean="0"/>
                  <a:t>One solution will be a negative time, which will be not considered. One solution will be positive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oMath>
                </a14:m>
                <a:r>
                  <a:rPr lang="en-US" dirty="0" smtClean="0"/>
                  <a:t>. </a:t>
                </a:r>
                <a:endParaRPr lang="en-US" dirty="0" smtClean="0"/>
              </a:p>
              <a:p>
                <a:endParaRPr lang="en-US" dirty="0"/>
              </a:p>
              <a:p>
                <a:r>
                  <a:rPr lang="en-US" dirty="0" smtClean="0"/>
                  <a:t>These two solutions must be real numbers (if you find a value of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&lt;0 there is certainly a mistake somewhere).</a:t>
                </a:r>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2386114" y="2928060"/>
                <a:ext cx="6757886" cy="1499898"/>
              </a:xfrm>
              <a:prstGeom prst="rect">
                <a:avLst/>
              </a:prstGeom>
              <a:blipFill rotWithShape="1">
                <a:blip r:embed="rId12"/>
                <a:stretch>
                  <a:fillRect l="-6" t="-5" b="7"/>
                </a:stretch>
              </a:blipFill>
            </p:spPr>
            <p:txBody>
              <a:bodyPr/>
              <a:lstStyle/>
              <a:p>
                <a:r>
                  <a:rPr lang="zh-CN" altLang="en-US">
                    <a:noFill/>
                  </a:rPr>
                  <a:t> </a:t>
                </a:r>
              </a:p>
            </p:txBody>
          </p:sp>
        </mc:Fallback>
      </mc:AlternateContent>
      <p:sp>
        <p:nvSpPr>
          <p:cNvPr id="13" name="TextBox 12"/>
          <p:cNvSpPr txBox="1"/>
          <p:nvPr/>
        </p:nvSpPr>
        <p:spPr>
          <a:xfrm>
            <a:off x="2962608" y="1258174"/>
            <a:ext cx="5352747" cy="369332"/>
          </a:xfrm>
          <a:prstGeom prst="rect">
            <a:avLst/>
          </a:prstGeom>
          <a:noFill/>
        </p:spPr>
        <p:txBody>
          <a:bodyPr wrap="none" rtlCol="0">
            <a:spAutoFit/>
          </a:bodyPr>
          <a:lstStyle/>
          <a:p>
            <a:r>
              <a:rPr lang="en-GB" dirty="0" smtClean="0"/>
              <a:t>Equation of the form (2</a:t>
            </a:r>
            <a:r>
              <a:rPr lang="en-GB" baseline="30000" dirty="0" smtClean="0"/>
              <a:t>nd</a:t>
            </a:r>
            <a:r>
              <a:rPr lang="en-GB" dirty="0" smtClean="0"/>
              <a:t> degree polynomial equation): </a:t>
            </a:r>
            <a:endParaRPr lang="en-US" dirty="0"/>
          </a:p>
        </p:txBody>
      </p:sp>
      <p:sp>
        <p:nvSpPr>
          <p:cNvPr id="22" name="TextBox 21"/>
          <p:cNvSpPr txBox="1"/>
          <p:nvPr/>
        </p:nvSpPr>
        <p:spPr>
          <a:xfrm>
            <a:off x="2489199" y="1798963"/>
            <a:ext cx="1120820" cy="369332"/>
          </a:xfrm>
          <a:prstGeom prst="rect">
            <a:avLst/>
          </a:prstGeom>
          <a:noFill/>
        </p:spPr>
        <p:txBody>
          <a:bodyPr wrap="none" rtlCol="0">
            <a:spAutoFit/>
          </a:bodyPr>
          <a:lstStyle/>
          <a:p>
            <a:r>
              <a:rPr lang="en-GB" dirty="0" smtClean="0"/>
              <a:t>Solutions:</a:t>
            </a:r>
            <a:endParaRPr lang="en-US" dirty="0"/>
          </a:p>
        </p:txBody>
      </p:sp>
      <p:sp>
        <p:nvSpPr>
          <p:cNvPr id="6" name="TextBox 5"/>
          <p:cNvSpPr txBox="1"/>
          <p:nvPr/>
        </p:nvSpPr>
        <p:spPr>
          <a:xfrm>
            <a:off x="2555776" y="4725144"/>
            <a:ext cx="806631" cy="369332"/>
          </a:xfrm>
          <a:prstGeom prst="rect">
            <a:avLst/>
          </a:prstGeom>
          <a:noFill/>
        </p:spPr>
        <p:txBody>
          <a:bodyPr wrap="none" rtlCol="0">
            <a:spAutoFit/>
          </a:bodyPr>
          <a:lstStyle/>
          <a:p>
            <a:r>
              <a:rPr lang="en-GB" dirty="0"/>
              <a:t>w</a:t>
            </a:r>
            <a:r>
              <a:rPr lang="en-GB" dirty="0" smtClean="0"/>
              <a:t>here </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3362407" y="4694764"/>
                <a:ext cx="101630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𝑔</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362407" y="4694764"/>
                <a:ext cx="1016304" cy="518604"/>
              </a:xfrm>
              <a:prstGeom prst="rect">
                <a:avLst/>
              </a:prstGeom>
              <a:blipFill rotWithShape="1">
                <a:blip r:embed="rId13"/>
                <a:stretch>
                  <a:fillRect l="-8" t="-40" r="38"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125018" y="4810243"/>
                <a:ext cx="866071" cy="298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𝑦</m:t>
                          </m:r>
                        </m:sub>
                      </m:sSub>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5125018" y="4810243"/>
                <a:ext cx="866071" cy="298928"/>
              </a:xfrm>
              <a:prstGeom prst="rect">
                <a:avLst/>
              </a:prstGeom>
              <a:blipFill rotWithShape="1">
                <a:blip r:embed="rId14"/>
                <a:stretch>
                  <a:fillRect l="-66" t="-39" r="-2729"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6445852" y="4662411"/>
                <a:ext cx="1915781" cy="3919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6445852" y="4662411"/>
                <a:ext cx="1915781" cy="391902"/>
              </a:xfrm>
              <a:prstGeom prst="rect">
                <a:avLst/>
              </a:prstGeom>
              <a:blipFill rotWithShape="1">
                <a:blip r:embed="rId15"/>
                <a:stretch>
                  <a:fillRect l="-31" t="-61" r="31"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1907704" y="5476761"/>
                <a:ext cx="5646033" cy="871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𝑔𝑟𝑜𝑢𝑛𝑑</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m:t>
                              </m:r>
                            </m:e>
                          </m:rad>
                        </m:num>
                        <m:den>
                          <m:r>
                            <a:rPr lang="en-GB" b="0" i="1" smtClean="0">
                              <a:latin typeface="Cambria Math" panose="02040503050406030204" pitchFamily="18" charset="0"/>
                              <a:ea typeface="Cambria Math" panose="02040503050406030204" pitchFamily="18" charset="0"/>
                            </a:rPr>
                            <m:t>𝑔</m:t>
                          </m:r>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𝑦</m:t>
                              </m:r>
                            </m:sub>
                          </m:sSub>
                          <m:r>
                            <a:rPr lang="en-GB" i="1">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𝑣</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sub>
                                  </m:sSub>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e>
                              </m:d>
                            </m:e>
                          </m:rad>
                        </m:num>
                        <m:den>
                          <m:r>
                            <a:rPr lang="en-GB" i="1">
                              <a:latin typeface="Cambria Math" panose="02040503050406030204" pitchFamily="18" charset="0"/>
                              <a:ea typeface="Cambria Math" panose="02040503050406030204" pitchFamily="18" charset="0"/>
                            </a:rPr>
                            <m:t>𝑔</m:t>
                          </m:r>
                        </m:den>
                      </m:f>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1907704" y="5476761"/>
                <a:ext cx="5646033" cy="871201"/>
              </a:xfrm>
              <a:prstGeom prst="rect">
                <a:avLst/>
              </a:prstGeom>
              <a:blipFill rotWithShape="1">
                <a:blip r:embed="rId16"/>
                <a:stretch>
                  <a:fillRect l="-3" t="-60" r="7" b="58"/>
                </a:stretch>
              </a:blipFill>
            </p:spPr>
            <p:txBody>
              <a:bodyPr/>
              <a:lstStyle/>
              <a:p>
                <a:r>
                  <a:rPr lang="zh-CN" altLang="en-US">
                    <a:noFill/>
                  </a:rPr>
                  <a:t> </a:t>
                </a:r>
              </a:p>
            </p:txBody>
          </p:sp>
        </mc:Fallback>
      </mc:AlternateContent>
      <p:sp>
        <p:nvSpPr>
          <p:cNvPr id="11" name="TextBox 10"/>
          <p:cNvSpPr txBox="1"/>
          <p:nvPr/>
        </p:nvSpPr>
        <p:spPr>
          <a:xfrm>
            <a:off x="5555426" y="6452740"/>
            <a:ext cx="3153427" cy="369332"/>
          </a:xfrm>
          <a:prstGeom prst="rect">
            <a:avLst/>
          </a:prstGeom>
          <a:noFill/>
        </p:spPr>
        <p:txBody>
          <a:bodyPr wrap="none" rtlCol="0">
            <a:spAutoFit/>
          </a:bodyPr>
          <a:lstStyle/>
          <a:p>
            <a:r>
              <a:rPr lang="en-GB" dirty="0" smtClean="0"/>
              <a:t>The second solution is negative.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12" y="-63096"/>
            <a:ext cx="8229600" cy="1143000"/>
          </a:xfrm>
        </p:spPr>
        <p:txBody>
          <a:bodyPr/>
          <a:lstStyle/>
          <a:p>
            <a:r>
              <a:rPr lang="en-GB" sz="3600" dirty="0" smtClean="0"/>
              <a:t>Ex. A parabolic motion </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0" name="Rectangle 19"/>
              <p:cNvSpPr/>
              <p:nvPr/>
            </p:nvSpPr>
            <p:spPr>
              <a:xfrm>
                <a:off x="2204830" y="3460691"/>
                <a:ext cx="2915157" cy="65601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𝑣</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sub>
                              </m:sSub>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e>
                          </m:d>
                        </m:e>
                      </m:ra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2204830" y="3460691"/>
                <a:ext cx="2915157" cy="656013"/>
              </a:xfrm>
              <a:prstGeom prst="rect">
                <a:avLst/>
              </a:prstGeom>
              <a:blipFill rotWithShape="1">
                <a:blip r:embed="rId1"/>
                <a:stretch>
                  <a:fillRect l="-4" t="-88" r="21" b="97"/>
                </a:stretch>
              </a:blipFill>
            </p:spPr>
            <p:txBody>
              <a:bodyPr/>
              <a:lstStyle/>
              <a:p>
                <a:r>
                  <a:rPr lang="zh-CN" altLang="en-US">
                    <a:noFill/>
                  </a:rPr>
                  <a:t> </a:t>
                </a:r>
              </a:p>
            </p:txBody>
          </p:sp>
        </mc:Fallback>
      </mc:AlternateContent>
      <p:cxnSp>
        <p:nvCxnSpPr>
          <p:cNvPr id="51" name="Straight Arrow Connector 50"/>
          <p:cNvCxnSpPr/>
          <p:nvPr/>
        </p:nvCxnSpPr>
        <p:spPr>
          <a:xfrm flipH="1">
            <a:off x="5364088" y="3788697"/>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p:cNvSpPr txBox="1"/>
              <p:nvPr/>
            </p:nvSpPr>
            <p:spPr>
              <a:xfrm>
                <a:off x="6431025" y="3785162"/>
                <a:ext cx="44523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6431025" y="3785162"/>
                <a:ext cx="445231" cy="276999"/>
              </a:xfrm>
              <a:prstGeom prst="rect">
                <a:avLst/>
              </a:prstGeom>
              <a:blipFill rotWithShape="1">
                <a:blip r:embed="rId2"/>
                <a:stretch>
                  <a:fillRect l="-85" t="-203" r="-36262" b="-24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6" name="Rectangle 55"/>
              <p:cNvSpPr/>
              <p:nvPr/>
            </p:nvSpPr>
            <p:spPr>
              <a:xfrm>
                <a:off x="2378083" y="1160648"/>
                <a:ext cx="2741904" cy="4116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𝑣</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sub>
                          </m:sSub>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𝑔</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𝑔𝑟𝑜𝑢𝑛𝑑</m:t>
                              </m:r>
                            </m:sub>
                          </m:sSub>
                        </m:e>
                      </m:d>
                    </m:oMath>
                  </m:oMathPara>
                </a14:m>
                <a:endParaRPr lang="en-US" dirty="0"/>
              </a:p>
            </p:txBody>
          </p:sp>
        </mc:Choice>
        <mc:Fallback>
          <p:sp>
            <p:nvSpPr>
              <p:cNvPr id="56" name="Rectangle 55"/>
              <p:cNvSpPr>
                <a:spLocks noRot="1" noChangeAspect="1" noMove="1" noResize="1" noEditPoints="1" noAdjustHandles="1" noChangeArrowheads="1" noChangeShapeType="1" noTextEdit="1"/>
              </p:cNvSpPr>
              <p:nvPr/>
            </p:nvSpPr>
            <p:spPr>
              <a:xfrm>
                <a:off x="2378083" y="1160648"/>
                <a:ext cx="2741904" cy="411651"/>
              </a:xfrm>
              <a:prstGeom prst="rect">
                <a:avLst/>
              </a:prstGeom>
              <a:blipFill rotWithShape="1">
                <a:blip r:embed="rId3"/>
                <a:stretch>
                  <a:fillRect t="-122" r="23" b="9"/>
                </a:stretch>
              </a:blipFill>
            </p:spPr>
            <p:txBody>
              <a:bodyPr/>
              <a:lstStyle/>
              <a:p>
                <a:r>
                  <a:rPr lang="zh-CN" altLang="en-US">
                    <a:noFill/>
                  </a:rPr>
                  <a:t> </a:t>
                </a:r>
              </a:p>
            </p:txBody>
          </p:sp>
        </mc:Fallback>
      </mc:AlternateContent>
      <p:cxnSp>
        <p:nvCxnSpPr>
          <p:cNvPr id="57" name="Straight Arrow Connector 56"/>
          <p:cNvCxnSpPr/>
          <p:nvPr/>
        </p:nvCxnSpPr>
        <p:spPr>
          <a:xfrm flipH="1">
            <a:off x="5345777" y="1366473"/>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6385923" y="1227973"/>
                <a:ext cx="7970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6385923" y="1227973"/>
                <a:ext cx="797078" cy="276999"/>
              </a:xfrm>
              <a:prstGeom prst="rect">
                <a:avLst/>
              </a:prstGeom>
              <a:blipFill rotWithShape="1">
                <a:blip r:embed="rId4"/>
                <a:stretch>
                  <a:fillRect l="-46" t="-187" r="-2485" b="-29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2274261" y="2605094"/>
                <a:ext cx="689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US"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2274261" y="2605094"/>
                <a:ext cx="689741" cy="276999"/>
              </a:xfrm>
              <a:prstGeom prst="rect">
                <a:avLst/>
              </a:prstGeom>
              <a:blipFill rotWithShape="1">
                <a:blip r:embed="rId5"/>
                <a:stretch>
                  <a:fillRect l="-47" t="-117" r="-3156" b="-2584"/>
                </a:stretch>
              </a:blipFill>
            </p:spPr>
            <p:txBody>
              <a:bodyPr/>
              <a:lstStyle/>
              <a:p>
                <a:r>
                  <a:rPr lang="zh-CN" altLang="en-US">
                    <a:noFill/>
                  </a:rPr>
                  <a:t> </a:t>
                </a:r>
              </a:p>
            </p:txBody>
          </p:sp>
        </mc:Fallback>
      </mc:AlternateContent>
      <p:cxnSp>
        <p:nvCxnSpPr>
          <p:cNvPr id="60" name="Straight Arrow Connector 59"/>
          <p:cNvCxnSpPr/>
          <p:nvPr/>
        </p:nvCxnSpPr>
        <p:spPr>
          <a:xfrm flipV="1">
            <a:off x="2619131" y="1700808"/>
            <a:ext cx="116665" cy="674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3923928" y="1700808"/>
            <a:ext cx="288032" cy="337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211960" y="1700808"/>
            <a:ext cx="216024" cy="337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p:cNvSpPr txBox="1"/>
              <p:nvPr/>
            </p:nvSpPr>
            <p:spPr>
              <a:xfrm>
                <a:off x="4084137" y="2098342"/>
                <a:ext cx="25564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4084137" y="2098342"/>
                <a:ext cx="255646" cy="276999"/>
              </a:xfrm>
              <a:prstGeom prst="rect">
                <a:avLst/>
              </a:prstGeom>
              <a:blipFill rotWithShape="1">
                <a:blip r:embed="rId6"/>
                <a:stretch>
                  <a:fillRect l="-177" t="-109" r="-12096" b="159"/>
                </a:stretch>
              </a:blipFill>
            </p:spPr>
            <p:txBody>
              <a:bodyPr/>
              <a:lstStyle/>
              <a:p>
                <a:r>
                  <a:rPr lang="zh-CN" altLang="en-US">
                    <a:noFill/>
                  </a:rPr>
                  <a:t> </a:t>
                </a:r>
              </a:p>
            </p:txBody>
          </p:sp>
        </mc:Fallback>
      </mc:AlternateContent>
      <p:cxnSp>
        <p:nvCxnSpPr>
          <p:cNvPr id="64" name="Straight Arrow Connector 63"/>
          <p:cNvCxnSpPr/>
          <p:nvPr/>
        </p:nvCxnSpPr>
        <p:spPr>
          <a:xfrm flipH="1" flipV="1">
            <a:off x="3491880" y="1700808"/>
            <a:ext cx="170528" cy="1042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3503142" y="2824337"/>
                <a:ext cx="68974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503142" y="2824337"/>
                <a:ext cx="689741" cy="276999"/>
              </a:xfrm>
              <a:prstGeom prst="rect">
                <a:avLst/>
              </a:prstGeom>
              <a:blipFill rotWithShape="1">
                <a:blip r:embed="rId7"/>
                <a:stretch>
                  <a:fillRect l="-70" t="-178" r="-3133" b="-298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30187</Words>
  <Application>WPS 演示</Application>
  <PresentationFormat>On-screen Show (4:3)</PresentationFormat>
  <Paragraphs>2403</Paragraphs>
  <Slides>108</Slides>
  <Notes>105</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39</vt:i4>
      </vt:variant>
      <vt:variant>
        <vt:lpstr>幻灯片标题</vt:lpstr>
      </vt:variant>
      <vt:variant>
        <vt:i4>108</vt:i4>
      </vt:variant>
    </vt:vector>
  </HeadingPairs>
  <TitlesOfParts>
    <vt:vector size="162" baseType="lpstr">
      <vt:lpstr>Arial</vt:lpstr>
      <vt:lpstr>宋体</vt:lpstr>
      <vt:lpstr>Wingdings</vt:lpstr>
      <vt:lpstr>Times New Roman</vt:lpstr>
      <vt:lpstr>微软雅黑</vt:lpstr>
      <vt:lpstr>Cambria Math</vt:lpstr>
      <vt:lpstr>Arial Unicode MS</vt:lpstr>
      <vt:lpstr>Garamond</vt:lpstr>
      <vt:lpstr>楷体_GB2312</vt:lpstr>
      <vt:lpstr>Symbol</vt:lpstr>
      <vt:lpstr>新宋体</vt:lpstr>
      <vt:lpstr>MS Mincho</vt:lpstr>
      <vt:lpstr>Segoe Print</vt:lpstr>
      <vt:lpstr>自定义设计方案</vt:lpstr>
      <vt:lpstr>默认设计模板</vt:lpstr>
      <vt:lpstr>Equation.3</vt:lpstr>
      <vt:lpstr>Equation.3</vt:lpstr>
      <vt:lpstr>Equation.3</vt:lpstr>
      <vt:lpstr>Equation.3</vt:lpstr>
      <vt:lpstr>Equation.DSMT4</vt:lpstr>
      <vt:lpstr>Equation.DSMT4</vt:lpstr>
      <vt:lpstr>Equation.3</vt:lpstr>
      <vt:lpstr>Equation.3</vt:lpstr>
      <vt:lpstr>Equation.3</vt:lpstr>
      <vt:lpstr>Equation.DSMT4</vt:lpstr>
      <vt:lpstr>Equation.DSMT4</vt:lpstr>
      <vt:lpstr>Equation.3</vt:lpstr>
      <vt:lpstr>Equation.3</vt:lpstr>
      <vt:lpstr>Equation.3</vt:lpstr>
      <vt:lpstr>Equation.3</vt:lpstr>
      <vt:lpstr>Equation.DSMT4</vt:lpstr>
      <vt:lpstr>Equation.DSMT4</vt:lpstr>
      <vt:lpstr>Equation.3</vt:lpstr>
      <vt:lpstr>Equation.3</vt:lpstr>
      <vt:lpstr>Equation.3</vt:lpstr>
      <vt:lpstr>Equation.DSMT4</vt:lpstr>
      <vt:lpstr>Equation.DSMT4</vt:lpstr>
      <vt:lpstr>Equation.3</vt:lpstr>
      <vt:lpstr>Equation.3</vt:lpstr>
      <vt:lpstr>Equation.3</vt:lpstr>
      <vt:lpstr>Equation.3</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Equation.3</vt:lpstr>
      <vt:lpstr>Equation.DSMT4</vt:lpstr>
      <vt:lpstr>Equation.DSMT4</vt:lpstr>
      <vt:lpstr>PARLER LENTEMENT</vt:lpstr>
      <vt:lpstr>University Physics – Mechanics: Lecture 3 </vt:lpstr>
      <vt:lpstr>1.3. Acceleration in intrinsic coordinates </vt:lpstr>
      <vt:lpstr>Intrinsic coordinates: Normal and tangent components of the acceleration vector</vt:lpstr>
      <vt:lpstr>Intrinsic coordinates: Normal and tangent components of the acceleration vector</vt:lpstr>
      <vt:lpstr>Intrinsic coordinates: 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Normal and tangent components of the acceleration vector</vt:lpstr>
      <vt:lpstr>About the radius of curvature of the trajectory </vt:lpstr>
      <vt:lpstr>Solution </vt:lpstr>
      <vt:lpstr>Solution </vt:lpstr>
      <vt:lpstr>Solution </vt:lpstr>
      <vt:lpstr>Solution </vt:lpstr>
      <vt:lpstr>Solution </vt:lpstr>
      <vt:lpstr>Solution </vt:lpstr>
      <vt:lpstr>Solution </vt:lpstr>
      <vt:lpstr>1.4. Description of the circular motion</vt:lpstr>
      <vt:lpstr>Case of the uniform circular motion </vt:lpstr>
      <vt:lpstr>Case of the uniform circular motion </vt:lpstr>
      <vt:lpstr>Case of the uniform circular motion </vt:lpstr>
      <vt:lpstr>Case of the uniform circular motion </vt:lpstr>
      <vt:lpstr>Case of the uniform circular motion </vt:lpstr>
      <vt:lpstr>Case of the uniform circular motion </vt:lpstr>
      <vt:lpstr>Case of the uniform circular motion </vt:lpstr>
      <vt:lpstr>Case of the non-uniform circular motion </vt:lpstr>
      <vt:lpstr>Case of the non-uniform circular motion </vt:lpstr>
      <vt:lpstr>Case of the non-uniform circular motion </vt:lpstr>
      <vt:lpstr>Case of the non-uniform circular motion </vt:lpstr>
      <vt:lpstr>Case of the non-uniform circular motion </vt:lpstr>
      <vt:lpstr>Angular velocity and angular acceleration</vt:lpstr>
      <vt:lpstr>Angular velocity and angular acceleration</vt:lpstr>
      <vt:lpstr>Angular velocity and angular acceleration</vt:lpstr>
      <vt:lpstr>Angular velocity and angular acceleration</vt:lpstr>
      <vt:lpstr>Angular velocity and angular acceleration</vt:lpstr>
      <vt:lpstr>Angular velocity and angular acceleration</vt:lpstr>
      <vt:lpstr>Angular velocity and angular acceleration</vt:lpstr>
      <vt:lpstr>PowerPoint 演示文稿</vt:lpstr>
      <vt:lpstr>Introduction</vt:lpstr>
      <vt:lpstr>Introduction</vt:lpstr>
      <vt:lpstr>Introduction</vt:lpstr>
      <vt:lpstr>Introduction</vt:lpstr>
      <vt:lpstr>Introduction</vt:lpstr>
      <vt:lpstr>Introduction</vt:lpstr>
      <vt:lpstr>PowerPoint 演示文稿</vt:lpstr>
      <vt:lpstr>Two reference frames S and S’</vt:lpstr>
      <vt:lpstr>Two reference frames S and S’</vt:lpstr>
      <vt:lpstr>Two reference frames S and S’</vt:lpstr>
      <vt:lpstr>Two reference frames S and S’</vt:lpstr>
      <vt:lpstr>Two reference frames S and S’</vt:lpstr>
      <vt:lpstr>Two reference frames S and S’</vt:lpstr>
      <vt:lpstr>Two reference frames S and S’</vt:lpstr>
      <vt:lpstr>Two reference frames S and S’</vt:lpstr>
      <vt:lpstr>Two reference frames S and S’</vt:lpstr>
      <vt:lpstr>Two reference frames S and S’</vt:lpstr>
      <vt:lpstr>Relative motion</vt:lpstr>
      <vt:lpstr>Relative motion</vt:lpstr>
      <vt:lpstr>Relative motion</vt:lpstr>
      <vt:lpstr>Relative motion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Inertial reference frames</vt:lpstr>
      <vt:lpstr>Inertial reference frames</vt:lpstr>
      <vt:lpstr>Inertial reference frames</vt:lpstr>
      <vt:lpstr>PowerPoint 演示文稿</vt:lpstr>
      <vt:lpstr>PowerPoint 演示文稿</vt:lpstr>
      <vt:lpstr>PowerPoint 演示文稿</vt:lpstr>
      <vt:lpstr>PowerPoint 演示文稿</vt:lpstr>
      <vt:lpstr>Ex. A parabolic motion</vt:lpstr>
      <vt:lpstr>Ex. A parabolic motion </vt:lpstr>
      <vt:lpstr>Ex. A parabolic motion </vt:lpstr>
      <vt:lpstr>Ex. A parabolic motion </vt:lpstr>
      <vt:lpstr>Ex. A parabolic motion </vt:lpstr>
      <vt:lpstr>Ex. A parabolic motion </vt:lpstr>
      <vt:lpstr>Ex. A parabolic motion </vt:lpstr>
      <vt:lpstr>Ex. A parabolic motion</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Ex. A parabolic motion </vt:lpstr>
      <vt:lpstr>About SI units:</vt:lpstr>
      <vt:lpstr>About SI units:</vt:lpstr>
      <vt:lpstr>About SI units:</vt:lpstr>
      <vt:lpstr>About SI units:</vt:lpstr>
      <vt:lpstr>End of the lesson 3</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2484</cp:revision>
  <dcterms:created xsi:type="dcterms:W3CDTF">2005-09-11T15:39:00Z</dcterms:created>
  <dcterms:modified xsi:type="dcterms:W3CDTF">2022-02-23T03:13:38Z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0BBA2E1F4DE24AE68343009F76342BCC</vt:lpwstr>
  </property>
  <property fmtid="{D5CDD505-2E9C-101B-9397-08002B2CF9AE}" pid="3" name="KSOProductBuildVer">
    <vt:lpwstr>2052-11.1.0.11365</vt:lpwstr>
  </property>
</Properties>
</file>