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showSpecialPlsOnTitleSld="0">
  <p:sldMasterIdLst>
    <p:sldMasterId id="2147483648" r:id="rId1"/>
    <p:sldMasterId id="2147483660" r:id="rId3"/>
  </p:sldMasterIdLst>
  <p:notesMasterIdLst>
    <p:notesMasterId r:id="rId6"/>
  </p:notesMasterIdLst>
  <p:sldIdLst>
    <p:sldId id="1555" r:id="rId4"/>
    <p:sldId id="1453" r:id="rId5"/>
    <p:sldId id="1617" r:id="rId7"/>
    <p:sldId id="1556" r:id="rId8"/>
    <p:sldId id="1557" r:id="rId9"/>
    <p:sldId id="1558" r:id="rId10"/>
    <p:sldId id="1618" r:id="rId11"/>
    <p:sldId id="1559" r:id="rId12"/>
    <p:sldId id="1619" r:id="rId13"/>
    <p:sldId id="1567" r:id="rId14"/>
    <p:sldId id="1569" r:id="rId15"/>
    <p:sldId id="1570" r:id="rId16"/>
    <p:sldId id="1571" r:id="rId17"/>
    <p:sldId id="1572" r:id="rId18"/>
    <p:sldId id="1587" r:id="rId19"/>
    <p:sldId id="1573" r:id="rId20"/>
    <p:sldId id="1574" r:id="rId21"/>
    <p:sldId id="1620" r:id="rId22"/>
    <p:sldId id="1621" r:id="rId23"/>
    <p:sldId id="1585" r:id="rId24"/>
    <p:sldId id="1586" r:id="rId25"/>
    <p:sldId id="1588" r:id="rId26"/>
    <p:sldId id="1560" r:id="rId27"/>
    <p:sldId id="1561" r:id="rId28"/>
    <p:sldId id="1576" r:id="rId29"/>
    <p:sldId id="1622" r:id="rId30"/>
    <p:sldId id="1623" r:id="rId31"/>
    <p:sldId id="1578" r:id="rId32"/>
    <p:sldId id="1624" r:id="rId33"/>
    <p:sldId id="1577" r:id="rId34"/>
    <p:sldId id="1625" r:id="rId35"/>
    <p:sldId id="1626" r:id="rId36"/>
    <p:sldId id="1648" r:id="rId37"/>
    <p:sldId id="1579" r:id="rId38"/>
    <p:sldId id="1627" r:id="rId39"/>
    <p:sldId id="1562" r:id="rId40"/>
    <p:sldId id="1629" r:id="rId41"/>
    <p:sldId id="1628" r:id="rId42"/>
    <p:sldId id="1580" r:id="rId43"/>
    <p:sldId id="1589" r:id="rId44"/>
    <p:sldId id="1593" r:id="rId45"/>
    <p:sldId id="1632" r:id="rId46"/>
    <p:sldId id="1633" r:id="rId47"/>
    <p:sldId id="1590" r:id="rId48"/>
    <p:sldId id="1594" r:id="rId49"/>
    <p:sldId id="1591" r:id="rId50"/>
    <p:sldId id="1634" r:id="rId51"/>
    <p:sldId id="1635" r:id="rId52"/>
    <p:sldId id="1592" r:id="rId53"/>
    <p:sldId id="1581" r:id="rId54"/>
    <p:sldId id="1631" r:id="rId55"/>
    <p:sldId id="1563" r:id="rId56"/>
    <p:sldId id="1636" r:id="rId57"/>
    <p:sldId id="1582" r:id="rId58"/>
    <p:sldId id="1584" r:id="rId59"/>
    <p:sldId id="1583" r:id="rId60"/>
    <p:sldId id="1564" r:id="rId61"/>
    <p:sldId id="1565" r:id="rId62"/>
    <p:sldId id="1596" r:id="rId63"/>
    <p:sldId id="1597" r:id="rId64"/>
    <p:sldId id="1598" r:id="rId65"/>
    <p:sldId id="1599" r:id="rId66"/>
    <p:sldId id="1600" r:id="rId67"/>
    <p:sldId id="1601" r:id="rId68"/>
    <p:sldId id="1602" r:id="rId69"/>
    <p:sldId id="1608" r:id="rId70"/>
    <p:sldId id="1609" r:id="rId71"/>
    <p:sldId id="1604" r:id="rId72"/>
    <p:sldId id="1605" r:id="rId73"/>
    <p:sldId id="1606" r:id="rId74"/>
    <p:sldId id="1607" r:id="rId75"/>
    <p:sldId id="1610" r:id="rId76"/>
    <p:sldId id="1595" r:id="rId77"/>
    <p:sldId id="1611" r:id="rId78"/>
    <p:sldId id="1612" r:id="rId79"/>
    <p:sldId id="1638" r:id="rId80"/>
    <p:sldId id="1613" r:id="rId81"/>
    <p:sldId id="1639" r:id="rId82"/>
    <p:sldId id="1614" r:id="rId83"/>
    <p:sldId id="1641" r:id="rId84"/>
    <p:sldId id="1642" r:id="rId85"/>
    <p:sldId id="1640" r:id="rId86"/>
    <p:sldId id="1566" r:id="rId87"/>
    <p:sldId id="1643" r:id="rId88"/>
    <p:sldId id="1615" r:id="rId89"/>
    <p:sldId id="1644" r:id="rId90"/>
    <p:sldId id="1645" r:id="rId91"/>
    <p:sldId id="1646" r:id="rId92"/>
    <p:sldId id="1616" r:id="rId93"/>
    <p:sldId id="1647" r:id="rId94"/>
    <p:sldId id="1352"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33"/>
    <a:srgbClr val="FF3300"/>
    <a:srgbClr val="6699FF"/>
    <a:srgbClr val="97FFFF"/>
    <a:srgbClr val="660066"/>
    <a:srgbClr val="9900FF"/>
    <a:srgbClr val="00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273" autoAdjust="0"/>
  </p:normalViewPr>
  <p:slideViewPr>
    <p:cSldViewPr>
      <p:cViewPr varScale="1">
        <p:scale>
          <a:sx n="64" d="100"/>
          <a:sy n="64" d="100"/>
        </p:scale>
        <p:origin x="1590" y="84"/>
      </p:cViewPr>
      <p:guideLst>
        <p:guide orient="horz" pos="3180"/>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Hello everybody, it’s a pleasure to meet you to teach the 4</a:t>
            </a:r>
            <a:r>
              <a:rPr lang="en-GB" baseline="30000" dirty="0" smtClean="0"/>
              <a:t>th</a:t>
            </a:r>
            <a:r>
              <a:rPr lang="en-GB" baseline="0" dirty="0" smtClean="0"/>
              <a:t> lesson about Mechanics.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you can see another example of using a tension force to </a:t>
            </a:r>
            <a:r>
              <a:rPr lang="en-GB" baseline="0" dirty="0" smtClean="0"/>
              <a:t>pull </a:t>
            </a:r>
            <a:r>
              <a:rPr lang="en-GB" baseline="0" dirty="0" smtClean="0"/>
              <a:t>an object. As you see, the tension force is exerted at the both side of the rope. So there is one tension force exerted on the cube at the left and one tension force exerted on the hand at the right. Because of the tension force the cube could be pulled to move toward the right, in this example.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 force you should know well. It is the gravitational force exerted by Earth on a body, and its named the weight. The weight is directed toward the center of the Earth so it is always directed downward, toward the ground. It is the reason why you cannot fly by jumping. To describe the weight, I will use the letter w (double u). Take care that in daily life, weight and mass </a:t>
            </a:r>
            <a:r>
              <a:rPr lang="en-GB" baseline="0" dirty="0" smtClean="0"/>
              <a:t>have </a:t>
            </a:r>
            <a:r>
              <a:rPr lang="en-GB" baseline="0" dirty="0" smtClean="0"/>
              <a:t>the same </a:t>
            </a:r>
            <a:r>
              <a:rPr lang="en-GB" baseline="0" dirty="0" smtClean="0"/>
              <a:t>meaning. But </a:t>
            </a:r>
            <a:r>
              <a:rPr lang="en-GB" baseline="0" dirty="0" smtClean="0"/>
              <a:t>in physics, the weight is the not the mass of the body. It is the gravitational force which depends on the mass of the body,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how the weight depend on the mass of the body, named m. As you know, g is the gravitational acceleration, directed toward the center of the Earth. The magnitude of the gravitational acceleration vector is 9.81 (nine dot </a:t>
            </a:r>
            <a:r>
              <a:rPr lang="en-GB" baseline="0" dirty="0" err="1" smtClean="0"/>
              <a:t>heighty</a:t>
            </a:r>
            <a:r>
              <a:rPr lang="en-GB" baseline="0" dirty="0" smtClean="0"/>
              <a:t> one) meters per square seconds.  I said you that usually, you don’t have to </a:t>
            </a:r>
            <a:r>
              <a:rPr lang="en-GB" baseline="0" dirty="0" smtClean="0"/>
              <a:t>remember a constant, </a:t>
            </a:r>
            <a:r>
              <a:rPr lang="en-GB" baseline="0" dirty="0" smtClean="0"/>
              <a:t>but this one is very important so please to remember it.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You already try to move heavy things on the ground, right ? Why it is so difficult ? </a:t>
            </a:r>
            <a:r>
              <a:rPr lang="en-GB" baseline="0" dirty="0" smtClean="0"/>
              <a:t>It is because </a:t>
            </a:r>
            <a:r>
              <a:rPr lang="en-GB" baseline="0" dirty="0" smtClean="0"/>
              <a:t>of the friction force. In the situation you see on the figure, the ground exert not only the normal force on the box, but also a friction force. This is why i</a:t>
            </a:r>
            <a:r>
              <a:rPr lang="en-GB" dirty="0" smtClean="0"/>
              <a:t>t is not so easy for this person to push the box. This</a:t>
            </a:r>
            <a:r>
              <a:rPr lang="en-GB" baseline="0" dirty="0" smtClean="0"/>
              <a:t> is b</a:t>
            </a:r>
            <a:r>
              <a:rPr lang="en-GB" dirty="0" smtClean="0"/>
              <a:t>ecause a friction force is exerted on the box by the ground</a:t>
            </a:r>
            <a:r>
              <a:rPr lang="en-GB" baseline="0" dirty="0" smtClean="0"/>
              <a:t> and the direction of this force is opposite to the motion of the body, here the box. </a:t>
            </a:r>
            <a:endParaRPr lang="en-GB"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dirty="0" smtClean="0"/>
              <a:t>There are two kinds of friction force</a:t>
            </a:r>
            <a:r>
              <a:rPr lang="en-GB" baseline="0" dirty="0" smtClean="0"/>
              <a:t> exerted on a body. The static friction force where the body don’t move. But </a:t>
            </a:r>
            <a:r>
              <a:rPr lang="en-GB" baseline="0" dirty="0" smtClean="0"/>
              <a:t>how is </a:t>
            </a:r>
            <a:r>
              <a:rPr lang="en-GB" baseline="0" dirty="0" smtClean="0"/>
              <a:t>the direction </a:t>
            </a:r>
            <a:r>
              <a:rPr lang="en-GB" baseline="0" dirty="0" smtClean="0"/>
              <a:t>of the force which should be </a:t>
            </a:r>
            <a:r>
              <a:rPr lang="en-GB" baseline="0" dirty="0" smtClean="0"/>
              <a:t>opposite to the motion can be described if this body don’t move ? It is something we will see later. The second kind of friction force  is the dynamic friction force, where the body move. I don’t give you more details now, because I just describe in this first part of the lecture few kinds of forces. </a:t>
            </a:r>
            <a:r>
              <a:rPr lang="en-GB" baseline="0" dirty="0" smtClean="0"/>
              <a:t>The dynamic friction force which is the friction force when the body moves is also named the kinetic friction.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We have seen together different kinds of forces. In many situations, there is not only one force exerted on a body but few or many of them. Thus, it is necessary to describe the sum of all of these forces exerted on the body. To describe it, we use the name “net force” or also “total force”.  The net force exerted on a body is the sum of all the individual forces exerted on this body. In equation, it is simply described by the equation you see here, where F </a:t>
            </a:r>
            <a:r>
              <a:rPr lang="en-GB" baseline="0" dirty="0" err="1" smtClean="0"/>
              <a:t>i</a:t>
            </a:r>
            <a:r>
              <a:rPr lang="en-GB" baseline="0" dirty="0" smtClean="0"/>
              <a:t> is one of the individual force, </a:t>
            </a:r>
            <a:r>
              <a:rPr lang="en-GB" baseline="0" dirty="0" smtClean="0"/>
              <a:t>for </a:t>
            </a:r>
            <a:r>
              <a:rPr lang="en-GB" baseline="0" dirty="0" smtClean="0"/>
              <a:t>instance the weight, exerted on the body.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 example </a:t>
            </a:r>
            <a:r>
              <a:rPr lang="en-GB" baseline="0" dirty="0" smtClean="0"/>
              <a:t>where you </a:t>
            </a:r>
            <a:r>
              <a:rPr lang="en-GB" baseline="0" dirty="0" smtClean="0"/>
              <a:t>will see the net force is a useful concept. There is a body such as a box for instance where four forces are exerted: F 1, F 2, F3, F 4. And we would to describe the motion of this body.</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So, this situation is equivalent to the figure at the right, where only the force F is exerted on the body. This force F is the net force and is the sum of the individual forces shown at the left.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US" baseline="0" dirty="0" smtClean="0"/>
              <a:t>Here, we will speak about the free body diagram, which  is often useful to study the motion. In a free body diagram, we describe the forces exerted on a body. For instance, in this figure, there is the normal force and the weight exerted on the box on a table.</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To </a:t>
            </a:r>
            <a:r>
              <a:rPr lang="en-GB" baseline="0" dirty="0" smtClean="0"/>
              <a:t>simplify </a:t>
            </a:r>
            <a:r>
              <a:rPr lang="en-GB" baseline="0" dirty="0" smtClean="0"/>
              <a:t>the study, we can draw the force from the center of gravity of the body we are </a:t>
            </a:r>
            <a:r>
              <a:rPr lang="en-GB" baseline="0" dirty="0" smtClean="0"/>
              <a:t>interested. </a:t>
            </a:r>
            <a:r>
              <a:rPr lang="en-GB" baseline="0" dirty="0" smtClean="0"/>
              <a:t>This is what is shown in this example. This is not an obligation, you could draw the forces from the point where they are exerted on the body. Also, in the free body diagram, only the forces exerted on the body are drawn. And the forces that are exerted by the body for instance, the normal force exerted by the box on the table, are not </a:t>
            </a:r>
            <a:r>
              <a:rPr lang="en-GB" baseline="0" dirty="0" smtClean="0"/>
              <a:t>shown on the free body diagram.</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And this time,</a:t>
            </a:r>
            <a:r>
              <a:rPr lang="en-GB" baseline="0" dirty="0" smtClean="0"/>
              <a:t> we will </a:t>
            </a:r>
            <a:r>
              <a:rPr lang="en-GB" baseline="0" dirty="0" smtClean="0"/>
              <a:t>see together </a:t>
            </a:r>
            <a:r>
              <a:rPr lang="en-GB" baseline="0" dirty="0" smtClean="0"/>
              <a:t>the Newton’s laws of motion. Last time, we have seen together what is an inertial reference frame. And we have seen that an inertial reference frame is a reference frame where the Newton’s laws of motion are verified. Let’s then to describe them.</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dirty="0" smtClean="0"/>
              <a:t>Here is another example</a:t>
            </a:r>
            <a:r>
              <a:rPr lang="en-GB" baseline="0" dirty="0" smtClean="0"/>
              <a:t> of situation. The forces exerted on the box are not shown because this is the purpose of this little exercise. You can see that the direction of motion is shown on the figure. Also take care that here, we don’t have a box on an horizontal table but on an inclined table. Please to draw the three following forces exerted on the box: the weight, the friction force, and the normal force. On the </a:t>
            </a:r>
            <a:r>
              <a:rPr lang="en-GB" baseline="0" dirty="0" err="1" smtClean="0"/>
              <a:t>wechat</a:t>
            </a:r>
            <a:r>
              <a:rPr lang="en-GB" baseline="0" dirty="0" smtClean="0"/>
              <a:t> group, 5 minutes later, I will ask to a student to share what he have done.  For this exercise, please to draw the three forces from the center of mass of the box.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the solution. First, the weight. We </a:t>
            </a:r>
            <a:r>
              <a:rPr lang="en-GB" baseline="0" dirty="0" smtClean="0"/>
              <a:t>know </a:t>
            </a:r>
            <a:r>
              <a:rPr lang="en-GB" baseline="0" dirty="0" smtClean="0"/>
              <a:t>that the weight is directed downward. The normal force exerted by the inclined table is directed from the table to the box and is perpendicular to the surface of contact between the table and the box. Finally, there is a friction force. The direction of the friction force is opposite to the motion. I didn’t speak about the magnitudes of these forces. I didn’t choose them carelessly. If you add these three vectors, you will see that the net force has same direction that the motion, in this example. I say in this example, because the direction of motion is not always the direction of the net force. Later we will see, how to describe their magnitude individually.</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I have</a:t>
            </a:r>
            <a:r>
              <a:rPr lang="en-GB" baseline="0" dirty="0" smtClean="0"/>
              <a:t> described to you few examples of forces, the net force and the free body diagram. Now, let’s see the Newton’s laws of motion.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the Newton’s first law. In the figure you can see an example. </a:t>
            </a:r>
            <a:r>
              <a:rPr lang="en-GB" baseline="0" dirty="0" smtClean="0"/>
              <a:t>Imagine </a:t>
            </a:r>
            <a:r>
              <a:rPr lang="en-GB" baseline="0" dirty="0" smtClean="0"/>
              <a:t>the two people who </a:t>
            </a:r>
            <a:r>
              <a:rPr lang="en-GB" baseline="0" dirty="0" smtClean="0"/>
              <a:t>push </a:t>
            </a:r>
            <a:r>
              <a:rPr lang="en-GB" baseline="0" dirty="0" smtClean="0"/>
              <a:t>the stone exert opposite forces and of equal magnitude. There is also the weight and the normal force exerted by the ground, but they have also opposite direction and equal magnitude. So, in this example the net force exerted on the stone is zero. It was at the rest and stays at rest. The Newton’s first law is then as follows: </a:t>
            </a:r>
            <a:r>
              <a:rPr lang="en-GB" sz="1200" dirty="0" smtClean="0"/>
              <a:t>A body submitted to zero net force move at constant velocity vector or stays at rest. This</a:t>
            </a:r>
            <a:r>
              <a:rPr lang="en-GB" sz="1200" baseline="0" dirty="0" smtClean="0"/>
              <a:t> means that the net force exerted on a body change its velocity vector. </a:t>
            </a:r>
            <a:r>
              <a:rPr lang="en-GB" sz="1200" baseline="0" dirty="0" smtClean="0"/>
              <a:t>Here, you have an example where if the net force exerted on a body is zero, and stay at rest. Later, we will see example where the body moves at constant velocity vector.</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Let’s to describe the Newton first law in equations. First, the case of the zero net force is described by this equation: the sum of each individual forces is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And in that situation, the Newton first law says that the body is moving at constant velocity vector or stays at rest, which means the time derivative of the velocity vector is zero. </a:t>
            </a:r>
            <a:r>
              <a:rPr lang="en-GB" baseline="0" dirty="0" smtClean="0"/>
              <a:t>If the body is at rest, the velocity vector is zero, and stays of magnitude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We know that the acceleration vector is the time derivative of the velocity vector. So, if the net force exerted on a body is zero, its acceleration vector is zero. The body doesn’t have an acceleration.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Newton first law describe situations where bodies are said in equilibrium. This word simply means that the net force exerted on them is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As you know, rather than the vectors we can describe them by their component. Here are the Cartesian component of the net force. They are the sum of the corresponding components x, y, z of the individual forces exerted on the body. If the net force is zero, it means that the x, y, and z, components of the net force is zero. This will be very useful later to describe forces and their components exerted on a body.</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Newton first law is not valid in all reference frames. It is valid only in inertial reference frames. And if the reference frame is not inertial, we cannot use it.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Before to describe the Newton’s laws. It is necessary to describe the forces exerted on a body. This is because the motion of a body depend on the forces exerted on him. Then I will describe the 3 Newton’s laws. I say here in an inertial reference frame because it is possible to generalize them in non-inertial reference frame. But it is a topic we will not discuss today. Then, I will describe you details about the frictional forces and finally the dynamic body of </a:t>
            </a:r>
            <a:r>
              <a:rPr lang="en-GB" baseline="0" dirty="0" smtClean="0"/>
              <a:t>circular motion</a:t>
            </a:r>
            <a:r>
              <a:rPr lang="en-GB" baseline="0" dirty="0" smtClean="0"/>
              <a:t>. Maybe we will not finish this content today, but it doesn’t matter. What we don’t see today will be seen next time.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sz="1200" dirty="0" smtClean="0"/>
              <a:t>An inertial </a:t>
            </a:r>
            <a:r>
              <a:rPr lang="en-GB" sz="1200" dirty="0" smtClean="0"/>
              <a:t>reference frame </a:t>
            </a:r>
            <a:r>
              <a:rPr lang="en-GB" sz="1200" dirty="0" smtClean="0"/>
              <a:t>is at rest or move at constant velocity in respect to another inertial reference</a:t>
            </a:r>
            <a:r>
              <a:rPr lang="en-GB" sz="1200" baseline="0" dirty="0" smtClean="0"/>
              <a:t> frame. It is something we have seen together last time. Take care because a reference frame attached to the ground is not </a:t>
            </a:r>
            <a:r>
              <a:rPr lang="en-GB" sz="1200" baseline="0" dirty="0" smtClean="0"/>
              <a:t>strictly inertial</a:t>
            </a:r>
            <a:r>
              <a:rPr lang="en-GB" sz="1200" baseline="0" dirty="0" smtClean="0"/>
              <a:t>. This is because of the rotational motion of the Earth. But we can approximately consider it as an inertial reference frame, as if Earth has no rotational motion. This is because we will describe situations where this rotational motion can be ignored. </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Now, I will show you few examples of non-inertial frames of reference. Imagine </a:t>
            </a:r>
            <a:r>
              <a:rPr lang="en-GB" baseline="0" dirty="0" smtClean="0"/>
              <a:t>a passenger on a train, you. You have rollers, so there is no friction with the ground of the train. Initially, the train is at rest. At time t equal 0 its velocity is zero. Then, the train moves toward the right, its velocity increase and its acceleration is constant. In such situation, we consider a frame of reference attached to the train, which is not an inertial frame of reference. During the motion of the train, you will tend to remain at rest in respect to the ground but you will move in the reference frame attached to the train, which means you cannot use the first Newton law for the reference frame attached to the train.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another example. But now the train is turning at constant speed. Initially the train velocity vector is downward, then the train turn toward the left. But you will tend to continue your motion as straight line in the reference frame attached to the ground. In the reference frame attached to the train, you don’t stay at rest or moves at constant velocity in this kind of situation,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To summary, the Newton’s first law is only valid in the inertial reference frames, such as attached to the ground, if we consider it as approximately inertial. The Newton 1</a:t>
            </a:r>
            <a:r>
              <a:rPr lang="en-GB" baseline="30000" dirty="0" smtClean="0"/>
              <a:t>st</a:t>
            </a:r>
            <a:r>
              <a:rPr lang="en-GB" baseline="0" dirty="0" smtClean="0"/>
              <a:t> law is not valid if the reference frame is not inertial. To know if a reference frame is inertial or not, you should remember that an inertial reference frame stays at rest of move at constant velocity vector in respect with another inertial reference frame, such as the one attached to the ground.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Now, let’s describe the Newton’s second law. The equation which describe it is quite simple. The Newton’s second law says that the net force exerted on a body is the product between the mass of the body and the acceleration of this body.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Thus, if you know the net force exerted on a body, you can describe its acceleration vector at any time. It is the ratio between the net force exerted on the body and its mass. Please to remember this expression of the acceleration vector because it will be very useful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And if you know the acceleration vector, you can describe its motion, because you know that the acceleration vector is the time derivative of the velocity vector. Of course, if you know how change the velocity vector, you will be able to describe how change the coordinates of the body.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 particular case of the Newton second law is when the body has no acceleration because the net force exerted on him is zero. In that case you obtain simply the Newton first law we have described. Take care about the Newton second law that it is valid only in inertial frame of references, as for the Newton’s first law.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To see if you have understood here is a little exercise, please to try to do it in 5 minutes. In is not exactly the same situation than in the first exercise. Here the box is at rest. I ask you first to draw the free body diagram on the box on the inclined table. Take care that here, there is rope which exert a tension force on the box. Then, please to describe the x-and y- components of each force and of the net force.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the box is at rest, which means the net force exerted on it is zero. We have to take care of that we draw the free body diagram. About the weight, I will draw it later. First, I show the normal force exerted on the box, the red vector n. Its direction is perpendicular to the surface of contact between the box and the inclined table. Now there is a tension force T exerted on the box.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So, first, let’s to remind you the forces exerted on a body. </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And there is the weight exerted on the box. We have to take care the net force is zero here. So the weight cannot have any magnitude, you must to draw such as the sum of the three forces is zero. On the left, you can see the description of the weight by its components w x (double u x) and w </a:t>
            </a:r>
            <a:r>
              <a:rPr lang="en-GB" baseline="0" dirty="0" smtClean="0"/>
              <a:t>y </a:t>
            </a:r>
            <a:r>
              <a:rPr lang="en-GB" baseline="0" dirty="0" smtClean="0"/>
              <a:t>(double u y). You can see that they depend on the angle theta of the inclination of the table. To understand why theta appears few mathematics are needed. You see that the angle between the x-axis and the vertical is theta minus the half of pi. Then you know that the angle between the weight and the x-axis is theta minus the half of pi. Finally you obtain the angle between the weight and the direction perpendicular to the </a:t>
            </a:r>
            <a:r>
              <a:rPr lang="en-GB" baseline="0" dirty="0" err="1" smtClean="0"/>
              <a:t>the</a:t>
            </a:r>
            <a:r>
              <a:rPr lang="en-GB" baseline="0" dirty="0" smtClean="0"/>
              <a:t> surface of the inclined table, theta. </a:t>
            </a:r>
            <a:r>
              <a:rPr lang="en-GB" baseline="0" dirty="0" smtClean="0"/>
              <a:t>Take care about the y-component of the weight. As shown at the left, It should have a negative value, so there is a sign to take care on its expression.</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So, we know the x- and the y components of the weight. We </a:t>
            </a:r>
            <a:r>
              <a:rPr lang="en-GB" baseline="0" dirty="0" smtClean="0"/>
              <a:t>know </a:t>
            </a:r>
            <a:r>
              <a:rPr lang="en-GB" baseline="0" dirty="0" smtClean="0"/>
              <a:t>the x and the y components of the net force is zero. We can use these expressions to describe the normal force and the tension force.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x-component of the normal force is zero, because it is perpendicular to the surface of the inclined table. The y-component depends to the weight and the angle theta. The y-component of the tension force is zero, because the tension force is exerted toward the minus x direction. </a:t>
            </a:r>
            <a:r>
              <a:rPr lang="en-GB" baseline="0" dirty="0" err="1" smtClean="0"/>
              <a:t>Finnaly</a:t>
            </a:r>
            <a:r>
              <a:rPr lang="en-GB" baseline="0" dirty="0" smtClean="0"/>
              <a:t>, the x-component of the tension depend on the weight and the angle theta.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 little trick to describe c</a:t>
            </a:r>
            <a:r>
              <a:rPr lang="en-GB" sz="1200" dirty="0" smtClean="0"/>
              <a:t>omponents of vectors</a:t>
            </a:r>
            <a:r>
              <a:rPr lang="en-GB" sz="1200" baseline="0" dirty="0" smtClean="0"/>
              <a:t> without mistake. Here is the vector F to describe a force. If you remembers the sentence SOH CAH TOA which as no meaning, you will remember the sinus is the ratio between the opposite side and the hypotenuse, so the opposite side here is F sines theta. The cosines of </a:t>
            </a:r>
            <a:r>
              <a:rPr lang="en-GB" sz="1200" baseline="0" dirty="0" smtClean="0"/>
              <a:t>theta is the adjacent side divided by the hypotenuse, </a:t>
            </a:r>
            <a:r>
              <a:rPr lang="en-GB" sz="1200" baseline="0" dirty="0" smtClean="0"/>
              <a:t>so the adjacent side is F cosines theta. And also, the tangent of theta is the opposite side divided by the adjacent side. </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another way to draw a free body diagram. Instead that the vectors describing the forces are from the center of mass, they could come from where they are applied on the body. For the tension force is the point of contact between the rope and the box.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For t</a:t>
            </a:r>
            <a:r>
              <a:rPr lang="en-GB" dirty="0" smtClean="0"/>
              <a:t>he normal force, it is applied at the contact between the body and the surface at its middle (because it is the sum of all the normal force exerted, We do like this because</a:t>
            </a:r>
            <a:r>
              <a:rPr lang="en-GB" baseline="0" dirty="0" smtClean="0"/>
              <a:t> there is not strictly only one normal force exerted, each point of contact between both surfaces have a corresponding force exerted on the box, and the resultant is what we call the normal force, the sum of all of these forces. </a:t>
            </a:r>
            <a:r>
              <a:rPr lang="en-GB" dirty="0" smtClean="0"/>
              <a:t>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case of the weight is particular, it is applied at the center of mass of the body, as you already know.</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In this free </a:t>
            </a:r>
            <a:r>
              <a:rPr lang="en-GB" baseline="0" dirty="0" smtClean="0"/>
              <a:t>body diagram</a:t>
            </a:r>
            <a:r>
              <a:rPr lang="en-GB" baseline="0" dirty="0" smtClean="0"/>
              <a:t>, we see at where the forces are applied to the bodies. But, it is much more difficult to solve the previous exercise where all the forces come from the center of mass. So your choice of which kind of free body diagram you want to draw will depends to what is the more convenient to describe. So, there are advantages and disadvantages in both representations. If I ask you “draw a free body diagram” but I don’t give you details about which representation you will use, then it is up to you.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 word about the units. The equation which describe the Newton second law will be very useful about them. You know that the SI unit of the force is the Newton. You know that the net force is the product of the mass and the acceleration. So, you know that 1 Newton is equal to 1 kilogram . Meter per square second.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a:t>
            </a:r>
            <a:r>
              <a:rPr lang="en-GB" dirty="0" smtClean="0"/>
              <a:t>There is also the Newton third law</a:t>
            </a:r>
            <a:r>
              <a:rPr lang="en-GB" baseline="0" dirty="0" smtClean="0"/>
              <a:t> I didn’t describe yet. Let’s have a rest time before to see it.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First, what is the meaning of force, in Physics ? A force is an interaction between two bodies. For instance, if you pull or push by your hand an object as your phone, you exert a force on it.</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Here is the statement of the Newton third law. </a:t>
            </a:r>
            <a:r>
              <a:rPr lang="en-GB" sz="1200" dirty="0" smtClean="0"/>
              <a:t>If a body A exert a force on a body B, the body B exert a force on body A.</a:t>
            </a:r>
            <a:r>
              <a:rPr lang="en-GB" sz="1200" baseline="0" dirty="0" smtClean="0"/>
              <a:t> </a:t>
            </a:r>
            <a:r>
              <a:rPr lang="en-GB" sz="1200" dirty="0" smtClean="0"/>
              <a:t>These two forces have same magnitude and opposite direction.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As you can see, the equation describing this statement is very simple. At the left of the equation is the force exerted by the body A on the body B. It is minus the force exerted by the body B on the body A.</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Now, I will show you some example. The Earth exert on you a gravitational force, the weight w (double u). Then, you exert on the Earth a gravitational force, minus w (double u). You will certainly not have an impact on the motion of the Earth but this force you exert on it exist, it is not strictly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another example. The surface of the table exert a normal force on the object. Then, the object exert a normal force on the table with same strength and opposite direction.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 last example to finish. If you hit somebody with a glove, your punch exert a force on his face, which is the reason why you can see such deformation. But the head of the person exert a force on your punch which is the reason why boxers can break their hand if they don’t take care.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We have seen the 3 Newton’s laws. Now, let’s describe few details about the frictional forces, or friction forces.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First, imagine this situation or try it with the objects you have at your table as your book of physics. If you try to push it with a too low strength, it will stay at rest even you push it. Then, you push it with an higher strength and it moves.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Now that you succeed to push it and its moves, you stop to push it. Certainly, your book will stop to move. This is because of the table which have exerted a frictional force on your book. Maybe without know it, you just have experimented the both kinds of frictional force: the static friction force and the dynamic friction force.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friction force </a:t>
            </a:r>
            <a:r>
              <a:rPr lang="en-GB" baseline="0" dirty="0" smtClean="0"/>
              <a:t>is </a:t>
            </a:r>
            <a:r>
              <a:rPr lang="en-GB" baseline="0" dirty="0" smtClean="0"/>
              <a:t>the force </a:t>
            </a:r>
            <a:r>
              <a:rPr lang="en-GB" baseline="0" dirty="0" smtClean="0"/>
              <a:t>f exerted </a:t>
            </a:r>
            <a:r>
              <a:rPr lang="en-GB" baseline="0" dirty="0" smtClean="0"/>
              <a:t>by the table on the box, here. As you know the other force exerted by the table on the box is the normal force. So the sum of the both vectors, vector f plus vector n describe the whole force exerted by the table on the box, which is named the contact force. Of course there are other force exerted on the box, such as the pushing force or the weight but I don’t show them.</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sz="1200" dirty="0" smtClean="0"/>
              <a:t>The frictional force has always its direction opposite to the motion</a:t>
            </a:r>
            <a:r>
              <a:rPr lang="en-GB" sz="1200" baseline="0" dirty="0" smtClean="0"/>
              <a:t> and t</a:t>
            </a:r>
            <a:r>
              <a:rPr lang="en-GB" sz="1200" dirty="0" smtClean="0"/>
              <a:t>he frictional force and the normal force exerted by the table are always perpendicular. </a:t>
            </a:r>
            <a:r>
              <a:rPr lang="en-GB" dirty="0" smtClean="0"/>
              <a:t>If the box don’t moves, to find the direction of the friction force exerted on the box, you just have to think “</a:t>
            </a:r>
            <a:r>
              <a:rPr lang="en-GB" i="1" dirty="0" smtClean="0"/>
              <a:t>If the surface of contact was frictionless, what should be the motion of the box ?</a:t>
            </a:r>
            <a:r>
              <a:rPr lang="en-GB" dirty="0" smtClean="0"/>
              <a:t>” (here toward the right), thus the friction force is here directed toward the left.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 force a characterized by its direction and its strength. Depending to at which direction and strength you push or pull your phone, for instance, the motion could be different. Because of these characteristics, the Forces are described in Physics by using vectors. The direction of the vector is the direction of the force. The length of the vector, which describe its magnitude, describe the strength of the force. Here you see an example of the force F exerted on a body. This force is exerted by another body which is not shown on the figure.</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Now, let’s describe the both kinds of friction force. The static friction force and the kinetic friction force, which is also named the dynamic friction force. If </a:t>
            </a:r>
            <a:r>
              <a:rPr lang="en-GB" dirty="0" smtClean="0"/>
              <a:t>the pushing force is too low, the box don’t move,</a:t>
            </a:r>
            <a:r>
              <a:rPr lang="en-GB" baseline="0" dirty="0" smtClean="0"/>
              <a:t> so it stays at rest. In that case, the friction force exerted is the static friction force </a:t>
            </a:r>
            <a:r>
              <a:rPr lang="en-GB" baseline="0" dirty="0" err="1" smtClean="0"/>
              <a:t>f_s</a:t>
            </a:r>
            <a:r>
              <a:rPr lang="en-GB" baseline="0" dirty="0" smtClean="0"/>
              <a:t>. If the pushing force strength is quite high, then the box moves and during its motion, the friction force exerted on it is the kinetic friction force </a:t>
            </a:r>
            <a:r>
              <a:rPr lang="en-GB" baseline="0" dirty="0" err="1" smtClean="0"/>
              <a:t>f_k</a:t>
            </a:r>
            <a:r>
              <a:rPr lang="en-GB" baseline="0" dirty="0" smtClean="0"/>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the expression of the magnitude of the kinetic friction force. It is the product between the magnitude of the normal force and a coefficient which is named the coefficient of kinetic friction. This depends to the surface of contact between both bodies (it could be rough or soft) and which bodies you consider (it could be dry or wet wood, it could be metal or ice and so 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 give you examples of coefficient of kinetic friction, for instance for the Teflon on the Teflon on steel, and the coefficient of kinetic friction of the rubber on the dry concrete.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Now, let’s describe the static friction force is equal or lower than the product between the magnitude of the normal force and a coefficient which is named the coefficient of static friction. So take care that the coefficient of </a:t>
            </a:r>
            <a:r>
              <a:rPr lang="en-GB" baseline="0" dirty="0" smtClean="0"/>
              <a:t>static </a:t>
            </a:r>
            <a:r>
              <a:rPr lang="en-GB" baseline="0" dirty="0" smtClean="0"/>
              <a:t>friction is not constant and depend to the force applied to move the body. But, at least, we can describe what is the maximum value of the magnitude of the static friction force. It is the coefficient of static friction multiplied by the magnitude of the normal force.</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Don’t worry, because in the case of the static friction, it will be easy to describe it. We know that the body is at rest, In the example shown on the figure, the box is at rest, so the net force is equal zero. There are four forces exerted on the box, the pushing force, the normal force, the weight and the static friction force. </a:t>
            </a:r>
            <a:r>
              <a:rPr lang="en-GB" baseline="0" dirty="0" smtClean="0"/>
              <a:t>Because the net force is zero, we know that the friction force and the pushing force have opposite direction and same magnitude.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dirty="0" smtClean="0"/>
              <a:t>Using the first Newton’s law, the net force on the box equals zero.</a:t>
            </a:r>
            <a:r>
              <a:rPr lang="en-GB" baseline="0" dirty="0" smtClean="0"/>
              <a:t> S</a:t>
            </a:r>
            <a:r>
              <a:rPr lang="en-GB" dirty="0" smtClean="0"/>
              <a:t>o</a:t>
            </a:r>
            <a:r>
              <a:rPr lang="en-GB" baseline="0" dirty="0" smtClean="0"/>
              <a:t> the </a:t>
            </a:r>
            <a:r>
              <a:rPr lang="en-GB" dirty="0" smtClean="0"/>
              <a:t>body at rest or moves at constant velocity. Here, the box</a:t>
            </a:r>
            <a:r>
              <a:rPr lang="en-GB" baseline="0" dirty="0" smtClean="0"/>
              <a:t> stays at rest. So, we know that the normal force and the weight have opposite direction and same magnitude. We know then that the magnitude of the normal force is the mass of the box multiplied by the gravitational acceleration. Then we can describe what is the maximum value of the magnitude of the static friction force. What happens if the magnitude </a:t>
            </a:r>
            <a:r>
              <a:rPr lang="en-GB" baseline="0" dirty="0" smtClean="0"/>
              <a:t>of the pushing </a:t>
            </a:r>
            <a:r>
              <a:rPr lang="en-GB" baseline="0" dirty="0" smtClean="0"/>
              <a:t>force become higher than this maximum value ? The box will </a:t>
            </a:r>
            <a:r>
              <a:rPr lang="en-GB" baseline="0" dirty="0" smtClean="0"/>
              <a:t>move </a:t>
            </a:r>
            <a:r>
              <a:rPr lang="en-GB" baseline="0" dirty="0" smtClean="0"/>
              <a:t>and the friction force to consider will be the kinetic friction force</a:t>
            </a:r>
            <a:r>
              <a:rPr lang="en-GB" baseline="0"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another example where static friction and kinetic friction are involved. There is a box on a table. Initially, there </a:t>
            </a:r>
            <a:r>
              <a:rPr lang="en-GB" baseline="0" dirty="0" smtClean="0"/>
              <a:t>are only </a:t>
            </a:r>
            <a:r>
              <a:rPr lang="en-GB" baseline="0" dirty="0" smtClean="0"/>
              <a:t>two forces exerted on the box, at rest: the weight and the normal force. The friction force exerted on the box is zero. You can see a graph which describe the friction force magnitude </a:t>
            </a:r>
            <a:r>
              <a:rPr lang="en-GB" baseline="0" dirty="0" smtClean="0"/>
              <a:t>versus </a:t>
            </a:r>
            <a:r>
              <a:rPr lang="en-GB" baseline="0" dirty="0" smtClean="0"/>
              <a:t>the magnitude of the pulling force exerted by the rope. Initially the rope don’t pull the box.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Then the rope exerts a pulling force on the box, but not enough to permit to move the box. The box stays at rest and there is now four forces exerted on the box, the weight and the normal force, as previously, and the pulling force by the rope and the friction force, here the static friction force. When we increase the pulling force magnitude, the magnitude of the friction force increase also.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Finally,</a:t>
            </a:r>
            <a:r>
              <a:rPr lang="en-GB" baseline="0" dirty="0" smtClean="0"/>
              <a:t> the magnitude of the static friction force reaches its maximum value, the product between the normal force and the coefficient of static friction. If the magnitude of the tension force increase, the box will </a:t>
            </a:r>
            <a:r>
              <a:rPr lang="en-GB" baseline="0" dirty="0" smtClean="0"/>
              <a:t>move.</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And then the box moves. Now the friction exerted is the kinetic friction force. Its magnitude is the magnitude of the normal force multiplied by the coefficient of kinetic friction. You can see on the graph that we can consider its magnitude is constant and don’t depend to the tension force which pulls the box.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US" baseline="0" dirty="0" smtClean="0"/>
              <a:t>So, here is a first example of force, the normal force. As you know, “normal” means in Physics “perpendicular”. If you have an object on a table such as a phone, a dial, your hand or anything, this table exerts a force on it, the normal force. The object on the table don’t </a:t>
            </a:r>
            <a:r>
              <a:rPr lang="en-US" baseline="0" dirty="0" smtClean="0"/>
              <a:t>fall </a:t>
            </a:r>
            <a:r>
              <a:rPr lang="en-US" baseline="0" dirty="0" smtClean="0"/>
              <a:t>because there is this table which exert a force on  it. The symbol we will use to describe the normal force is the letter n. In this example, n is directed </a:t>
            </a:r>
            <a:r>
              <a:rPr lang="en-US" baseline="0" dirty="0" smtClean="0"/>
              <a:t>upward </a:t>
            </a:r>
            <a:r>
              <a:rPr lang="en-US" baseline="0" dirty="0" smtClean="0"/>
              <a:t>because the inclination of the table is horizontal but of course, the table could have another inclination. </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Friction forces are not only what I have described you. For instance, </a:t>
            </a:r>
            <a:r>
              <a:rPr lang="en-GB" sz="1200" baseline="0" dirty="0" smtClean="0"/>
              <a:t>a</a:t>
            </a:r>
            <a:r>
              <a:rPr lang="en-GB" sz="1200" dirty="0" smtClean="0"/>
              <a:t> </a:t>
            </a:r>
            <a:r>
              <a:rPr lang="en-GB" sz="1200" dirty="0" smtClean="0"/>
              <a:t>body in a fluid (liquid or gas) is submitted to a friction force involved with the fluid resistance (it is named also fluid friction). </a:t>
            </a:r>
            <a:r>
              <a:rPr lang="en-GB" dirty="0" smtClean="0"/>
              <a:t>The expression of the fluid friction force depends to the body in motion, the fluid and the velocity of motion which can be plus or less complicated</a:t>
            </a:r>
            <a:r>
              <a:rPr lang="en-GB" baseline="0" dirty="0" smtClean="0"/>
              <a:t> to describe.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I stop here about the details involving the friction forces. And </a:t>
            </a:r>
            <a:r>
              <a:rPr lang="en-GB" baseline="0" dirty="0" smtClean="0"/>
              <a:t>now</a:t>
            </a:r>
            <a:r>
              <a:rPr lang="en-GB" baseline="0" dirty="0" smtClean="0"/>
              <a:t>, we will see together the dynamics involved with bodies in circular motion.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To begin, here is a little question. A body has a uniform circular motion. I would first you describe on this figure the net force exerted on this body. Then please to describe the magnitude of the net force in terms of the body mass, the velocity and the radius of the circular motion.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So, here is the solution. If we have to use Newton’s second law. We have seen that in the case of the uniform circular motion, the acceleration vector of the particle is radially inward, which means it is directed toward the center of the circle.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And according to the Newton’s second law, the net force is the product between the mass of the particle and its acceleration vector. So, the net force exerted on the particle and its acceleration vector have the same direction. The net force is then radially inward.</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We have described previously the normal and the tangential acceleration in the case of the uniform circular motion. So, we can describe the magnitude of the net force exerted on the particle in the uniform circular motion. It is the mass of the particle, multiplied by the square of its velocity and divided by the radius of the circle.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dirty="0" smtClean="0"/>
              <a:t>: This relation is still valid if the body move along a circular arc instead of a full circle.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Here is an other example. Imagine that first the particle has a linear uniform motion, which means the net force exerted on it is zero. From the position you see a net force directed radially inward is exerted on the particle. What happens about the motion of the particle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dirty="0" smtClean="0"/>
              <a:t>: In that case,</a:t>
            </a:r>
            <a:r>
              <a:rPr lang="en-GB" baseline="0" dirty="0" smtClean="0"/>
              <a:t> the motion become a uniform circular motion. And if after the position shown on the figure the net force exerted on the particle is not radially inward but simply zero …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dirty="0" smtClean="0"/>
              <a:t>: Then the motion of the particle become again a uniform</a:t>
            </a:r>
            <a:r>
              <a:rPr lang="en-GB" baseline="0" dirty="0" smtClean="0"/>
              <a:t> linear motion.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The normal force is always perpendicular with the surface of contact, here between the table </a:t>
            </a:r>
            <a:r>
              <a:rPr lang="en-GB" baseline="0" dirty="0" smtClean="0"/>
              <a:t>and </a:t>
            </a:r>
            <a:r>
              <a:rPr lang="en-GB" baseline="0" dirty="0" smtClean="0"/>
              <a:t>the object on it. And the normal force is always pushing from the body which exert the normal force to the body </a:t>
            </a:r>
            <a:r>
              <a:rPr lang="en-GB" baseline="0" dirty="0" smtClean="0"/>
              <a:t>at which </a:t>
            </a:r>
            <a:r>
              <a:rPr lang="en-GB" baseline="0" dirty="0" smtClean="0"/>
              <a:t>this normal force is exerted.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dirty="0" smtClean="0"/>
              <a:t>: To</a:t>
            </a:r>
            <a:r>
              <a:rPr lang="en-GB" baseline="0" dirty="0" smtClean="0"/>
              <a:t> summary, when the particle moves as a uniform circular motion, it could be a full circle or a circular arc of the circle, this expression of the net force is still valid.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To finish, here is a little exercise. It is the conical pendulum, The particle of a mass m has a uniform circular motion. The particle is attached to a rope which have also a circular motion, and this rope exert a tension force T on the particle. The particle is also submitted to the weight w. There is a certain angle Beta between the rope and the vertical, which is constant. R is the radius of the circular motion. The y-direction is the vertical direction. The x-direction is directed toward the center of the circular motion. We consider there is no friction. Please to describe the x- and y -components of the tension force of the weight exerted on the particle, and then describe the acceleration of the pendulum (which is here the particle we study the motion)</a:t>
            </a:r>
            <a:endParaRPr lang="en-US" dirty="0" smtClean="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First, let’s describe the weight. This is quite easy. The x-component of the weight is zero because the weight is directed downward. Thus the y-component of the weight is minus the mass multiplied by the gravitational acceleration g. Take care of the sign here. The y-axis is directed upward but the weight is directed downward,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The x and y components of the tension force are quite easy to describe in respect with theta,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And we can describe the x- and  y-components of the net force exerted on the particle. It is the sum of the x- and y- components of the tension force and the weight. The motion of the particle is a uniform circular motion, so the net force is directed radially inward, which means its y-component </a:t>
            </a:r>
            <a:r>
              <a:rPr lang="en-GB" baseline="0" smtClean="0"/>
              <a:t>is equal </a:t>
            </a:r>
            <a:r>
              <a:rPr lang="en-GB" baseline="0" dirty="0" smtClean="0"/>
              <a:t>to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We obtain a description of the magnitude of the tension force 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Now, let’s to describe the acceleration of the pendulum. The x-component of the net force is the mass of the particle multiplied by its acceleration. And we know that the x-component of the net force is also the x-component of the tension force, because the weight has no x-component.</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We obtain an expression of the acceleration in terms of T the magnitude of the tension force, the angle beta, and the mass m. If you find this result, that is great ! But the exercise ask about the acceleration in terms of beta and the gravitational acceleration …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So we put in our result the expression of the magnitude of the tension force, and we obtain simply that the acceleration of the pendulum is g times the tangent of the angle beta. That’s all for this exercise. This exercise is a bit difficult. It doesn’t matter if you need 10 or 15 minutes to do it, but you should be able to do it.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t>
            </a:r>
            <a:r>
              <a:rPr lang="en-GB" baseline="0" dirty="0" smtClean="0"/>
              <a:t>That’s all for this lecture about the Newton’s laws of motion. </a:t>
            </a:r>
            <a:r>
              <a:rPr lang="en-GB" sz="1200" dirty="0" smtClean="0">
                <a:solidFill>
                  <a:srgbClr val="FF0000"/>
                </a:solidFill>
              </a:rPr>
              <a:t>Tonight, as I will do every weeks, I will upload your homework. The</a:t>
            </a:r>
            <a:r>
              <a:rPr lang="en-GB" sz="1200" baseline="0" dirty="0" smtClean="0">
                <a:solidFill>
                  <a:srgbClr val="FF0000"/>
                </a:solidFill>
              </a:rPr>
              <a:t> d</a:t>
            </a:r>
            <a:r>
              <a:rPr lang="en-GB" sz="1200" dirty="0" smtClean="0">
                <a:solidFill>
                  <a:srgbClr val="FF0000"/>
                </a:solidFill>
              </a:rPr>
              <a:t>eadline to achieve it</a:t>
            </a:r>
            <a:r>
              <a:rPr lang="en-GB" sz="1200" baseline="0" dirty="0" smtClean="0">
                <a:solidFill>
                  <a:srgbClr val="FF0000"/>
                </a:solidFill>
              </a:rPr>
              <a:t> is</a:t>
            </a:r>
            <a:r>
              <a:rPr lang="en-GB" sz="1200" dirty="0" smtClean="0">
                <a:solidFill>
                  <a:srgbClr val="FF0000"/>
                </a:solidFill>
              </a:rPr>
              <a:t> Monday</a:t>
            </a:r>
            <a:r>
              <a:rPr lang="en-US" sz="1200" dirty="0" smtClean="0">
                <a:solidFill>
                  <a:srgbClr val="FF0000"/>
                </a:solidFill>
              </a:rPr>
              <a:t>.</a:t>
            </a:r>
            <a:r>
              <a:rPr lang="en-US" sz="1200" baseline="0" dirty="0" smtClean="0">
                <a:solidFill>
                  <a:srgbClr val="FF0000"/>
                </a:solidFill>
              </a:rPr>
              <a:t> </a:t>
            </a:r>
            <a:r>
              <a:rPr lang="en-GB" baseline="0" dirty="0" smtClean="0"/>
              <a:t>Thank you very much to came and see you after the spring vacations ! Have a nice vacations.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Here is another example of force. The tension force. Here you can see a object like a cube but it could be anything suspended by a rope. </a:t>
            </a:r>
            <a:r>
              <a:rPr lang="en-GB" dirty="0" smtClean="0"/>
              <a:t>The object suspended don’t fall because the rope exert on it a force, named</a:t>
            </a:r>
            <a:r>
              <a:rPr lang="en-GB" baseline="0" dirty="0" smtClean="0"/>
              <a:t> “the tension force”</a:t>
            </a:r>
            <a:r>
              <a:rPr lang="en-GB" dirty="0" smtClean="0"/>
              <a:t>. The tension force is always</a:t>
            </a:r>
            <a:r>
              <a:rPr lang="en-GB" baseline="0" dirty="0" smtClean="0"/>
              <a:t> pulling, directed from the </a:t>
            </a:r>
            <a:r>
              <a:rPr lang="en-GB" baseline="0" dirty="0" smtClean="0"/>
              <a:t>object to </a:t>
            </a:r>
            <a:r>
              <a:rPr lang="en-GB" baseline="0" dirty="0" smtClean="0"/>
              <a:t>the </a:t>
            </a:r>
            <a:r>
              <a:rPr lang="en-GB" baseline="0" dirty="0" smtClean="0"/>
              <a:t>rope. </a:t>
            </a:r>
            <a:r>
              <a:rPr lang="en-GB" baseline="0" dirty="0" smtClean="0"/>
              <a:t>In this example, the tension force is upward, but a rope could pull an object in other direction, for instance at the horizontal, we will see in the next slide.</a:t>
            </a:r>
            <a:endParaRPr lang="en-GB" dirty="0" smtClean="0"/>
          </a:p>
          <a:p>
            <a:pPr marL="0" marR="0" indent="0" algn="l" defTabSz="914400" rtl="0" eaLnBrk="0" fontAlgn="base" latinLnBrk="0" hangingPunct="0">
              <a:lnSpc>
                <a:spcPct val="100000"/>
              </a:lnSpc>
              <a:spcBef>
                <a:spcPct val="30000"/>
              </a:spcBef>
              <a:spcAft>
                <a:spcPct val="0"/>
              </a:spcAft>
              <a:buClrTx/>
              <a:buSzTx/>
              <a:buFontTx/>
              <a:buNone/>
              <a:defRPr/>
            </a:pPr>
            <a:r>
              <a:rPr lang="en-GB"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hyperlink" Target="https://byjus.com/physics/tension/" TargetMode="Externa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hyperlink" Target="https://www.physicsforums.com/threads/direction-of-tension-force.806174/" TargetMode="External"/><Relationship Id="rId2" Type="http://schemas.openxmlformats.org/officeDocument/2006/relationships/image" Target="../media/image10.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3.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hyperlink" Target="https://www.zazzle.com/physics_free_body_force_diagram_poster-228913862769275827" TargetMode="Externa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hyperlink" Target="mailto:paulbriard@outlook.com" TargetMode="Externa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hyperlink" Target="https://www.zazzle.com/physics_free_body_force_diagram_poster-228913862769275827" TargetMode="Externa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45.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3.xml"/><Relationship Id="rId2" Type="http://schemas.openxmlformats.org/officeDocument/2006/relationships/image" Target="../media/image44.pn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3.xml"/><Relationship Id="rId2" Type="http://schemas.openxmlformats.org/officeDocument/2006/relationships/image" Target="../media/image47.png"/><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3.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13.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3.xml"/><Relationship Id="rId2" Type="http://schemas.openxmlformats.org/officeDocument/2006/relationships/image" Target="../media/image50.png"/><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13.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39.xml"/><Relationship Id="rId7"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image" Target="../media/image56.png"/><Relationship Id="rId7" Type="http://schemas.openxmlformats.org/officeDocument/2006/relationships/image" Target="../media/image34.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6" Type="http://schemas.openxmlformats.org/officeDocument/2006/relationships/notesSlide" Target="../notesSlides/notesSlide40.xml"/><Relationship Id="rId15" Type="http://schemas.openxmlformats.org/officeDocument/2006/relationships/slideLayout" Target="../slideLayouts/slideLayout13.xml"/><Relationship Id="rId14" Type="http://schemas.openxmlformats.org/officeDocument/2006/relationships/image" Target="../media/image62.png"/><Relationship Id="rId13" Type="http://schemas.openxmlformats.org/officeDocument/2006/relationships/image" Target="../media/image61.png"/><Relationship Id="rId12" Type="http://schemas.openxmlformats.org/officeDocument/2006/relationships/image" Target="../media/image60.png"/><Relationship Id="rId11" Type="http://schemas.openxmlformats.org/officeDocument/2006/relationships/image" Target="../media/image59.png"/><Relationship Id="rId10" Type="http://schemas.openxmlformats.org/officeDocument/2006/relationships/image" Target="../media/image58.png"/><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8.png"/><Relationship Id="rId7" Type="http://schemas.openxmlformats.org/officeDocument/2006/relationships/image" Target="../media/image34.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4" Type="http://schemas.openxmlformats.org/officeDocument/2006/relationships/notesSlide" Target="../notesSlides/notesSlide41.xml"/><Relationship Id="rId13" Type="http://schemas.openxmlformats.org/officeDocument/2006/relationships/slideLayout" Target="../slideLayouts/slideLayout13.xml"/><Relationship Id="rId12" Type="http://schemas.openxmlformats.org/officeDocument/2006/relationships/image" Target="../media/image64.png"/><Relationship Id="rId11" Type="http://schemas.openxmlformats.org/officeDocument/2006/relationships/image" Target="../media/image63.png"/><Relationship Id="rId10" Type="http://schemas.openxmlformats.org/officeDocument/2006/relationships/image" Target="../media/image56.png"/><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66.png"/><Relationship Id="rId7" Type="http://schemas.openxmlformats.org/officeDocument/2006/relationships/image" Target="../media/image54.png"/><Relationship Id="rId6" Type="http://schemas.openxmlformats.org/officeDocument/2006/relationships/image" Target="../media/image65.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8" Type="http://schemas.openxmlformats.org/officeDocument/2006/relationships/notesSlide" Target="../notesSlides/notesSlide42.xml"/><Relationship Id="rId17" Type="http://schemas.openxmlformats.org/officeDocument/2006/relationships/slideLayout" Target="../slideLayouts/slideLayout13.xml"/><Relationship Id="rId16" Type="http://schemas.openxmlformats.org/officeDocument/2006/relationships/image" Target="../media/image64.png"/><Relationship Id="rId15" Type="http://schemas.openxmlformats.org/officeDocument/2006/relationships/image" Target="../media/image63.png"/><Relationship Id="rId14" Type="http://schemas.openxmlformats.org/officeDocument/2006/relationships/image" Target="../media/image56.png"/><Relationship Id="rId13" Type="http://schemas.openxmlformats.org/officeDocument/2006/relationships/image" Target="../media/image68.png"/><Relationship Id="rId12" Type="http://schemas.openxmlformats.org/officeDocument/2006/relationships/image" Target="../media/image67.png"/><Relationship Id="rId11" Type="http://schemas.openxmlformats.org/officeDocument/2006/relationships/image" Target="../media/image59.png"/><Relationship Id="rId10" Type="http://schemas.openxmlformats.org/officeDocument/2006/relationships/image" Target="../media/image58.png"/><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13.xml"/><Relationship Id="rId7" Type="http://schemas.openxmlformats.org/officeDocument/2006/relationships/image" Target="../media/image75.png"/><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5.png"/><Relationship Id="rId2" Type="http://schemas.openxmlformats.org/officeDocument/2006/relationships/image" Target="../media/image31.png"/><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3.xml"/><Relationship Id="rId2" Type="http://schemas.openxmlformats.org/officeDocument/2006/relationships/image" Target="../media/image77.png"/><Relationship Id="rId1" Type="http://schemas.openxmlformats.org/officeDocument/2006/relationships/image" Target="../media/image7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78.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13.xml"/><Relationship Id="rId6" Type="http://schemas.openxmlformats.org/officeDocument/2006/relationships/hyperlink" Target="https://k8schoollessons.com/gravity-for-kids/" TargetMode="External"/><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84.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3.xml"/><Relationship Id="rId2" Type="http://schemas.openxmlformats.org/officeDocument/2006/relationships/image" Target="../media/image85.png"/><Relationship Id="rId1" Type="http://schemas.openxmlformats.org/officeDocument/2006/relationships/hyperlink" Target="https://wealthyretirement.com/trends/investing-bear-market-long-term/"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8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image" Target="../media/image8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13.xml"/><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image" Target="../media/image86.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13.xml"/><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86.png"/></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slideLayout" Target="../slideLayouts/slideLayout13.xml"/><Relationship Id="rId5" Type="http://schemas.openxmlformats.org/officeDocument/2006/relationships/image" Target="../media/image95.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86.png"/></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13.xml"/><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4.png"/><Relationship Id="rId1" Type="http://schemas.openxmlformats.org/officeDocument/2006/relationships/image" Target="../media/image93.png"/></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13.xml"/><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94.png"/><Relationship Id="rId1" Type="http://schemas.openxmlformats.org/officeDocument/2006/relationships/image" Target="../media/image99.png"/></Relationships>
</file>

<file path=ppt/slides/_rels/slide66.xml.rels><?xml version="1.0" encoding="UTF-8" standalone="yes"?>
<Relationships xmlns="http://schemas.openxmlformats.org/package/2006/relationships"><Relationship Id="rId9" Type="http://schemas.openxmlformats.org/officeDocument/2006/relationships/notesSlide" Target="../notesSlides/notesSlide64.xml"/><Relationship Id="rId8" Type="http://schemas.openxmlformats.org/officeDocument/2006/relationships/slideLayout" Target="../slideLayouts/slideLayout13.xml"/><Relationship Id="rId7" Type="http://schemas.openxmlformats.org/officeDocument/2006/relationships/image" Target="../media/image106.png"/><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3" Type="http://schemas.openxmlformats.org/officeDocument/2006/relationships/image" Target="../media/image91.png"/><Relationship Id="rId2" Type="http://schemas.openxmlformats.org/officeDocument/2006/relationships/image" Target="../media/image102.png"/><Relationship Id="rId1" Type="http://schemas.openxmlformats.org/officeDocument/2006/relationships/image" Target="../media/image86.png"/></Relationships>
</file>

<file path=ppt/slides/_rels/slide67.xml.rels><?xml version="1.0" encoding="UTF-8" standalone="yes"?>
<Relationships xmlns="http://schemas.openxmlformats.org/package/2006/relationships"><Relationship Id="rId9" Type="http://schemas.openxmlformats.org/officeDocument/2006/relationships/image" Target="../media/image110.png"/><Relationship Id="rId8" Type="http://schemas.openxmlformats.org/officeDocument/2006/relationships/image" Target="../media/image109.png"/><Relationship Id="rId7" Type="http://schemas.openxmlformats.org/officeDocument/2006/relationships/image" Target="../media/image108.png"/><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91.png"/><Relationship Id="rId3" Type="http://schemas.openxmlformats.org/officeDocument/2006/relationships/image" Target="../media/image102.png"/><Relationship Id="rId2" Type="http://schemas.openxmlformats.org/officeDocument/2006/relationships/image" Target="../media/image86.png"/><Relationship Id="rId12" Type="http://schemas.openxmlformats.org/officeDocument/2006/relationships/notesSlide" Target="../notesSlides/notesSlide65.xml"/><Relationship Id="rId11" Type="http://schemas.openxmlformats.org/officeDocument/2006/relationships/slideLayout" Target="../slideLayouts/slideLayout13.xml"/><Relationship Id="rId10" Type="http://schemas.openxmlformats.org/officeDocument/2006/relationships/image" Target="../media/image111.png"/><Relationship Id="rId1" Type="http://schemas.openxmlformats.org/officeDocument/2006/relationships/image" Target="../media/image10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112.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3.xml"/><Relationship Id="rId2" Type="http://schemas.openxmlformats.org/officeDocument/2006/relationships/image" Target="../media/image113.png"/><Relationship Id="rId1" Type="http://schemas.openxmlformats.org/officeDocument/2006/relationships/image" Target="../media/image1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3.xml"/><Relationship Id="rId2" Type="http://schemas.openxmlformats.org/officeDocument/2006/relationships/image" Target="../media/image114.png"/><Relationship Id="rId1" Type="http://schemas.openxmlformats.org/officeDocument/2006/relationships/image" Target="../media/image112.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3.xml"/><Relationship Id="rId2" Type="http://schemas.openxmlformats.org/officeDocument/2006/relationships/image" Target="../media/image115.png"/><Relationship Id="rId1" Type="http://schemas.openxmlformats.org/officeDocument/2006/relationships/image" Target="../media/image11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image" Target="../media/image116.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13.xml"/><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image" Target="../media/image117.png"/></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13.xml"/><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7.png"/></Relationships>
</file>

<file path=ppt/slides/_rels/slide76.xml.rels><?xml version="1.0" encoding="UTF-8" standalone="yes"?>
<Relationships xmlns="http://schemas.openxmlformats.org/package/2006/relationships"><Relationship Id="rId9" Type="http://schemas.openxmlformats.org/officeDocument/2006/relationships/notesSlide" Target="../notesSlides/notesSlide74.xml"/><Relationship Id="rId8" Type="http://schemas.openxmlformats.org/officeDocument/2006/relationships/slideLayout" Target="../slideLayouts/slideLayout13.xml"/><Relationship Id="rId7" Type="http://schemas.openxmlformats.org/officeDocument/2006/relationships/image" Target="../media/image125.png"/><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7.pn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5.xml"/><Relationship Id="rId7" Type="http://schemas.openxmlformats.org/officeDocument/2006/relationships/slideLayout" Target="../slideLayouts/slideLayout13.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 Id="rId3" Type="http://schemas.openxmlformats.org/officeDocument/2006/relationships/image" Target="../media/image124.png"/><Relationship Id="rId2" Type="http://schemas.openxmlformats.org/officeDocument/2006/relationships/image" Target="../media/image122.png"/><Relationship Id="rId1" Type="http://schemas.openxmlformats.org/officeDocument/2006/relationships/image" Target="../media/image117.png"/></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76.xml"/><Relationship Id="rId7" Type="http://schemas.openxmlformats.org/officeDocument/2006/relationships/slideLayout" Target="../slideLayouts/slideLayout13.xml"/><Relationship Id="rId6" Type="http://schemas.openxmlformats.org/officeDocument/2006/relationships/image" Target="../media/image124.png"/><Relationship Id="rId5" Type="http://schemas.openxmlformats.org/officeDocument/2006/relationships/image" Target="../media/image122.png"/><Relationship Id="rId4" Type="http://schemas.openxmlformats.org/officeDocument/2006/relationships/image" Target="../media/image117.png"/><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26.png"/></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slideLayout" Target="../slideLayouts/slideLayout13.xml"/><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2.png"/><Relationship Id="rId1" Type="http://schemas.openxmlformats.org/officeDocument/2006/relationships/image" Target="../media/image11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3.xml"/><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2.png"/><Relationship Id="rId1" Type="http://schemas.openxmlformats.org/officeDocument/2006/relationships/image" Target="../media/image117.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slideLayout" Target="../slideLayouts/slideLayout13.xml"/><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2.png"/><Relationship Id="rId1" Type="http://schemas.openxmlformats.org/officeDocument/2006/relationships/image" Target="../media/image117.png"/></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slideLayout" Target="../slideLayouts/slideLayout13.xml"/><Relationship Id="rId5" Type="http://schemas.openxmlformats.org/officeDocument/2006/relationships/image" Target="../media/image130.png"/><Relationship Id="rId4" Type="http://schemas.openxmlformats.org/officeDocument/2006/relationships/image" Target="../media/image131.png"/><Relationship Id="rId3" Type="http://schemas.openxmlformats.org/officeDocument/2006/relationships/image" Target="../media/image129.png"/><Relationship Id="rId2" Type="http://schemas.openxmlformats.org/officeDocument/2006/relationships/image" Target="../media/image122.png"/><Relationship Id="rId1" Type="http://schemas.openxmlformats.org/officeDocument/2006/relationships/image" Target="../media/image117.png"/></Relationships>
</file>

<file path=ppt/slides/_rels/slide8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9.png"/><Relationship Id="rId7" Type="http://schemas.openxmlformats.org/officeDocument/2006/relationships/image" Target="../media/image136.png"/><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image" Target="../media/image135.png"/><Relationship Id="rId3" Type="http://schemas.openxmlformats.org/officeDocument/2006/relationships/image" Target="../media/image134.png"/><Relationship Id="rId2" Type="http://schemas.openxmlformats.org/officeDocument/2006/relationships/image" Target="../media/image133.png"/><Relationship Id="rId10" Type="http://schemas.openxmlformats.org/officeDocument/2006/relationships/notesSlide" Target="../notesSlides/notesSlide81.xml"/><Relationship Id="rId1" Type="http://schemas.openxmlformats.org/officeDocument/2006/relationships/image" Target="../media/image132.png"/></Relationships>
</file>

<file path=ppt/slides/_rels/slide84.xml.rels><?xml version="1.0" encoding="UTF-8" standalone="yes"?>
<Relationships xmlns="http://schemas.openxmlformats.org/package/2006/relationships"><Relationship Id="rId9" Type="http://schemas.openxmlformats.org/officeDocument/2006/relationships/image" Target="../media/image138.png"/><Relationship Id="rId8" Type="http://schemas.openxmlformats.org/officeDocument/2006/relationships/image" Target="../media/image137.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2" Type="http://schemas.openxmlformats.org/officeDocument/2006/relationships/notesSlide" Target="../notesSlides/notesSlide82.xml"/><Relationship Id="rId11" Type="http://schemas.openxmlformats.org/officeDocument/2006/relationships/slideLayout" Target="../slideLayouts/slideLayout13.xml"/><Relationship Id="rId10" Type="http://schemas.openxmlformats.org/officeDocument/2006/relationships/image" Target="../media/image139.png"/><Relationship Id="rId1" Type="http://schemas.openxmlformats.org/officeDocument/2006/relationships/image" Target="../media/image133.png"/></Relationships>
</file>

<file path=ppt/slides/_rels/slide85.xml.rels><?xml version="1.0" encoding="UTF-8" standalone="yes"?>
<Relationships xmlns="http://schemas.openxmlformats.org/package/2006/relationships"><Relationship Id="rId9" Type="http://schemas.openxmlformats.org/officeDocument/2006/relationships/image" Target="../media/image138.png"/><Relationship Id="rId8" Type="http://schemas.openxmlformats.org/officeDocument/2006/relationships/image" Target="../media/image137.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5" Type="http://schemas.openxmlformats.org/officeDocument/2006/relationships/notesSlide" Target="../notesSlides/notesSlide83.xml"/><Relationship Id="rId14" Type="http://schemas.openxmlformats.org/officeDocument/2006/relationships/slideLayout" Target="../slideLayouts/slideLayout13.xml"/><Relationship Id="rId13" Type="http://schemas.openxmlformats.org/officeDocument/2006/relationships/image" Target="../media/image142.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39.png"/><Relationship Id="rId1" Type="http://schemas.openxmlformats.org/officeDocument/2006/relationships/image" Target="../media/image133.png"/></Relationships>
</file>

<file path=ppt/slides/_rels/slide86.xml.rels><?xml version="1.0" encoding="UTF-8" standalone="yes"?>
<Relationships xmlns="http://schemas.openxmlformats.org/package/2006/relationships"><Relationship Id="rId9" Type="http://schemas.openxmlformats.org/officeDocument/2006/relationships/image" Target="../media/image138.png"/><Relationship Id="rId8" Type="http://schemas.openxmlformats.org/officeDocument/2006/relationships/image" Target="../media/image137.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7" Type="http://schemas.openxmlformats.org/officeDocument/2006/relationships/notesSlide" Target="../notesSlides/notesSlide84.xml"/><Relationship Id="rId16" Type="http://schemas.openxmlformats.org/officeDocument/2006/relationships/slideLayout" Target="../slideLayouts/slideLayout13.xml"/><Relationship Id="rId15" Type="http://schemas.openxmlformats.org/officeDocument/2006/relationships/image" Target="../media/image144.png"/><Relationship Id="rId14" Type="http://schemas.openxmlformats.org/officeDocument/2006/relationships/image" Target="../media/image143.png"/><Relationship Id="rId13" Type="http://schemas.openxmlformats.org/officeDocument/2006/relationships/image" Target="../media/image142.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39.png"/><Relationship Id="rId1" Type="http://schemas.openxmlformats.org/officeDocument/2006/relationships/image" Target="../media/image133.png"/></Relationships>
</file>

<file path=ppt/slides/_rels/slide87.xml.rels><?xml version="1.0" encoding="UTF-8" standalone="yes"?>
<Relationships xmlns="http://schemas.openxmlformats.org/package/2006/relationships"><Relationship Id="rId9" Type="http://schemas.openxmlformats.org/officeDocument/2006/relationships/image" Target="../media/image138.png"/><Relationship Id="rId8" Type="http://schemas.openxmlformats.org/officeDocument/2006/relationships/image" Target="../media/image137.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9" Type="http://schemas.openxmlformats.org/officeDocument/2006/relationships/notesSlide" Target="../notesSlides/notesSlide85.xml"/><Relationship Id="rId18" Type="http://schemas.openxmlformats.org/officeDocument/2006/relationships/slideLayout" Target="../slideLayouts/slideLayout13.xml"/><Relationship Id="rId17" Type="http://schemas.openxmlformats.org/officeDocument/2006/relationships/image" Target="../media/image146.png"/><Relationship Id="rId16" Type="http://schemas.openxmlformats.org/officeDocument/2006/relationships/image" Target="../media/image145.png"/><Relationship Id="rId15" Type="http://schemas.openxmlformats.org/officeDocument/2006/relationships/image" Target="../media/image144.png"/><Relationship Id="rId14" Type="http://schemas.openxmlformats.org/officeDocument/2006/relationships/image" Target="../media/image143.png"/><Relationship Id="rId13" Type="http://schemas.openxmlformats.org/officeDocument/2006/relationships/image" Target="../media/image142.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39.png"/><Relationship Id="rId1" Type="http://schemas.openxmlformats.org/officeDocument/2006/relationships/image" Target="../media/image133.png"/></Relationships>
</file>

<file path=ppt/slides/_rels/slide88.xml.rels><?xml version="1.0" encoding="UTF-8" standalone="yes"?>
<Relationships xmlns="http://schemas.openxmlformats.org/package/2006/relationships"><Relationship Id="rId9" Type="http://schemas.openxmlformats.org/officeDocument/2006/relationships/image" Target="../media/image147.png"/><Relationship Id="rId8" Type="http://schemas.openxmlformats.org/officeDocument/2006/relationships/image" Target="../media/image143.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3" Type="http://schemas.openxmlformats.org/officeDocument/2006/relationships/notesSlide" Target="../notesSlides/notesSlide86.xml"/><Relationship Id="rId12" Type="http://schemas.openxmlformats.org/officeDocument/2006/relationships/slideLayout" Target="../slideLayouts/slideLayout13.xml"/><Relationship Id="rId11" Type="http://schemas.openxmlformats.org/officeDocument/2006/relationships/image" Target="../media/image138.png"/><Relationship Id="rId10" Type="http://schemas.openxmlformats.org/officeDocument/2006/relationships/image" Target="../media/image148.png"/><Relationship Id="rId1" Type="http://schemas.openxmlformats.org/officeDocument/2006/relationships/image" Target="../media/image133.png"/></Relationships>
</file>

<file path=ppt/slides/_rels/slide89.xml.rels><?xml version="1.0" encoding="UTF-8" standalone="yes"?>
<Relationships xmlns="http://schemas.openxmlformats.org/package/2006/relationships"><Relationship Id="rId9" Type="http://schemas.openxmlformats.org/officeDocument/2006/relationships/image" Target="../media/image147.png"/><Relationship Id="rId8" Type="http://schemas.openxmlformats.org/officeDocument/2006/relationships/image" Target="../media/image143.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5" Type="http://schemas.openxmlformats.org/officeDocument/2006/relationships/notesSlide" Target="../notesSlides/notesSlide87.xml"/><Relationship Id="rId14" Type="http://schemas.openxmlformats.org/officeDocument/2006/relationships/slideLayout" Target="../slideLayouts/slideLayout13.xml"/><Relationship Id="rId13" Type="http://schemas.openxmlformats.org/officeDocument/2006/relationships/image" Target="../media/image150.png"/><Relationship Id="rId12" Type="http://schemas.openxmlformats.org/officeDocument/2006/relationships/image" Target="../media/image149.png"/><Relationship Id="rId11" Type="http://schemas.openxmlformats.org/officeDocument/2006/relationships/image" Target="../media/image138.png"/><Relationship Id="rId10" Type="http://schemas.openxmlformats.org/officeDocument/2006/relationships/image" Target="../media/image148.png"/><Relationship Id="rId1" Type="http://schemas.openxmlformats.org/officeDocument/2006/relationships/image" Target="../media/image13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9" Type="http://schemas.openxmlformats.org/officeDocument/2006/relationships/image" Target="../media/image151.png"/><Relationship Id="rId8" Type="http://schemas.openxmlformats.org/officeDocument/2006/relationships/image" Target="../media/image143.png"/><Relationship Id="rId7" Type="http://schemas.openxmlformats.org/officeDocument/2006/relationships/image" Target="../media/image119.png"/><Relationship Id="rId6" Type="http://schemas.openxmlformats.org/officeDocument/2006/relationships/image" Target="../media/image136.png"/><Relationship Id="rId5" Type="http://schemas.openxmlformats.org/officeDocument/2006/relationships/image" Target="../media/image52.png"/><Relationship Id="rId4" Type="http://schemas.openxmlformats.org/officeDocument/2006/relationships/image" Target="../media/image53.png"/><Relationship Id="rId3" Type="http://schemas.openxmlformats.org/officeDocument/2006/relationships/image" Target="../media/image135.png"/><Relationship Id="rId2" Type="http://schemas.openxmlformats.org/officeDocument/2006/relationships/image" Target="../media/image134.png"/><Relationship Id="rId18" Type="http://schemas.openxmlformats.org/officeDocument/2006/relationships/notesSlide" Target="../notesSlides/notesSlide88.xml"/><Relationship Id="rId17" Type="http://schemas.openxmlformats.org/officeDocument/2006/relationships/slideLayout" Target="../slideLayouts/slideLayout13.xml"/><Relationship Id="rId16" Type="http://schemas.openxmlformats.org/officeDocument/2006/relationships/image" Target="../media/image153.png"/><Relationship Id="rId15" Type="http://schemas.openxmlformats.org/officeDocument/2006/relationships/image" Target="../media/image152.png"/><Relationship Id="rId14" Type="http://schemas.openxmlformats.org/officeDocument/2006/relationships/image" Target="../media/image150.png"/><Relationship Id="rId13" Type="http://schemas.openxmlformats.org/officeDocument/2006/relationships/image" Target="../media/image149.png"/><Relationship Id="rId12" Type="http://schemas.openxmlformats.org/officeDocument/2006/relationships/image" Target="../media/image138.png"/><Relationship Id="rId11" Type="http://schemas.openxmlformats.org/officeDocument/2006/relationships/image" Target="../media/image148.png"/><Relationship Id="rId10" Type="http://schemas.openxmlformats.org/officeDocument/2006/relationships/image" Target="../media/image147.png"/><Relationship Id="rId1" Type="http://schemas.openxmlformats.org/officeDocument/2006/relationships/image" Target="../media/image133.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060848"/>
            <a:ext cx="8229600" cy="1143000"/>
          </a:xfrm>
        </p:spPr>
        <p:txBody>
          <a:bodyPr/>
          <a:lstStyle/>
          <a:p>
            <a:r>
              <a:rPr lang="en-GB" dirty="0" smtClean="0"/>
              <a:t>PARLER LENTEMENT</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763688" y="3789040"/>
            <a:ext cx="3038076" cy="369332"/>
          </a:xfrm>
          <a:prstGeom prst="rect">
            <a:avLst/>
          </a:prstGeom>
          <a:noFill/>
        </p:spPr>
        <p:txBody>
          <a:bodyPr wrap="none" rtlCol="0">
            <a:spAutoFit/>
          </a:bodyPr>
          <a:lstStyle/>
          <a:p>
            <a:r>
              <a:rPr lang="en-GB" dirty="0" smtClean="0"/>
              <a:t>(A mettre aussi sur </a:t>
            </a:r>
            <a:r>
              <a:rPr lang="en-GB" dirty="0" err="1" smtClean="0"/>
              <a:t>une</a:t>
            </a:r>
            <a:r>
              <a:rPr lang="en-GB" dirty="0" smtClean="0"/>
              <a:t> </a:t>
            </a:r>
            <a:r>
              <a:rPr lang="en-GB" dirty="0" err="1" smtClean="0"/>
              <a:t>feuille</a:t>
            </a:r>
            <a:r>
              <a:rPr lang="en-GB"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987824" y="737547"/>
                <a:ext cx="3671774" cy="644664"/>
              </a:xfrm>
              <a:prstGeom prst="rect">
                <a:avLst/>
              </a:prstGeom>
              <a:noFill/>
            </p:spPr>
            <p:txBody>
              <a:bodyPr wrap="none" rtlCol="0">
                <a:spAutoFit/>
              </a:bodyPr>
              <a:lstStyle/>
              <a:p>
                <a:r>
                  <a:rPr lang="en-GB" sz="3200" b="1" dirty="0" smtClean="0"/>
                  <a:t>The tension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𝑻</m:t>
                        </m:r>
                      </m:e>
                    </m:acc>
                  </m:oMath>
                </a14:m>
                <a:r>
                  <a:rPr lang="en-GB" sz="3200" b="1" dirty="0" smtClean="0"/>
                  <a:t> </a:t>
                </a:r>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2987824" y="737547"/>
                <a:ext cx="3671774" cy="644664"/>
              </a:xfrm>
              <a:prstGeom prst="rect">
                <a:avLst/>
              </a:prstGeom>
              <a:blipFill rotWithShape="1">
                <a:blip r:embed="rId1"/>
                <a:stretch>
                  <a:fillRect l="-4" t="-48" r="-2325" b="70"/>
                </a:stretch>
              </a:blipFill>
            </p:spPr>
            <p:txBody>
              <a:bodyPr/>
              <a:lstStyle/>
              <a:p>
                <a:r>
                  <a:rPr lang="zh-CN" altLang="en-US">
                    <a:noFill/>
                  </a:rPr>
                  <a:t> </a:t>
                </a:r>
              </a:p>
            </p:txBody>
          </p:sp>
        </mc:Fallback>
      </mc:AlternateContent>
      <p:sp>
        <p:nvSpPr>
          <p:cNvPr id="8" name="TextBox 7"/>
          <p:cNvSpPr txBox="1"/>
          <p:nvPr/>
        </p:nvSpPr>
        <p:spPr>
          <a:xfrm>
            <a:off x="637849" y="4391393"/>
            <a:ext cx="8347327" cy="1200329"/>
          </a:xfrm>
          <a:prstGeom prst="rect">
            <a:avLst/>
          </a:prstGeom>
          <a:noFill/>
        </p:spPr>
        <p:txBody>
          <a:bodyPr wrap="square" rtlCol="0">
            <a:spAutoFit/>
          </a:bodyPr>
          <a:lstStyle/>
          <a:p>
            <a:r>
              <a:rPr lang="en-GB" dirty="0" smtClean="0"/>
              <a:t>The object suspended don’t fall because the rope exert on it a </a:t>
            </a:r>
            <a:r>
              <a:rPr lang="en-GB" b="1" dirty="0" smtClean="0"/>
              <a:t>tension </a:t>
            </a:r>
            <a:r>
              <a:rPr lang="en-GB" dirty="0" smtClean="0"/>
              <a:t>force.</a:t>
            </a:r>
            <a:endParaRPr lang="en-GB" dirty="0" smtClean="0"/>
          </a:p>
          <a:p>
            <a:endParaRPr lang="en-GB" dirty="0"/>
          </a:p>
          <a:p>
            <a:r>
              <a:rPr lang="en-GB" dirty="0" smtClean="0"/>
              <a:t>The direction of the tension force is along the rope. The tension force is always </a:t>
            </a:r>
            <a:r>
              <a:rPr lang="en-GB" b="1" dirty="0" smtClean="0"/>
              <a:t>pulling</a:t>
            </a:r>
            <a:r>
              <a:rPr lang="en-GB" dirty="0"/>
              <a:t> </a:t>
            </a:r>
            <a:r>
              <a:rPr lang="en-GB" dirty="0" smtClean="0"/>
              <a:t>(i.e. directed from the object to the rope). </a:t>
            </a:r>
            <a:endParaRPr lang="en-GB" dirty="0" smtClean="0"/>
          </a:p>
        </p:txBody>
      </p:sp>
      <p:pic>
        <p:nvPicPr>
          <p:cNvPr id="3" name="Picture 2"/>
          <p:cNvPicPr>
            <a:picLocks noChangeAspect="1"/>
          </p:cNvPicPr>
          <p:nvPr/>
        </p:nvPicPr>
        <p:blipFill>
          <a:blip r:embed="rId2"/>
          <a:stretch>
            <a:fillRect/>
          </a:stretch>
        </p:blipFill>
        <p:spPr>
          <a:xfrm>
            <a:off x="1979712" y="1558185"/>
            <a:ext cx="4654553" cy="2658115"/>
          </a:xfrm>
          <a:prstGeom prst="rect">
            <a:avLst/>
          </a:prstGeom>
        </p:spPr>
      </p:pic>
      <p:sp>
        <p:nvSpPr>
          <p:cNvPr id="10" name="Rectangle 9"/>
          <p:cNvSpPr/>
          <p:nvPr/>
        </p:nvSpPr>
        <p:spPr>
          <a:xfrm>
            <a:off x="6012160" y="3718832"/>
            <a:ext cx="2289409" cy="461665"/>
          </a:xfrm>
          <a:prstGeom prst="rect">
            <a:avLst/>
          </a:prstGeom>
        </p:spPr>
        <p:txBody>
          <a:bodyPr wrap="none">
            <a:spAutoFit/>
          </a:bodyPr>
          <a:lstStyle/>
          <a:p>
            <a:r>
              <a:rPr lang="en-US" sz="1200" dirty="0">
                <a:hlinkClick r:id="rId3"/>
              </a:rPr>
              <a:t>https://byjus.com/physics/tension</a:t>
            </a:r>
            <a:r>
              <a:rPr lang="en-US" sz="1200" dirty="0" smtClean="0">
                <a:hlinkClick r:id="rId3"/>
              </a:rPr>
              <a:t>/</a:t>
            </a:r>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987824" y="737547"/>
                <a:ext cx="3671774" cy="644664"/>
              </a:xfrm>
              <a:prstGeom prst="rect">
                <a:avLst/>
              </a:prstGeom>
              <a:noFill/>
            </p:spPr>
            <p:txBody>
              <a:bodyPr wrap="none" rtlCol="0">
                <a:spAutoFit/>
              </a:bodyPr>
              <a:lstStyle/>
              <a:p>
                <a:r>
                  <a:rPr lang="en-GB" sz="3200" b="1" dirty="0" smtClean="0"/>
                  <a:t>The tension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𝑻</m:t>
                        </m:r>
                      </m:e>
                    </m:acc>
                  </m:oMath>
                </a14:m>
                <a:r>
                  <a:rPr lang="en-GB" sz="3200" b="1" dirty="0" smtClean="0"/>
                  <a:t> </a:t>
                </a:r>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2987824" y="737547"/>
                <a:ext cx="3671774" cy="644664"/>
              </a:xfrm>
              <a:prstGeom prst="rect">
                <a:avLst/>
              </a:prstGeom>
              <a:blipFill rotWithShape="1">
                <a:blip r:embed="rId1"/>
                <a:stretch>
                  <a:fillRect l="-4" t="-48" r="-2325" b="70"/>
                </a:stretch>
              </a:blipFill>
            </p:spPr>
            <p:txBody>
              <a:bodyPr/>
              <a:lstStyle/>
              <a:p>
                <a:r>
                  <a:rPr lang="zh-CN" altLang="en-US">
                    <a:noFill/>
                  </a:rPr>
                  <a:t> </a:t>
                </a:r>
              </a:p>
            </p:txBody>
          </p:sp>
        </mc:Fallback>
      </mc:AlternateContent>
      <p:pic>
        <p:nvPicPr>
          <p:cNvPr id="5" name="Picture 4"/>
          <p:cNvPicPr>
            <a:picLocks noChangeAspect="1"/>
          </p:cNvPicPr>
          <p:nvPr/>
        </p:nvPicPr>
        <p:blipFill>
          <a:blip r:embed="rId2"/>
          <a:stretch>
            <a:fillRect/>
          </a:stretch>
        </p:blipFill>
        <p:spPr>
          <a:xfrm>
            <a:off x="1331640" y="1967888"/>
            <a:ext cx="5475744" cy="2177103"/>
          </a:xfrm>
          <a:prstGeom prst="rect">
            <a:avLst/>
          </a:prstGeom>
        </p:spPr>
      </p:pic>
      <p:sp>
        <p:nvSpPr>
          <p:cNvPr id="6" name="TextBox 5"/>
          <p:cNvSpPr txBox="1"/>
          <p:nvPr/>
        </p:nvSpPr>
        <p:spPr>
          <a:xfrm flipH="1">
            <a:off x="899592" y="5149068"/>
            <a:ext cx="6624736" cy="1569660"/>
          </a:xfrm>
          <a:prstGeom prst="rect">
            <a:avLst/>
          </a:prstGeom>
          <a:noFill/>
        </p:spPr>
        <p:txBody>
          <a:bodyPr wrap="square" rtlCol="0">
            <a:spAutoFit/>
          </a:bodyPr>
          <a:lstStyle/>
          <a:p>
            <a:r>
              <a:rPr lang="en-GB" sz="3200" dirty="0" smtClean="0"/>
              <a:t>Another example of tension forces exerted by the rope (on the hand, on the object).</a:t>
            </a:r>
            <a:endParaRPr lang="en-US" sz="3200" dirty="0"/>
          </a:p>
        </p:txBody>
      </p:sp>
      <p:cxnSp>
        <p:nvCxnSpPr>
          <p:cNvPr id="11" name="Straight Arrow Connector 10"/>
          <p:cNvCxnSpPr/>
          <p:nvPr/>
        </p:nvCxnSpPr>
        <p:spPr>
          <a:xfrm flipV="1">
            <a:off x="3563888" y="3464752"/>
            <a:ext cx="1510600" cy="1584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131840" y="3464752"/>
            <a:ext cx="432048" cy="1584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38328" y="4245131"/>
            <a:ext cx="4572000" cy="400110"/>
          </a:xfrm>
          <a:prstGeom prst="rect">
            <a:avLst/>
          </a:prstGeom>
        </p:spPr>
        <p:txBody>
          <a:bodyPr>
            <a:spAutoFit/>
          </a:bodyPr>
          <a:lstStyle/>
          <a:p>
            <a:r>
              <a:rPr lang="en-US" sz="1000" dirty="0">
                <a:hlinkClick r:id="rId3"/>
              </a:rPr>
              <a:t>https://www.physicsforums.com/threads/direction-of-tension-force.806174</a:t>
            </a:r>
            <a:r>
              <a:rPr lang="en-US" sz="1000" dirty="0" smtClean="0">
                <a:hlinkClick r:id="rId3"/>
              </a:rPr>
              <a:t>/</a:t>
            </a:r>
            <a:endParaRPr lang="en-US" sz="1000" dirty="0" smtClean="0"/>
          </a:p>
          <a:p>
            <a:endParaRPr 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3295686" y="679212"/>
                <a:ext cx="2560316" cy="584775"/>
              </a:xfrm>
              <a:prstGeom prst="rect">
                <a:avLst/>
              </a:prstGeom>
              <a:noFill/>
            </p:spPr>
            <p:txBody>
              <a:bodyPr wrap="none" rtlCol="0">
                <a:spAutoFit/>
              </a:bodyPr>
              <a:lstStyle/>
              <a:p>
                <a:r>
                  <a:rPr lang="en-GB" sz="3200" b="1" dirty="0" smtClean="0"/>
                  <a:t>The weight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𝒘</m:t>
                        </m:r>
                      </m:e>
                    </m:acc>
                  </m:oMath>
                </a14:m>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3295686" y="679212"/>
                <a:ext cx="2560316" cy="584775"/>
              </a:xfrm>
              <a:prstGeom prst="rect">
                <a:avLst/>
              </a:prstGeom>
              <a:blipFill rotWithShape="1">
                <a:blip r:embed="rId1"/>
                <a:stretch>
                  <a:fillRect l="-1" t="-68" r="1" b="58"/>
                </a:stretch>
              </a:blipFill>
            </p:spPr>
            <p:txBody>
              <a:bodyPr/>
              <a:lstStyle/>
              <a:p>
                <a:r>
                  <a:rPr lang="zh-CN" altLang="en-US">
                    <a:noFill/>
                  </a:rPr>
                  <a:t> </a:t>
                </a:r>
              </a:p>
            </p:txBody>
          </p:sp>
        </mc:Fallback>
      </mc:AlternateContent>
      <p:sp>
        <p:nvSpPr>
          <p:cNvPr id="3" name="Oval 2"/>
          <p:cNvSpPr/>
          <p:nvPr/>
        </p:nvSpPr>
        <p:spPr>
          <a:xfrm>
            <a:off x="3485388" y="1648232"/>
            <a:ext cx="1944216"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402341" y="2564904"/>
            <a:ext cx="0" cy="27363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4540693" y="3899425"/>
                <a:ext cx="783997" cy="9233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GB" sz="6000" b="0" i="1" smtClean="0">
                              <a:solidFill>
                                <a:srgbClr val="FF0000"/>
                              </a:solidFill>
                              <a:latin typeface="Cambria Math" panose="02040503050406030204" pitchFamily="18" charset="0"/>
                            </a:rPr>
                            <m:t>𝑤</m:t>
                          </m:r>
                        </m:e>
                      </m:acc>
                    </m:oMath>
                  </m:oMathPara>
                </a14:m>
                <a:endParaRPr lang="en-US" sz="6000" dirty="0">
                  <a:solidFill>
                    <a:srgbClr val="FF0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4540693" y="3899425"/>
                <a:ext cx="783997" cy="923330"/>
              </a:xfrm>
              <a:prstGeom prst="rect">
                <a:avLst/>
              </a:prstGeom>
              <a:blipFill rotWithShape="1">
                <a:blip r:embed="rId2"/>
                <a:stretch>
                  <a:fillRect l="-57" t="-57" r="-12770" b="61"/>
                </a:stretch>
              </a:blipFill>
            </p:spPr>
            <p:txBody>
              <a:bodyPr/>
              <a:lstStyle/>
              <a:p>
                <a:r>
                  <a:rPr lang="zh-CN" altLang="en-US">
                    <a:noFill/>
                  </a:rPr>
                  <a:t> </a:t>
                </a:r>
              </a:p>
            </p:txBody>
          </p:sp>
        </mc:Fallback>
      </mc:AlternateContent>
      <p:sp>
        <p:nvSpPr>
          <p:cNvPr id="14" name="TextBox 13"/>
          <p:cNvSpPr txBox="1"/>
          <p:nvPr/>
        </p:nvSpPr>
        <p:spPr>
          <a:xfrm>
            <a:off x="2339752" y="1964739"/>
            <a:ext cx="1119428" cy="1200329"/>
          </a:xfrm>
          <a:prstGeom prst="rect">
            <a:avLst/>
          </a:prstGeom>
          <a:noFill/>
        </p:spPr>
        <p:txBody>
          <a:bodyPr wrap="square" rtlCol="0">
            <a:spAutoFit/>
          </a:bodyPr>
          <a:lstStyle/>
          <a:p>
            <a:r>
              <a:rPr lang="en-GB" dirty="0" smtClean="0"/>
              <a:t>Body submitted to its weight</a:t>
            </a:r>
            <a:endParaRPr lang="en-US" dirty="0"/>
          </a:p>
        </p:txBody>
      </p:sp>
      <p:sp>
        <p:nvSpPr>
          <p:cNvPr id="15" name="TextBox 14"/>
          <p:cNvSpPr txBox="1"/>
          <p:nvPr/>
        </p:nvSpPr>
        <p:spPr>
          <a:xfrm flipH="1">
            <a:off x="971600" y="5615529"/>
            <a:ext cx="7894588" cy="923330"/>
          </a:xfrm>
          <a:prstGeom prst="rect">
            <a:avLst/>
          </a:prstGeom>
          <a:noFill/>
        </p:spPr>
        <p:txBody>
          <a:bodyPr wrap="square" rtlCol="0">
            <a:spAutoFit/>
          </a:bodyPr>
          <a:lstStyle/>
          <a:p>
            <a:r>
              <a:rPr lang="en-GB" dirty="0" smtClean="0"/>
              <a:t>The weight is the gravitational force exerted by the Earth on the body. </a:t>
            </a:r>
            <a:endParaRPr lang="en-GB" dirty="0" smtClean="0"/>
          </a:p>
          <a:p>
            <a:endParaRPr lang="en-GB" dirty="0"/>
          </a:p>
          <a:p>
            <a:r>
              <a:rPr lang="en-GB" b="1" dirty="0" smtClean="0">
                <a:solidFill>
                  <a:srgbClr val="FF0000"/>
                </a:solidFill>
              </a:rPr>
              <a:t>Warning</a:t>
            </a:r>
            <a:r>
              <a:rPr lang="en-GB" dirty="0" smtClean="0"/>
              <a:t>: Don’t confuse the weight and the mass !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716016" y="1919093"/>
            <a:ext cx="2664296" cy="933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3264165" y="751428"/>
                <a:ext cx="2560316" cy="584775"/>
              </a:xfrm>
              <a:prstGeom prst="rect">
                <a:avLst/>
              </a:prstGeom>
              <a:noFill/>
            </p:spPr>
            <p:txBody>
              <a:bodyPr wrap="none" rtlCol="0">
                <a:spAutoFit/>
              </a:bodyPr>
              <a:lstStyle/>
              <a:p>
                <a:r>
                  <a:rPr lang="en-GB" sz="3200" b="1" dirty="0" smtClean="0"/>
                  <a:t>The weight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𝒘</m:t>
                        </m:r>
                      </m:e>
                    </m:acc>
                  </m:oMath>
                </a14:m>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3264165" y="751428"/>
                <a:ext cx="2560316" cy="584775"/>
              </a:xfrm>
              <a:prstGeom prst="rect">
                <a:avLst/>
              </a:prstGeom>
              <a:blipFill rotWithShape="1">
                <a:blip r:embed="rId1"/>
                <a:stretch>
                  <a:fillRect l="-10" t="-38" r="10" b="28"/>
                </a:stretch>
              </a:blipFill>
            </p:spPr>
            <p:txBody>
              <a:bodyPr/>
              <a:lstStyle/>
              <a:p>
                <a:r>
                  <a:rPr lang="zh-CN" altLang="en-US">
                    <a:noFill/>
                  </a:rPr>
                  <a:t> </a:t>
                </a:r>
              </a:p>
            </p:txBody>
          </p:sp>
        </mc:Fallback>
      </mc:AlternateContent>
      <p:sp>
        <p:nvSpPr>
          <p:cNvPr id="15" name="TextBox 14"/>
          <p:cNvSpPr txBox="1"/>
          <p:nvPr/>
        </p:nvSpPr>
        <p:spPr>
          <a:xfrm flipH="1">
            <a:off x="971600" y="5615529"/>
            <a:ext cx="7894588" cy="923330"/>
          </a:xfrm>
          <a:prstGeom prst="rect">
            <a:avLst/>
          </a:prstGeom>
          <a:noFill/>
        </p:spPr>
        <p:txBody>
          <a:bodyPr wrap="square" rtlCol="0">
            <a:spAutoFit/>
          </a:bodyPr>
          <a:lstStyle/>
          <a:p>
            <a:r>
              <a:rPr lang="en-GB" dirty="0" smtClean="0"/>
              <a:t>The weight is the gravitational force exerted by the Earth on the body. </a:t>
            </a:r>
            <a:endParaRPr lang="en-GB" dirty="0" smtClean="0"/>
          </a:p>
          <a:p>
            <a:endParaRPr lang="en-GB" dirty="0"/>
          </a:p>
          <a:p>
            <a:r>
              <a:rPr lang="en-GB" b="1" dirty="0" smtClean="0">
                <a:solidFill>
                  <a:srgbClr val="FF0000"/>
                </a:solidFill>
              </a:rPr>
              <a:t>Warning</a:t>
            </a:r>
            <a:r>
              <a:rPr lang="en-GB" dirty="0" smtClean="0"/>
              <a:t>: Don’t confuse the weight and the mass !  </a:t>
            </a:r>
            <a:endParaRPr lang="en-US" dirty="0"/>
          </a:p>
        </p:txBody>
      </p:sp>
      <p:sp>
        <p:nvSpPr>
          <p:cNvPr id="10" name="Oval 9"/>
          <p:cNvSpPr/>
          <p:nvPr/>
        </p:nvSpPr>
        <p:spPr>
          <a:xfrm>
            <a:off x="1213832" y="1648232"/>
            <a:ext cx="1944216"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130785" y="2564904"/>
            <a:ext cx="0" cy="27363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2269137" y="3899425"/>
                <a:ext cx="783997" cy="9233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GB" sz="6000" b="0" i="1" smtClean="0">
                              <a:solidFill>
                                <a:srgbClr val="FF0000"/>
                              </a:solidFill>
                              <a:latin typeface="Cambria Math" panose="02040503050406030204" pitchFamily="18" charset="0"/>
                            </a:rPr>
                            <m:t>𝑤</m:t>
                          </m:r>
                        </m:e>
                      </m:acc>
                    </m:oMath>
                  </m:oMathPara>
                </a14:m>
                <a:endParaRPr lang="en-US" sz="6000" dirty="0">
                  <a:solidFill>
                    <a:srgbClr val="FF0000"/>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2269137" y="3899425"/>
                <a:ext cx="783997" cy="923330"/>
              </a:xfrm>
              <a:prstGeom prst="rect">
                <a:avLst/>
              </a:prstGeom>
              <a:blipFill rotWithShape="1">
                <a:blip r:embed="rId2"/>
                <a:stretch>
                  <a:fillRect l="-36" t="-57" r="-12790" b="61"/>
                </a:stretch>
              </a:blipFill>
            </p:spPr>
            <p:txBody>
              <a:bodyPr/>
              <a:lstStyle/>
              <a:p>
                <a:r>
                  <a:rPr lang="zh-CN" altLang="en-US">
                    <a:noFill/>
                  </a:rPr>
                  <a:t> </a:t>
                </a:r>
              </a:p>
            </p:txBody>
          </p:sp>
        </mc:Fallback>
      </mc:AlternateContent>
      <p:sp>
        <p:nvSpPr>
          <p:cNvPr id="17" name="TextBox 16"/>
          <p:cNvSpPr txBox="1"/>
          <p:nvPr/>
        </p:nvSpPr>
        <p:spPr>
          <a:xfrm>
            <a:off x="251520" y="1964739"/>
            <a:ext cx="1296144" cy="1200329"/>
          </a:xfrm>
          <a:prstGeom prst="rect">
            <a:avLst/>
          </a:prstGeom>
          <a:noFill/>
        </p:spPr>
        <p:txBody>
          <a:bodyPr wrap="square" rtlCol="0">
            <a:spAutoFit/>
          </a:bodyPr>
          <a:lstStyle/>
          <a:p>
            <a:r>
              <a:rPr lang="en-GB" dirty="0" smtClean="0"/>
              <a:t>Body submitted to its weight</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870376" y="1919093"/>
                <a:ext cx="2343142"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800" i="1" smtClean="0">
                              <a:latin typeface="Cambria Math" panose="02040503050406030204" pitchFamily="18" charset="0"/>
                            </a:rPr>
                          </m:ctrlPr>
                        </m:accPr>
                        <m:e>
                          <m:r>
                            <a:rPr lang="en-GB" sz="4800" b="0" i="1" smtClean="0">
                              <a:latin typeface="Cambria Math" panose="02040503050406030204" pitchFamily="18" charset="0"/>
                            </a:rPr>
                            <m:t>𝑤</m:t>
                          </m:r>
                        </m:e>
                      </m:acc>
                      <m:r>
                        <a:rPr lang="en-GB" sz="4800" b="0" i="1" smtClean="0">
                          <a:latin typeface="Cambria Math" panose="02040503050406030204" pitchFamily="18" charset="0"/>
                        </a:rPr>
                        <m:t>=</m:t>
                      </m:r>
                      <m:r>
                        <a:rPr lang="en-GB" sz="4800" b="0" i="1" smtClean="0">
                          <a:latin typeface="Cambria Math" panose="02040503050406030204" pitchFamily="18" charset="0"/>
                        </a:rPr>
                        <m:t>𝑚</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𝑔</m:t>
                          </m:r>
                        </m:e>
                      </m:acc>
                    </m:oMath>
                  </m:oMathPara>
                </a14:m>
                <a:endParaRPr lang="en-US" sz="4800" dirty="0"/>
              </a:p>
            </p:txBody>
          </p:sp>
        </mc:Choice>
        <mc:Fallback>
          <p:sp>
            <p:nvSpPr>
              <p:cNvPr id="5" name="TextBox 4"/>
              <p:cNvSpPr txBox="1">
                <a:spLocks noRot="1" noChangeAspect="1" noMove="1" noResize="1" noEditPoints="1" noAdjustHandles="1" noChangeArrowheads="1" noChangeShapeType="1" noTextEdit="1"/>
              </p:cNvSpPr>
              <p:nvPr/>
            </p:nvSpPr>
            <p:spPr>
              <a:xfrm>
                <a:off x="4870376" y="1919093"/>
                <a:ext cx="2343142" cy="738664"/>
              </a:xfrm>
              <a:prstGeom prst="rect">
                <a:avLst/>
              </a:prstGeom>
              <a:blipFill rotWithShape="1">
                <a:blip r:embed="rId3"/>
                <a:stretch>
                  <a:fillRect l="-24" t="-17" r="-2632"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680251" y="3019210"/>
                <a:ext cx="4715684" cy="923330"/>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𝑚</m:t>
                    </m:r>
                  </m:oMath>
                </a14:m>
                <a:r>
                  <a:rPr lang="en-GB" dirty="0" smtClean="0"/>
                  <a:t>: mass of the body (SI unit: kg)</a:t>
                </a:r>
                <a:endParaRPr lang="en-GB" dirty="0" smtClean="0"/>
              </a:p>
              <a:p>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𝑔</m:t>
                        </m:r>
                      </m:e>
                    </m:acc>
                  </m:oMath>
                </a14:m>
                <a:r>
                  <a:rPr lang="en-GB" dirty="0" smtClean="0"/>
                  <a:t>: named “gravitational acceleration”, directed toward the center of the Earth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680251" y="3019210"/>
                <a:ext cx="4715684" cy="923330"/>
              </a:xfrm>
              <a:prstGeom prst="rect">
                <a:avLst/>
              </a:prstGeom>
              <a:blipFill rotWithShape="1">
                <a:blip r:embed="rId4"/>
                <a:stretch>
                  <a:fillRect l="-6" t="-45" r="10"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845549" y="4192246"/>
                <a:ext cx="2785058" cy="492443"/>
              </a:xfrm>
              <a:prstGeom prst="rect">
                <a:avLst/>
              </a:prstGeom>
              <a:noFill/>
            </p:spPr>
            <p:txBody>
              <a:bodyPr wrap="none" lIns="0" tIns="0" rIns="0" bIns="0" rtlCol="0">
                <a:spAutoFit/>
              </a:bodyPr>
              <a:lstStyle/>
              <a:p>
                <a14:m>
                  <m:oMath xmlns:m="http://schemas.openxmlformats.org/officeDocument/2006/math">
                    <m:r>
                      <a:rPr lang="en-GB" sz="3200" b="0" i="1" smtClean="0">
                        <a:latin typeface="Cambria Math" panose="02040503050406030204" pitchFamily="18" charset="0"/>
                      </a:rPr>
                      <m:t>𝑔</m:t>
                    </m:r>
                    <m:r>
                      <a:rPr lang="en-GB" sz="3200" b="0" i="1" smtClean="0">
                        <a:latin typeface="Cambria Math" panose="02040503050406030204" pitchFamily="18" charset="0"/>
                      </a:rPr>
                      <m:t>=</m:t>
                    </m:r>
                    <m:r>
                      <a:rPr lang="en-GB" sz="3200" b="0" i="1" smtClean="0">
                        <a:latin typeface="Cambria Math" panose="02040503050406030204" pitchFamily="18" charset="0"/>
                      </a:rPr>
                      <m:t>9</m:t>
                    </m:r>
                    <m:r>
                      <a:rPr lang="en-GB" sz="3200" b="0" i="1" smtClean="0">
                        <a:latin typeface="Cambria Math" panose="02040503050406030204" pitchFamily="18" charset="0"/>
                      </a:rPr>
                      <m:t>.</m:t>
                    </m:r>
                    <m:r>
                      <a:rPr lang="en-GB" sz="3200" b="0" i="1" smtClean="0">
                        <a:latin typeface="Cambria Math" panose="02040503050406030204" pitchFamily="18" charset="0"/>
                      </a:rPr>
                      <m:t>81</m:t>
                    </m:r>
                  </m:oMath>
                </a14:m>
                <a:r>
                  <a:rPr lang="en-US" sz="3200" dirty="0" smtClean="0"/>
                  <a:t> </a:t>
                </a:r>
                <a14:m>
                  <m:oMath xmlns:m="http://schemas.openxmlformats.org/officeDocument/2006/math">
                    <m:r>
                      <a:rPr lang="en-GB" sz="3200" b="0" i="1" dirty="0" smtClean="0">
                        <a:latin typeface="Cambria Math" panose="02040503050406030204" pitchFamily="18" charset="0"/>
                      </a:rPr>
                      <m:t>𝑚</m:t>
                    </m:r>
                    <m:r>
                      <a:rPr lang="en-GB" sz="3200" b="0" i="1" dirty="0" smtClean="0">
                        <a:latin typeface="Cambria Math" panose="02040503050406030204" pitchFamily="18" charset="0"/>
                      </a:rPr>
                      <m:t>.</m:t>
                    </m:r>
                    <m:sSup>
                      <m:sSupPr>
                        <m:ctrlPr>
                          <a:rPr lang="en-GB" sz="3200" b="0" i="1" dirty="0" smtClean="0">
                            <a:latin typeface="Cambria Math" panose="02040503050406030204" pitchFamily="18" charset="0"/>
                          </a:rPr>
                        </m:ctrlPr>
                      </m:sSupPr>
                      <m:e>
                        <m:r>
                          <a:rPr lang="en-GB" sz="3200" b="0" i="1" dirty="0" smtClean="0">
                            <a:latin typeface="Cambria Math" panose="02040503050406030204" pitchFamily="18" charset="0"/>
                          </a:rPr>
                          <m:t>𝑠</m:t>
                        </m:r>
                      </m:e>
                      <m:sup>
                        <m:r>
                          <a:rPr lang="en-GB" sz="3200" b="0" i="1" dirty="0" smtClean="0">
                            <a:latin typeface="Cambria Math" panose="02040503050406030204" pitchFamily="18" charset="0"/>
                          </a:rPr>
                          <m:t>−</m:t>
                        </m:r>
                        <m:r>
                          <a:rPr lang="en-GB" sz="3200" b="0" i="1" dirty="0" smtClean="0">
                            <a:latin typeface="Cambria Math" panose="02040503050406030204" pitchFamily="18" charset="0"/>
                          </a:rPr>
                          <m:t>2</m:t>
                        </m:r>
                      </m:sup>
                    </m:sSup>
                  </m:oMath>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4845549" y="4192246"/>
                <a:ext cx="2785058" cy="492443"/>
              </a:xfrm>
              <a:prstGeom prst="rect">
                <a:avLst/>
              </a:prstGeom>
              <a:blipFill rotWithShape="1">
                <a:blip r:embed="rId5"/>
                <a:stretch>
                  <a:fillRect l="-18" t="-124" r="-1648" b="-290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3264165" y="751428"/>
                <a:ext cx="3588418" cy="658898"/>
              </a:xfrm>
              <a:prstGeom prst="rect">
                <a:avLst/>
              </a:prstGeom>
              <a:noFill/>
            </p:spPr>
            <p:txBody>
              <a:bodyPr wrap="none" rtlCol="0">
                <a:spAutoFit/>
              </a:bodyPr>
              <a:lstStyle/>
              <a:p>
                <a:r>
                  <a:rPr lang="en-GB" sz="3200" b="1" dirty="0" smtClean="0"/>
                  <a:t>The friction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𝒇</m:t>
                        </m:r>
                      </m:e>
                    </m:acc>
                  </m:oMath>
                </a14:m>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3264165" y="751428"/>
                <a:ext cx="3588418" cy="658898"/>
              </a:xfrm>
              <a:prstGeom prst="rect">
                <a:avLst/>
              </a:prstGeom>
              <a:blipFill rotWithShape="1">
                <a:blip r:embed="rId1"/>
                <a:stretch>
                  <a:fillRect l="-7" t="-34" r="8" b="95"/>
                </a:stretch>
              </a:blipFill>
            </p:spPr>
            <p:txBody>
              <a:bodyPr/>
              <a:lstStyle/>
              <a:p>
                <a:r>
                  <a:rPr lang="zh-CN" altLang="en-US">
                    <a:noFill/>
                  </a:rPr>
                  <a:t> </a:t>
                </a:r>
              </a:p>
            </p:txBody>
          </p:sp>
        </mc:Fallback>
      </mc:AlternateContent>
      <p:pic>
        <p:nvPicPr>
          <p:cNvPr id="3" name="Picture 2"/>
          <p:cNvPicPr>
            <a:picLocks noChangeAspect="1"/>
          </p:cNvPicPr>
          <p:nvPr/>
        </p:nvPicPr>
        <p:blipFill>
          <a:blip r:embed="rId2"/>
          <a:stretch>
            <a:fillRect/>
          </a:stretch>
        </p:blipFill>
        <p:spPr>
          <a:xfrm>
            <a:off x="2670036" y="1988840"/>
            <a:ext cx="3566729" cy="2820747"/>
          </a:xfrm>
          <a:prstGeom prst="rect">
            <a:avLst/>
          </a:prstGeom>
        </p:spPr>
      </p:pic>
      <p:cxnSp>
        <p:nvCxnSpPr>
          <p:cNvPr id="13" name="Straight Arrow Connector 12"/>
          <p:cNvCxnSpPr/>
          <p:nvPr/>
        </p:nvCxnSpPr>
        <p:spPr>
          <a:xfrm flipH="1">
            <a:off x="4067944" y="4437112"/>
            <a:ext cx="10801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flipH="1">
                <a:off x="3095836" y="4517904"/>
                <a:ext cx="3024336" cy="6372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𝑓</m:t>
                          </m:r>
                        </m:e>
                      </m:acc>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flipH="1">
                <a:off x="3095836" y="4517904"/>
                <a:ext cx="3024336" cy="637290"/>
              </a:xfrm>
              <a:prstGeom prst="rect">
                <a:avLst/>
              </a:prstGeom>
              <a:blipFill rotWithShape="1">
                <a:blip r:embed="rId3"/>
                <a:stretch>
                  <a:fillRect l="-7" t="-81" r="1" b="41"/>
                </a:stretch>
              </a:blipFill>
            </p:spPr>
            <p:txBody>
              <a:bodyPr/>
              <a:lstStyle/>
              <a:p>
                <a:r>
                  <a:rPr lang="zh-CN" altLang="en-US">
                    <a:noFill/>
                  </a:rPr>
                  <a:t> </a:t>
                </a:r>
              </a:p>
            </p:txBody>
          </p:sp>
        </mc:Fallback>
      </mc:AlternateContent>
      <p:sp>
        <p:nvSpPr>
          <p:cNvPr id="18" name="TextBox 17"/>
          <p:cNvSpPr txBox="1"/>
          <p:nvPr/>
        </p:nvSpPr>
        <p:spPr>
          <a:xfrm flipH="1">
            <a:off x="585268" y="5321472"/>
            <a:ext cx="8280920" cy="1200329"/>
          </a:xfrm>
          <a:prstGeom prst="rect">
            <a:avLst/>
          </a:prstGeom>
          <a:noFill/>
        </p:spPr>
        <p:txBody>
          <a:bodyPr wrap="square" rtlCol="0">
            <a:spAutoFit/>
          </a:bodyPr>
          <a:lstStyle/>
          <a:p>
            <a:r>
              <a:rPr lang="en-GB" dirty="0" smtClean="0"/>
              <a:t>It is not so easy for this person to push the box because a friction force is exerted on the box by the ground.</a:t>
            </a:r>
            <a:endParaRPr lang="en-GB" dirty="0" smtClean="0"/>
          </a:p>
          <a:p>
            <a:endParaRPr lang="en-GB" dirty="0"/>
          </a:p>
          <a:p>
            <a:r>
              <a:rPr lang="en-GB" dirty="0" smtClean="0"/>
              <a:t>Direction of the friction force: always opposed to the motion of the body.  </a:t>
            </a:r>
            <a:endParaRPr lang="en-US" dirty="0"/>
          </a:p>
        </p:txBody>
      </p:sp>
      <p:sp>
        <p:nvSpPr>
          <p:cNvPr id="19" name="TextBox 18"/>
          <p:cNvSpPr txBox="1"/>
          <p:nvPr/>
        </p:nvSpPr>
        <p:spPr>
          <a:xfrm>
            <a:off x="5940152" y="3023241"/>
            <a:ext cx="3351836" cy="369332"/>
          </a:xfrm>
          <a:prstGeom prst="rect">
            <a:avLst/>
          </a:prstGeom>
          <a:noFill/>
        </p:spPr>
        <p:txBody>
          <a:bodyPr wrap="square" rtlCol="0">
            <a:spAutoFit/>
          </a:bodyPr>
          <a:lstStyle/>
          <a:p>
            <a:r>
              <a:rPr lang="en-GB" dirty="0" smtClean="0"/>
              <a:t>Motion of the box</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3264165" y="751428"/>
                <a:ext cx="3588418" cy="658898"/>
              </a:xfrm>
              <a:prstGeom prst="rect">
                <a:avLst/>
              </a:prstGeom>
              <a:noFill/>
            </p:spPr>
            <p:txBody>
              <a:bodyPr wrap="none" rtlCol="0">
                <a:spAutoFit/>
              </a:bodyPr>
              <a:lstStyle/>
              <a:p>
                <a:r>
                  <a:rPr lang="en-GB" sz="3200" b="1" dirty="0" smtClean="0"/>
                  <a:t>The friction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𝒇</m:t>
                        </m:r>
                      </m:e>
                    </m:acc>
                  </m:oMath>
                </a14:m>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3264165" y="751428"/>
                <a:ext cx="3588418" cy="658898"/>
              </a:xfrm>
              <a:prstGeom prst="rect">
                <a:avLst/>
              </a:prstGeom>
              <a:blipFill rotWithShape="1">
                <a:blip r:embed="rId1"/>
                <a:stretch>
                  <a:fillRect l="-7" t="-34" r="8" b="95"/>
                </a:stretch>
              </a:blipFill>
            </p:spPr>
            <p:txBody>
              <a:bodyPr/>
              <a:lstStyle/>
              <a:p>
                <a:r>
                  <a:rPr lang="zh-CN" altLang="en-US">
                    <a:noFill/>
                  </a:rPr>
                  <a:t> </a:t>
                </a:r>
              </a:p>
            </p:txBody>
          </p:sp>
        </mc:Fallback>
      </mc:AlternateContent>
      <p:pic>
        <p:nvPicPr>
          <p:cNvPr id="3" name="Picture 2"/>
          <p:cNvPicPr>
            <a:picLocks noChangeAspect="1"/>
          </p:cNvPicPr>
          <p:nvPr/>
        </p:nvPicPr>
        <p:blipFill>
          <a:blip r:embed="rId2"/>
          <a:stretch>
            <a:fillRect/>
          </a:stretch>
        </p:blipFill>
        <p:spPr>
          <a:xfrm>
            <a:off x="2670036" y="1988840"/>
            <a:ext cx="3566729" cy="2820747"/>
          </a:xfrm>
          <a:prstGeom prst="rect">
            <a:avLst/>
          </a:prstGeom>
        </p:spPr>
      </p:pic>
      <p:cxnSp>
        <p:nvCxnSpPr>
          <p:cNvPr id="13" name="Straight Arrow Connector 12"/>
          <p:cNvCxnSpPr/>
          <p:nvPr/>
        </p:nvCxnSpPr>
        <p:spPr>
          <a:xfrm flipH="1">
            <a:off x="4067944" y="4437112"/>
            <a:ext cx="10801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flipH="1">
                <a:off x="3095836" y="4517904"/>
                <a:ext cx="3024336" cy="6372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𝑓</m:t>
                          </m:r>
                        </m:e>
                      </m:acc>
                    </m:oMath>
                  </m:oMathPara>
                </a14:m>
                <a:endParaRPr lang="en-US" sz="36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flipH="1">
                <a:off x="3095836" y="4517904"/>
                <a:ext cx="3024336" cy="637290"/>
              </a:xfrm>
              <a:prstGeom prst="rect">
                <a:avLst/>
              </a:prstGeom>
              <a:blipFill rotWithShape="1">
                <a:blip r:embed="rId3"/>
                <a:stretch>
                  <a:fillRect l="-7" t="-81" r="1" b="41"/>
                </a:stretch>
              </a:blipFill>
            </p:spPr>
            <p:txBody>
              <a:bodyPr/>
              <a:lstStyle/>
              <a:p>
                <a:r>
                  <a:rPr lang="zh-CN" altLang="en-US">
                    <a:noFill/>
                  </a:rPr>
                  <a:t> </a:t>
                </a:r>
              </a:p>
            </p:txBody>
          </p:sp>
        </mc:Fallback>
      </mc:AlternateContent>
      <p:sp>
        <p:nvSpPr>
          <p:cNvPr id="18" name="TextBox 17"/>
          <p:cNvSpPr txBox="1"/>
          <p:nvPr/>
        </p:nvSpPr>
        <p:spPr>
          <a:xfrm flipH="1">
            <a:off x="585268" y="5321472"/>
            <a:ext cx="8280920" cy="923330"/>
          </a:xfrm>
          <a:prstGeom prst="rect">
            <a:avLst/>
          </a:prstGeom>
          <a:noFill/>
        </p:spPr>
        <p:txBody>
          <a:bodyPr wrap="square" rtlCol="0">
            <a:spAutoFit/>
          </a:bodyPr>
          <a:lstStyle/>
          <a:p>
            <a:r>
              <a:rPr lang="en-GB" dirty="0" smtClean="0"/>
              <a:t>There are two kinds of friction force: the static friction (the body don’t move) and the dynamic friction, also named “kinetic friction” (the body moves), more details will be given later.</a:t>
            </a:r>
            <a:endParaRPr lang="en-US" dirty="0"/>
          </a:p>
        </p:txBody>
      </p:sp>
      <p:sp>
        <p:nvSpPr>
          <p:cNvPr id="19" name="TextBox 18"/>
          <p:cNvSpPr txBox="1"/>
          <p:nvPr/>
        </p:nvSpPr>
        <p:spPr>
          <a:xfrm>
            <a:off x="5940152" y="3023241"/>
            <a:ext cx="3351836" cy="369332"/>
          </a:xfrm>
          <a:prstGeom prst="rect">
            <a:avLst/>
          </a:prstGeom>
          <a:noFill/>
        </p:spPr>
        <p:txBody>
          <a:bodyPr wrap="square" rtlCol="0">
            <a:spAutoFit/>
          </a:bodyPr>
          <a:lstStyle/>
          <a:p>
            <a:r>
              <a:rPr lang="en-GB" dirty="0" smtClean="0"/>
              <a:t>Motion of the box</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The net force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8" name="TextBox 17"/>
          <p:cNvSpPr txBox="1"/>
          <p:nvPr/>
        </p:nvSpPr>
        <p:spPr>
          <a:xfrm flipH="1">
            <a:off x="467544" y="4581128"/>
            <a:ext cx="8280920" cy="954107"/>
          </a:xfrm>
          <a:prstGeom prst="rect">
            <a:avLst/>
          </a:prstGeom>
          <a:noFill/>
        </p:spPr>
        <p:txBody>
          <a:bodyPr wrap="square" rtlCol="0">
            <a:spAutoFit/>
          </a:bodyPr>
          <a:lstStyle/>
          <a:p>
            <a:r>
              <a:rPr lang="en-GB" sz="2800" dirty="0" smtClean="0"/>
              <a:t>The net force on a body (also named “total force”) is the superposition of all the force exerted on this body. </a:t>
            </a:r>
            <a:endParaRPr lang="en-US" sz="2800" dirty="0"/>
          </a:p>
        </p:txBody>
      </p:sp>
      <mc:AlternateContent xmlns:mc="http://schemas.openxmlformats.org/markup-compatibility/2006">
        <mc:Choice xmlns:a14="http://schemas.microsoft.com/office/drawing/2010/main" Requires="a14">
          <p:sp>
            <p:nvSpPr>
              <p:cNvPr id="6" name="TextBox 5"/>
              <p:cNvSpPr txBox="1"/>
              <p:nvPr/>
            </p:nvSpPr>
            <p:spPr>
              <a:xfrm>
                <a:off x="3131840" y="1700808"/>
                <a:ext cx="2549544" cy="16430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𝐹</m:t>
                          </m:r>
                        </m:e>
                      </m:acc>
                      <m:r>
                        <a:rPr lang="en-GB" sz="4400" b="0" i="1" smtClean="0">
                          <a:latin typeface="Cambria Math" panose="02040503050406030204" pitchFamily="18" charset="0"/>
                        </a:rPr>
                        <m:t>=</m:t>
                      </m:r>
                      <m:nary>
                        <m:naryPr>
                          <m:chr m:val="∑"/>
                          <m:supHide m:val="on"/>
                          <m:ctrlPr>
                            <a:rPr lang="en-GB" sz="4400" b="0" i="1" smtClean="0">
                              <a:latin typeface="Cambria Math" panose="02040503050406030204" pitchFamily="18" charset="0"/>
                            </a:rPr>
                          </m:ctrlPr>
                        </m:naryPr>
                        <m:sub>
                          <m:r>
                            <m:rPr>
                              <m:brk m:alnAt="7"/>
                            </m:rPr>
                            <a:rPr lang="en-GB" sz="4400" b="0" i="1" smtClean="0">
                              <a:latin typeface="Cambria Math" panose="02040503050406030204" pitchFamily="18" charset="0"/>
                            </a:rPr>
                            <m:t>𝑖</m:t>
                          </m:r>
                        </m:sub>
                        <m:sup/>
                        <m:e>
                          <m:acc>
                            <m:accPr>
                              <m:chr m:val="⃗"/>
                              <m:ctrlPr>
                                <a:rPr lang="en-GB" sz="4400" b="0" i="1" smtClean="0">
                                  <a:latin typeface="Cambria Math" panose="02040503050406030204" pitchFamily="18" charset="0"/>
                                </a:rPr>
                              </m:ctrlPr>
                            </m:accPr>
                            <m:e>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rPr>
                                    <m:t>𝐹</m:t>
                                  </m:r>
                                </m:e>
                                <m:sub>
                                  <m:r>
                                    <a:rPr lang="en-GB" sz="4400" b="0" i="1" smtClean="0">
                                      <a:latin typeface="Cambria Math" panose="02040503050406030204" pitchFamily="18" charset="0"/>
                                    </a:rPr>
                                    <m:t>𝑖</m:t>
                                  </m:r>
                                </m:sub>
                              </m:sSub>
                            </m:e>
                          </m:acc>
                        </m:e>
                      </m:nary>
                    </m:oMath>
                  </m:oMathPara>
                </a14:m>
                <a:endParaRPr lang="en-US" sz="4400" dirty="0"/>
              </a:p>
            </p:txBody>
          </p:sp>
        </mc:Choice>
        <mc:Fallback>
          <p:sp>
            <p:nvSpPr>
              <p:cNvPr id="6" name="TextBox 5"/>
              <p:cNvSpPr txBox="1">
                <a:spLocks noRot="1" noChangeAspect="1" noMove="1" noResize="1" noEditPoints="1" noAdjustHandles="1" noChangeArrowheads="1" noChangeShapeType="1" noTextEdit="1"/>
              </p:cNvSpPr>
              <p:nvPr/>
            </p:nvSpPr>
            <p:spPr>
              <a:xfrm>
                <a:off x="3131840" y="1700808"/>
                <a:ext cx="2549544" cy="1643014"/>
              </a:xfrm>
              <a:prstGeom prst="rect">
                <a:avLst/>
              </a:prstGeom>
              <a:blipFill rotWithShape="1">
                <a:blip r:embed="rId1"/>
                <a:stretch>
                  <a:fillRect l="-1" t="-17" r="-3361" b="33"/>
                </a:stretch>
              </a:blipFill>
            </p:spPr>
            <p:txBody>
              <a:bodyPr/>
              <a:lstStyle/>
              <a:p>
                <a:r>
                  <a:rPr lang="zh-CN" altLang="en-US">
                    <a:noFill/>
                  </a:rPr>
                  <a:t> </a:t>
                </a:r>
              </a:p>
            </p:txBody>
          </p:sp>
        </mc:Fallback>
      </mc:AlternateContent>
      <p:cxnSp>
        <p:nvCxnSpPr>
          <p:cNvPr id="9" name="Straight Arrow Connector 8"/>
          <p:cNvCxnSpPr/>
          <p:nvPr/>
        </p:nvCxnSpPr>
        <p:spPr>
          <a:xfrm flipH="1" flipV="1">
            <a:off x="5681384" y="2852936"/>
            <a:ext cx="54680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08104" y="3583770"/>
            <a:ext cx="3024336" cy="646331"/>
          </a:xfrm>
          <a:prstGeom prst="rect">
            <a:avLst/>
          </a:prstGeom>
          <a:noFill/>
        </p:spPr>
        <p:txBody>
          <a:bodyPr wrap="square" rtlCol="0">
            <a:spAutoFit/>
          </a:bodyPr>
          <a:lstStyle/>
          <a:p>
            <a:r>
              <a:rPr lang="en-GB" dirty="0" smtClean="0"/>
              <a:t>Individual forces exerted on the body</a:t>
            </a:r>
            <a:endParaRPr lang="en-US" dirty="0"/>
          </a:p>
        </p:txBody>
      </p:sp>
      <p:cxnSp>
        <p:nvCxnSpPr>
          <p:cNvPr id="12" name="Straight Arrow Connector 11"/>
          <p:cNvCxnSpPr/>
          <p:nvPr/>
        </p:nvCxnSpPr>
        <p:spPr>
          <a:xfrm flipV="1">
            <a:off x="2339752" y="2852936"/>
            <a:ext cx="648072" cy="490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2042" y="3399104"/>
            <a:ext cx="2935419" cy="369332"/>
          </a:xfrm>
          <a:prstGeom prst="rect">
            <a:avLst/>
          </a:prstGeom>
          <a:noFill/>
        </p:spPr>
        <p:txBody>
          <a:bodyPr wrap="none" rtlCol="0">
            <a:spAutoFit/>
          </a:bodyPr>
          <a:lstStyle/>
          <a:p>
            <a:r>
              <a:rPr lang="en-GB" dirty="0" smtClean="0"/>
              <a:t>Net force exerted on the body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44903" y="2570529"/>
            <a:ext cx="1548172" cy="135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71400"/>
            <a:ext cx="8229600" cy="1143000"/>
          </a:xfrm>
        </p:spPr>
        <p:txBody>
          <a:bodyPr/>
          <a:lstStyle/>
          <a:p>
            <a:r>
              <a:rPr lang="en-GB" dirty="0" smtClean="0"/>
              <a:t>The net force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flipH="1">
            <a:off x="513263" y="1124744"/>
            <a:ext cx="2834601" cy="369332"/>
          </a:xfrm>
          <a:prstGeom prst="rect">
            <a:avLst/>
          </a:prstGeom>
          <a:noFill/>
        </p:spPr>
        <p:txBody>
          <a:bodyPr wrap="square" rtlCol="0">
            <a:spAutoFit/>
          </a:bodyPr>
          <a:lstStyle/>
          <a:p>
            <a:r>
              <a:rPr lang="en-GB" dirty="0" smtClean="0"/>
              <a:t>Example: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473950" y="2765728"/>
                <a:ext cx="1519125" cy="956929"/>
              </a:xfrm>
              <a:prstGeom prst="rect">
                <a:avLst/>
              </a:prstGeom>
              <a:noFill/>
            </p:spPr>
            <p:txBody>
              <a:bodyPr wrap="square" rtlCol="0">
                <a:spAutoFit/>
              </a:bodyPr>
              <a:lstStyle/>
              <a:p>
                <a:r>
                  <a:rPr lang="en-GB" dirty="0"/>
                  <a:t>b</a:t>
                </a:r>
                <a:r>
                  <a:rPr lang="en-GB" dirty="0" smtClean="0"/>
                  <a:t>ody submitted to 4 forces: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1</m:t>
                            </m:r>
                          </m:sub>
                        </m:sSub>
                      </m:e>
                    </m:acc>
                    <m:r>
                      <a:rPr lang="en-GB" b="0" i="1" smtClean="0">
                        <a:latin typeface="Cambria Math" panose="02040503050406030204" pitchFamily="18" charset="0"/>
                      </a:rPr>
                      <m:t>, </m:t>
                    </m:r>
                  </m:oMath>
                </a14:m>
                <a:r>
                  <a:rPr lang="en-US" dirty="0" smtClean="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473950" y="2765728"/>
                <a:ext cx="1519125" cy="956929"/>
              </a:xfrm>
              <a:prstGeom prst="rect">
                <a:avLst/>
              </a:prstGeom>
              <a:blipFill rotWithShape="1">
                <a:blip r:embed="rId1"/>
                <a:stretch>
                  <a:fillRect l="-8" t="-32" r="21" b="30"/>
                </a:stretch>
              </a:blipFill>
            </p:spPr>
            <p:txBody>
              <a:bodyPr/>
              <a:lstStyle/>
              <a:p>
                <a:r>
                  <a:rPr lang="zh-CN" altLang="en-US">
                    <a:noFill/>
                  </a:rPr>
                  <a:t> </a:t>
                </a:r>
              </a:p>
            </p:txBody>
          </p:sp>
        </mc:Fallback>
      </mc:AlternateContent>
      <p:cxnSp>
        <p:nvCxnSpPr>
          <p:cNvPr id="13" name="Straight Arrow Connector 12"/>
          <p:cNvCxnSpPr>
            <a:stCxn id="7" idx="0"/>
          </p:cNvCxnSpPr>
          <p:nvPr/>
        </p:nvCxnSpPr>
        <p:spPr>
          <a:xfrm flipH="1" flipV="1">
            <a:off x="2200987" y="1752735"/>
            <a:ext cx="18002" cy="817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33512" y="3939703"/>
            <a:ext cx="0" cy="800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p:cNvCxnSpPr>
          <p:nvPr/>
        </p:nvCxnSpPr>
        <p:spPr>
          <a:xfrm flipH="1" flipV="1">
            <a:off x="832835" y="3244192"/>
            <a:ext cx="64111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flipV="1">
            <a:off x="2993075" y="3244192"/>
            <a:ext cx="129614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539145" y="1534512"/>
                <a:ext cx="429027"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1</m:t>
                          </m:r>
                        </m:sub>
                      </m:sSub>
                    </m:oMath>
                  </m:oMathPara>
                </a14:m>
                <a:endParaRPr lang="en-US" sz="2800" dirty="0">
                  <a:solidFill>
                    <a:srgbClr val="FF0000"/>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1539145" y="1534512"/>
                <a:ext cx="429027" cy="483146"/>
              </a:xfrm>
              <a:prstGeom prst="rect">
                <a:avLst/>
              </a:prstGeom>
              <a:blipFill rotWithShape="1">
                <a:blip r:embed="rId2"/>
                <a:stretch>
                  <a:fillRect l="-126" t="-73" r="-16950"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805887" y="3357017"/>
                <a:ext cx="437299"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2</m:t>
                          </m:r>
                        </m:sub>
                      </m:sSub>
                    </m:oMath>
                  </m:oMathPara>
                </a14:m>
                <a:endParaRPr lang="en-US" sz="28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3805887" y="3357017"/>
                <a:ext cx="437299" cy="483146"/>
              </a:xfrm>
              <a:prstGeom prst="rect">
                <a:avLst/>
              </a:prstGeom>
              <a:blipFill rotWithShape="1">
                <a:blip r:embed="rId3"/>
                <a:stretch>
                  <a:fillRect l="-76" t="-84" r="-15656"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968172" y="4890070"/>
                <a:ext cx="437299"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3</m:t>
                          </m:r>
                        </m:sub>
                      </m:sSub>
                    </m:oMath>
                  </m:oMathPara>
                </a14:m>
                <a:endParaRPr lang="en-US" sz="2800" dirty="0">
                  <a:solidFill>
                    <a:srgbClr val="FF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1968172" y="4890070"/>
                <a:ext cx="437299" cy="483146"/>
              </a:xfrm>
              <a:prstGeom prst="rect">
                <a:avLst/>
              </a:prstGeom>
              <a:blipFill rotWithShape="1">
                <a:blip r:embed="rId4"/>
                <a:stretch>
                  <a:fillRect l="-70" t="-118" r="-15662" b="1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5536" y="3078917"/>
                <a:ext cx="421974"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4</m:t>
                          </m:r>
                        </m:sub>
                      </m:sSub>
                    </m:oMath>
                  </m:oMathPara>
                </a14:m>
                <a:endParaRPr lang="en-US" sz="2800"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395536" y="3078917"/>
                <a:ext cx="421974" cy="483146"/>
              </a:xfrm>
              <a:prstGeom prst="rect">
                <a:avLst/>
              </a:prstGeom>
              <a:blipFill rotWithShape="1">
                <a:blip r:embed="rId5"/>
                <a:stretch>
                  <a:fillRect l="-134" t="-90" r="-17995" b="7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44903" y="2570529"/>
            <a:ext cx="1548172" cy="135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71400"/>
            <a:ext cx="8229600" cy="1143000"/>
          </a:xfrm>
        </p:spPr>
        <p:txBody>
          <a:bodyPr/>
          <a:lstStyle/>
          <a:p>
            <a:r>
              <a:rPr lang="en-GB" dirty="0" smtClean="0"/>
              <a:t>The net force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flipH="1">
            <a:off x="513263" y="1124744"/>
            <a:ext cx="2834601" cy="369332"/>
          </a:xfrm>
          <a:prstGeom prst="rect">
            <a:avLst/>
          </a:prstGeom>
          <a:noFill/>
        </p:spPr>
        <p:txBody>
          <a:bodyPr wrap="square" rtlCol="0">
            <a:spAutoFit/>
          </a:bodyPr>
          <a:lstStyle/>
          <a:p>
            <a:r>
              <a:rPr lang="en-GB" dirty="0" smtClean="0"/>
              <a:t>Example: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473950" y="2765728"/>
                <a:ext cx="1519125" cy="956929"/>
              </a:xfrm>
              <a:prstGeom prst="rect">
                <a:avLst/>
              </a:prstGeom>
              <a:noFill/>
            </p:spPr>
            <p:txBody>
              <a:bodyPr wrap="square" rtlCol="0">
                <a:spAutoFit/>
              </a:bodyPr>
              <a:lstStyle/>
              <a:p>
                <a:r>
                  <a:rPr lang="en-GB" dirty="0"/>
                  <a:t>b</a:t>
                </a:r>
                <a:r>
                  <a:rPr lang="en-GB" dirty="0" smtClean="0"/>
                  <a:t>ody submitted to 4 forces: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1</m:t>
                            </m:r>
                          </m:sub>
                        </m:sSub>
                      </m:e>
                    </m:acc>
                    <m:r>
                      <a:rPr lang="en-GB" b="0" i="1" smtClean="0">
                        <a:latin typeface="Cambria Math" panose="02040503050406030204" pitchFamily="18" charset="0"/>
                      </a:rPr>
                      <m:t>, </m:t>
                    </m:r>
                  </m:oMath>
                </a14:m>
                <a:r>
                  <a:rPr lang="en-US" dirty="0" smtClean="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473950" y="2765728"/>
                <a:ext cx="1519125" cy="956929"/>
              </a:xfrm>
              <a:prstGeom prst="rect">
                <a:avLst/>
              </a:prstGeom>
              <a:blipFill rotWithShape="1">
                <a:blip r:embed="rId1"/>
                <a:stretch>
                  <a:fillRect l="-8" t="-32" r="21" b="30"/>
                </a:stretch>
              </a:blipFill>
            </p:spPr>
            <p:txBody>
              <a:bodyPr/>
              <a:lstStyle/>
              <a:p>
                <a:r>
                  <a:rPr lang="zh-CN" altLang="en-US">
                    <a:noFill/>
                  </a:rPr>
                  <a:t> </a:t>
                </a:r>
              </a:p>
            </p:txBody>
          </p:sp>
        </mc:Fallback>
      </mc:AlternateContent>
      <p:cxnSp>
        <p:nvCxnSpPr>
          <p:cNvPr id="13" name="Straight Arrow Connector 12"/>
          <p:cNvCxnSpPr>
            <a:stCxn id="7" idx="0"/>
          </p:cNvCxnSpPr>
          <p:nvPr/>
        </p:nvCxnSpPr>
        <p:spPr>
          <a:xfrm flipH="1" flipV="1">
            <a:off x="2200987" y="1752735"/>
            <a:ext cx="18002" cy="817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33512" y="3939703"/>
            <a:ext cx="0" cy="800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p:cNvCxnSpPr>
          <p:nvPr/>
        </p:nvCxnSpPr>
        <p:spPr>
          <a:xfrm flipH="1" flipV="1">
            <a:off x="832835" y="3244192"/>
            <a:ext cx="64111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flipV="1">
            <a:off x="2993075" y="3244192"/>
            <a:ext cx="129614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539145" y="1534512"/>
                <a:ext cx="429027"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1</m:t>
                          </m:r>
                        </m:sub>
                      </m:sSub>
                    </m:oMath>
                  </m:oMathPara>
                </a14:m>
                <a:endParaRPr lang="en-US" sz="2800" dirty="0">
                  <a:solidFill>
                    <a:srgbClr val="FF0000"/>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1539145" y="1534512"/>
                <a:ext cx="429027" cy="483146"/>
              </a:xfrm>
              <a:prstGeom prst="rect">
                <a:avLst/>
              </a:prstGeom>
              <a:blipFill rotWithShape="1">
                <a:blip r:embed="rId2"/>
                <a:stretch>
                  <a:fillRect l="-126" t="-73" r="-16950"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805887" y="3357017"/>
                <a:ext cx="437299"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2</m:t>
                          </m:r>
                        </m:sub>
                      </m:sSub>
                    </m:oMath>
                  </m:oMathPara>
                </a14:m>
                <a:endParaRPr lang="en-US" sz="28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3805887" y="3357017"/>
                <a:ext cx="437299" cy="483146"/>
              </a:xfrm>
              <a:prstGeom prst="rect">
                <a:avLst/>
              </a:prstGeom>
              <a:blipFill rotWithShape="1">
                <a:blip r:embed="rId3"/>
                <a:stretch>
                  <a:fillRect l="-76" t="-84" r="-15656"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968172" y="4890070"/>
                <a:ext cx="437299"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3</m:t>
                          </m:r>
                        </m:sub>
                      </m:sSub>
                    </m:oMath>
                  </m:oMathPara>
                </a14:m>
                <a:endParaRPr lang="en-US" sz="2800" dirty="0">
                  <a:solidFill>
                    <a:srgbClr val="FF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1968172" y="4890070"/>
                <a:ext cx="437299" cy="483146"/>
              </a:xfrm>
              <a:prstGeom prst="rect">
                <a:avLst/>
              </a:prstGeom>
              <a:blipFill rotWithShape="1">
                <a:blip r:embed="rId4"/>
                <a:stretch>
                  <a:fillRect l="-70" t="-118" r="-15662" b="1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5536" y="3078917"/>
                <a:ext cx="421974"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acc>
                            <m:accPr>
                              <m:chr m:val="⃗"/>
                              <m:ctrlPr>
                                <a:rPr lang="en-US"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𝐹</m:t>
                              </m:r>
                            </m:e>
                          </m:acc>
                        </m:e>
                        <m:sub>
                          <m:r>
                            <a:rPr lang="en-GB" sz="2800" b="0" i="1" smtClean="0">
                              <a:solidFill>
                                <a:srgbClr val="FF0000"/>
                              </a:solidFill>
                              <a:latin typeface="Cambria Math" panose="02040503050406030204" pitchFamily="18" charset="0"/>
                            </a:rPr>
                            <m:t>4</m:t>
                          </m:r>
                        </m:sub>
                      </m:sSub>
                    </m:oMath>
                  </m:oMathPara>
                </a14:m>
                <a:endParaRPr lang="en-US" sz="2800"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395536" y="3078917"/>
                <a:ext cx="421974" cy="483146"/>
              </a:xfrm>
              <a:prstGeom prst="rect">
                <a:avLst/>
              </a:prstGeom>
              <a:blipFill rotWithShape="1">
                <a:blip r:embed="rId5"/>
                <a:stretch>
                  <a:fillRect l="-134" t="-90" r="-17995" b="72"/>
                </a:stretch>
              </a:blipFill>
            </p:spPr>
            <p:txBody>
              <a:bodyPr/>
              <a:lstStyle/>
              <a:p>
                <a:r>
                  <a:rPr lang="zh-CN" altLang="en-US">
                    <a:noFill/>
                  </a:rPr>
                  <a:t> </a:t>
                </a:r>
              </a:p>
            </p:txBody>
          </p:sp>
        </mc:Fallback>
      </mc:AlternateContent>
      <p:sp>
        <p:nvSpPr>
          <p:cNvPr id="27" name="Left-Right Arrow 26"/>
          <p:cNvSpPr/>
          <p:nvPr/>
        </p:nvSpPr>
        <p:spPr>
          <a:xfrm>
            <a:off x="4476975" y="3033313"/>
            <a:ext cx="1250111" cy="6474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940152" y="2653490"/>
            <a:ext cx="1548172" cy="135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969199" y="2848689"/>
                <a:ext cx="1519125" cy="956929"/>
              </a:xfrm>
              <a:prstGeom prst="rect">
                <a:avLst/>
              </a:prstGeom>
              <a:noFill/>
            </p:spPr>
            <p:txBody>
              <a:bodyPr wrap="square" rtlCol="0">
                <a:spAutoFit/>
              </a:bodyPr>
              <a:lstStyle/>
              <a:p>
                <a:r>
                  <a:rPr lang="en-GB" dirty="0"/>
                  <a:t>b</a:t>
                </a:r>
                <a:r>
                  <a:rPr lang="en-GB" dirty="0" smtClean="0"/>
                  <a:t>ody submitted to 4 forces: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1</m:t>
                            </m:r>
                          </m:sub>
                        </m:sSub>
                      </m:e>
                    </m:acc>
                    <m:r>
                      <a:rPr lang="en-GB" b="0" i="1" smtClean="0">
                        <a:latin typeface="Cambria Math" panose="02040503050406030204" pitchFamily="18" charset="0"/>
                      </a:rPr>
                      <m:t>, </m:t>
                    </m:r>
                  </m:oMath>
                </a14:m>
                <a:r>
                  <a:rPr lang="en-US" dirty="0" smtClean="0"/>
                  <a:t>…</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969199" y="2848689"/>
                <a:ext cx="1519125" cy="956929"/>
              </a:xfrm>
              <a:prstGeom prst="rect">
                <a:avLst/>
              </a:prstGeom>
              <a:blipFill rotWithShape="1">
                <a:blip r:embed="rId1"/>
                <a:stretch>
                  <a:fillRect l="-13" t="-8" r="27" b="7"/>
                </a:stretch>
              </a:blipFill>
            </p:spPr>
            <p:txBody>
              <a:bodyPr/>
              <a:lstStyle/>
              <a:p>
                <a:r>
                  <a:rPr lang="zh-CN" altLang="en-US">
                    <a:noFill/>
                  </a:rPr>
                  <a:t> </a:t>
                </a:r>
              </a:p>
            </p:txBody>
          </p:sp>
        </mc:Fallback>
      </mc:AlternateContent>
      <p:cxnSp>
        <p:nvCxnSpPr>
          <p:cNvPr id="30" name="Straight Arrow Connector 29"/>
          <p:cNvCxnSpPr>
            <a:stCxn id="29" idx="3"/>
          </p:cNvCxnSpPr>
          <p:nvPr/>
        </p:nvCxnSpPr>
        <p:spPr>
          <a:xfrm flipV="1">
            <a:off x="7488324" y="3327153"/>
            <a:ext cx="94374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7856289" y="348532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solidFill>
                    <a:srgbClr val="FF0000"/>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7856289" y="3485329"/>
                <a:ext cx="207814" cy="310598"/>
              </a:xfrm>
              <a:prstGeom prst="rect">
                <a:avLst/>
              </a:prstGeom>
              <a:blipFill rotWithShape="1">
                <a:blip r:embed="rId6"/>
                <a:stretch>
                  <a:fillRect l="-33" t="-145" r="-13941" b="171"/>
                </a:stretch>
              </a:blipFill>
            </p:spPr>
            <p:txBody>
              <a:bodyPr/>
              <a:lstStyle/>
              <a:p>
                <a:r>
                  <a:rPr lang="zh-CN" altLang="en-US">
                    <a:noFill/>
                  </a:rPr>
                  <a:t> </a:t>
                </a:r>
              </a:p>
            </p:txBody>
          </p:sp>
        </mc:Fallback>
      </mc:AlternateContent>
      <p:sp>
        <p:nvSpPr>
          <p:cNvPr id="34" name="TextBox 33"/>
          <p:cNvSpPr txBox="1"/>
          <p:nvPr/>
        </p:nvSpPr>
        <p:spPr>
          <a:xfrm>
            <a:off x="4214294" y="2673328"/>
            <a:ext cx="1710725" cy="369332"/>
          </a:xfrm>
          <a:prstGeom prst="rect">
            <a:avLst/>
          </a:prstGeom>
          <a:noFill/>
        </p:spPr>
        <p:txBody>
          <a:bodyPr wrap="none" rtlCol="0">
            <a:spAutoFit/>
          </a:bodyPr>
          <a:lstStyle/>
          <a:p>
            <a:r>
              <a:rPr lang="en-GB" dirty="0" smtClean="0"/>
              <a:t>Equivalent with </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5704855" y="4678727"/>
                <a:ext cx="2673361" cy="483146"/>
              </a:xfrm>
              <a:prstGeom prst="rect">
                <a:avLst/>
              </a:prstGeom>
              <a:noFill/>
            </p:spPr>
            <p:txBody>
              <a:bodyPr wrap="none" lIns="0" tIns="0" rIns="0" bIns="0" rtlCol="0">
                <a:spAutoFit/>
              </a:bodyPr>
              <a:lstStyle/>
              <a:p>
                <a14:m>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GB" sz="2800" i="1">
                                <a:solidFill>
                                  <a:schemeClr val="tx1"/>
                                </a:solidFill>
                                <a:latin typeface="Cambria Math" panose="02040503050406030204" pitchFamily="18" charset="0"/>
                              </a:rPr>
                              <m:t>𝐹</m:t>
                            </m:r>
                          </m:e>
                        </m:acc>
                      </m:e>
                      <m:sub>
                        <m:r>
                          <a:rPr lang="en-GB" sz="2800" i="1">
                            <a:solidFill>
                              <a:schemeClr val="tx1"/>
                            </a:solidFill>
                            <a:latin typeface="Cambria Math" panose="02040503050406030204" pitchFamily="18" charset="0"/>
                          </a:rPr>
                          <m:t>1</m:t>
                        </m:r>
                      </m:sub>
                    </m:sSub>
                  </m:oMath>
                </a14:m>
                <a:r>
                  <a:rPr lang="en-US" sz="2800" dirty="0" smtClean="0">
                    <a:solidFill>
                      <a:schemeClr val="tx1"/>
                    </a:solidFill>
                  </a:rPr>
                  <a:t>+</a:t>
                </a:r>
                <a14:m>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GB" sz="2800" i="1">
                                <a:solidFill>
                                  <a:schemeClr val="tx1"/>
                                </a:solidFill>
                                <a:latin typeface="Cambria Math" panose="02040503050406030204" pitchFamily="18" charset="0"/>
                              </a:rPr>
                              <m:t>𝐹</m:t>
                            </m:r>
                          </m:e>
                        </m:acc>
                      </m:e>
                      <m:sub>
                        <m:r>
                          <a:rPr lang="en-GB" sz="2800" b="0" i="1" smtClean="0">
                            <a:solidFill>
                              <a:schemeClr val="tx1"/>
                            </a:solidFill>
                            <a:latin typeface="Cambria Math" panose="02040503050406030204" pitchFamily="18" charset="0"/>
                          </a:rPr>
                          <m:t>2</m:t>
                        </m:r>
                      </m:sub>
                    </m:sSub>
                  </m:oMath>
                </a14:m>
                <a:r>
                  <a:rPr lang="en-US" sz="2800" dirty="0" smtClean="0">
                    <a:solidFill>
                      <a:schemeClr val="tx1"/>
                    </a:solidFill>
                  </a:rPr>
                  <a:t>+</a:t>
                </a:r>
                <a14:m>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GB" sz="2800" i="1">
                                <a:solidFill>
                                  <a:schemeClr val="tx1"/>
                                </a:solidFill>
                                <a:latin typeface="Cambria Math" panose="02040503050406030204" pitchFamily="18" charset="0"/>
                              </a:rPr>
                              <m:t>𝐹</m:t>
                            </m:r>
                          </m:e>
                        </m:acc>
                      </m:e>
                      <m:sub>
                        <m:r>
                          <a:rPr lang="en-GB" sz="2800" b="0" i="1" smtClean="0">
                            <a:solidFill>
                              <a:schemeClr val="tx1"/>
                            </a:solidFill>
                            <a:latin typeface="Cambria Math" panose="02040503050406030204" pitchFamily="18" charset="0"/>
                          </a:rPr>
                          <m:t>3</m:t>
                        </m:r>
                      </m:sub>
                    </m:sSub>
                  </m:oMath>
                </a14:m>
                <a:r>
                  <a:rPr lang="en-US" sz="2800" dirty="0" smtClean="0">
                    <a:solidFill>
                      <a:schemeClr val="tx1"/>
                    </a:solidFill>
                  </a:rPr>
                  <a:t>+</a:t>
                </a:r>
                <a14:m>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GB" sz="2800" i="1">
                                <a:solidFill>
                                  <a:schemeClr val="tx1"/>
                                </a:solidFill>
                                <a:latin typeface="Cambria Math" panose="02040503050406030204" pitchFamily="18" charset="0"/>
                              </a:rPr>
                              <m:t>𝐹</m:t>
                            </m:r>
                          </m:e>
                        </m:acc>
                      </m:e>
                      <m:sub>
                        <m:r>
                          <a:rPr lang="en-GB" sz="2800" b="0" i="1" smtClean="0">
                            <a:solidFill>
                              <a:schemeClr val="tx1"/>
                            </a:solidFill>
                            <a:latin typeface="Cambria Math" panose="02040503050406030204" pitchFamily="18" charset="0"/>
                          </a:rPr>
                          <m:t>4</m:t>
                        </m:r>
                      </m:sub>
                    </m:sSub>
                  </m:oMath>
                </a14:m>
                <a:endParaRPr lang="en-US" sz="2800" dirty="0">
                  <a:solidFill>
                    <a:schemeClr val="tx1"/>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5704855" y="4678727"/>
                <a:ext cx="2673361" cy="483146"/>
              </a:xfrm>
              <a:prstGeom prst="rect">
                <a:avLst/>
              </a:prstGeom>
              <a:blipFill rotWithShape="1">
                <a:blip r:embed="rId7"/>
                <a:stretch>
                  <a:fillRect l="-1" t="-10" r="-8218" b="-5003"/>
                </a:stretch>
              </a:blipFill>
            </p:spPr>
            <p:txBody>
              <a:bodyPr/>
              <a:lstStyle/>
              <a:p>
                <a:r>
                  <a:rPr lang="zh-CN" altLang="en-US">
                    <a:noFill/>
                  </a:rPr>
                  <a:t> </a:t>
                </a:r>
              </a:p>
            </p:txBody>
          </p:sp>
        </mc:Fallback>
      </mc:AlternateContent>
      <p:sp>
        <p:nvSpPr>
          <p:cNvPr id="36" name="TextBox 35"/>
          <p:cNvSpPr txBox="1"/>
          <p:nvPr/>
        </p:nvSpPr>
        <p:spPr>
          <a:xfrm>
            <a:off x="5704855" y="4149080"/>
            <a:ext cx="1172116" cy="369332"/>
          </a:xfrm>
          <a:prstGeom prst="rect">
            <a:avLst/>
          </a:prstGeom>
          <a:noFill/>
        </p:spPr>
        <p:txBody>
          <a:bodyPr wrap="none" rtlCol="0">
            <a:spAutoFit/>
          </a:bodyPr>
          <a:lstStyle/>
          <a:p>
            <a:r>
              <a:rPr lang="en-GB" dirty="0" smtClean="0"/>
              <a:t>Net force: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54812"/>
            <a:ext cx="8229600" cy="1143000"/>
          </a:xfrm>
        </p:spPr>
        <p:txBody>
          <a:bodyPr/>
          <a:lstStyle/>
          <a:p>
            <a:r>
              <a:rPr lang="en-GB" dirty="0" smtClean="0"/>
              <a:t>Free body diagram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24579" y="764704"/>
            <a:ext cx="7453618" cy="954107"/>
          </a:xfrm>
          <a:prstGeom prst="rect">
            <a:avLst/>
          </a:prstGeom>
          <a:noFill/>
        </p:spPr>
        <p:txBody>
          <a:bodyPr wrap="square" rtlCol="0">
            <a:spAutoFit/>
          </a:bodyPr>
          <a:lstStyle/>
          <a:p>
            <a:r>
              <a:rPr lang="en-GB" sz="2800" dirty="0" smtClean="0"/>
              <a:t>A free body diagram is a diagram where are represented the forces exerted on a body</a:t>
            </a:r>
            <a:endParaRPr lang="en-US" sz="2800" dirty="0"/>
          </a:p>
        </p:txBody>
      </p:sp>
      <p:pic>
        <p:nvPicPr>
          <p:cNvPr id="7" name="Picture 6"/>
          <p:cNvPicPr>
            <a:picLocks noChangeAspect="1"/>
          </p:cNvPicPr>
          <p:nvPr/>
        </p:nvPicPr>
        <p:blipFill>
          <a:blip r:embed="rId1"/>
          <a:stretch>
            <a:fillRect/>
          </a:stretch>
        </p:blipFill>
        <p:spPr>
          <a:xfrm>
            <a:off x="4499992" y="1881208"/>
            <a:ext cx="3457575" cy="4286250"/>
          </a:xfrm>
          <a:prstGeom prst="rect">
            <a:avLst/>
          </a:prstGeom>
        </p:spPr>
      </p:pic>
      <p:sp>
        <p:nvSpPr>
          <p:cNvPr id="8" name="TextBox 7"/>
          <p:cNvSpPr txBox="1"/>
          <p:nvPr/>
        </p:nvSpPr>
        <p:spPr>
          <a:xfrm>
            <a:off x="1024579" y="2060848"/>
            <a:ext cx="3095719" cy="369332"/>
          </a:xfrm>
          <a:prstGeom prst="rect">
            <a:avLst/>
          </a:prstGeom>
          <a:noFill/>
        </p:spPr>
        <p:txBody>
          <a:bodyPr wrap="none" rtlCol="0">
            <a:spAutoFit/>
          </a:bodyPr>
          <a:lstStyle/>
          <a:p>
            <a:r>
              <a:rPr lang="en-GB" dirty="0" smtClean="0"/>
              <a:t>Examples of free body diagram</a:t>
            </a:r>
            <a:endParaRPr lang="en-US" dirty="0"/>
          </a:p>
        </p:txBody>
      </p:sp>
      <p:sp>
        <p:nvSpPr>
          <p:cNvPr id="13" name="Rectangle 12"/>
          <p:cNvSpPr/>
          <p:nvPr/>
        </p:nvSpPr>
        <p:spPr>
          <a:xfrm>
            <a:off x="4331895" y="3861048"/>
            <a:ext cx="3912513" cy="2306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25723" y="3920906"/>
            <a:ext cx="4352474" cy="369332"/>
          </a:xfrm>
          <a:prstGeom prst="rect">
            <a:avLst/>
          </a:prstGeom>
          <a:noFill/>
        </p:spPr>
        <p:txBody>
          <a:bodyPr wrap="none" rtlCol="0">
            <a:spAutoFit/>
          </a:bodyPr>
          <a:lstStyle/>
          <a:p>
            <a:r>
              <a:rPr lang="en-US" sz="900" dirty="0">
                <a:hlinkClick r:id="rId2"/>
              </a:rPr>
              <a:t>https://</a:t>
            </a:r>
            <a:r>
              <a:rPr lang="en-US" sz="900" dirty="0" smtClean="0">
                <a:hlinkClick r:id="rId2"/>
              </a:rPr>
              <a:t>www.zazzle.com/physics_free_body_force_diagram_poster-228913862769275827</a:t>
            </a:r>
            <a:endParaRPr lang="en-US" sz="900" dirty="0" smtClean="0"/>
          </a:p>
          <a:p>
            <a:endParaRPr lang="en-US" sz="9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72604" y="752586"/>
            <a:ext cx="6971804" cy="174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flipH="1">
            <a:off x="1475656" y="990330"/>
            <a:ext cx="6624736" cy="1323439"/>
          </a:xfrm>
          <a:prstGeom prst="rect">
            <a:avLst/>
          </a:prstGeom>
          <a:noFill/>
        </p:spPr>
        <p:txBody>
          <a:bodyPr wrap="square" rtlCol="0">
            <a:spAutoFit/>
          </a:bodyPr>
          <a:lstStyle/>
          <a:p>
            <a:r>
              <a:rPr lang="en-GB" sz="4000" dirty="0" smtClean="0"/>
              <a:t>University Physics I, Mechanics - Lesson 4:</a:t>
            </a:r>
            <a:endParaRPr lang="en-US" sz="4000" dirty="0"/>
          </a:p>
        </p:txBody>
      </p:sp>
      <p:sp>
        <p:nvSpPr>
          <p:cNvPr id="6" name="TextBox 5"/>
          <p:cNvSpPr txBox="1"/>
          <p:nvPr/>
        </p:nvSpPr>
        <p:spPr>
          <a:xfrm>
            <a:off x="3144102" y="3458081"/>
            <a:ext cx="2653290" cy="369332"/>
          </a:xfrm>
          <a:prstGeom prst="rect">
            <a:avLst/>
          </a:prstGeom>
          <a:noFill/>
        </p:spPr>
        <p:txBody>
          <a:bodyPr wrap="none" rtlCol="0">
            <a:spAutoFit/>
          </a:bodyPr>
          <a:lstStyle/>
          <a:p>
            <a:r>
              <a:rPr lang="en-GB" dirty="0" smtClean="0"/>
              <a:t>February 2021– June 2021</a:t>
            </a:r>
            <a:endParaRPr lang="en-US" dirty="0"/>
          </a:p>
        </p:txBody>
      </p:sp>
      <p:sp>
        <p:nvSpPr>
          <p:cNvPr id="8" name="TextBox 7"/>
          <p:cNvSpPr txBox="1"/>
          <p:nvPr/>
        </p:nvSpPr>
        <p:spPr>
          <a:xfrm>
            <a:off x="3144102" y="4053934"/>
            <a:ext cx="3180679" cy="1477328"/>
          </a:xfrm>
          <a:prstGeom prst="rect">
            <a:avLst/>
          </a:prstGeom>
          <a:noFill/>
        </p:spPr>
        <p:txBody>
          <a:bodyPr wrap="none" rtlCol="0">
            <a:spAutoFit/>
          </a:bodyPr>
          <a:lstStyle/>
          <a:p>
            <a:r>
              <a:rPr lang="en-GB" dirty="0" smtClean="0"/>
              <a:t>Teacher: </a:t>
            </a:r>
            <a:r>
              <a:rPr lang="en-GB" dirty="0" err="1" smtClean="0"/>
              <a:t>Dr.</a:t>
            </a:r>
            <a:r>
              <a:rPr lang="en-GB" dirty="0" smtClean="0"/>
              <a:t> Paul Briard</a:t>
            </a:r>
            <a:endParaRPr lang="en-GB" dirty="0" smtClean="0"/>
          </a:p>
          <a:p>
            <a:r>
              <a:rPr lang="en-GB" dirty="0" smtClean="0"/>
              <a:t>Email: </a:t>
            </a:r>
            <a:r>
              <a:rPr lang="en-GB" dirty="0" smtClean="0">
                <a:hlinkClick r:id="rId1"/>
              </a:rPr>
              <a:t>paulbriard@outlook.com</a:t>
            </a:r>
            <a:endParaRPr lang="en-GB" dirty="0" smtClean="0"/>
          </a:p>
          <a:p>
            <a:r>
              <a:rPr lang="en-GB" dirty="0" err="1" smtClean="0"/>
              <a:t>Wechat</a:t>
            </a:r>
            <a:r>
              <a:rPr lang="en-GB" dirty="0" smtClean="0"/>
              <a:t>: Paulbg123</a:t>
            </a:r>
            <a:endParaRPr lang="en-GB"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54812"/>
            <a:ext cx="8229600" cy="1143000"/>
          </a:xfrm>
        </p:spPr>
        <p:txBody>
          <a:bodyPr/>
          <a:lstStyle/>
          <a:p>
            <a:r>
              <a:rPr lang="en-GB" dirty="0" smtClean="0"/>
              <a:t>Free body diagram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24579" y="764704"/>
            <a:ext cx="7453618" cy="954107"/>
          </a:xfrm>
          <a:prstGeom prst="rect">
            <a:avLst/>
          </a:prstGeom>
          <a:noFill/>
        </p:spPr>
        <p:txBody>
          <a:bodyPr wrap="square" rtlCol="0">
            <a:spAutoFit/>
          </a:bodyPr>
          <a:lstStyle/>
          <a:p>
            <a:r>
              <a:rPr lang="en-GB" sz="2800" dirty="0" smtClean="0"/>
              <a:t>A free body diagram is a diagram where are represented the forces exerted on a body</a:t>
            </a:r>
            <a:endParaRPr lang="en-US" sz="2800" dirty="0"/>
          </a:p>
        </p:txBody>
      </p:sp>
      <p:pic>
        <p:nvPicPr>
          <p:cNvPr id="7" name="Picture 6"/>
          <p:cNvPicPr>
            <a:picLocks noChangeAspect="1"/>
          </p:cNvPicPr>
          <p:nvPr/>
        </p:nvPicPr>
        <p:blipFill>
          <a:blip r:embed="rId1"/>
          <a:stretch>
            <a:fillRect/>
          </a:stretch>
        </p:blipFill>
        <p:spPr>
          <a:xfrm>
            <a:off x="4499992" y="1881208"/>
            <a:ext cx="3457575" cy="4286250"/>
          </a:xfrm>
          <a:prstGeom prst="rect">
            <a:avLst/>
          </a:prstGeom>
        </p:spPr>
      </p:pic>
      <p:sp>
        <p:nvSpPr>
          <p:cNvPr id="8" name="TextBox 7"/>
          <p:cNvSpPr txBox="1"/>
          <p:nvPr/>
        </p:nvSpPr>
        <p:spPr>
          <a:xfrm>
            <a:off x="1024579" y="2060848"/>
            <a:ext cx="3095719" cy="369332"/>
          </a:xfrm>
          <a:prstGeom prst="rect">
            <a:avLst/>
          </a:prstGeom>
          <a:noFill/>
        </p:spPr>
        <p:txBody>
          <a:bodyPr wrap="none" rtlCol="0">
            <a:spAutoFit/>
          </a:bodyPr>
          <a:lstStyle/>
          <a:p>
            <a:r>
              <a:rPr lang="en-GB" dirty="0" smtClean="0"/>
              <a:t>Examples of free body diagram</a:t>
            </a:r>
            <a:endParaRPr lang="en-US" dirty="0"/>
          </a:p>
        </p:txBody>
      </p:sp>
      <p:sp>
        <p:nvSpPr>
          <p:cNvPr id="9" name="TextBox 8"/>
          <p:cNvSpPr txBox="1"/>
          <p:nvPr/>
        </p:nvSpPr>
        <p:spPr>
          <a:xfrm>
            <a:off x="1002550" y="3562668"/>
            <a:ext cx="2808312" cy="1477328"/>
          </a:xfrm>
          <a:prstGeom prst="rect">
            <a:avLst/>
          </a:prstGeom>
          <a:noFill/>
        </p:spPr>
        <p:txBody>
          <a:bodyPr wrap="square" rtlCol="0">
            <a:spAutoFit/>
          </a:bodyPr>
          <a:lstStyle/>
          <a:p>
            <a:r>
              <a:rPr lang="en-GB" dirty="0" smtClean="0"/>
              <a:t>To simplify the study, the forces could come from the center of gravity of the body studied (it is not an obligation). </a:t>
            </a:r>
            <a:endParaRPr lang="en-US" dirty="0"/>
          </a:p>
        </p:txBody>
      </p:sp>
      <p:cxnSp>
        <p:nvCxnSpPr>
          <p:cNvPr id="11" name="Straight Arrow Connector 10"/>
          <p:cNvCxnSpPr/>
          <p:nvPr/>
        </p:nvCxnSpPr>
        <p:spPr>
          <a:xfrm flipV="1">
            <a:off x="3810862" y="2636912"/>
            <a:ext cx="1985274"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331895" y="3861048"/>
            <a:ext cx="3912513" cy="2306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25723" y="3920906"/>
            <a:ext cx="4352474" cy="369332"/>
          </a:xfrm>
          <a:prstGeom prst="rect">
            <a:avLst/>
          </a:prstGeom>
          <a:noFill/>
        </p:spPr>
        <p:txBody>
          <a:bodyPr wrap="none" rtlCol="0">
            <a:spAutoFit/>
          </a:bodyPr>
          <a:lstStyle/>
          <a:p>
            <a:r>
              <a:rPr lang="en-US" sz="900" dirty="0">
                <a:hlinkClick r:id="rId2"/>
              </a:rPr>
              <a:t>https://</a:t>
            </a:r>
            <a:r>
              <a:rPr lang="en-US" sz="900" dirty="0" smtClean="0">
                <a:hlinkClick r:id="rId2"/>
              </a:rPr>
              <a:t>www.zazzle.com/physics_free_body_force_diagram_poster-228913862769275827</a:t>
            </a:r>
            <a:endParaRPr lang="en-US" sz="900" dirty="0" smtClean="0"/>
          </a:p>
          <a:p>
            <a:endParaRPr lang="en-US" sz="900" dirty="0"/>
          </a:p>
        </p:txBody>
      </p:sp>
      <p:sp>
        <p:nvSpPr>
          <p:cNvPr id="14" name="TextBox 13"/>
          <p:cNvSpPr txBox="1"/>
          <p:nvPr/>
        </p:nvSpPr>
        <p:spPr>
          <a:xfrm>
            <a:off x="1002550" y="5376223"/>
            <a:ext cx="5891356" cy="369332"/>
          </a:xfrm>
          <a:prstGeom prst="rect">
            <a:avLst/>
          </a:prstGeom>
          <a:noFill/>
        </p:spPr>
        <p:txBody>
          <a:bodyPr wrap="none" rtlCol="0">
            <a:spAutoFit/>
          </a:bodyPr>
          <a:lstStyle/>
          <a:p>
            <a:r>
              <a:rPr lang="en-GB" dirty="0" smtClean="0"/>
              <a:t>The forces that exert this body on other bodies are not shown.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071" y="-99392"/>
            <a:ext cx="8229600" cy="1143000"/>
          </a:xfrm>
        </p:spPr>
        <p:txBody>
          <a:bodyPr/>
          <a:lstStyle/>
          <a:p>
            <a:r>
              <a:rPr lang="en-GB" sz="4000" dirty="0" smtClean="0"/>
              <a:t>Ex. Free body diagram of an object </a:t>
            </a:r>
            <a:r>
              <a:rPr lang="en-GB" sz="4000" dirty="0" smtClean="0"/>
              <a:t>on an</a:t>
            </a:r>
            <a:r>
              <a:rPr lang="en-GB" sz="4000" dirty="0" smtClean="0"/>
              <a:t> </a:t>
            </a:r>
            <a:r>
              <a:rPr lang="en-GB" sz="4000" dirty="0" smtClean="0"/>
              <a:t>inclined plane (</a:t>
            </a:r>
            <a:r>
              <a:rPr lang="en-GB" sz="4000" b="1" dirty="0" smtClean="0"/>
              <a:t>5 minutes</a:t>
            </a:r>
            <a:r>
              <a:rPr lang="en-GB" sz="4000" dirty="0" smtClean="0"/>
              <a:t>)</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3" name="Rectangle 12"/>
          <p:cNvSpPr/>
          <p:nvPr/>
        </p:nvSpPr>
        <p:spPr>
          <a:xfrm>
            <a:off x="4364620" y="3861048"/>
            <a:ext cx="3912513" cy="2306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5292080" y="1844824"/>
            <a:ext cx="1728192"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60837" y="3609020"/>
            <a:ext cx="72008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6802" y="3928410"/>
            <a:ext cx="838691" cy="369332"/>
          </a:xfrm>
          <a:prstGeom prst="rect">
            <a:avLst/>
          </a:prstGeom>
          <a:noFill/>
        </p:spPr>
        <p:txBody>
          <a:bodyPr wrap="none" rtlCol="0">
            <a:spAutoFit/>
          </a:bodyPr>
          <a:lstStyle/>
          <a:p>
            <a:r>
              <a:rPr lang="en-GB" dirty="0" smtClean="0"/>
              <a:t>motion</a:t>
            </a:r>
            <a:endParaRPr lang="en-US" dirty="0"/>
          </a:p>
        </p:txBody>
      </p:sp>
      <p:sp>
        <p:nvSpPr>
          <p:cNvPr id="23" name="TextBox 22"/>
          <p:cNvSpPr txBox="1"/>
          <p:nvPr/>
        </p:nvSpPr>
        <p:spPr>
          <a:xfrm>
            <a:off x="7020272" y="1610380"/>
            <a:ext cx="1518364" cy="369332"/>
          </a:xfrm>
          <a:prstGeom prst="rect">
            <a:avLst/>
          </a:prstGeom>
          <a:noFill/>
        </p:spPr>
        <p:txBody>
          <a:bodyPr wrap="none" rtlCol="0">
            <a:spAutoFit/>
          </a:bodyPr>
          <a:lstStyle/>
          <a:p>
            <a:r>
              <a:rPr lang="en-GB" dirty="0"/>
              <a:t>c</a:t>
            </a:r>
            <a:r>
              <a:rPr lang="en-GB" dirty="0" smtClean="0"/>
              <a:t>enter of mass</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532887" y="5333124"/>
                <a:ext cx="8326041" cy="1241943"/>
              </a:xfrm>
              <a:prstGeom prst="rect">
                <a:avLst/>
              </a:prstGeom>
              <a:noFill/>
            </p:spPr>
            <p:txBody>
              <a:bodyPr wrap="square" rtlCol="0">
                <a:spAutoFit/>
              </a:bodyPr>
              <a:lstStyle/>
              <a:p>
                <a:r>
                  <a:rPr lang="en-GB" dirty="0" smtClean="0"/>
                  <a:t>Draw the following force exerted on the body: 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friction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𝑓</m:t>
                        </m:r>
                      </m:e>
                    </m:acc>
                  </m:oMath>
                </a14:m>
                <a:r>
                  <a:rPr lang="en-GB" dirty="0" smtClean="0"/>
                  <a:t>, 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smtClean="0"/>
                  <a:t>.  </a:t>
                </a:r>
                <a:r>
                  <a:rPr lang="en-GB" dirty="0" smtClean="0"/>
                  <a:t>In this example, the net force should have the same direction that the direction of the motion (this is not strictly right in any situation, </a:t>
                </a:r>
                <a:r>
                  <a:rPr lang="en-GB" dirty="0"/>
                  <a:t>the direction of motion is not always the direction of the net force</a:t>
                </a:r>
                <a:r>
                  <a:rPr lang="en-GB" dirty="0" smtClean="0"/>
                  <a:t>)</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32887" y="5333124"/>
                <a:ext cx="8326041" cy="1241943"/>
              </a:xfrm>
              <a:prstGeom prst="rect">
                <a:avLst/>
              </a:prstGeom>
              <a:blipFill rotWithShape="1">
                <a:blip r:embed="rId1"/>
                <a:stretch>
                  <a:fillRect l="-1" t="-32" r="1" b="2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Another example of free diagram body: mobile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3" name="Rectangle 12"/>
          <p:cNvSpPr/>
          <p:nvPr/>
        </p:nvSpPr>
        <p:spPr>
          <a:xfrm>
            <a:off x="4364620" y="3861048"/>
            <a:ext cx="3912513" cy="2306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5292080" y="1844824"/>
            <a:ext cx="1728192"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75599" y="3588800"/>
            <a:ext cx="72008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6802" y="3928410"/>
            <a:ext cx="838691" cy="369332"/>
          </a:xfrm>
          <a:prstGeom prst="rect">
            <a:avLst/>
          </a:prstGeom>
          <a:noFill/>
        </p:spPr>
        <p:txBody>
          <a:bodyPr wrap="none" rtlCol="0">
            <a:spAutoFit/>
          </a:bodyPr>
          <a:lstStyle/>
          <a:p>
            <a:r>
              <a:rPr lang="en-GB" dirty="0" smtClean="0"/>
              <a:t>motion</a:t>
            </a:r>
            <a:endParaRPr lang="en-US" dirty="0"/>
          </a:p>
        </p:txBody>
      </p:sp>
      <p:sp>
        <p:nvSpPr>
          <p:cNvPr id="23" name="TextBox 22"/>
          <p:cNvSpPr txBox="1"/>
          <p:nvPr/>
        </p:nvSpPr>
        <p:spPr>
          <a:xfrm>
            <a:off x="7020272" y="1610380"/>
            <a:ext cx="1518364" cy="369332"/>
          </a:xfrm>
          <a:prstGeom prst="rect">
            <a:avLst/>
          </a:prstGeom>
          <a:noFill/>
        </p:spPr>
        <p:txBody>
          <a:bodyPr wrap="none" rtlCol="0">
            <a:spAutoFit/>
          </a:bodyPr>
          <a:lstStyle/>
          <a:p>
            <a:r>
              <a:rPr lang="en-GB" dirty="0"/>
              <a:t>c</a:t>
            </a:r>
            <a:r>
              <a:rPr lang="en-GB" dirty="0" smtClean="0"/>
              <a:t>enter of mass</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540147" y="5644672"/>
                <a:ext cx="7109639" cy="687945"/>
              </a:xfrm>
              <a:prstGeom prst="rect">
                <a:avLst/>
              </a:prstGeom>
              <a:noFill/>
            </p:spPr>
            <p:txBody>
              <a:bodyPr wrap="none" rtlCol="0">
                <a:spAutoFit/>
              </a:bodyPr>
              <a:lstStyle/>
              <a:p>
                <a:r>
                  <a:rPr lang="en-GB" dirty="0" smtClean="0"/>
                  <a:t>Forces exerted on the body: 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friction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𝑓</m:t>
                        </m:r>
                      </m:e>
                    </m:acc>
                  </m:oMath>
                </a14:m>
                <a:r>
                  <a:rPr lang="en-GB" dirty="0" smtClean="0"/>
                  <a:t>, 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smtClean="0"/>
                  <a:t>.</a:t>
                </a:r>
                <a:endParaRPr lang="en-US" dirty="0" smtClean="0"/>
              </a:p>
              <a:p>
                <a:r>
                  <a:rPr lang="en-GB" dirty="0" smtClean="0"/>
                  <a:t>About the magnitude of the vectors, we will see later how to describe them.</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40147" y="5644672"/>
                <a:ext cx="7109639" cy="687945"/>
              </a:xfrm>
              <a:prstGeom prst="rect">
                <a:avLst/>
              </a:prstGeom>
              <a:blipFill rotWithShape="1">
                <a:blip r:embed="rId1"/>
                <a:stretch>
                  <a:fillRect l="-6" t="-23" r="8" b="58"/>
                </a:stretch>
              </a:blipFill>
            </p:spPr>
            <p:txBody>
              <a:bodyPr/>
              <a:lstStyle/>
              <a:p>
                <a:r>
                  <a:rPr lang="zh-CN" altLang="en-US">
                    <a:noFill/>
                  </a:rPr>
                  <a:t> </a:t>
                </a:r>
              </a:p>
            </p:txBody>
          </p:sp>
        </mc:Fallback>
      </mc:AlternateContent>
      <p:cxnSp>
        <p:nvCxnSpPr>
          <p:cNvPr id="7" name="Straight Arrow Connector 6"/>
          <p:cNvCxnSpPr/>
          <p:nvPr/>
        </p:nvCxnSpPr>
        <p:spPr>
          <a:xfrm flipV="1">
            <a:off x="5148064" y="1979712"/>
            <a:ext cx="812773" cy="1017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321637" y="1702713"/>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5321637" y="1702713"/>
                <a:ext cx="387798" cy="553998"/>
              </a:xfrm>
              <a:prstGeom prst="rect">
                <a:avLst/>
              </a:prstGeom>
              <a:blipFill rotWithShape="1">
                <a:blip r:embed="rId2"/>
                <a:stretch>
                  <a:fillRect l="-87" t="-50" r="-16336" b="-129"/>
                </a:stretch>
              </a:blipFill>
            </p:spPr>
            <p:txBody>
              <a:bodyPr/>
              <a:lstStyle/>
              <a:p>
                <a:r>
                  <a:rPr lang="zh-CN" altLang="en-US">
                    <a:noFill/>
                  </a:rPr>
                  <a:t> </a:t>
                </a:r>
              </a:p>
            </p:txBody>
          </p:sp>
        </mc:Fallback>
      </mc:AlternateContent>
      <p:cxnSp>
        <p:nvCxnSpPr>
          <p:cNvPr id="11" name="Straight Arrow Connector 10"/>
          <p:cNvCxnSpPr/>
          <p:nvPr/>
        </p:nvCxnSpPr>
        <p:spPr>
          <a:xfrm>
            <a:off x="5109272" y="3068960"/>
            <a:ext cx="38792" cy="144016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298589" y="3609009"/>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4298589" y="3609009"/>
                <a:ext cx="574388" cy="677108"/>
              </a:xfrm>
              <a:prstGeom prst="rect">
                <a:avLst/>
              </a:prstGeom>
              <a:blipFill rotWithShape="1">
                <a:blip r:embed="rId3"/>
                <a:stretch>
                  <a:fillRect l="-48" t="-45" r="-12826" b="74"/>
                </a:stretch>
              </a:blipFill>
            </p:spPr>
            <p:txBody>
              <a:bodyPr/>
              <a:lstStyle/>
              <a:p>
                <a:r>
                  <a:rPr lang="zh-CN" altLang="en-US">
                    <a:noFill/>
                  </a:rPr>
                  <a:t> </a:t>
                </a:r>
              </a:p>
            </p:txBody>
          </p:sp>
        </mc:Fallback>
      </mc:AlternateContent>
      <p:cxnSp>
        <p:nvCxnSpPr>
          <p:cNvPr id="17" name="Straight Arrow Connector 16"/>
          <p:cNvCxnSpPr>
            <a:stCxn id="16" idx="2"/>
          </p:cNvCxnSpPr>
          <p:nvPr/>
        </p:nvCxnSpPr>
        <p:spPr>
          <a:xfrm flipH="1" flipV="1">
            <a:off x="4298589" y="2488332"/>
            <a:ext cx="777119" cy="54462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4093610" y="1783038"/>
                <a:ext cx="382221" cy="6372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𝑓</m:t>
                          </m:r>
                        </m:e>
                      </m:acc>
                    </m:oMath>
                  </m:oMathPara>
                </a14:m>
                <a:endParaRPr lang="en-US" sz="3600" dirty="0">
                  <a:solidFill>
                    <a:srgbClr val="00206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4093610" y="1783038"/>
                <a:ext cx="382221" cy="637290"/>
              </a:xfrm>
              <a:prstGeom prst="rect">
                <a:avLst/>
              </a:prstGeom>
              <a:blipFill rotWithShape="1">
                <a:blip r:embed="rId4"/>
                <a:stretch>
                  <a:fillRect l="-105" t="-93" r="-15857" b="5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en-GB" dirty="0" smtClean="0"/>
              <a:t>II. The Newton’s laws of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640954" y="5254695"/>
            <a:ext cx="8748464" cy="1569660"/>
          </a:xfrm>
          <a:prstGeom prst="rect">
            <a:avLst/>
          </a:prstGeom>
          <a:noFill/>
        </p:spPr>
        <p:txBody>
          <a:bodyPr wrap="square" rtlCol="0">
            <a:spAutoFit/>
          </a:bodyPr>
          <a:lstStyle/>
          <a:p>
            <a:r>
              <a:rPr lang="en-GB" sz="3200" dirty="0" smtClean="0"/>
              <a:t>“A body submitted to no net force (i.e. zero net force) move at constant velocity vector or stays at rest.”</a:t>
            </a:r>
            <a:endParaRPr lang="en-US" sz="3200" dirty="0"/>
          </a:p>
        </p:txBody>
      </p:sp>
      <p:pic>
        <p:nvPicPr>
          <p:cNvPr id="6" name="Picture 5"/>
          <p:cNvPicPr>
            <a:picLocks noChangeAspect="1"/>
          </p:cNvPicPr>
          <p:nvPr/>
        </p:nvPicPr>
        <p:blipFill>
          <a:blip r:embed="rId1"/>
          <a:stretch>
            <a:fillRect/>
          </a:stretch>
        </p:blipFill>
        <p:spPr>
          <a:xfrm>
            <a:off x="1979712" y="1268760"/>
            <a:ext cx="4139629" cy="1556940"/>
          </a:xfrm>
          <a:prstGeom prst="rect">
            <a:avLst/>
          </a:prstGeom>
        </p:spPr>
      </p:pic>
      <p:cxnSp>
        <p:nvCxnSpPr>
          <p:cNvPr id="8" name="Straight Arrow Connector 7"/>
          <p:cNvCxnSpPr>
            <a:endCxn id="6" idx="2"/>
          </p:cNvCxnSpPr>
          <p:nvPr/>
        </p:nvCxnSpPr>
        <p:spPr>
          <a:xfrm flipV="1">
            <a:off x="4049526" y="2825700"/>
            <a:ext cx="1" cy="798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flipH="1">
            <a:off x="3131840" y="3717032"/>
            <a:ext cx="2376264" cy="646331"/>
          </a:xfrm>
          <a:prstGeom prst="rect">
            <a:avLst/>
          </a:prstGeom>
          <a:noFill/>
        </p:spPr>
        <p:txBody>
          <a:bodyPr wrap="square" rtlCol="0">
            <a:spAutoFit/>
          </a:bodyPr>
          <a:lstStyle/>
          <a:p>
            <a:r>
              <a:rPr lang="en-GB" dirty="0" smtClean="0"/>
              <a:t>The net force on this object is zero: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5382504" y="3798828"/>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382504" y="3798828"/>
                <a:ext cx="1473673" cy="672235"/>
              </a:xfrm>
              <a:prstGeom prst="rect">
                <a:avLst/>
              </a:prstGeom>
              <a:blipFill rotWithShape="1">
                <a:blip r:embed="rId2"/>
                <a:stretch>
                  <a:fillRect l="-17" t="-38" r="-2063" b="4"/>
                </a:stretch>
              </a:blipFill>
            </p:spPr>
            <p:txBody>
              <a:bodyPr/>
              <a:lstStyle/>
              <a:p>
                <a:r>
                  <a:rPr lang="zh-CN" altLang="en-US">
                    <a:noFill/>
                  </a:rPr>
                  <a:t> </a:t>
                </a:r>
              </a:p>
            </p:txBody>
          </p:sp>
        </mc:Fallback>
      </mc:AlternateContent>
      <p:sp>
        <p:nvSpPr>
          <p:cNvPr id="12" name="Right Arrow 11"/>
          <p:cNvSpPr/>
          <p:nvPr/>
        </p:nvSpPr>
        <p:spPr>
          <a:xfrm>
            <a:off x="2107803" y="4430271"/>
            <a:ext cx="792088" cy="64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flipH="1">
            <a:off x="3131840" y="4432013"/>
            <a:ext cx="3096344" cy="646331"/>
          </a:xfrm>
          <a:prstGeom prst="rect">
            <a:avLst/>
          </a:prstGeom>
          <a:noFill/>
        </p:spPr>
        <p:txBody>
          <a:bodyPr wrap="square" rtlCol="0">
            <a:spAutoFit/>
          </a:bodyPr>
          <a:lstStyle/>
          <a:p>
            <a:r>
              <a:rPr lang="en-GB" dirty="0" smtClean="0"/>
              <a:t>It moves at constant velocity or stays at rest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55576" y="1124744"/>
            <a:ext cx="7608814" cy="461665"/>
          </a:xfrm>
          <a:prstGeom prst="rect">
            <a:avLst/>
          </a:prstGeom>
          <a:noFill/>
        </p:spPr>
        <p:txBody>
          <a:bodyPr wrap="none" rtlCol="0">
            <a:spAutoFit/>
          </a:bodyPr>
          <a:lstStyle/>
          <a:p>
            <a:r>
              <a:rPr lang="en-GB" sz="2400" dirty="0" smtClean="0"/>
              <a:t>In equations, the Newton’s first law is described as follows: </a:t>
            </a:r>
            <a:endParaRPr lang="en-US" sz="2400" dirty="0"/>
          </a:p>
        </p:txBody>
      </p:sp>
      <mc:AlternateContent xmlns:mc="http://schemas.openxmlformats.org/markup-compatibility/2006">
        <mc:Choice xmlns:a14="http://schemas.microsoft.com/office/drawing/2010/main" Requires="a14">
          <p:sp>
            <p:nvSpPr>
              <p:cNvPr id="14" name="TextBox 13"/>
              <p:cNvSpPr txBox="1"/>
              <p:nvPr/>
            </p:nvSpPr>
            <p:spPr>
              <a:xfrm>
                <a:off x="1403648" y="1916832"/>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403648" y="1916832"/>
                <a:ext cx="1473673" cy="672235"/>
              </a:xfrm>
              <a:prstGeom prst="rect">
                <a:avLst/>
              </a:prstGeom>
              <a:blipFill rotWithShape="1">
                <a:blip r:embed="rId1"/>
                <a:stretch>
                  <a:fillRect l="-20" t="-60" r="-2059" b="26"/>
                </a:stretch>
              </a:blipFill>
            </p:spPr>
            <p:txBody>
              <a:bodyPr/>
              <a:lstStyle/>
              <a:p>
                <a:r>
                  <a:rPr lang="zh-CN" altLang="en-US">
                    <a:noFill/>
                  </a:rPr>
                  <a:t> </a:t>
                </a:r>
              </a:p>
            </p:txBody>
          </p:sp>
        </mc:Fallback>
      </mc:AlternateContent>
      <p:sp>
        <p:nvSpPr>
          <p:cNvPr id="7" name="TextBox 6"/>
          <p:cNvSpPr txBox="1"/>
          <p:nvPr/>
        </p:nvSpPr>
        <p:spPr>
          <a:xfrm flipH="1">
            <a:off x="3131840" y="2068283"/>
            <a:ext cx="3914721" cy="369332"/>
          </a:xfrm>
          <a:prstGeom prst="rect">
            <a:avLst/>
          </a:prstGeom>
          <a:noFill/>
        </p:spPr>
        <p:txBody>
          <a:bodyPr wrap="square" rtlCol="0">
            <a:spAutoFit/>
          </a:bodyPr>
          <a:lstStyle/>
          <a:p>
            <a:r>
              <a:rPr lang="en-GB" dirty="0" smtClean="0"/>
              <a:t>If the net force on an object is zero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55576" y="1124744"/>
            <a:ext cx="7608814" cy="461665"/>
          </a:xfrm>
          <a:prstGeom prst="rect">
            <a:avLst/>
          </a:prstGeom>
          <a:noFill/>
        </p:spPr>
        <p:txBody>
          <a:bodyPr wrap="none" rtlCol="0">
            <a:spAutoFit/>
          </a:bodyPr>
          <a:lstStyle/>
          <a:p>
            <a:r>
              <a:rPr lang="en-GB" sz="2400" dirty="0" smtClean="0"/>
              <a:t>In equations, the Newton’s first law is described as follows: </a:t>
            </a:r>
            <a:endParaRPr lang="en-US" sz="2400" dirty="0"/>
          </a:p>
        </p:txBody>
      </p:sp>
      <mc:AlternateContent xmlns:mc="http://schemas.openxmlformats.org/markup-compatibility/2006">
        <mc:Choice xmlns:a14="http://schemas.microsoft.com/office/drawing/2010/main" Requires="a14">
          <p:sp>
            <p:nvSpPr>
              <p:cNvPr id="14" name="TextBox 13"/>
              <p:cNvSpPr txBox="1"/>
              <p:nvPr/>
            </p:nvSpPr>
            <p:spPr>
              <a:xfrm>
                <a:off x="1403648" y="1916832"/>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403648" y="1916832"/>
                <a:ext cx="1473673" cy="672235"/>
              </a:xfrm>
              <a:prstGeom prst="rect">
                <a:avLst/>
              </a:prstGeom>
              <a:blipFill rotWithShape="1">
                <a:blip r:embed="rId1"/>
                <a:stretch>
                  <a:fillRect l="-20" t="-60" r="-2059" b="26"/>
                </a:stretch>
              </a:blipFill>
            </p:spPr>
            <p:txBody>
              <a:bodyPr/>
              <a:lstStyle/>
              <a:p>
                <a:r>
                  <a:rPr lang="zh-CN" altLang="en-US">
                    <a:noFill/>
                  </a:rPr>
                  <a:t> </a:t>
                </a:r>
              </a:p>
            </p:txBody>
          </p:sp>
        </mc:Fallback>
      </mc:AlternateContent>
      <p:sp>
        <p:nvSpPr>
          <p:cNvPr id="7" name="TextBox 6"/>
          <p:cNvSpPr txBox="1"/>
          <p:nvPr/>
        </p:nvSpPr>
        <p:spPr>
          <a:xfrm flipH="1">
            <a:off x="3131840" y="2068283"/>
            <a:ext cx="3914721" cy="369332"/>
          </a:xfrm>
          <a:prstGeom prst="rect">
            <a:avLst/>
          </a:prstGeom>
          <a:noFill/>
        </p:spPr>
        <p:txBody>
          <a:bodyPr wrap="square" rtlCol="0">
            <a:spAutoFit/>
          </a:bodyPr>
          <a:lstStyle/>
          <a:p>
            <a:r>
              <a:rPr lang="en-GB" dirty="0" smtClean="0"/>
              <a:t>If the net force on an object is zero </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1682306" y="4068491"/>
                <a:ext cx="1010469" cy="7286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𝑑</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𝑣</m:t>
                              </m:r>
                            </m:e>
                          </m:acc>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1682306" y="4068491"/>
                <a:ext cx="1010469" cy="728661"/>
              </a:xfrm>
              <a:prstGeom prst="rect">
                <a:avLst/>
              </a:prstGeom>
              <a:blipFill rotWithShape="1">
                <a:blip r:embed="rId2"/>
                <a:stretch>
                  <a:fillRect l="-19" t="-6" r="-3294" b="50"/>
                </a:stretch>
              </a:blipFill>
            </p:spPr>
            <p:txBody>
              <a:bodyPr/>
              <a:lstStyle/>
              <a:p>
                <a:r>
                  <a:rPr lang="zh-CN" altLang="en-US">
                    <a:noFill/>
                  </a:rPr>
                  <a:t> </a:t>
                </a:r>
              </a:p>
            </p:txBody>
          </p:sp>
        </mc:Fallback>
      </mc:AlternateContent>
      <p:sp>
        <p:nvSpPr>
          <p:cNvPr id="18" name="Up-Down Arrow 17"/>
          <p:cNvSpPr/>
          <p:nvPr/>
        </p:nvSpPr>
        <p:spPr>
          <a:xfrm>
            <a:off x="1855824" y="2712394"/>
            <a:ext cx="810021" cy="11521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2870842" y="4115543"/>
                <a:ext cx="5995346" cy="681790"/>
              </a:xfrm>
              <a:prstGeom prst="rect">
                <a:avLst/>
              </a:prstGeom>
              <a:noFill/>
            </p:spPr>
            <p:txBody>
              <a:bodyPr wrap="square" rtlCol="0">
                <a:spAutoFit/>
              </a:bodyPr>
              <a:lstStyle/>
              <a:p>
                <a:r>
                  <a:rPr lang="en-GB" dirty="0" smtClean="0"/>
                  <a:t>The object moves at constant velocity vector (or stays at rest, i.e.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a14:m>
                <a:r>
                  <a:rPr lang="en-GB" dirty="0" smtClean="0"/>
                  <a:t>)</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70842" y="4115543"/>
                <a:ext cx="5995346" cy="681790"/>
              </a:xfrm>
              <a:prstGeom prst="rect">
                <a:avLst/>
              </a:prstGeom>
              <a:blipFill rotWithShape="1">
                <a:blip r:embed="rId3"/>
                <a:stretch>
                  <a:fillRect t="-16" r="5" b="8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55576" y="1124744"/>
            <a:ext cx="7608814" cy="461665"/>
          </a:xfrm>
          <a:prstGeom prst="rect">
            <a:avLst/>
          </a:prstGeom>
          <a:noFill/>
        </p:spPr>
        <p:txBody>
          <a:bodyPr wrap="none" rtlCol="0">
            <a:spAutoFit/>
          </a:bodyPr>
          <a:lstStyle/>
          <a:p>
            <a:r>
              <a:rPr lang="en-GB" sz="2400" dirty="0" smtClean="0"/>
              <a:t>In equations, the Newton’s first law is described as follows: </a:t>
            </a:r>
            <a:endParaRPr lang="en-US" sz="2400" dirty="0"/>
          </a:p>
        </p:txBody>
      </p:sp>
      <mc:AlternateContent xmlns:mc="http://schemas.openxmlformats.org/markup-compatibility/2006">
        <mc:Choice xmlns:a14="http://schemas.microsoft.com/office/drawing/2010/main" Requires="a14">
          <p:sp>
            <p:nvSpPr>
              <p:cNvPr id="14" name="TextBox 13"/>
              <p:cNvSpPr txBox="1"/>
              <p:nvPr/>
            </p:nvSpPr>
            <p:spPr>
              <a:xfrm>
                <a:off x="1403648" y="1916832"/>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403648" y="1916832"/>
                <a:ext cx="1473673" cy="672235"/>
              </a:xfrm>
              <a:prstGeom prst="rect">
                <a:avLst/>
              </a:prstGeom>
              <a:blipFill rotWithShape="1">
                <a:blip r:embed="rId1"/>
                <a:stretch>
                  <a:fillRect l="-20" t="-60" r="-2059" b="26"/>
                </a:stretch>
              </a:blipFill>
            </p:spPr>
            <p:txBody>
              <a:bodyPr/>
              <a:lstStyle/>
              <a:p>
                <a:r>
                  <a:rPr lang="zh-CN" altLang="en-US">
                    <a:noFill/>
                  </a:rPr>
                  <a:t> </a:t>
                </a:r>
              </a:p>
            </p:txBody>
          </p:sp>
        </mc:Fallback>
      </mc:AlternateContent>
      <p:sp>
        <p:nvSpPr>
          <p:cNvPr id="7" name="TextBox 6"/>
          <p:cNvSpPr txBox="1"/>
          <p:nvPr/>
        </p:nvSpPr>
        <p:spPr>
          <a:xfrm flipH="1">
            <a:off x="3131840" y="2068283"/>
            <a:ext cx="3914721" cy="369332"/>
          </a:xfrm>
          <a:prstGeom prst="rect">
            <a:avLst/>
          </a:prstGeom>
          <a:noFill/>
        </p:spPr>
        <p:txBody>
          <a:bodyPr wrap="square" rtlCol="0">
            <a:spAutoFit/>
          </a:bodyPr>
          <a:lstStyle/>
          <a:p>
            <a:r>
              <a:rPr lang="en-GB" dirty="0" smtClean="0"/>
              <a:t>If the net force on an object is zero </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1682306" y="4068491"/>
                <a:ext cx="1010469" cy="7286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𝑑</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𝑣</m:t>
                              </m:r>
                            </m:e>
                          </m:acc>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1682306" y="4068491"/>
                <a:ext cx="1010469" cy="728661"/>
              </a:xfrm>
              <a:prstGeom prst="rect">
                <a:avLst/>
              </a:prstGeom>
              <a:blipFill rotWithShape="1">
                <a:blip r:embed="rId2"/>
                <a:stretch>
                  <a:fillRect l="-19" t="-6" r="-3294" b="50"/>
                </a:stretch>
              </a:blipFill>
            </p:spPr>
            <p:txBody>
              <a:bodyPr/>
              <a:lstStyle/>
              <a:p>
                <a:r>
                  <a:rPr lang="zh-CN" altLang="en-US">
                    <a:noFill/>
                  </a:rPr>
                  <a:t> </a:t>
                </a:r>
              </a:p>
            </p:txBody>
          </p:sp>
        </mc:Fallback>
      </mc:AlternateContent>
      <p:sp>
        <p:nvSpPr>
          <p:cNvPr id="18" name="Up-Down Arrow 17"/>
          <p:cNvSpPr/>
          <p:nvPr/>
        </p:nvSpPr>
        <p:spPr>
          <a:xfrm>
            <a:off x="1855824" y="2712394"/>
            <a:ext cx="810021" cy="11521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2870842" y="4115543"/>
                <a:ext cx="5995346" cy="681790"/>
              </a:xfrm>
              <a:prstGeom prst="rect">
                <a:avLst/>
              </a:prstGeom>
              <a:noFill/>
            </p:spPr>
            <p:txBody>
              <a:bodyPr wrap="square" rtlCol="0">
                <a:spAutoFit/>
              </a:bodyPr>
              <a:lstStyle/>
              <a:p>
                <a:r>
                  <a:rPr lang="en-GB" dirty="0" smtClean="0"/>
                  <a:t>The object moves at constant velocity (or stays at rest, i.e.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a14:m>
                <a:r>
                  <a:rPr lang="en-GB" dirty="0" smtClean="0"/>
                  <a:t>)</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70842" y="4115543"/>
                <a:ext cx="5995346" cy="681790"/>
              </a:xfrm>
              <a:prstGeom prst="rect">
                <a:avLst/>
              </a:prstGeom>
              <a:blipFill rotWithShape="1">
                <a:blip r:embed="rId3"/>
                <a:stretch>
                  <a:fillRect t="-16" r="5" b="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866716" y="6079621"/>
                <a:ext cx="826059" cy="4165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𝑎</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1866716" y="6079621"/>
                <a:ext cx="826059" cy="416524"/>
              </a:xfrm>
              <a:prstGeom prst="rect">
                <a:avLst/>
              </a:prstGeom>
              <a:blipFill rotWithShape="1">
                <a:blip r:embed="rId4"/>
                <a:stretch>
                  <a:fillRect l="-55" t="-31" r="-4721" b="23"/>
                </a:stretch>
              </a:blipFill>
            </p:spPr>
            <p:txBody>
              <a:bodyPr/>
              <a:lstStyle/>
              <a:p>
                <a:r>
                  <a:rPr lang="zh-CN" altLang="en-US">
                    <a:noFill/>
                  </a:rPr>
                  <a:t> </a:t>
                </a:r>
              </a:p>
            </p:txBody>
          </p:sp>
        </mc:Fallback>
      </mc:AlternateContent>
      <p:sp>
        <p:nvSpPr>
          <p:cNvPr id="21" name="Up-Down Arrow 20"/>
          <p:cNvSpPr/>
          <p:nvPr/>
        </p:nvSpPr>
        <p:spPr>
          <a:xfrm>
            <a:off x="1882754" y="4795585"/>
            <a:ext cx="810021" cy="11521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flipH="1">
            <a:off x="2877321" y="6105748"/>
            <a:ext cx="3914721" cy="369332"/>
          </a:xfrm>
          <a:prstGeom prst="rect">
            <a:avLst/>
          </a:prstGeom>
          <a:noFill/>
        </p:spPr>
        <p:txBody>
          <a:bodyPr wrap="square" rtlCol="0">
            <a:spAutoFit/>
          </a:bodyPr>
          <a:lstStyle/>
          <a:p>
            <a:r>
              <a:rPr lang="en-GB" dirty="0" smtClean="0"/>
              <a:t>The acceleration of the object is zero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4" name="TextBox 13"/>
              <p:cNvSpPr txBox="1"/>
              <p:nvPr/>
            </p:nvSpPr>
            <p:spPr>
              <a:xfrm>
                <a:off x="971600" y="1484784"/>
                <a:ext cx="29426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0</m:t>
                          </m:r>
                        </m:e>
                      </m:acc>
                    </m:oMath>
                  </m:oMathPara>
                </a14:m>
                <a:endParaRPr lang="en-US" sz="3600" dirty="0"/>
              </a:p>
            </p:txBody>
          </p:sp>
        </mc:Choice>
        <mc:Fallback>
          <p:sp>
            <p:nvSpPr>
              <p:cNvPr id="14" name="TextBox 13"/>
              <p:cNvSpPr txBox="1">
                <a:spLocks noRot="1" noChangeAspect="1" noMove="1" noResize="1" noEditPoints="1" noAdjustHandles="1" noChangeArrowheads="1" noChangeShapeType="1" noTextEdit="1"/>
              </p:cNvSpPr>
              <p:nvPr/>
            </p:nvSpPr>
            <p:spPr>
              <a:xfrm>
                <a:off x="971600" y="1484784"/>
                <a:ext cx="2942600" cy="1344279"/>
              </a:xfrm>
              <a:prstGeom prst="rect">
                <a:avLst/>
              </a:prstGeom>
              <a:blipFill rotWithShape="1">
                <a:blip r:embed="rId1"/>
                <a:stretch>
                  <a:fillRect l="-2" t="-11" r="-2221" b="10"/>
                </a:stretch>
              </a:blipFill>
            </p:spPr>
            <p:txBody>
              <a:bodyPr/>
              <a:lstStyle/>
              <a:p>
                <a:r>
                  <a:rPr lang="zh-CN" altLang="en-US">
                    <a:noFill/>
                  </a:rPr>
                  <a:t> </a:t>
                </a:r>
              </a:p>
            </p:txBody>
          </p:sp>
        </mc:Fallback>
      </mc:AlternateContent>
      <p:sp>
        <p:nvSpPr>
          <p:cNvPr id="7" name="TextBox 6"/>
          <p:cNvSpPr txBox="1"/>
          <p:nvPr/>
        </p:nvSpPr>
        <p:spPr>
          <a:xfrm flipH="1">
            <a:off x="4345974" y="1762509"/>
            <a:ext cx="3914721" cy="646331"/>
          </a:xfrm>
          <a:prstGeom prst="rect">
            <a:avLst/>
          </a:prstGeom>
          <a:noFill/>
        </p:spPr>
        <p:txBody>
          <a:bodyPr wrap="square" rtlCol="0">
            <a:spAutoFit/>
          </a:bodyPr>
          <a:lstStyle/>
          <a:p>
            <a:r>
              <a:rPr lang="en-GB" dirty="0" smtClean="0"/>
              <a:t>the net force on an object is zero, the body is in equilibrium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flipH="1">
                <a:off x="663565" y="3157580"/>
                <a:ext cx="7364819" cy="369332"/>
              </a:xfrm>
              <a:prstGeom prst="rect">
                <a:avLst/>
              </a:prstGeom>
              <a:noFill/>
            </p:spPr>
            <p:txBody>
              <a:bodyPr wrap="square" rtlCol="0">
                <a:spAutoFit/>
              </a:bodyPr>
              <a:lstStyle/>
              <a:p>
                <a:r>
                  <a:rPr lang="en-GB" dirty="0" smtClean="0"/>
                  <a:t>A body at rest or moving at constant velocity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is said “</a:t>
                </a:r>
                <a:r>
                  <a:rPr lang="en-GB" b="1" dirty="0" smtClean="0"/>
                  <a:t>body in equilibrium</a:t>
                </a:r>
                <a:r>
                  <a:rPr lang="en-GB" dirty="0" smtClean="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663565" y="3157580"/>
                <a:ext cx="7364819" cy="369332"/>
              </a:xfrm>
              <a:prstGeom prst="rect">
                <a:avLst/>
              </a:prstGeom>
              <a:blipFill rotWithShape="1">
                <a:blip r:embed="rId2"/>
                <a:stretch>
                  <a:fillRect l="-8" t="-97" r="1" b="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71600" y="5013176"/>
            <a:ext cx="640871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4" name="TextBox 13"/>
              <p:cNvSpPr txBox="1"/>
              <p:nvPr/>
            </p:nvSpPr>
            <p:spPr>
              <a:xfrm>
                <a:off x="971600" y="1484784"/>
                <a:ext cx="29426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0</m:t>
                          </m:r>
                        </m:e>
                      </m:acc>
                    </m:oMath>
                  </m:oMathPara>
                </a14:m>
                <a:endParaRPr lang="en-US" sz="3600" dirty="0"/>
              </a:p>
            </p:txBody>
          </p:sp>
        </mc:Choice>
        <mc:Fallback>
          <p:sp>
            <p:nvSpPr>
              <p:cNvPr id="14" name="TextBox 13"/>
              <p:cNvSpPr txBox="1">
                <a:spLocks noRot="1" noChangeAspect="1" noMove="1" noResize="1" noEditPoints="1" noAdjustHandles="1" noChangeArrowheads="1" noChangeShapeType="1" noTextEdit="1"/>
              </p:cNvSpPr>
              <p:nvPr/>
            </p:nvSpPr>
            <p:spPr>
              <a:xfrm>
                <a:off x="971600" y="1484784"/>
                <a:ext cx="2942600" cy="1344279"/>
              </a:xfrm>
              <a:prstGeom prst="rect">
                <a:avLst/>
              </a:prstGeom>
              <a:blipFill rotWithShape="1">
                <a:blip r:embed="rId1"/>
                <a:stretch>
                  <a:fillRect l="-2" t="-11" r="-2221" b="10"/>
                </a:stretch>
              </a:blipFill>
            </p:spPr>
            <p:txBody>
              <a:bodyPr/>
              <a:lstStyle/>
              <a:p>
                <a:r>
                  <a:rPr lang="zh-CN" altLang="en-US">
                    <a:noFill/>
                  </a:rPr>
                  <a:t> </a:t>
                </a:r>
              </a:p>
            </p:txBody>
          </p:sp>
        </mc:Fallback>
      </mc:AlternateContent>
      <p:sp>
        <p:nvSpPr>
          <p:cNvPr id="7" name="TextBox 6"/>
          <p:cNvSpPr txBox="1"/>
          <p:nvPr/>
        </p:nvSpPr>
        <p:spPr>
          <a:xfrm flipH="1">
            <a:off x="4345974" y="1762509"/>
            <a:ext cx="3914721" cy="646331"/>
          </a:xfrm>
          <a:prstGeom prst="rect">
            <a:avLst/>
          </a:prstGeom>
          <a:noFill/>
        </p:spPr>
        <p:txBody>
          <a:bodyPr wrap="square" rtlCol="0">
            <a:spAutoFit/>
          </a:bodyPr>
          <a:lstStyle/>
          <a:p>
            <a:r>
              <a:rPr lang="en-GB" dirty="0" smtClean="0"/>
              <a:t>the net force on an object is zero, the body is in equilibrium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flipH="1">
                <a:off x="663565" y="3157580"/>
                <a:ext cx="7364819" cy="369332"/>
              </a:xfrm>
              <a:prstGeom prst="rect">
                <a:avLst/>
              </a:prstGeom>
              <a:noFill/>
            </p:spPr>
            <p:txBody>
              <a:bodyPr wrap="square" rtlCol="0">
                <a:spAutoFit/>
              </a:bodyPr>
              <a:lstStyle/>
              <a:p>
                <a:r>
                  <a:rPr lang="en-GB" dirty="0" smtClean="0"/>
                  <a:t>A body at rest or moving at constant velocity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is said “</a:t>
                </a:r>
                <a:r>
                  <a:rPr lang="en-GB" b="1" dirty="0" smtClean="0"/>
                  <a:t>body in equilibrium</a:t>
                </a:r>
                <a:r>
                  <a:rPr lang="en-GB" dirty="0" smtClean="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663565" y="3157580"/>
                <a:ext cx="7364819" cy="369332"/>
              </a:xfrm>
              <a:prstGeom prst="rect">
                <a:avLst/>
              </a:prstGeom>
              <a:blipFill rotWithShape="1">
                <a:blip r:embed="rId2"/>
                <a:stretch>
                  <a:fillRect l="-8" t="-97" r="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95536" y="3645054"/>
                <a:ext cx="2224262" cy="8962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r>
                                <a:rPr lang="en-GB" sz="2400" b="0" i="1" smtClean="0">
                                  <a:latin typeface="Cambria Math" panose="02040503050406030204" pitchFamily="18" charset="0"/>
                                </a:rPr>
                                <m:t>,</m:t>
                              </m:r>
                              <m:r>
                                <a:rPr lang="en-GB" sz="2400" b="0" i="1" smtClean="0">
                                  <a:latin typeface="Cambria Math" panose="02040503050406030204" pitchFamily="18" charset="0"/>
                                </a:rPr>
                                <m:t>𝑥</m:t>
                              </m:r>
                            </m:sub>
                          </m:sSub>
                        </m:e>
                      </m:nary>
                      <m:r>
                        <a:rPr lang="en-GB" sz="2400" b="0" i="1" smtClean="0">
                          <a:latin typeface="Cambria Math" panose="02040503050406030204" pitchFamily="18" charset="0"/>
                        </a:rPr>
                        <m:t>=</m:t>
                      </m:r>
                      <m:r>
                        <a:rPr lang="en-GB" sz="2400" b="0" i="1" smtClean="0">
                          <a:latin typeface="Cambria Math" panose="02040503050406030204" pitchFamily="18" charset="0"/>
                        </a:rPr>
                        <m:t>0</m:t>
                      </m:r>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95536" y="3645054"/>
                <a:ext cx="2224262" cy="896207"/>
              </a:xfrm>
              <a:prstGeom prst="rect">
                <a:avLst/>
              </a:prstGeom>
              <a:blipFill rotWithShape="1">
                <a:blip r:embed="rId3"/>
                <a:stretch>
                  <a:fillRect l="-25" t="-17" r="-3264"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095110" y="3631362"/>
                <a:ext cx="2242344" cy="8962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𝑦</m:t>
                          </m:r>
                        </m:sub>
                      </m:sSub>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r>
                                <a:rPr lang="en-GB" sz="2400" b="0" i="1" smtClean="0">
                                  <a:latin typeface="Cambria Math" panose="02040503050406030204" pitchFamily="18" charset="0"/>
                                </a:rPr>
                                <m:t>,</m:t>
                              </m:r>
                              <m:r>
                                <a:rPr lang="en-GB" sz="2400" b="0" i="1" smtClean="0">
                                  <a:latin typeface="Cambria Math" panose="02040503050406030204" pitchFamily="18" charset="0"/>
                                </a:rPr>
                                <m:t>𝑦</m:t>
                              </m:r>
                            </m:sub>
                          </m:sSub>
                        </m:e>
                      </m:nary>
                      <m:r>
                        <a:rPr lang="en-GB" sz="2400" b="0" i="1" smtClean="0">
                          <a:latin typeface="Cambria Math" panose="02040503050406030204" pitchFamily="18" charset="0"/>
                        </a:rPr>
                        <m:t>=</m:t>
                      </m:r>
                      <m:r>
                        <a:rPr lang="en-GB" sz="2400" b="0" i="1" smtClean="0">
                          <a:latin typeface="Cambria Math" panose="02040503050406030204" pitchFamily="18" charset="0"/>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3095110" y="3631362"/>
                <a:ext cx="2242344" cy="896207"/>
              </a:xfrm>
              <a:prstGeom prst="rect">
                <a:avLst/>
              </a:prstGeom>
              <a:blipFill rotWithShape="1">
                <a:blip r:embed="rId4"/>
                <a:stretch>
                  <a:fillRect l="-5" t="-48" r="-3301"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855284" y="3618816"/>
                <a:ext cx="2563715" cy="10455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𝐹</m:t>
                          </m:r>
                        </m:e>
                        <m:sub>
                          <m:r>
                            <a:rPr lang="en-GB" sz="2800" b="0" i="1" smtClean="0">
                              <a:latin typeface="Cambria Math" panose="02040503050406030204" pitchFamily="18" charset="0"/>
                            </a:rPr>
                            <m:t>𝑧</m:t>
                          </m:r>
                        </m:sub>
                      </m:sSub>
                      <m:r>
                        <a:rPr lang="en-GB" sz="2800" b="0" i="1" smtClean="0">
                          <a:latin typeface="Cambria Math" panose="02040503050406030204" pitchFamily="18" charset="0"/>
                        </a:rPr>
                        <m:t>=</m:t>
                      </m:r>
                      <m:nary>
                        <m:naryPr>
                          <m:chr m:val="∑"/>
                          <m:supHide m:val="on"/>
                          <m:ctrlPr>
                            <a:rPr lang="en-GB" sz="2800" b="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𝐹</m:t>
                              </m:r>
                            </m:e>
                            <m:sub>
                              <m:r>
                                <a:rPr lang="en-GB" sz="2800" b="0" i="1" smtClean="0">
                                  <a:latin typeface="Cambria Math" panose="02040503050406030204" pitchFamily="18" charset="0"/>
                                </a:rPr>
                                <m:t>𝑖</m:t>
                              </m:r>
                              <m:r>
                                <a:rPr lang="en-GB" sz="2800" b="0" i="1" smtClean="0">
                                  <a:latin typeface="Cambria Math" panose="02040503050406030204" pitchFamily="18" charset="0"/>
                                </a:rPr>
                                <m:t>,</m:t>
                              </m:r>
                              <m:r>
                                <a:rPr lang="en-GB" sz="2800" b="0" i="1" smtClean="0">
                                  <a:latin typeface="Cambria Math" panose="02040503050406030204" pitchFamily="18" charset="0"/>
                                </a:rPr>
                                <m:t>𝑧</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0</m:t>
                      </m:r>
                    </m:oMath>
                  </m:oMathPara>
                </a14:m>
                <a:endParaRPr lang="en-US" sz="2800" dirty="0"/>
              </a:p>
            </p:txBody>
          </p:sp>
        </mc:Choice>
        <mc:Fallback>
          <p:sp>
            <p:nvSpPr>
              <p:cNvPr id="23" name="TextBox 22"/>
              <p:cNvSpPr txBox="1">
                <a:spLocks noRot="1" noChangeAspect="1" noMove="1" noResize="1" noEditPoints="1" noAdjustHandles="1" noChangeArrowheads="1" noChangeShapeType="1" noTextEdit="1"/>
              </p:cNvSpPr>
              <p:nvPr/>
            </p:nvSpPr>
            <p:spPr>
              <a:xfrm>
                <a:off x="5855284" y="3618816"/>
                <a:ext cx="2563715" cy="1045543"/>
              </a:xfrm>
              <a:prstGeom prst="rect">
                <a:avLst/>
              </a:prstGeom>
              <a:blipFill rotWithShape="1">
                <a:blip r:embed="rId5"/>
                <a:stretch>
                  <a:fillRect l="-23" t="-56" r="-3114" b="27"/>
                </a:stretch>
              </a:blipFill>
            </p:spPr>
            <p:txBody>
              <a:bodyPr/>
              <a:lstStyle/>
              <a:p>
                <a:r>
                  <a:rPr lang="zh-CN" altLang="en-US">
                    <a:noFill/>
                  </a:rPr>
                  <a:t> </a:t>
                </a:r>
              </a:p>
            </p:txBody>
          </p:sp>
        </mc:Fallback>
      </mc:AlternateContent>
      <p:sp>
        <p:nvSpPr>
          <p:cNvPr id="6" name="TextBox 5"/>
          <p:cNvSpPr txBox="1"/>
          <p:nvPr/>
        </p:nvSpPr>
        <p:spPr>
          <a:xfrm>
            <a:off x="1115616" y="5085184"/>
            <a:ext cx="5942652" cy="369332"/>
          </a:xfrm>
          <a:prstGeom prst="rect">
            <a:avLst/>
          </a:prstGeom>
          <a:noFill/>
        </p:spPr>
        <p:txBody>
          <a:bodyPr wrap="none" rtlCol="0">
            <a:spAutoFit/>
          </a:bodyPr>
          <a:lstStyle/>
          <a:p>
            <a:r>
              <a:rPr lang="en-GB" dirty="0" smtClean="0"/>
              <a:t>Each component of the net force exerted on such body is zero</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71600" y="1844824"/>
            <a:ext cx="748883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2420888"/>
            <a:ext cx="8229600" cy="1143000"/>
          </a:xfrm>
        </p:spPr>
        <p:txBody>
          <a:bodyPr/>
          <a:lstStyle/>
          <a:p>
            <a:r>
              <a:rPr lang="en-GB" dirty="0" smtClean="0"/>
              <a:t>The Newton’s laws of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1043608" y="1124744"/>
            <a:ext cx="1224136" cy="18002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47927" y="1700808"/>
            <a:ext cx="415498" cy="923330"/>
          </a:xfrm>
          <a:prstGeom prst="rect">
            <a:avLst/>
          </a:prstGeom>
          <a:noFill/>
        </p:spPr>
        <p:txBody>
          <a:bodyPr wrap="none" rtlCol="0">
            <a:spAutoFit/>
          </a:bodyPr>
          <a:lstStyle/>
          <a:p>
            <a:r>
              <a:rPr lang="en-GB" sz="5400" dirty="0" smtClean="0">
                <a:solidFill>
                  <a:srgbClr val="FF0000"/>
                </a:solidFill>
              </a:rPr>
              <a:t>!</a:t>
            </a:r>
            <a:endParaRPr lang="en-US" sz="5400" dirty="0">
              <a:solidFill>
                <a:srgbClr val="FF0000"/>
              </a:solidFill>
            </a:endParaRPr>
          </a:p>
        </p:txBody>
      </p:sp>
      <p:sp>
        <p:nvSpPr>
          <p:cNvPr id="8" name="TextBox 7"/>
          <p:cNvSpPr txBox="1"/>
          <p:nvPr/>
        </p:nvSpPr>
        <p:spPr>
          <a:xfrm flipH="1">
            <a:off x="2627784" y="1124744"/>
            <a:ext cx="6238404" cy="1938992"/>
          </a:xfrm>
          <a:prstGeom prst="rect">
            <a:avLst/>
          </a:prstGeom>
          <a:noFill/>
        </p:spPr>
        <p:txBody>
          <a:bodyPr wrap="square" rtlCol="0">
            <a:spAutoFit/>
          </a:bodyPr>
          <a:lstStyle/>
          <a:p>
            <a:r>
              <a:rPr lang="en-GB" sz="4000" dirty="0" smtClean="0">
                <a:solidFill>
                  <a:srgbClr val="FF0000"/>
                </a:solidFill>
              </a:rPr>
              <a:t>Warning</a:t>
            </a:r>
            <a:r>
              <a:rPr lang="en-GB" sz="4000" dirty="0" smtClean="0"/>
              <a:t>: The Newton’s first law is only valid in </a:t>
            </a:r>
            <a:r>
              <a:rPr lang="en-GB" sz="4000" b="1" dirty="0" smtClean="0"/>
              <a:t>inertial</a:t>
            </a:r>
            <a:r>
              <a:rPr lang="en-GB" sz="4000" dirty="0" smtClean="0"/>
              <a:t> frames of reference </a:t>
            </a:r>
            <a:endParaRPr lang="en-US" sz="4000" dirty="0"/>
          </a:p>
        </p:txBody>
      </p:sp>
      <p:sp>
        <p:nvSpPr>
          <p:cNvPr id="9" name="TextBox 8"/>
          <p:cNvSpPr txBox="1"/>
          <p:nvPr/>
        </p:nvSpPr>
        <p:spPr>
          <a:xfrm>
            <a:off x="359024" y="3609516"/>
            <a:ext cx="8784976" cy="707886"/>
          </a:xfrm>
          <a:prstGeom prst="rect">
            <a:avLst/>
          </a:prstGeom>
          <a:noFill/>
        </p:spPr>
        <p:txBody>
          <a:bodyPr wrap="square" rtlCol="0">
            <a:spAutoFit/>
          </a:bodyPr>
          <a:lstStyle/>
          <a:p>
            <a:r>
              <a:rPr lang="en-GB" sz="2000" dirty="0" smtClean="0"/>
              <a:t>A definition of an inertial frame of reference is “a frame of reference where the Newton’s first and second laws are valid” … </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67545" y="4509120"/>
            <a:ext cx="8064895"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3565" y="-171400"/>
            <a:ext cx="8229600" cy="1143000"/>
          </a:xfrm>
        </p:spPr>
        <p:txBody>
          <a:bodyPr/>
          <a:lstStyle/>
          <a:p>
            <a:r>
              <a:rPr lang="en-GB" dirty="0" smtClean="0"/>
              <a:t>The Newton’s first law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1043608" y="1124744"/>
            <a:ext cx="1224136" cy="18002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47927" y="1700808"/>
            <a:ext cx="415498" cy="923330"/>
          </a:xfrm>
          <a:prstGeom prst="rect">
            <a:avLst/>
          </a:prstGeom>
          <a:noFill/>
        </p:spPr>
        <p:txBody>
          <a:bodyPr wrap="none" rtlCol="0">
            <a:spAutoFit/>
          </a:bodyPr>
          <a:lstStyle/>
          <a:p>
            <a:r>
              <a:rPr lang="en-GB" sz="5400" dirty="0" smtClean="0">
                <a:solidFill>
                  <a:srgbClr val="FF0000"/>
                </a:solidFill>
              </a:rPr>
              <a:t>!</a:t>
            </a:r>
            <a:endParaRPr lang="en-US" sz="5400" dirty="0">
              <a:solidFill>
                <a:srgbClr val="FF0000"/>
              </a:solidFill>
            </a:endParaRPr>
          </a:p>
        </p:txBody>
      </p:sp>
      <p:sp>
        <p:nvSpPr>
          <p:cNvPr id="8" name="TextBox 7"/>
          <p:cNvSpPr txBox="1"/>
          <p:nvPr/>
        </p:nvSpPr>
        <p:spPr>
          <a:xfrm flipH="1">
            <a:off x="2627784" y="1124744"/>
            <a:ext cx="6238404" cy="1938992"/>
          </a:xfrm>
          <a:prstGeom prst="rect">
            <a:avLst/>
          </a:prstGeom>
          <a:noFill/>
        </p:spPr>
        <p:txBody>
          <a:bodyPr wrap="square" rtlCol="0">
            <a:spAutoFit/>
          </a:bodyPr>
          <a:lstStyle/>
          <a:p>
            <a:r>
              <a:rPr lang="en-GB" sz="4000" dirty="0" smtClean="0">
                <a:solidFill>
                  <a:srgbClr val="FF0000"/>
                </a:solidFill>
              </a:rPr>
              <a:t>Warning</a:t>
            </a:r>
            <a:r>
              <a:rPr lang="en-GB" sz="4000" dirty="0" smtClean="0"/>
              <a:t>: The Newton’s first law is only valid in </a:t>
            </a:r>
            <a:r>
              <a:rPr lang="en-GB" sz="4000" b="1" dirty="0" smtClean="0"/>
              <a:t>inertial</a:t>
            </a:r>
            <a:r>
              <a:rPr lang="en-GB" sz="4000" dirty="0" smtClean="0"/>
              <a:t> frames of reference </a:t>
            </a:r>
            <a:endParaRPr lang="en-US" sz="4000" dirty="0"/>
          </a:p>
        </p:txBody>
      </p:sp>
      <p:sp>
        <p:nvSpPr>
          <p:cNvPr id="9" name="TextBox 8"/>
          <p:cNvSpPr txBox="1"/>
          <p:nvPr/>
        </p:nvSpPr>
        <p:spPr>
          <a:xfrm>
            <a:off x="359024" y="3609516"/>
            <a:ext cx="8784976" cy="707886"/>
          </a:xfrm>
          <a:prstGeom prst="rect">
            <a:avLst/>
          </a:prstGeom>
          <a:noFill/>
        </p:spPr>
        <p:txBody>
          <a:bodyPr wrap="square" rtlCol="0">
            <a:spAutoFit/>
          </a:bodyPr>
          <a:lstStyle/>
          <a:p>
            <a:r>
              <a:rPr lang="en-GB" sz="2000" dirty="0" smtClean="0"/>
              <a:t>A definition of an inertial frame of reference is “a frame of reference where the Newton’s first and second laws are valid” … </a:t>
            </a:r>
            <a:endParaRPr lang="en-US" sz="2000" dirty="0"/>
          </a:p>
        </p:txBody>
      </p:sp>
      <p:sp>
        <p:nvSpPr>
          <p:cNvPr id="10" name="TextBox 9"/>
          <p:cNvSpPr txBox="1"/>
          <p:nvPr/>
        </p:nvSpPr>
        <p:spPr>
          <a:xfrm>
            <a:off x="628831" y="4586475"/>
            <a:ext cx="7992888" cy="830997"/>
          </a:xfrm>
          <a:prstGeom prst="rect">
            <a:avLst/>
          </a:prstGeom>
          <a:noFill/>
        </p:spPr>
        <p:txBody>
          <a:bodyPr wrap="square" rtlCol="0">
            <a:spAutoFit/>
          </a:bodyPr>
          <a:lstStyle/>
          <a:p>
            <a:r>
              <a:rPr lang="en-GB" sz="2400" dirty="0" smtClean="0"/>
              <a:t>An inertial frame of reference is at rest or move at constant velocity in respect to another inertial frame of reference</a:t>
            </a:r>
            <a:endParaRPr lang="en-US" sz="2400" dirty="0"/>
          </a:p>
        </p:txBody>
      </p:sp>
      <p:sp>
        <p:nvSpPr>
          <p:cNvPr id="12" name="TextBox 11"/>
          <p:cNvSpPr txBox="1"/>
          <p:nvPr/>
        </p:nvSpPr>
        <p:spPr>
          <a:xfrm>
            <a:off x="663565" y="5834733"/>
            <a:ext cx="8251848" cy="646331"/>
          </a:xfrm>
          <a:prstGeom prst="rect">
            <a:avLst/>
          </a:prstGeom>
          <a:noFill/>
        </p:spPr>
        <p:txBody>
          <a:bodyPr wrap="square" rtlCol="0">
            <a:spAutoFit/>
          </a:bodyPr>
          <a:lstStyle/>
          <a:p>
            <a:r>
              <a:rPr lang="en-GB" dirty="0" smtClean="0"/>
              <a:t>A frame of reference attached to the ground is not strictly inertial (because of the rotational motion of Earth) but is approximately considered as inertial.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806"/>
            <a:ext cx="8229600" cy="1143000"/>
          </a:xfrm>
        </p:spPr>
        <p:txBody>
          <a:bodyPr/>
          <a:lstStyle/>
          <a:p>
            <a:r>
              <a:rPr lang="en-GB" sz="3200" dirty="0" smtClean="0"/>
              <a:t>Examples of non-inertial frame of reference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14" name="Picture 13"/>
          <p:cNvPicPr>
            <a:picLocks noChangeAspect="1"/>
          </p:cNvPicPr>
          <p:nvPr/>
        </p:nvPicPr>
        <p:blipFill>
          <a:blip r:embed="rId1"/>
          <a:stretch>
            <a:fillRect/>
          </a:stretch>
        </p:blipFill>
        <p:spPr>
          <a:xfrm>
            <a:off x="2353359" y="646910"/>
            <a:ext cx="5457800" cy="621109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Rest time (5 minutes)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916335" y="555962"/>
            <a:ext cx="3024684" cy="6344746"/>
          </a:xfrm>
          <a:prstGeom prst="rect">
            <a:avLst/>
          </a:prstGeom>
        </p:spPr>
      </p:pic>
      <p:sp>
        <p:nvSpPr>
          <p:cNvPr id="2" name="Title 1"/>
          <p:cNvSpPr>
            <a:spLocks noGrp="1"/>
          </p:cNvSpPr>
          <p:nvPr>
            <p:ph type="title"/>
          </p:nvPr>
        </p:nvSpPr>
        <p:spPr>
          <a:xfrm>
            <a:off x="914400" y="-31806"/>
            <a:ext cx="8229600" cy="1143000"/>
          </a:xfrm>
        </p:spPr>
        <p:txBody>
          <a:bodyPr/>
          <a:lstStyle/>
          <a:p>
            <a:r>
              <a:rPr lang="en-GB" sz="3200" dirty="0" smtClean="0"/>
              <a:t>Examples of non-inertial frame of reference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3941019" y="3546161"/>
            <a:ext cx="4940711" cy="1200329"/>
          </a:xfrm>
          <a:prstGeom prst="rect">
            <a:avLst/>
          </a:prstGeom>
          <a:noFill/>
        </p:spPr>
        <p:txBody>
          <a:bodyPr wrap="square" rtlCol="0">
            <a:spAutoFit/>
          </a:bodyPr>
          <a:lstStyle/>
          <a:p>
            <a:r>
              <a:rPr lang="en-GB" dirty="0" smtClean="0"/>
              <a:t>We want to describe the motion of the person in the vehicle in a frame of reference attached to the vehicle. If the vehicle is accelerating or turn, the reference frame is not inertial.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5513388" y="568199"/>
            <a:ext cx="2256333" cy="4733010"/>
          </a:xfrm>
          <a:prstGeom prst="rect">
            <a:avLst/>
          </a:prstGeom>
        </p:spPr>
      </p:pic>
      <p:sp>
        <p:nvSpPr>
          <p:cNvPr id="2" name="Title 1"/>
          <p:cNvSpPr>
            <a:spLocks noGrp="1"/>
          </p:cNvSpPr>
          <p:nvPr>
            <p:ph type="title"/>
          </p:nvPr>
        </p:nvSpPr>
        <p:spPr>
          <a:xfrm>
            <a:off x="914400" y="-31806"/>
            <a:ext cx="8229600" cy="1143000"/>
          </a:xfrm>
        </p:spPr>
        <p:txBody>
          <a:bodyPr/>
          <a:lstStyle/>
          <a:p>
            <a:r>
              <a:rPr lang="en-GB" sz="3200" dirty="0" smtClean="0"/>
              <a:t>Example of non-inertial frame of reference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683568" y="5140127"/>
            <a:ext cx="6975158" cy="923330"/>
          </a:xfrm>
          <a:prstGeom prst="rect">
            <a:avLst/>
          </a:prstGeom>
          <a:noFill/>
        </p:spPr>
        <p:txBody>
          <a:bodyPr wrap="square" rtlCol="0">
            <a:spAutoFit/>
          </a:bodyPr>
          <a:lstStyle/>
          <a:p>
            <a:r>
              <a:rPr lang="en-GB" dirty="0" smtClean="0"/>
              <a:t>We want to describe the motion of the person in the vehicle in a frame of reference attached to the vehicle. If the car is accelerating or turn, the reference frame is not inertial.  </a:t>
            </a:r>
            <a:endParaRPr lang="en-US" dirty="0"/>
          </a:p>
        </p:txBody>
      </p:sp>
      <p:sp>
        <p:nvSpPr>
          <p:cNvPr id="7" name="Right Arrow 6"/>
          <p:cNvSpPr/>
          <p:nvPr/>
        </p:nvSpPr>
        <p:spPr>
          <a:xfrm>
            <a:off x="755576" y="6182564"/>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flipH="1">
            <a:off x="1691680" y="6276718"/>
            <a:ext cx="5616624" cy="461665"/>
          </a:xfrm>
          <a:prstGeom prst="rect">
            <a:avLst/>
          </a:prstGeom>
          <a:noFill/>
        </p:spPr>
        <p:txBody>
          <a:bodyPr wrap="square" rtlCol="0">
            <a:spAutoFit/>
          </a:bodyPr>
          <a:lstStyle/>
          <a:p>
            <a:r>
              <a:rPr lang="en-GB" sz="2400" dirty="0" smtClean="0"/>
              <a:t>The Newton’s first law is here not valid ! </a:t>
            </a:r>
            <a:endParaRPr lang="en-US" sz="2400" dirty="0"/>
          </a:p>
        </p:txBody>
      </p:sp>
      <p:pic>
        <p:nvPicPr>
          <p:cNvPr id="14" name="Picture 13"/>
          <p:cNvPicPr>
            <a:picLocks noChangeAspect="1"/>
          </p:cNvPicPr>
          <p:nvPr/>
        </p:nvPicPr>
        <p:blipFill>
          <a:blip r:embed="rId2"/>
          <a:stretch>
            <a:fillRect/>
          </a:stretch>
        </p:blipFill>
        <p:spPr>
          <a:xfrm>
            <a:off x="842392" y="885449"/>
            <a:ext cx="3657600" cy="41624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11760" y="1005426"/>
            <a:ext cx="4176464" cy="1415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460" y="-171400"/>
            <a:ext cx="8229600" cy="1143000"/>
          </a:xfrm>
        </p:spPr>
        <p:txBody>
          <a:bodyPr/>
          <a:lstStyle/>
          <a:p>
            <a:r>
              <a:rPr lang="en-GB" dirty="0" smtClean="0"/>
              <a:t>The Newton’s second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771800" y="1005426"/>
                <a:ext cx="33497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771800" y="1005426"/>
                <a:ext cx="3349700" cy="1344279"/>
              </a:xfrm>
              <a:prstGeom prst="rect">
                <a:avLst/>
              </a:prstGeom>
              <a:blipFill rotWithShape="1">
                <a:blip r:embed="rId1"/>
                <a:stretch>
                  <a:fillRect l="-1" t="-16" r="-162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flipH="1">
                <a:off x="627460" y="2650336"/>
                <a:ext cx="7992888" cy="954107"/>
              </a:xfrm>
              <a:prstGeom prst="rect">
                <a:avLst/>
              </a:prstGeom>
              <a:noFill/>
            </p:spPr>
            <p:txBody>
              <a:bodyPr wrap="square" rtlCol="0">
                <a:spAutoFit/>
              </a:bodyPr>
              <a:lstStyle/>
              <a:p>
                <a:r>
                  <a:rPr lang="en-GB" sz="2800" dirty="0" smtClean="0"/>
                  <a:t>The net force exerted on a body is also the product to its mass </a:t>
                </a:r>
                <a14:m>
                  <m:oMath xmlns:m="http://schemas.openxmlformats.org/officeDocument/2006/math">
                    <m:r>
                      <a:rPr lang="en-GB" sz="2800" i="1" dirty="0" smtClean="0">
                        <a:latin typeface="Cambria Math" panose="02040503050406030204" pitchFamily="18" charset="0"/>
                      </a:rPr>
                      <m:t>𝑚</m:t>
                    </m:r>
                  </m:oMath>
                </a14:m>
                <a:r>
                  <a:rPr lang="en-GB" sz="2800" dirty="0" smtClean="0"/>
                  <a:t> by its acceleration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r>
                  <a:rPr lang="en-US" sz="2800" dirty="0" smtClean="0"/>
                  <a:t>.</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flipH="1">
                <a:off x="627460" y="2650336"/>
                <a:ext cx="7992888" cy="954107"/>
              </a:xfrm>
              <a:prstGeom prst="rect">
                <a:avLst/>
              </a:prstGeom>
              <a:blipFill rotWithShape="1">
                <a:blip r:embed="rId2"/>
                <a:stretch>
                  <a:fillRect l="-1" t="-50" r="3" b="1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770475" y="4486985"/>
            <a:ext cx="3025661" cy="1246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11760" y="1005426"/>
            <a:ext cx="4176464" cy="1415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460" y="-171400"/>
            <a:ext cx="8229600" cy="1143000"/>
          </a:xfrm>
        </p:spPr>
        <p:txBody>
          <a:bodyPr/>
          <a:lstStyle/>
          <a:p>
            <a:r>
              <a:rPr lang="en-GB" dirty="0" smtClean="0"/>
              <a:t>The Newton’s second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771800" y="1005426"/>
                <a:ext cx="33497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771800" y="1005426"/>
                <a:ext cx="3349700" cy="1344279"/>
              </a:xfrm>
              <a:prstGeom prst="rect">
                <a:avLst/>
              </a:prstGeom>
              <a:blipFill rotWithShape="1">
                <a:blip r:embed="rId1"/>
                <a:stretch>
                  <a:fillRect l="-1" t="-16" r="-162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flipH="1">
                <a:off x="627460" y="2650336"/>
                <a:ext cx="7992888" cy="954107"/>
              </a:xfrm>
              <a:prstGeom prst="rect">
                <a:avLst/>
              </a:prstGeom>
              <a:noFill/>
            </p:spPr>
            <p:txBody>
              <a:bodyPr wrap="square" rtlCol="0">
                <a:spAutoFit/>
              </a:bodyPr>
              <a:lstStyle/>
              <a:p>
                <a:r>
                  <a:rPr lang="en-GB" sz="2800" dirty="0" smtClean="0"/>
                  <a:t>The net force exerted on a body is also the product to its mass </a:t>
                </a:r>
                <a14:m>
                  <m:oMath xmlns:m="http://schemas.openxmlformats.org/officeDocument/2006/math">
                    <m:r>
                      <a:rPr lang="en-GB" sz="2800" i="1" dirty="0" smtClean="0">
                        <a:latin typeface="Cambria Math" panose="02040503050406030204" pitchFamily="18" charset="0"/>
                      </a:rPr>
                      <m:t>𝑚</m:t>
                    </m:r>
                  </m:oMath>
                </a14:m>
                <a:r>
                  <a:rPr lang="en-GB" sz="2800" dirty="0" smtClean="0"/>
                  <a:t> by its acceleration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r>
                  <a:rPr lang="en-US" sz="2800" dirty="0" smtClean="0"/>
                  <a:t>.</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flipH="1">
                <a:off x="627460" y="2650336"/>
                <a:ext cx="7992888" cy="954107"/>
              </a:xfrm>
              <a:prstGeom prst="rect">
                <a:avLst/>
              </a:prstGeom>
              <a:blipFill rotWithShape="1">
                <a:blip r:embed="rId2"/>
                <a:stretch>
                  <a:fillRect l="-1" t="-50" r="3" b="19"/>
                </a:stretch>
              </a:blipFill>
            </p:spPr>
            <p:txBody>
              <a:bodyPr/>
              <a:lstStyle/>
              <a:p>
                <a:r>
                  <a:rPr lang="zh-CN" altLang="en-US">
                    <a:noFill/>
                  </a:rPr>
                  <a:t> </a:t>
                </a:r>
              </a:p>
            </p:txBody>
          </p:sp>
        </mc:Fallback>
      </mc:AlternateContent>
      <p:sp>
        <p:nvSpPr>
          <p:cNvPr id="6" name="TextBox 5"/>
          <p:cNvSpPr txBox="1"/>
          <p:nvPr/>
        </p:nvSpPr>
        <p:spPr>
          <a:xfrm>
            <a:off x="755576" y="3861048"/>
            <a:ext cx="5480988" cy="369332"/>
          </a:xfrm>
          <a:prstGeom prst="rect">
            <a:avLst/>
          </a:prstGeom>
          <a:noFill/>
        </p:spPr>
        <p:txBody>
          <a:bodyPr wrap="none" rtlCol="0">
            <a:spAutoFit/>
          </a:bodyPr>
          <a:lstStyle/>
          <a:p>
            <a:r>
              <a:rPr lang="en-GB" dirty="0" smtClean="0"/>
              <a:t>Then, the acceleration vector of the body is described by:</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2996830" y="4486985"/>
                <a:ext cx="2251001" cy="9180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num>
                        <m:den>
                          <m:r>
                            <a:rPr lang="en-GB" sz="2800" b="0" i="1" smtClean="0">
                              <a:latin typeface="Cambria Math" panose="02040503050406030204" pitchFamily="18" charset="0"/>
                            </a:rPr>
                            <m:t>𝑚</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chr m:val="∑"/>
                              <m:supHide m:val="on"/>
                              <m:ctrlPr>
                                <a:rPr lang="en-GB" sz="2800" i="1">
                                  <a:latin typeface="Cambria Math" panose="02040503050406030204" pitchFamily="18" charset="0"/>
                                </a:rPr>
                              </m:ctrlPr>
                            </m:naryPr>
                            <m:sub>
                              <m:r>
                                <m:rPr>
                                  <m:brk m:alnAt="7"/>
                                </m:rPr>
                                <a:rPr lang="en-GB" sz="2800" i="1">
                                  <a:latin typeface="Cambria Math" panose="02040503050406030204" pitchFamily="18" charset="0"/>
                                </a:rPr>
                                <m:t>𝑖</m:t>
                              </m:r>
                            </m:sub>
                            <m:sup/>
                            <m:e>
                              <m:acc>
                                <m:accPr>
                                  <m:chr m:val="⃗"/>
                                  <m:ctrlPr>
                                    <a:rPr lang="en-GB" sz="2800" i="1">
                                      <a:latin typeface="Cambria Math" panose="02040503050406030204" pitchFamily="18" charset="0"/>
                                    </a:rPr>
                                  </m:ctrlPr>
                                </m:accPr>
                                <m:e>
                                  <m:sSub>
                                    <m:sSubPr>
                                      <m:ctrlPr>
                                        <a:rPr lang="en-GB" sz="2800" i="1">
                                          <a:latin typeface="Cambria Math" panose="02040503050406030204" pitchFamily="18" charset="0"/>
                                        </a:rPr>
                                      </m:ctrlPr>
                                    </m:sSubPr>
                                    <m:e>
                                      <m:r>
                                        <a:rPr lang="en-GB" sz="2800" i="1">
                                          <a:latin typeface="Cambria Math" panose="02040503050406030204" pitchFamily="18" charset="0"/>
                                        </a:rPr>
                                        <m:t>𝐹</m:t>
                                      </m:r>
                                    </m:e>
                                    <m:sub>
                                      <m:r>
                                        <a:rPr lang="en-GB" sz="2800" i="1">
                                          <a:latin typeface="Cambria Math" panose="02040503050406030204" pitchFamily="18" charset="0"/>
                                        </a:rPr>
                                        <m:t>𝑖</m:t>
                                      </m:r>
                                    </m:sub>
                                  </m:sSub>
                                </m:e>
                              </m:acc>
                            </m:e>
                          </m:nary>
                        </m:num>
                        <m:den>
                          <m:r>
                            <a:rPr lang="en-GB" sz="2800" b="0" i="1" smtClean="0">
                              <a:latin typeface="Cambria Math" panose="02040503050406030204" pitchFamily="18" charset="0"/>
                            </a:rPr>
                            <m:t>𝑚</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996830" y="4486985"/>
                <a:ext cx="2251001" cy="918072"/>
              </a:xfrm>
              <a:prstGeom prst="rect">
                <a:avLst/>
              </a:prstGeom>
              <a:blipFill rotWithShape="1">
                <a:blip r:embed="rId3"/>
                <a:stretch>
                  <a:fillRect l="-12" t="-8" r="-1797" b="-975"/>
                </a:stretch>
              </a:blipFill>
            </p:spPr>
            <p:txBody>
              <a:bodyPr/>
              <a:lstStyle/>
              <a:p>
                <a:r>
                  <a:rPr lang="zh-CN" altLang="en-US">
                    <a:noFill/>
                  </a:rPr>
                  <a:t> </a:t>
                </a:r>
              </a:p>
            </p:txBody>
          </p:sp>
        </mc:Fallback>
      </mc:AlternateContent>
      <p:sp>
        <p:nvSpPr>
          <p:cNvPr id="11" name="TextBox 10"/>
          <p:cNvSpPr txBox="1"/>
          <p:nvPr/>
        </p:nvSpPr>
        <p:spPr>
          <a:xfrm flipH="1">
            <a:off x="6345911" y="4824961"/>
            <a:ext cx="2124910" cy="646331"/>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770475" y="4486985"/>
            <a:ext cx="3025661" cy="1246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11760" y="1005426"/>
            <a:ext cx="4176464" cy="1415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460" y="-171400"/>
            <a:ext cx="8229600" cy="1143000"/>
          </a:xfrm>
        </p:spPr>
        <p:txBody>
          <a:bodyPr/>
          <a:lstStyle/>
          <a:p>
            <a:r>
              <a:rPr lang="en-GB" dirty="0" smtClean="0"/>
              <a:t>The Newton’s second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771800" y="1005426"/>
                <a:ext cx="33497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771800" y="1005426"/>
                <a:ext cx="3349700" cy="1344279"/>
              </a:xfrm>
              <a:prstGeom prst="rect">
                <a:avLst/>
              </a:prstGeom>
              <a:blipFill rotWithShape="1">
                <a:blip r:embed="rId1"/>
                <a:stretch>
                  <a:fillRect l="-1" t="-16" r="-162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flipH="1">
                <a:off x="627460" y="2650336"/>
                <a:ext cx="7992888" cy="954107"/>
              </a:xfrm>
              <a:prstGeom prst="rect">
                <a:avLst/>
              </a:prstGeom>
              <a:noFill/>
            </p:spPr>
            <p:txBody>
              <a:bodyPr wrap="square" rtlCol="0">
                <a:spAutoFit/>
              </a:bodyPr>
              <a:lstStyle/>
              <a:p>
                <a:r>
                  <a:rPr lang="en-GB" sz="2800" dirty="0" smtClean="0"/>
                  <a:t>The net force exerted on a body is also the product to its mass </a:t>
                </a:r>
                <a14:m>
                  <m:oMath xmlns:m="http://schemas.openxmlformats.org/officeDocument/2006/math">
                    <m:r>
                      <a:rPr lang="en-GB" sz="2800" i="1" dirty="0" smtClean="0">
                        <a:latin typeface="Cambria Math" panose="02040503050406030204" pitchFamily="18" charset="0"/>
                      </a:rPr>
                      <m:t>𝑚</m:t>
                    </m:r>
                  </m:oMath>
                </a14:m>
                <a:r>
                  <a:rPr lang="en-GB" sz="2800" dirty="0" smtClean="0"/>
                  <a:t> by its acceleration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r>
                  <a:rPr lang="en-US" sz="2800" dirty="0" smtClean="0"/>
                  <a:t>.</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flipH="1">
                <a:off x="627460" y="2650336"/>
                <a:ext cx="7992888" cy="954107"/>
              </a:xfrm>
              <a:prstGeom prst="rect">
                <a:avLst/>
              </a:prstGeom>
              <a:blipFill rotWithShape="1">
                <a:blip r:embed="rId2"/>
                <a:stretch>
                  <a:fillRect l="-1" t="-50" r="3" b="19"/>
                </a:stretch>
              </a:blipFill>
            </p:spPr>
            <p:txBody>
              <a:bodyPr/>
              <a:lstStyle/>
              <a:p>
                <a:r>
                  <a:rPr lang="zh-CN" altLang="en-US">
                    <a:noFill/>
                  </a:rPr>
                  <a:t> </a:t>
                </a:r>
              </a:p>
            </p:txBody>
          </p:sp>
        </mc:Fallback>
      </mc:AlternateContent>
      <p:sp>
        <p:nvSpPr>
          <p:cNvPr id="6" name="TextBox 5"/>
          <p:cNvSpPr txBox="1"/>
          <p:nvPr/>
        </p:nvSpPr>
        <p:spPr>
          <a:xfrm>
            <a:off x="755576" y="3861048"/>
            <a:ext cx="5480988" cy="369332"/>
          </a:xfrm>
          <a:prstGeom prst="rect">
            <a:avLst/>
          </a:prstGeom>
          <a:noFill/>
        </p:spPr>
        <p:txBody>
          <a:bodyPr wrap="none" rtlCol="0">
            <a:spAutoFit/>
          </a:bodyPr>
          <a:lstStyle/>
          <a:p>
            <a:r>
              <a:rPr lang="en-GB" dirty="0" smtClean="0"/>
              <a:t>Then, the acceleration vector of the body is described by:</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2996830" y="4486985"/>
                <a:ext cx="2251001" cy="9180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num>
                        <m:den>
                          <m:r>
                            <a:rPr lang="en-GB" sz="2800" b="0" i="1" smtClean="0">
                              <a:latin typeface="Cambria Math" panose="02040503050406030204" pitchFamily="18" charset="0"/>
                            </a:rPr>
                            <m:t>𝑚</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nary>
                            <m:naryPr>
                              <m:chr m:val="∑"/>
                              <m:supHide m:val="on"/>
                              <m:ctrlPr>
                                <a:rPr lang="en-GB" sz="2800" i="1">
                                  <a:latin typeface="Cambria Math" panose="02040503050406030204" pitchFamily="18" charset="0"/>
                                </a:rPr>
                              </m:ctrlPr>
                            </m:naryPr>
                            <m:sub>
                              <m:r>
                                <m:rPr>
                                  <m:brk m:alnAt="7"/>
                                </m:rPr>
                                <a:rPr lang="en-GB" sz="2800" i="1">
                                  <a:latin typeface="Cambria Math" panose="02040503050406030204" pitchFamily="18" charset="0"/>
                                </a:rPr>
                                <m:t>𝑖</m:t>
                              </m:r>
                            </m:sub>
                            <m:sup/>
                            <m:e>
                              <m:acc>
                                <m:accPr>
                                  <m:chr m:val="⃗"/>
                                  <m:ctrlPr>
                                    <a:rPr lang="en-GB" sz="2800" i="1">
                                      <a:latin typeface="Cambria Math" panose="02040503050406030204" pitchFamily="18" charset="0"/>
                                    </a:rPr>
                                  </m:ctrlPr>
                                </m:accPr>
                                <m:e>
                                  <m:sSub>
                                    <m:sSubPr>
                                      <m:ctrlPr>
                                        <a:rPr lang="en-GB" sz="2800" i="1">
                                          <a:latin typeface="Cambria Math" panose="02040503050406030204" pitchFamily="18" charset="0"/>
                                        </a:rPr>
                                      </m:ctrlPr>
                                    </m:sSubPr>
                                    <m:e>
                                      <m:r>
                                        <a:rPr lang="en-GB" sz="2800" i="1">
                                          <a:latin typeface="Cambria Math" panose="02040503050406030204" pitchFamily="18" charset="0"/>
                                        </a:rPr>
                                        <m:t>𝐹</m:t>
                                      </m:r>
                                    </m:e>
                                    <m:sub>
                                      <m:r>
                                        <a:rPr lang="en-GB" sz="2800" i="1">
                                          <a:latin typeface="Cambria Math" panose="02040503050406030204" pitchFamily="18" charset="0"/>
                                        </a:rPr>
                                        <m:t>𝑖</m:t>
                                      </m:r>
                                    </m:sub>
                                  </m:sSub>
                                </m:e>
                              </m:acc>
                            </m:e>
                          </m:nary>
                        </m:num>
                        <m:den>
                          <m:r>
                            <a:rPr lang="en-GB" sz="2800" b="0" i="1" smtClean="0">
                              <a:latin typeface="Cambria Math" panose="02040503050406030204" pitchFamily="18" charset="0"/>
                            </a:rPr>
                            <m:t>𝑚</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996830" y="4486985"/>
                <a:ext cx="2251001" cy="918072"/>
              </a:xfrm>
              <a:prstGeom prst="rect">
                <a:avLst/>
              </a:prstGeom>
              <a:blipFill rotWithShape="1">
                <a:blip r:embed="rId3"/>
                <a:stretch>
                  <a:fillRect l="-12" t="-8" r="-1797" b="-9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flipH="1">
                <a:off x="755576" y="6008516"/>
                <a:ext cx="7715245" cy="646331"/>
              </a:xfrm>
              <a:prstGeom prst="rect">
                <a:avLst/>
              </a:prstGeom>
              <a:noFill/>
            </p:spPr>
            <p:txBody>
              <a:bodyPr wrap="square" rtlCol="0">
                <a:spAutoFit/>
              </a:bodyPr>
              <a:lstStyle/>
              <a:p>
                <a:r>
                  <a:rPr lang="en-GB" dirty="0" smtClean="0"/>
                  <a:t>If you know the net force exerted on a body, you can describe its acceleration vector, thus you can describe its motion, using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flipH="1">
                <a:off x="755576" y="6008516"/>
                <a:ext cx="7715245" cy="646331"/>
              </a:xfrm>
              <a:prstGeom prst="rect">
                <a:avLst/>
              </a:prstGeom>
              <a:blipFill rotWithShape="1">
                <a:blip r:embed="rId4"/>
                <a:stretch>
                  <a:fillRect l="-7" t="-23" r="7" b="7"/>
                </a:stretch>
              </a:blipFill>
            </p:spPr>
            <p:txBody>
              <a:bodyPr/>
              <a:lstStyle/>
              <a:p>
                <a:r>
                  <a:rPr lang="zh-CN" altLang="en-US">
                    <a:noFill/>
                  </a:rPr>
                  <a:t> </a:t>
                </a:r>
              </a:p>
            </p:txBody>
          </p:sp>
        </mc:Fallback>
      </mc:AlternateContent>
      <p:sp>
        <p:nvSpPr>
          <p:cNvPr id="11" name="TextBox 10"/>
          <p:cNvSpPr txBox="1"/>
          <p:nvPr/>
        </p:nvSpPr>
        <p:spPr>
          <a:xfrm flipH="1">
            <a:off x="6345911" y="4824961"/>
            <a:ext cx="2124910" cy="646331"/>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11760" y="1005426"/>
            <a:ext cx="4176464" cy="1415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460" y="-171400"/>
            <a:ext cx="8229600" cy="1143000"/>
          </a:xfrm>
        </p:spPr>
        <p:txBody>
          <a:bodyPr/>
          <a:lstStyle/>
          <a:p>
            <a:r>
              <a:rPr lang="en-GB" dirty="0" smtClean="0"/>
              <a:t>The Newton’s second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771800" y="1005426"/>
                <a:ext cx="3349700"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𝐹</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𝐹</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r>
                        <a:rPr lang="en-GB" sz="3600" b="0" i="1" smtClean="0">
                          <a:latin typeface="Cambria Math" panose="02040503050406030204" pitchFamily="18" charset="0"/>
                        </a:rPr>
                        <m:t>𝑚</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771800" y="1005426"/>
                <a:ext cx="3349700" cy="1344279"/>
              </a:xfrm>
              <a:prstGeom prst="rect">
                <a:avLst/>
              </a:prstGeom>
              <a:blipFill rotWithShape="1">
                <a:blip r:embed="rId1"/>
                <a:stretch>
                  <a:fillRect l="-1" t="-16" r="-162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30226" y="2922654"/>
                <a:ext cx="7632848" cy="681790"/>
              </a:xfrm>
              <a:prstGeom prst="rect">
                <a:avLst/>
              </a:prstGeom>
              <a:noFill/>
            </p:spPr>
            <p:txBody>
              <a:bodyPr wrap="square" rtlCol="0">
                <a:spAutoFit/>
              </a:bodyPr>
              <a:lstStyle/>
              <a:p>
                <a:r>
                  <a:rPr lang="en-GB" dirty="0" smtClean="0"/>
                  <a:t>For the case of no acceleration </a:t>
                </a:r>
                <a14:m>
                  <m:oMath xmlns:m="http://schemas.openxmlformats.org/officeDocument/2006/math">
                    <m:r>
                      <a:rPr lang="en-GB" b="0" i="0" smtClean="0">
                        <a:latin typeface="Cambria Math" panose="02040503050406030204" pitchFamily="18" charset="0"/>
                      </a:rPr>
                      <m:t>(</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a14:m>
                <a:r>
                  <a:rPr lang="en-GB" dirty="0" smtClean="0"/>
                  <a:t>), the body is at equilibrium (moves at constant velocity or stay at rest)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630226" y="2922654"/>
                <a:ext cx="7632848" cy="681790"/>
              </a:xfrm>
              <a:prstGeom prst="rect">
                <a:avLst/>
              </a:prstGeom>
              <a:blipFill rotWithShape="1">
                <a:blip r:embed="rId2"/>
                <a:stretch>
                  <a:fillRect l="-4" t="-56" r="6" b="27"/>
                </a:stretch>
              </a:blipFill>
            </p:spPr>
            <p:txBody>
              <a:bodyPr/>
              <a:lstStyle/>
              <a:p>
                <a:r>
                  <a:rPr lang="zh-CN" altLang="en-US">
                    <a:noFill/>
                  </a:rPr>
                  <a:t> </a:t>
                </a:r>
              </a:p>
            </p:txBody>
          </p:sp>
        </mc:Fallback>
      </mc:AlternateContent>
      <p:sp>
        <p:nvSpPr>
          <p:cNvPr id="12" name="Right Arrow 11"/>
          <p:cNvSpPr/>
          <p:nvPr/>
        </p:nvSpPr>
        <p:spPr>
          <a:xfrm>
            <a:off x="3923928" y="3500782"/>
            <a:ext cx="818332"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50577" y="3500782"/>
            <a:ext cx="2535309" cy="461665"/>
          </a:xfrm>
          <a:prstGeom prst="rect">
            <a:avLst/>
          </a:prstGeom>
          <a:noFill/>
        </p:spPr>
        <p:txBody>
          <a:bodyPr wrap="none" rtlCol="0">
            <a:spAutoFit/>
          </a:bodyPr>
          <a:lstStyle/>
          <a:p>
            <a:r>
              <a:rPr lang="en-GB" sz="2400" dirty="0" smtClean="0"/>
              <a:t>Newton’s first law </a:t>
            </a:r>
            <a:endParaRPr lang="en-US" sz="2400" dirty="0"/>
          </a:p>
        </p:txBody>
      </p:sp>
      <p:sp>
        <p:nvSpPr>
          <p:cNvPr id="14" name="TextBox 13"/>
          <p:cNvSpPr txBox="1"/>
          <p:nvPr/>
        </p:nvSpPr>
        <p:spPr>
          <a:xfrm>
            <a:off x="627460" y="4941168"/>
            <a:ext cx="7256908" cy="830997"/>
          </a:xfrm>
          <a:prstGeom prst="rect">
            <a:avLst/>
          </a:prstGeom>
          <a:noFill/>
        </p:spPr>
        <p:txBody>
          <a:bodyPr wrap="square" rtlCol="0">
            <a:spAutoFit/>
          </a:bodyPr>
          <a:lstStyle/>
          <a:p>
            <a:r>
              <a:rPr lang="en-GB" sz="2400" dirty="0" smtClean="0">
                <a:solidFill>
                  <a:srgbClr val="FF0000"/>
                </a:solidFill>
              </a:rPr>
              <a:t>Warning</a:t>
            </a:r>
            <a:r>
              <a:rPr lang="en-GB" sz="2400" dirty="0" smtClean="0"/>
              <a:t>: As for the Newton’s first law, the Newton’s second law is only valid in </a:t>
            </a:r>
            <a:r>
              <a:rPr lang="en-GB" sz="2400" b="1" dirty="0" smtClean="0"/>
              <a:t>inertial</a:t>
            </a:r>
            <a:r>
              <a:rPr lang="en-GB" sz="2400" dirty="0" smtClean="0"/>
              <a:t> frame of reference.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Contents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17948" y="971600"/>
            <a:ext cx="7128792" cy="4524315"/>
          </a:xfrm>
          <a:prstGeom prst="rect">
            <a:avLst/>
          </a:prstGeom>
          <a:noFill/>
        </p:spPr>
        <p:txBody>
          <a:bodyPr wrap="square" rtlCol="0">
            <a:spAutoFit/>
          </a:bodyPr>
          <a:lstStyle/>
          <a:p>
            <a:pPr marL="742950" indent="-742950">
              <a:buAutoNum type="arabicPeriod"/>
            </a:pPr>
            <a:r>
              <a:rPr lang="en-GB" sz="3600" dirty="0" smtClean="0"/>
              <a:t>Forces exerted on a body</a:t>
            </a:r>
            <a:endParaRPr lang="en-GB" sz="3600" dirty="0" smtClean="0"/>
          </a:p>
          <a:p>
            <a:pPr marL="742950" indent="-742950">
              <a:buAutoNum type="arabicPeriod"/>
            </a:pPr>
            <a:r>
              <a:rPr lang="en-GB" sz="3600" dirty="0" smtClean="0"/>
              <a:t>The three Newton’s laws of motion (in inertial frame of reference)</a:t>
            </a:r>
            <a:endParaRPr lang="en-GB" sz="3600" dirty="0" smtClean="0"/>
          </a:p>
          <a:p>
            <a:pPr marL="742950" indent="-742950">
              <a:buAutoNum type="arabicPeriod"/>
            </a:pPr>
            <a:r>
              <a:rPr lang="en-GB" sz="3600" dirty="0" smtClean="0"/>
              <a:t>The frictional forces </a:t>
            </a:r>
            <a:endParaRPr lang="en-GB" sz="3600" dirty="0" smtClean="0"/>
          </a:p>
          <a:p>
            <a:pPr marL="742950" indent="-742950">
              <a:buAutoNum type="arabicPeriod"/>
            </a:pPr>
            <a:r>
              <a:rPr lang="en-GB" sz="3600" dirty="0" smtClean="0"/>
              <a:t>The dynamic of body in circular motion </a:t>
            </a:r>
            <a:endParaRPr lang="en-GB" sz="3600" dirty="0" smtClean="0"/>
          </a:p>
          <a:p>
            <a:r>
              <a:rPr lang="en-GB" sz="3600" dirty="0" smtClean="0"/>
              <a:t>	 </a:t>
            </a:r>
            <a:endParaRPr lang="en-GB" sz="36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Ex: object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5292080" y="1844824"/>
            <a:ext cx="1728192"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20272" y="1610380"/>
            <a:ext cx="1518364" cy="369332"/>
          </a:xfrm>
          <a:prstGeom prst="rect">
            <a:avLst/>
          </a:prstGeom>
          <a:noFill/>
        </p:spPr>
        <p:txBody>
          <a:bodyPr wrap="none" rtlCol="0">
            <a:spAutoFit/>
          </a:bodyPr>
          <a:lstStyle/>
          <a:p>
            <a:r>
              <a:rPr lang="en-GB" dirty="0"/>
              <a:t>c</a:t>
            </a:r>
            <a:r>
              <a:rPr lang="en-GB" dirty="0" smtClean="0"/>
              <a:t>enter of mass</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538790" y="5407553"/>
                <a:ext cx="8327398" cy="1510926"/>
              </a:xfrm>
              <a:prstGeom prst="rect">
                <a:avLst/>
              </a:prstGeom>
              <a:noFill/>
            </p:spPr>
            <p:txBody>
              <a:bodyPr wrap="square" rtlCol="0">
                <a:spAutoFit/>
              </a:bodyPr>
              <a:lstStyle/>
              <a:p>
                <a:r>
                  <a:rPr lang="en-GB" dirty="0" smtClean="0"/>
                  <a:t>Draw the </a:t>
                </a:r>
                <a:r>
                  <a:rPr lang="en-GB" dirty="0" smtClean="0"/>
                  <a:t>free </a:t>
                </a:r>
                <a:r>
                  <a:rPr lang="en-GB" dirty="0" smtClean="0"/>
                  <a:t>body </a:t>
                </a:r>
                <a:r>
                  <a:rPr lang="en-GB" dirty="0" smtClean="0"/>
                  <a:t>diagram of </a:t>
                </a:r>
                <a:r>
                  <a:rPr lang="en-GB" dirty="0" smtClean="0"/>
                  <a:t>the object staying at rest (Forces exerted on the body: 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Tension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𝑇</m:t>
                        </m:r>
                      </m:e>
                    </m:acc>
                  </m:oMath>
                </a14:m>
                <a:r>
                  <a:rPr lang="en-GB" dirty="0" smtClean="0"/>
                  <a:t>, 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smtClean="0"/>
                  <a:t> , the friction force is </a:t>
                </a:r>
                <a:r>
                  <a:rPr lang="en-US" dirty="0" smtClean="0"/>
                  <a:t>ignored). </a:t>
                </a:r>
                <a:r>
                  <a:rPr lang="en-US" dirty="0" smtClean="0"/>
                  <a:t>Draw the forces from the center of mass).</a:t>
                </a:r>
                <a:r>
                  <a:rPr lang="en-GB" dirty="0" smtClean="0"/>
                  <a:t>Then describe the x and y component of each forces drawn in respect to angle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US" dirty="0" smtClean="0"/>
                  <a:t>, and describe the x and y components of the net force. (</a:t>
                </a:r>
                <a:r>
                  <a:rPr lang="en-US" b="1" dirty="0" smtClean="0"/>
                  <a:t>5 minutes</a:t>
                </a:r>
                <a:r>
                  <a:rPr lang="en-US" dirty="0" smtClean="0"/>
                  <a:t>)</a:t>
                </a:r>
                <a:endParaRPr lang="en-US" dirty="0" smtClean="0"/>
              </a:p>
            </p:txBody>
          </p:sp>
        </mc:Choice>
        <mc:Fallback>
          <p:sp>
            <p:nvSpPr>
              <p:cNvPr id="24" name="TextBox 23"/>
              <p:cNvSpPr txBox="1">
                <a:spLocks noRot="1" noChangeAspect="1" noMove="1" noResize="1" noEditPoints="1" noAdjustHandles="1" noChangeArrowheads="1" noChangeShapeType="1" noTextEdit="1"/>
              </p:cNvSpPr>
              <p:nvPr/>
            </p:nvSpPr>
            <p:spPr>
              <a:xfrm>
                <a:off x="538790" y="5407553"/>
                <a:ext cx="8327398" cy="1510926"/>
              </a:xfrm>
              <a:prstGeom prst="rect">
                <a:avLst/>
              </a:prstGeom>
              <a:blipFill rotWithShape="1">
                <a:blip r:embed="rId1"/>
                <a:stretch>
                  <a:fillRect l="-4" t="-35" r="4" b="10"/>
                </a:stretch>
              </a:blipFill>
            </p:spPr>
            <p:txBody>
              <a:bodyPr/>
              <a:lstStyle/>
              <a:p>
                <a:r>
                  <a:rPr lang="zh-CN" altLang="en-US">
                    <a:noFill/>
                  </a:rPr>
                  <a:t> </a:t>
                </a:r>
              </a:p>
            </p:txBody>
          </p:sp>
        </mc:Fallback>
      </mc:AlternateContent>
      <p:cxnSp>
        <p:nvCxnSpPr>
          <p:cNvPr id="8" name="Straight Arrow Connector 7"/>
          <p:cNvCxnSpPr>
            <a:stCxn id="3" idx="0"/>
          </p:cNvCxnSpPr>
          <p:nvPr/>
        </p:nvCxnSpPr>
        <p:spPr>
          <a:xfrm flipV="1">
            <a:off x="3131840" y="1610380"/>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0"/>
          </p:cNvCxnSpPr>
          <p:nvPr/>
        </p:nvCxnSpPr>
        <p:spPr>
          <a:xfrm>
            <a:off x="3131840" y="2272296"/>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591630" y="132111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591630" y="1321112"/>
                <a:ext cx="191526" cy="276999"/>
              </a:xfrm>
              <a:prstGeom prst="rect">
                <a:avLst/>
              </a:prstGeom>
              <a:blipFill rotWithShape="1">
                <a:blip r:embed="rId2"/>
                <a:stretch>
                  <a:fillRect l="-37" t="-113" r="-1633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3687393" y="253960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687393" y="2539604"/>
                <a:ext cx="188128" cy="276999"/>
              </a:xfrm>
              <a:prstGeom prst="rect">
                <a:avLst/>
              </a:prstGeom>
              <a:blipFill rotWithShape="1">
                <a:blip r:embed="rId3"/>
                <a:stretch>
                  <a:fillRect l="-310" t="-86" r="-15803" b="136"/>
                </a:stretch>
              </a:blipFill>
            </p:spPr>
            <p:txBody>
              <a:bodyPr/>
              <a:lstStyle/>
              <a:p>
                <a:r>
                  <a:rPr lang="zh-CN" altLang="en-US">
                    <a:noFill/>
                  </a:rPr>
                  <a:t> </a:t>
                </a:r>
              </a:p>
            </p:txBody>
          </p:sp>
        </mc:Fallback>
      </mc:AlternateContent>
      <p:sp>
        <p:nvSpPr>
          <p:cNvPr id="28" name="Freeform 27"/>
          <p:cNvSpPr/>
          <p:nvPr/>
        </p:nvSpPr>
        <p:spPr>
          <a:xfrm>
            <a:off x="5868778" y="4491318"/>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480145" y="4435678"/>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5480145" y="4435678"/>
                <a:ext cx="388633" cy="553998"/>
              </a:xfrm>
              <a:prstGeom prst="rect">
                <a:avLst/>
              </a:prstGeom>
              <a:blipFill rotWithShape="1">
                <a:blip r:embed="rId4"/>
                <a:stretch>
                  <a:fillRect l="-24" t="-37" r="-15658" b="87"/>
                </a:stretch>
              </a:blipFill>
            </p:spPr>
            <p:txBody>
              <a:bodyPr/>
              <a:lstStyle/>
              <a:p>
                <a:r>
                  <a:rPr lang="zh-CN" altLang="en-US">
                    <a:noFill/>
                  </a:rPr>
                  <a:t> </a:t>
                </a:r>
              </a:p>
            </p:txBody>
          </p:sp>
        </mc:Fallback>
      </mc:AlternateContent>
      <p:cxnSp>
        <p:nvCxnSpPr>
          <p:cNvPr id="33" name="Straight Connector 32"/>
          <p:cNvCxnSpPr>
            <a:stCxn id="6" idx="1"/>
          </p:cNvCxnSpPr>
          <p:nvPr/>
        </p:nvCxnSpPr>
        <p:spPr>
          <a:xfrm flipH="1" flipV="1">
            <a:off x="2411760" y="980728"/>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83421" y="876236"/>
            <a:ext cx="2210862" cy="369332"/>
          </a:xfrm>
          <a:prstGeom prst="rect">
            <a:avLst/>
          </a:prstGeom>
          <a:noFill/>
        </p:spPr>
        <p:txBody>
          <a:bodyPr wrap="none" rtlCol="0">
            <a:spAutoFit/>
          </a:bodyPr>
          <a:lstStyle/>
          <a:p>
            <a:r>
              <a:rPr lang="en-GB" dirty="0"/>
              <a:t>r</a:t>
            </a:r>
            <a:r>
              <a:rPr lang="en-GB" dirty="0" smtClean="0"/>
              <a:t>ope (exert a tension)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Ex: object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321637" y="1702713"/>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5321637" y="1702713"/>
                <a:ext cx="387798" cy="553998"/>
              </a:xfrm>
              <a:prstGeom prst="rect">
                <a:avLst/>
              </a:prstGeom>
              <a:blipFill rotWithShape="1">
                <a:blip r:embed="rId1"/>
                <a:stretch>
                  <a:fillRect l="-87" t="-50" r="-16336"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093610" y="1783038"/>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4093610" y="1783038"/>
                <a:ext cx="399660" cy="621324"/>
              </a:xfrm>
              <a:prstGeom prst="rect">
                <a:avLst/>
              </a:prstGeom>
              <a:blipFill rotWithShape="1">
                <a:blip r:embed="rId2"/>
                <a:stretch>
                  <a:fillRect l="-100" t="-95" r="-15727" b="41"/>
                </a:stretch>
              </a:blipFill>
            </p:spPr>
            <p:txBody>
              <a:bodyPr/>
              <a:lstStyle/>
              <a:p>
                <a:r>
                  <a:rPr lang="zh-CN" altLang="en-US">
                    <a:noFill/>
                  </a:rPr>
                  <a:t> </a:t>
                </a:r>
              </a:p>
            </p:txBody>
          </p:sp>
        </mc:Fallback>
      </mc:AlternateContent>
      <p:cxnSp>
        <p:nvCxnSpPr>
          <p:cNvPr id="20" name="Straight Arrow Connector 19"/>
          <p:cNvCxnSpPr/>
          <p:nvPr/>
        </p:nvCxnSpPr>
        <p:spPr>
          <a:xfrm flipV="1">
            <a:off x="3131840" y="1610380"/>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2272296"/>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3591630" y="132111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591630" y="1321112"/>
                <a:ext cx="191526" cy="276999"/>
              </a:xfrm>
              <a:prstGeom prst="rect">
                <a:avLst/>
              </a:prstGeom>
              <a:blipFill rotWithShape="1">
                <a:blip r:embed="rId3"/>
                <a:stretch>
                  <a:fillRect l="-37" t="-113" r="-1633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687393" y="253960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687393" y="2539604"/>
                <a:ext cx="188128" cy="276999"/>
              </a:xfrm>
              <a:prstGeom prst="rect">
                <a:avLst/>
              </a:prstGeom>
              <a:blipFill rotWithShape="1">
                <a:blip r:embed="rId4"/>
                <a:stretch>
                  <a:fillRect l="-310" t="-86" r="-15803" b="136"/>
                </a:stretch>
              </a:blipFill>
            </p:spPr>
            <p:txBody>
              <a:bodyPr/>
              <a:lstStyle/>
              <a:p>
                <a:r>
                  <a:rPr lang="zh-CN" altLang="en-US">
                    <a:noFill/>
                  </a:rPr>
                  <a:t> </a:t>
                </a:r>
              </a:p>
            </p:txBody>
          </p:sp>
        </mc:Fallback>
      </mc:AlternateContent>
      <p:sp>
        <p:nvSpPr>
          <p:cNvPr id="28" name="Freeform 27"/>
          <p:cNvSpPr/>
          <p:nvPr/>
        </p:nvSpPr>
        <p:spPr>
          <a:xfrm>
            <a:off x="5868778" y="4491318"/>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480145" y="4435678"/>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5480145" y="4435678"/>
                <a:ext cx="388633" cy="553998"/>
              </a:xfrm>
              <a:prstGeom prst="rect">
                <a:avLst/>
              </a:prstGeom>
              <a:blipFill rotWithShape="1">
                <a:blip r:embed="rId5"/>
                <a:stretch>
                  <a:fillRect l="-24" t="-37" r="-15658" b="87"/>
                </a:stretch>
              </a:blipFill>
            </p:spPr>
            <p:txBody>
              <a:bodyPr/>
              <a:lstStyle/>
              <a:p>
                <a:r>
                  <a:rPr lang="zh-CN" altLang="en-US">
                    <a:noFill/>
                  </a:rPr>
                  <a:t> </a:t>
                </a:r>
              </a:p>
            </p:txBody>
          </p:sp>
        </mc:Fallback>
      </mc:AlternateContent>
      <p:sp>
        <p:nvSpPr>
          <p:cNvPr id="10" name="TextBox 9"/>
          <p:cNvSpPr txBox="1"/>
          <p:nvPr/>
        </p:nvSpPr>
        <p:spPr>
          <a:xfrm>
            <a:off x="800788" y="703161"/>
            <a:ext cx="4493538" cy="369332"/>
          </a:xfrm>
          <a:prstGeom prst="rect">
            <a:avLst/>
          </a:prstGeom>
          <a:noFill/>
        </p:spPr>
        <p:txBody>
          <a:bodyPr wrap="none" rtlCol="0">
            <a:spAutoFit/>
          </a:bodyPr>
          <a:lstStyle/>
          <a:p>
            <a:r>
              <a:rPr lang="en-GB" dirty="0" smtClean="0"/>
              <a:t>Object at rest (or moving at constant velocity) </a:t>
            </a:r>
            <a:endParaRPr lang="en-US" dirty="0"/>
          </a:p>
        </p:txBody>
      </p:sp>
      <p:sp>
        <p:nvSpPr>
          <p:cNvPr id="13" name="Right Arrow 12"/>
          <p:cNvSpPr/>
          <p:nvPr/>
        </p:nvSpPr>
        <p:spPr>
          <a:xfrm>
            <a:off x="5155268" y="678276"/>
            <a:ext cx="468252"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5742659" y="648877"/>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742659" y="648877"/>
                <a:ext cx="1473673" cy="672235"/>
              </a:xfrm>
              <a:prstGeom prst="rect">
                <a:avLst/>
              </a:prstGeom>
              <a:blipFill rotWithShape="1">
                <a:blip r:embed="rId6"/>
                <a:stretch>
                  <a:fillRect l="-24" t="-81" r="-2055" b="46"/>
                </a:stretch>
              </a:blipFill>
            </p:spPr>
            <p:txBody>
              <a:bodyPr/>
              <a:lstStyle/>
              <a:p>
                <a:r>
                  <a:rPr lang="zh-CN" altLang="en-US">
                    <a:noFill/>
                  </a:rPr>
                  <a:t> </a:t>
                </a:r>
              </a:p>
            </p:txBody>
          </p:sp>
        </mc:Fallback>
      </mc:AlternateContent>
      <p:cxnSp>
        <p:nvCxnSpPr>
          <p:cNvPr id="36" name="Straight Arrow Connector 35"/>
          <p:cNvCxnSpPr/>
          <p:nvPr/>
        </p:nvCxnSpPr>
        <p:spPr>
          <a:xfrm flipV="1">
            <a:off x="5155268" y="2033920"/>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372499" y="2498359"/>
            <a:ext cx="703557" cy="498593"/>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388452" y="978833"/>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164678" y="3068960"/>
            <a:ext cx="1711578" cy="12196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Ex: object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321637" y="1702713"/>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5321637" y="1702713"/>
                <a:ext cx="387798" cy="553998"/>
              </a:xfrm>
              <a:prstGeom prst="rect">
                <a:avLst/>
              </a:prstGeom>
              <a:blipFill rotWithShape="1">
                <a:blip r:embed="rId1"/>
                <a:stretch>
                  <a:fillRect l="-87" t="-50" r="-16336" b="-129"/>
                </a:stretch>
              </a:blipFill>
            </p:spPr>
            <p:txBody>
              <a:bodyPr/>
              <a:lstStyle/>
              <a:p>
                <a:r>
                  <a:rPr lang="zh-CN" altLang="en-US">
                    <a:noFill/>
                  </a:rPr>
                  <a:t> </a:t>
                </a:r>
              </a:p>
            </p:txBody>
          </p:sp>
        </mc:Fallback>
      </mc:AlternateContent>
      <p:cxnSp>
        <p:nvCxnSpPr>
          <p:cNvPr id="11" name="Straight Arrow Connector 10"/>
          <p:cNvCxnSpPr/>
          <p:nvPr/>
        </p:nvCxnSpPr>
        <p:spPr>
          <a:xfrm>
            <a:off x="5109272" y="3068960"/>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373435" y="3611532"/>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373435" y="3611532"/>
                <a:ext cx="574388" cy="677108"/>
              </a:xfrm>
              <a:prstGeom prst="rect">
                <a:avLst/>
              </a:prstGeom>
              <a:blipFill rotWithShape="1">
                <a:blip r:embed="rId2"/>
                <a:stretch>
                  <a:fillRect l="-11" t="-42" r="-12863"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093610" y="1783038"/>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4093610" y="1783038"/>
                <a:ext cx="399660" cy="621324"/>
              </a:xfrm>
              <a:prstGeom prst="rect">
                <a:avLst/>
              </a:prstGeom>
              <a:blipFill rotWithShape="1">
                <a:blip r:embed="rId3"/>
                <a:stretch>
                  <a:fillRect l="-100" t="-95" r="-15727" b="41"/>
                </a:stretch>
              </a:blipFill>
            </p:spPr>
            <p:txBody>
              <a:bodyPr/>
              <a:lstStyle/>
              <a:p>
                <a:r>
                  <a:rPr lang="zh-CN" altLang="en-US">
                    <a:noFill/>
                  </a:rPr>
                  <a:t> </a:t>
                </a:r>
              </a:p>
            </p:txBody>
          </p:sp>
        </mc:Fallback>
      </mc:AlternateContent>
      <p:cxnSp>
        <p:nvCxnSpPr>
          <p:cNvPr id="20" name="Straight Arrow Connector 19"/>
          <p:cNvCxnSpPr/>
          <p:nvPr/>
        </p:nvCxnSpPr>
        <p:spPr>
          <a:xfrm flipV="1">
            <a:off x="3131840" y="1610380"/>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2272296"/>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3591630" y="132111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591630" y="1321112"/>
                <a:ext cx="191526" cy="276999"/>
              </a:xfrm>
              <a:prstGeom prst="rect">
                <a:avLst/>
              </a:prstGeom>
              <a:blipFill rotWithShape="1">
                <a:blip r:embed="rId4"/>
                <a:stretch>
                  <a:fillRect l="-37" t="-113" r="-1633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687393" y="253960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687393" y="2539604"/>
                <a:ext cx="188128" cy="276999"/>
              </a:xfrm>
              <a:prstGeom prst="rect">
                <a:avLst/>
              </a:prstGeom>
              <a:blipFill rotWithShape="1">
                <a:blip r:embed="rId5"/>
                <a:stretch>
                  <a:fillRect l="-310" t="-86" r="-15803" b="136"/>
                </a:stretch>
              </a:blipFill>
            </p:spPr>
            <p:txBody>
              <a:bodyPr/>
              <a:lstStyle/>
              <a:p>
                <a:r>
                  <a:rPr lang="zh-CN" altLang="en-US">
                    <a:noFill/>
                  </a:rPr>
                  <a:t> </a:t>
                </a:r>
              </a:p>
            </p:txBody>
          </p:sp>
        </mc:Fallback>
      </mc:AlternateContent>
      <p:sp>
        <p:nvSpPr>
          <p:cNvPr id="28" name="Freeform 27"/>
          <p:cNvSpPr/>
          <p:nvPr/>
        </p:nvSpPr>
        <p:spPr>
          <a:xfrm>
            <a:off x="5868778" y="4491318"/>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480145" y="4435678"/>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5480145" y="4435678"/>
                <a:ext cx="388633" cy="553998"/>
              </a:xfrm>
              <a:prstGeom prst="rect">
                <a:avLst/>
              </a:prstGeom>
              <a:blipFill rotWithShape="1">
                <a:blip r:embed="rId6"/>
                <a:stretch>
                  <a:fillRect l="-24" t="-37" r="-15658" b="87"/>
                </a:stretch>
              </a:blipFill>
            </p:spPr>
            <p:txBody>
              <a:bodyPr/>
              <a:lstStyle/>
              <a:p>
                <a:r>
                  <a:rPr lang="zh-CN" altLang="en-US">
                    <a:noFill/>
                  </a:rPr>
                  <a:t> </a:t>
                </a:r>
              </a:p>
            </p:txBody>
          </p:sp>
        </mc:Fallback>
      </mc:AlternateContent>
      <p:sp>
        <p:nvSpPr>
          <p:cNvPr id="10" name="TextBox 9"/>
          <p:cNvSpPr txBox="1"/>
          <p:nvPr/>
        </p:nvSpPr>
        <p:spPr>
          <a:xfrm>
            <a:off x="800788" y="703161"/>
            <a:ext cx="4493538" cy="369332"/>
          </a:xfrm>
          <a:prstGeom prst="rect">
            <a:avLst/>
          </a:prstGeom>
          <a:noFill/>
        </p:spPr>
        <p:txBody>
          <a:bodyPr wrap="none" rtlCol="0">
            <a:spAutoFit/>
          </a:bodyPr>
          <a:lstStyle/>
          <a:p>
            <a:r>
              <a:rPr lang="en-GB" dirty="0" smtClean="0"/>
              <a:t>Object at rest (or moving at constant velocity) </a:t>
            </a:r>
            <a:endParaRPr lang="en-US" dirty="0"/>
          </a:p>
        </p:txBody>
      </p:sp>
      <p:sp>
        <p:nvSpPr>
          <p:cNvPr id="13" name="Right Arrow 12"/>
          <p:cNvSpPr/>
          <p:nvPr/>
        </p:nvSpPr>
        <p:spPr>
          <a:xfrm>
            <a:off x="5155268" y="678276"/>
            <a:ext cx="468252"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5742659" y="648877"/>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742659" y="648877"/>
                <a:ext cx="1473673" cy="672235"/>
              </a:xfrm>
              <a:prstGeom prst="rect">
                <a:avLst/>
              </a:prstGeom>
              <a:blipFill rotWithShape="1">
                <a:blip r:embed="rId7"/>
                <a:stretch>
                  <a:fillRect l="-24" t="-81" r="-2055" b="46"/>
                </a:stretch>
              </a:blipFill>
            </p:spPr>
            <p:txBody>
              <a:bodyPr/>
              <a:lstStyle/>
              <a:p>
                <a:r>
                  <a:rPr lang="zh-CN" altLang="en-US">
                    <a:noFill/>
                  </a:rPr>
                  <a:t> </a:t>
                </a:r>
              </a:p>
            </p:txBody>
          </p:sp>
        </mc:Fallback>
      </mc:AlternateContent>
      <p:cxnSp>
        <p:nvCxnSpPr>
          <p:cNvPr id="33" name="Straight Arrow Connector 32"/>
          <p:cNvCxnSpPr/>
          <p:nvPr/>
        </p:nvCxnSpPr>
        <p:spPr>
          <a:xfrm flipH="1" flipV="1">
            <a:off x="4427985" y="4036504"/>
            <a:ext cx="720079" cy="472616"/>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6" idx="4"/>
          </p:cNvCxnSpPr>
          <p:nvPr/>
        </p:nvCxnSpPr>
        <p:spPr>
          <a:xfrm flipV="1">
            <a:off x="4440269" y="3068960"/>
            <a:ext cx="671617" cy="96303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155268" y="2033920"/>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372499" y="2498359"/>
            <a:ext cx="703557" cy="498593"/>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rot="19102697" flipV="1">
            <a:off x="4815156" y="3587026"/>
            <a:ext cx="211592" cy="445715"/>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TextBox 50"/>
              <p:cNvSpPr txBox="1"/>
              <p:nvPr/>
            </p:nvSpPr>
            <p:spPr>
              <a:xfrm>
                <a:off x="4703946" y="3829025"/>
                <a:ext cx="20718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51" name="TextBox 50"/>
              <p:cNvSpPr txBox="1">
                <a:spLocks noRot="1" noChangeAspect="1" noMove="1" noResize="1" noEditPoints="1" noAdjustHandles="1" noChangeArrowheads="1" noChangeShapeType="1" noTextEdit="1"/>
              </p:cNvSpPr>
              <p:nvPr/>
            </p:nvSpPr>
            <p:spPr>
              <a:xfrm>
                <a:off x="4703946" y="3829025"/>
                <a:ext cx="207183" cy="369332"/>
              </a:xfrm>
              <a:prstGeom prst="rect">
                <a:avLst/>
              </a:prstGeom>
              <a:blipFill rotWithShape="1">
                <a:blip r:embed="rId8"/>
                <a:stretch>
                  <a:fillRect l="-242" t="-165" r="19" b="101"/>
                </a:stretch>
              </a:blipFill>
            </p:spPr>
            <p:txBody>
              <a:bodyPr/>
              <a:lstStyle/>
              <a:p>
                <a:r>
                  <a:rPr lang="zh-CN" altLang="en-US">
                    <a:noFill/>
                  </a:rPr>
                  <a:t> </a:t>
                </a:r>
              </a:p>
            </p:txBody>
          </p:sp>
        </mc:Fallback>
      </mc:AlternateContent>
      <p:cxnSp>
        <p:nvCxnSpPr>
          <p:cNvPr id="53" name="Straight Connector 52"/>
          <p:cNvCxnSpPr/>
          <p:nvPr/>
        </p:nvCxnSpPr>
        <p:spPr>
          <a:xfrm flipH="1" flipV="1">
            <a:off x="2388452" y="978833"/>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164678" y="3068960"/>
            <a:ext cx="1711578" cy="12196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Freeform 59"/>
          <p:cNvSpPr/>
          <p:nvPr/>
        </p:nvSpPr>
        <p:spPr>
          <a:xfrm rot="15615361" flipV="1">
            <a:off x="5258485" y="3241412"/>
            <a:ext cx="213942" cy="433486"/>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flipV="1">
            <a:off x="5310413" y="2875609"/>
            <a:ext cx="1434363" cy="4765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Rectangle 63"/>
              <p:cNvSpPr/>
              <p:nvPr/>
            </p:nvSpPr>
            <p:spPr>
              <a:xfrm>
                <a:off x="6715766" y="2607969"/>
                <a:ext cx="795859" cy="5629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6715766" y="2607969"/>
                <a:ext cx="795859" cy="562975"/>
              </a:xfrm>
              <a:prstGeom prst="rect">
                <a:avLst/>
              </a:prstGeom>
              <a:blipFill rotWithShape="1">
                <a:blip r:embed="rId9"/>
                <a:stretch>
                  <a:fillRect l="-1" t="-4" r="26" b="69"/>
                </a:stretch>
              </a:blipFill>
            </p:spPr>
            <p:txBody>
              <a:bodyPr/>
              <a:lstStyle/>
              <a:p>
                <a:r>
                  <a:rPr lang="zh-CN" altLang="en-US">
                    <a:noFill/>
                  </a:rPr>
                  <a:t> </a:t>
                </a:r>
              </a:p>
            </p:txBody>
          </p:sp>
        </mc:Fallback>
      </mc:AlternateContent>
      <p:sp>
        <p:nvSpPr>
          <p:cNvPr id="65" name="Freeform 64"/>
          <p:cNvSpPr/>
          <p:nvPr/>
        </p:nvSpPr>
        <p:spPr>
          <a:xfrm rot="15615361" flipV="1">
            <a:off x="3256590" y="2562280"/>
            <a:ext cx="213942" cy="433486"/>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6" name="Rectangle 65"/>
              <p:cNvSpPr/>
              <p:nvPr/>
            </p:nvSpPr>
            <p:spPr>
              <a:xfrm>
                <a:off x="3119652" y="2889456"/>
                <a:ext cx="795859" cy="5629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p:sp>
            <p:nvSpPr>
              <p:cNvPr id="66" name="Rectangle 65"/>
              <p:cNvSpPr>
                <a:spLocks noRot="1" noChangeAspect="1" noMove="1" noResize="1" noEditPoints="1" noAdjustHandles="1" noChangeArrowheads="1" noChangeShapeType="1" noTextEdit="1"/>
              </p:cNvSpPr>
              <p:nvPr/>
            </p:nvSpPr>
            <p:spPr>
              <a:xfrm>
                <a:off x="3119652" y="2889456"/>
                <a:ext cx="795859" cy="562975"/>
              </a:xfrm>
              <a:prstGeom prst="rect">
                <a:avLst/>
              </a:prstGeom>
              <a:blipFill rotWithShape="1">
                <a:blip r:embed="rId9"/>
                <a:stretch>
                  <a:fillRect l="-67" t="-37" r="13" b="101"/>
                </a:stretch>
              </a:blipFill>
            </p:spPr>
            <p:txBody>
              <a:bodyPr/>
              <a:lstStyle/>
              <a:p>
                <a:r>
                  <a:rPr lang="zh-CN" altLang="en-US">
                    <a:noFill/>
                  </a:rPr>
                  <a:t> </a:t>
                </a:r>
              </a:p>
            </p:txBody>
          </p:sp>
        </mc:Fallback>
      </mc:AlternateContent>
      <p:sp>
        <p:nvSpPr>
          <p:cNvPr id="48" name="TextBox 47"/>
          <p:cNvSpPr txBox="1"/>
          <p:nvPr/>
        </p:nvSpPr>
        <p:spPr>
          <a:xfrm>
            <a:off x="1848495" y="5954427"/>
            <a:ext cx="967701" cy="369332"/>
          </a:xfrm>
          <a:prstGeom prst="rect">
            <a:avLst/>
          </a:prstGeom>
          <a:noFill/>
        </p:spPr>
        <p:txBody>
          <a:bodyPr wrap="none" rtlCol="0">
            <a:spAutoFit/>
          </a:bodyPr>
          <a:lstStyle/>
          <a:p>
            <a:r>
              <a:rPr lang="en-GB" dirty="0" smtClean="0"/>
              <a:t>Weight: </a:t>
            </a:r>
            <a:endParaRPr lang="en-US" dirty="0"/>
          </a:p>
        </p:txBody>
      </p:sp>
      <mc:AlternateContent xmlns:mc="http://schemas.openxmlformats.org/markup-compatibility/2006">
        <mc:Choice xmlns:a14="http://schemas.microsoft.com/office/drawing/2010/main" Requires="a14">
          <p:sp>
            <p:nvSpPr>
              <p:cNvPr id="49" name="TextBox 48"/>
              <p:cNvSpPr txBox="1"/>
              <p:nvPr/>
            </p:nvSpPr>
            <p:spPr>
              <a:xfrm>
                <a:off x="2816196" y="6000594"/>
                <a:ext cx="13096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816196" y="6000594"/>
                <a:ext cx="1309653" cy="276999"/>
              </a:xfrm>
              <a:prstGeom prst="rect">
                <a:avLst/>
              </a:prstGeom>
              <a:blipFill rotWithShape="1">
                <a:blip r:embed="rId10"/>
                <a:stretch>
                  <a:fillRect l="-46" t="-173" r="-514" b="2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4613002" y="5959784"/>
                <a:ext cx="15208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613002" y="5959784"/>
                <a:ext cx="1520865" cy="298928"/>
              </a:xfrm>
              <a:prstGeom prst="rect">
                <a:avLst/>
              </a:prstGeom>
              <a:blipFill rotWithShape="1">
                <a:blip r:embed="rId11"/>
                <a:stretch>
                  <a:fillRect l="-24" t="-103" r="-15" b="51"/>
                </a:stretch>
              </a:blipFill>
            </p:spPr>
            <p:txBody>
              <a:bodyPr/>
              <a:lstStyle/>
              <a:p>
                <a:r>
                  <a:rPr lang="zh-CN" altLang="en-US">
                    <a:noFill/>
                  </a:rPr>
                  <a:t> </a:t>
                </a:r>
              </a:p>
            </p:txBody>
          </p:sp>
        </mc:Fallback>
      </mc:AlternateContent>
      <p:cxnSp>
        <p:nvCxnSpPr>
          <p:cNvPr id="14" name="Straight Arrow Connector 13"/>
          <p:cNvCxnSpPr/>
          <p:nvPr/>
        </p:nvCxnSpPr>
        <p:spPr>
          <a:xfrm flipV="1">
            <a:off x="5251822" y="6258712"/>
            <a:ext cx="42504" cy="255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084917" y="6517296"/>
                <a:ext cx="4159522" cy="391261"/>
              </a:xfrm>
              <a:prstGeom prst="rect">
                <a:avLst/>
              </a:prstGeom>
              <a:noFill/>
            </p:spPr>
            <p:txBody>
              <a:bodyPr wrap="square" rtlCol="0">
                <a:spAutoFit/>
              </a:bodyPr>
              <a:lstStyle/>
              <a:p>
                <a:r>
                  <a:rPr lang="en-GB" dirty="0" smtClean="0">
                    <a:solidFill>
                      <a:srgbClr val="FF0000"/>
                    </a:solidFill>
                  </a:rPr>
                  <a:t>Take care to the sign, </a:t>
                </a:r>
                <a14:m>
                  <m:oMath xmlns:m="http://schemas.openxmlformats.org/officeDocument/2006/math">
                    <m:sSub>
                      <m:sSubPr>
                        <m:ctrlPr>
                          <a:rPr lang="en-GB"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𝑤</m:t>
                        </m:r>
                      </m:e>
                      <m:sub>
                        <m:r>
                          <a:rPr lang="en-GB" b="0" i="1" smtClean="0">
                            <a:solidFill>
                              <a:srgbClr val="FF0000"/>
                            </a:solidFill>
                            <a:latin typeface="Cambria Math" panose="02040503050406030204" pitchFamily="18" charset="0"/>
                          </a:rPr>
                          <m:t>𝑦</m:t>
                        </m:r>
                      </m:sub>
                    </m:sSub>
                    <m:r>
                      <a:rPr lang="en-GB" b="0" i="1" smtClean="0">
                        <a:solidFill>
                          <a:srgbClr val="FF0000"/>
                        </a:solidFill>
                        <a:latin typeface="Cambria Math" panose="02040503050406030204" pitchFamily="18" charset="0"/>
                      </a:rPr>
                      <m:t>&lt;</m:t>
                    </m:r>
                    <m:r>
                      <a:rPr lang="en-GB" b="0" i="1" smtClean="0">
                        <a:solidFill>
                          <a:srgbClr val="FF0000"/>
                        </a:solidFill>
                        <a:latin typeface="Cambria Math" panose="02040503050406030204" pitchFamily="18" charset="0"/>
                      </a:rPr>
                      <m:t>0</m:t>
                    </m:r>
                  </m:oMath>
                </a14:m>
                <a:endParaRPr lang="en-US" dirty="0">
                  <a:solidFill>
                    <a:srgbClr val="FF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084917" y="6517296"/>
                <a:ext cx="4159522" cy="391261"/>
              </a:xfrm>
              <a:prstGeom prst="rect">
                <a:avLst/>
              </a:prstGeom>
              <a:blipFill rotWithShape="1">
                <a:blip r:embed="rId12"/>
                <a:stretch>
                  <a:fillRect l="-2" t="-74" r="9" b="100"/>
                </a:stretch>
              </a:blipFill>
            </p:spPr>
            <p:txBody>
              <a:bodyPr/>
              <a:lstStyle/>
              <a:p>
                <a:r>
                  <a:rPr lang="zh-CN" altLang="en-US">
                    <a:noFill/>
                  </a:rPr>
                  <a:t> </a:t>
                </a:r>
              </a:p>
            </p:txBody>
          </p:sp>
        </mc:Fallback>
      </mc:AlternateContent>
      <p:cxnSp>
        <p:nvCxnSpPr>
          <p:cNvPr id="63" name="Straight Arrow Connector 62"/>
          <p:cNvCxnSpPr/>
          <p:nvPr/>
        </p:nvCxnSpPr>
        <p:spPr>
          <a:xfrm flipV="1">
            <a:off x="1187624" y="3502244"/>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87624" y="4164160"/>
            <a:ext cx="1200535" cy="875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1647414" y="321297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1647414" y="3212976"/>
                <a:ext cx="191526" cy="276999"/>
              </a:xfrm>
              <a:prstGeom prst="rect">
                <a:avLst/>
              </a:prstGeom>
              <a:blipFill rotWithShape="1">
                <a:blip r:embed="rId4"/>
                <a:stretch>
                  <a:fillRect l="-117" t="-184" r="-1625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443934" y="500860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443934" y="5008600"/>
                <a:ext cx="188128" cy="276999"/>
              </a:xfrm>
              <a:prstGeom prst="rect">
                <a:avLst/>
              </a:prstGeom>
              <a:blipFill rotWithShape="1">
                <a:blip r:embed="rId5"/>
                <a:stretch>
                  <a:fillRect l="-241" t="-128" r="-15871" b="178"/>
                </a:stretch>
              </a:blipFill>
            </p:spPr>
            <p:txBody>
              <a:bodyPr/>
              <a:lstStyle/>
              <a:p>
                <a:r>
                  <a:rPr lang="zh-CN" altLang="en-US">
                    <a:noFill/>
                  </a:rPr>
                  <a:t> </a:t>
                </a:r>
              </a:p>
            </p:txBody>
          </p:sp>
        </mc:Fallback>
      </mc:AlternateContent>
      <p:cxnSp>
        <p:nvCxnSpPr>
          <p:cNvPr id="71" name="Straight Arrow Connector 70"/>
          <p:cNvCxnSpPr/>
          <p:nvPr/>
        </p:nvCxnSpPr>
        <p:spPr>
          <a:xfrm>
            <a:off x="1220840" y="4149080"/>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TextBox 71"/>
              <p:cNvSpPr txBox="1"/>
              <p:nvPr/>
            </p:nvSpPr>
            <p:spPr>
              <a:xfrm>
                <a:off x="971600" y="5632212"/>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72" name="TextBox 71"/>
              <p:cNvSpPr txBox="1">
                <a:spLocks noRot="1" noChangeAspect="1" noMove="1" noResize="1" noEditPoints="1" noAdjustHandles="1" noChangeArrowheads="1" noChangeShapeType="1" noTextEdit="1"/>
              </p:cNvSpPr>
              <p:nvPr/>
            </p:nvSpPr>
            <p:spPr>
              <a:xfrm>
                <a:off x="971600" y="5632212"/>
                <a:ext cx="574388" cy="677108"/>
              </a:xfrm>
              <a:prstGeom prst="rect">
                <a:avLst/>
              </a:prstGeom>
              <a:blipFill rotWithShape="1">
                <a:blip r:embed="rId2"/>
                <a:stretch>
                  <a:fillRect l="-9" t="-59" r="-12865" b="88"/>
                </a:stretch>
              </a:blipFill>
            </p:spPr>
            <p:txBody>
              <a:bodyPr/>
              <a:lstStyle/>
              <a:p>
                <a:r>
                  <a:rPr lang="zh-CN" altLang="en-US">
                    <a:noFill/>
                  </a:rPr>
                  <a:t> </a:t>
                </a:r>
              </a:p>
            </p:txBody>
          </p:sp>
        </mc:Fallback>
      </mc:AlternateContent>
      <p:cxnSp>
        <p:nvCxnSpPr>
          <p:cNvPr id="18" name="Straight Connector 17"/>
          <p:cNvCxnSpPr/>
          <p:nvPr/>
        </p:nvCxnSpPr>
        <p:spPr>
          <a:xfrm flipH="1">
            <a:off x="467544" y="4164160"/>
            <a:ext cx="720080" cy="11370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46714" y="4509120"/>
            <a:ext cx="592656" cy="9575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1840400" y="4250769"/>
                <a:ext cx="32637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1840400" y="4250769"/>
                <a:ext cx="326371" cy="276999"/>
              </a:xfrm>
              <a:prstGeom prst="rect">
                <a:avLst/>
              </a:prstGeom>
              <a:blipFill rotWithShape="1">
                <a:blip r:embed="rId13"/>
                <a:stretch>
                  <a:fillRect l="-52" t="-29" r="-11433" b="79"/>
                </a:stretch>
              </a:blipFill>
            </p:spPr>
            <p:txBody>
              <a:bodyPr/>
              <a:lstStyle/>
              <a:p>
                <a:r>
                  <a:rPr lang="zh-CN" altLang="en-US">
                    <a:noFill/>
                  </a:rPr>
                  <a:t> </a:t>
                </a:r>
              </a:p>
            </p:txBody>
          </p:sp>
        </mc:Fallback>
      </mc:AlternateContent>
      <p:sp>
        <p:nvSpPr>
          <p:cNvPr id="73" name="Freeform 72"/>
          <p:cNvSpPr/>
          <p:nvPr/>
        </p:nvSpPr>
        <p:spPr>
          <a:xfrm rot="19102697" flipV="1">
            <a:off x="926724" y="4689877"/>
            <a:ext cx="211592" cy="445715"/>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4" name="TextBox 73"/>
              <p:cNvSpPr txBox="1"/>
              <p:nvPr/>
            </p:nvSpPr>
            <p:spPr>
              <a:xfrm>
                <a:off x="815514" y="4931876"/>
                <a:ext cx="20718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74" name="TextBox 73"/>
              <p:cNvSpPr txBox="1">
                <a:spLocks noRot="1" noChangeAspect="1" noMove="1" noResize="1" noEditPoints="1" noAdjustHandles="1" noChangeArrowheads="1" noChangeShapeType="1" noTextEdit="1"/>
              </p:cNvSpPr>
              <p:nvPr/>
            </p:nvSpPr>
            <p:spPr>
              <a:xfrm>
                <a:off x="815514" y="4931876"/>
                <a:ext cx="207183" cy="369332"/>
              </a:xfrm>
              <a:prstGeom prst="rect">
                <a:avLst/>
              </a:prstGeom>
              <a:blipFill rotWithShape="1">
                <a:blip r:embed="rId8"/>
                <a:stretch>
                  <a:fillRect l="-84" t="-126" r="167" b="62"/>
                </a:stretch>
              </a:blipFill>
            </p:spPr>
            <p:txBody>
              <a:bodyPr/>
              <a:lstStyle/>
              <a:p>
                <a:r>
                  <a:rPr lang="zh-CN" altLang="en-US">
                    <a:noFill/>
                  </a:rPr>
                  <a:t> </a:t>
                </a:r>
              </a:p>
            </p:txBody>
          </p:sp>
        </mc:Fallback>
      </mc:AlternateContent>
      <p:cxnSp>
        <p:nvCxnSpPr>
          <p:cNvPr id="45" name="Straight Connector 44"/>
          <p:cNvCxnSpPr/>
          <p:nvPr/>
        </p:nvCxnSpPr>
        <p:spPr>
          <a:xfrm flipH="1" flipV="1">
            <a:off x="403689" y="4964188"/>
            <a:ext cx="800699" cy="6160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257275" y="4782412"/>
                <a:ext cx="334002"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257275" y="4782412"/>
                <a:ext cx="334002" cy="298928"/>
              </a:xfrm>
              <a:prstGeom prst="rect">
                <a:avLst/>
              </a:prstGeom>
              <a:blipFill rotWithShape="1">
                <a:blip r:embed="rId14"/>
                <a:stretch>
                  <a:fillRect l="-30" t="-76" r="-11189" b="2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Ex: mobile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321637" y="1702713"/>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5321637" y="1702713"/>
                <a:ext cx="387798" cy="553998"/>
              </a:xfrm>
              <a:prstGeom prst="rect">
                <a:avLst/>
              </a:prstGeom>
              <a:blipFill rotWithShape="1">
                <a:blip r:embed="rId1"/>
                <a:stretch>
                  <a:fillRect l="-87" t="-50" r="-16336" b="-129"/>
                </a:stretch>
              </a:blipFill>
            </p:spPr>
            <p:txBody>
              <a:bodyPr/>
              <a:lstStyle/>
              <a:p>
                <a:r>
                  <a:rPr lang="zh-CN" altLang="en-US">
                    <a:noFill/>
                  </a:rPr>
                  <a:t> </a:t>
                </a:r>
              </a:p>
            </p:txBody>
          </p:sp>
        </mc:Fallback>
      </mc:AlternateContent>
      <p:cxnSp>
        <p:nvCxnSpPr>
          <p:cNvPr id="11" name="Straight Arrow Connector 10"/>
          <p:cNvCxnSpPr/>
          <p:nvPr/>
        </p:nvCxnSpPr>
        <p:spPr>
          <a:xfrm>
            <a:off x="5109272" y="3068960"/>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373435" y="3611532"/>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373435" y="3611532"/>
                <a:ext cx="574388" cy="677108"/>
              </a:xfrm>
              <a:prstGeom prst="rect">
                <a:avLst/>
              </a:prstGeom>
              <a:blipFill rotWithShape="1">
                <a:blip r:embed="rId2"/>
                <a:stretch>
                  <a:fillRect l="-11" t="-42" r="-12863"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093610" y="1783038"/>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4093610" y="1783038"/>
                <a:ext cx="399660" cy="621324"/>
              </a:xfrm>
              <a:prstGeom prst="rect">
                <a:avLst/>
              </a:prstGeom>
              <a:blipFill rotWithShape="1">
                <a:blip r:embed="rId3"/>
                <a:stretch>
                  <a:fillRect l="-100" t="-95" r="-15727" b="41"/>
                </a:stretch>
              </a:blipFill>
            </p:spPr>
            <p:txBody>
              <a:bodyPr/>
              <a:lstStyle/>
              <a:p>
                <a:r>
                  <a:rPr lang="zh-CN" altLang="en-US">
                    <a:noFill/>
                  </a:rPr>
                  <a:t> </a:t>
                </a:r>
              </a:p>
            </p:txBody>
          </p:sp>
        </mc:Fallback>
      </mc:AlternateContent>
      <p:cxnSp>
        <p:nvCxnSpPr>
          <p:cNvPr id="20" name="Straight Arrow Connector 19"/>
          <p:cNvCxnSpPr/>
          <p:nvPr/>
        </p:nvCxnSpPr>
        <p:spPr>
          <a:xfrm flipV="1">
            <a:off x="3131840" y="1610380"/>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2272296"/>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3591630" y="132111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591630" y="1321112"/>
                <a:ext cx="191526" cy="276999"/>
              </a:xfrm>
              <a:prstGeom prst="rect">
                <a:avLst/>
              </a:prstGeom>
              <a:blipFill rotWithShape="1">
                <a:blip r:embed="rId4"/>
                <a:stretch>
                  <a:fillRect l="-37" t="-113" r="-1633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687393" y="253960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687393" y="2539604"/>
                <a:ext cx="188128" cy="276999"/>
              </a:xfrm>
              <a:prstGeom prst="rect">
                <a:avLst/>
              </a:prstGeom>
              <a:blipFill rotWithShape="1">
                <a:blip r:embed="rId5"/>
                <a:stretch>
                  <a:fillRect l="-310" t="-86" r="-15803" b="136"/>
                </a:stretch>
              </a:blipFill>
            </p:spPr>
            <p:txBody>
              <a:bodyPr/>
              <a:lstStyle/>
              <a:p>
                <a:r>
                  <a:rPr lang="zh-CN" altLang="en-US">
                    <a:noFill/>
                  </a:rPr>
                  <a:t> </a:t>
                </a:r>
              </a:p>
            </p:txBody>
          </p:sp>
        </mc:Fallback>
      </mc:AlternateContent>
      <p:sp>
        <p:nvSpPr>
          <p:cNvPr id="28" name="Freeform 27"/>
          <p:cNvSpPr/>
          <p:nvPr/>
        </p:nvSpPr>
        <p:spPr>
          <a:xfrm>
            <a:off x="5868778" y="4491318"/>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480145" y="4435678"/>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5480145" y="4435678"/>
                <a:ext cx="388633" cy="553998"/>
              </a:xfrm>
              <a:prstGeom prst="rect">
                <a:avLst/>
              </a:prstGeom>
              <a:blipFill rotWithShape="1">
                <a:blip r:embed="rId6"/>
                <a:stretch>
                  <a:fillRect l="-24" t="-37" r="-15658" b="87"/>
                </a:stretch>
              </a:blipFill>
            </p:spPr>
            <p:txBody>
              <a:bodyPr/>
              <a:lstStyle/>
              <a:p>
                <a:r>
                  <a:rPr lang="zh-CN" altLang="en-US">
                    <a:noFill/>
                  </a:rPr>
                  <a:t> </a:t>
                </a:r>
              </a:p>
            </p:txBody>
          </p:sp>
        </mc:Fallback>
      </mc:AlternateContent>
      <p:sp>
        <p:nvSpPr>
          <p:cNvPr id="10" name="TextBox 9"/>
          <p:cNvSpPr txBox="1"/>
          <p:nvPr/>
        </p:nvSpPr>
        <p:spPr>
          <a:xfrm>
            <a:off x="800788" y="703161"/>
            <a:ext cx="4493538" cy="369332"/>
          </a:xfrm>
          <a:prstGeom prst="rect">
            <a:avLst/>
          </a:prstGeom>
          <a:noFill/>
        </p:spPr>
        <p:txBody>
          <a:bodyPr wrap="none" rtlCol="0">
            <a:spAutoFit/>
          </a:bodyPr>
          <a:lstStyle/>
          <a:p>
            <a:r>
              <a:rPr lang="en-GB" dirty="0" smtClean="0"/>
              <a:t>Object at rest (or moving at constant velocity) </a:t>
            </a:r>
            <a:endParaRPr lang="en-US" dirty="0"/>
          </a:p>
        </p:txBody>
      </p:sp>
      <p:sp>
        <p:nvSpPr>
          <p:cNvPr id="13" name="Right Arrow 12"/>
          <p:cNvSpPr/>
          <p:nvPr/>
        </p:nvSpPr>
        <p:spPr>
          <a:xfrm>
            <a:off x="5155268" y="678276"/>
            <a:ext cx="468252"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5742659" y="648877"/>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742659" y="648877"/>
                <a:ext cx="1473673" cy="672235"/>
              </a:xfrm>
              <a:prstGeom prst="rect">
                <a:avLst/>
              </a:prstGeom>
              <a:blipFill rotWithShape="1">
                <a:blip r:embed="rId7"/>
                <a:stretch>
                  <a:fillRect l="-24" t="-81" r="-2055" b="46"/>
                </a:stretch>
              </a:blipFill>
            </p:spPr>
            <p:txBody>
              <a:bodyPr/>
              <a:lstStyle/>
              <a:p>
                <a:r>
                  <a:rPr lang="zh-CN" altLang="en-US">
                    <a:noFill/>
                  </a:rPr>
                  <a:t> </a:t>
                </a:r>
              </a:p>
            </p:txBody>
          </p:sp>
        </mc:Fallback>
      </mc:AlternateContent>
      <p:cxnSp>
        <p:nvCxnSpPr>
          <p:cNvPr id="33" name="Straight Arrow Connector 32"/>
          <p:cNvCxnSpPr/>
          <p:nvPr/>
        </p:nvCxnSpPr>
        <p:spPr>
          <a:xfrm flipH="1" flipV="1">
            <a:off x="4427985" y="4036504"/>
            <a:ext cx="720079" cy="472616"/>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6" idx="4"/>
          </p:cNvCxnSpPr>
          <p:nvPr/>
        </p:nvCxnSpPr>
        <p:spPr>
          <a:xfrm flipV="1">
            <a:off x="4440269" y="3068960"/>
            <a:ext cx="671617" cy="96303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155268" y="2033920"/>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372499" y="2498359"/>
            <a:ext cx="703557" cy="498593"/>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44706" y="5201750"/>
            <a:ext cx="967701" cy="369332"/>
          </a:xfrm>
          <a:prstGeom prst="rect">
            <a:avLst/>
          </a:prstGeom>
          <a:noFill/>
        </p:spPr>
        <p:txBody>
          <a:bodyPr wrap="none" rtlCol="0">
            <a:spAutoFit/>
          </a:bodyPr>
          <a:lstStyle/>
          <a:p>
            <a:r>
              <a:rPr lang="en-GB" dirty="0" smtClean="0"/>
              <a:t>Weight: </a:t>
            </a: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1855858" y="5247916"/>
                <a:ext cx="13096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1855858" y="5247916"/>
                <a:ext cx="1309653" cy="276999"/>
              </a:xfrm>
              <a:prstGeom prst="rect">
                <a:avLst/>
              </a:prstGeom>
              <a:blipFill rotWithShape="1">
                <a:blip r:embed="rId8"/>
                <a:stretch>
                  <a:fillRect l="-30" t="-100" r="-531" b="1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643813" y="5220631"/>
                <a:ext cx="15208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3643813" y="5220631"/>
                <a:ext cx="1520865" cy="298928"/>
              </a:xfrm>
              <a:prstGeom prst="rect">
                <a:avLst/>
              </a:prstGeom>
              <a:blipFill rotWithShape="1">
                <a:blip r:embed="rId9"/>
                <a:stretch>
                  <a:fillRect l="-12" t="-99" r="-27" b="46"/>
                </a:stretch>
              </a:blipFill>
            </p:spPr>
            <p:txBody>
              <a:bodyPr/>
              <a:lstStyle/>
              <a:p>
                <a:r>
                  <a:rPr lang="zh-CN" altLang="en-US">
                    <a:noFill/>
                  </a:rPr>
                  <a:t> </a:t>
                </a:r>
              </a:p>
            </p:txBody>
          </p:sp>
        </mc:Fallback>
      </mc:AlternateContent>
      <p:sp>
        <p:nvSpPr>
          <p:cNvPr id="43" name="TextBox 42"/>
          <p:cNvSpPr txBox="1"/>
          <p:nvPr/>
        </p:nvSpPr>
        <p:spPr>
          <a:xfrm>
            <a:off x="966672" y="5631186"/>
            <a:ext cx="1544012" cy="369332"/>
          </a:xfrm>
          <a:prstGeom prst="rect">
            <a:avLst/>
          </a:prstGeom>
          <a:noFill/>
        </p:spPr>
        <p:txBody>
          <a:bodyPr wrap="none" rtlCol="0">
            <a:spAutoFit/>
          </a:bodyPr>
          <a:lstStyle/>
          <a:p>
            <a:r>
              <a:rPr lang="en-GB" dirty="0" smtClean="0"/>
              <a:t>Normal force: </a:t>
            </a:r>
            <a:endParaRPr lang="en-US" dirty="0"/>
          </a:p>
        </p:txBody>
      </p:sp>
      <p:sp>
        <p:nvSpPr>
          <p:cNvPr id="44" name="TextBox 43"/>
          <p:cNvSpPr txBox="1"/>
          <p:nvPr/>
        </p:nvSpPr>
        <p:spPr>
          <a:xfrm>
            <a:off x="944706" y="6011996"/>
            <a:ext cx="1566391" cy="369332"/>
          </a:xfrm>
          <a:prstGeom prst="rect">
            <a:avLst/>
          </a:prstGeom>
          <a:noFill/>
        </p:spPr>
        <p:txBody>
          <a:bodyPr wrap="none" rtlCol="0">
            <a:spAutoFit/>
          </a:bodyPr>
          <a:lstStyle/>
          <a:p>
            <a:r>
              <a:rPr lang="en-GB" dirty="0" smtClean="0"/>
              <a:t>Tension force: </a:t>
            </a:r>
            <a:endParaRPr lang="en-US" dirty="0"/>
          </a:p>
        </p:txBody>
      </p:sp>
      <p:sp>
        <p:nvSpPr>
          <p:cNvPr id="50" name="Freeform 49"/>
          <p:cNvSpPr/>
          <p:nvPr/>
        </p:nvSpPr>
        <p:spPr>
          <a:xfrm rot="19102697" flipV="1">
            <a:off x="4815156" y="3587026"/>
            <a:ext cx="211592" cy="445715"/>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TextBox 50"/>
              <p:cNvSpPr txBox="1"/>
              <p:nvPr/>
            </p:nvSpPr>
            <p:spPr>
              <a:xfrm>
                <a:off x="4703946" y="3829025"/>
                <a:ext cx="20718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51" name="TextBox 50"/>
              <p:cNvSpPr txBox="1">
                <a:spLocks noRot="1" noChangeAspect="1" noMove="1" noResize="1" noEditPoints="1" noAdjustHandles="1" noChangeArrowheads="1" noChangeShapeType="1" noTextEdit="1"/>
              </p:cNvSpPr>
              <p:nvPr/>
            </p:nvSpPr>
            <p:spPr>
              <a:xfrm>
                <a:off x="4703946" y="3829025"/>
                <a:ext cx="207183" cy="369332"/>
              </a:xfrm>
              <a:prstGeom prst="rect">
                <a:avLst/>
              </a:prstGeom>
              <a:blipFill rotWithShape="1">
                <a:blip r:embed="rId10"/>
                <a:stretch>
                  <a:fillRect l="-242" t="-165" r="19" b="101"/>
                </a:stretch>
              </a:blipFill>
            </p:spPr>
            <p:txBody>
              <a:bodyPr/>
              <a:lstStyle/>
              <a:p>
                <a:r>
                  <a:rPr lang="zh-CN" altLang="en-US">
                    <a:noFill/>
                  </a:rPr>
                  <a:t> </a:t>
                </a:r>
              </a:p>
            </p:txBody>
          </p:sp>
        </mc:Fallback>
      </mc:AlternateContent>
      <p:cxnSp>
        <p:nvCxnSpPr>
          <p:cNvPr id="53" name="Straight Connector 52"/>
          <p:cNvCxnSpPr/>
          <p:nvPr/>
        </p:nvCxnSpPr>
        <p:spPr>
          <a:xfrm flipH="1" flipV="1">
            <a:off x="2388452" y="978833"/>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ight Brace 53"/>
          <p:cNvSpPr/>
          <p:nvPr/>
        </p:nvSpPr>
        <p:spPr>
          <a:xfrm>
            <a:off x="5442972" y="5194714"/>
            <a:ext cx="380004" cy="121391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p:cNvSpPr txBox="1"/>
              <p:nvPr/>
            </p:nvSpPr>
            <p:spPr>
              <a:xfrm>
                <a:off x="6041876" y="5583751"/>
                <a:ext cx="22844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6041876" y="5583751"/>
                <a:ext cx="2284408" cy="276999"/>
              </a:xfrm>
              <a:prstGeom prst="rect">
                <a:avLst/>
              </a:prstGeom>
              <a:blipFill rotWithShape="1">
                <a:blip r:embed="rId11"/>
                <a:stretch>
                  <a:fillRect l="-21" t="-71" r="-2411"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6041662" y="6010392"/>
                <a:ext cx="235833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6041662" y="6010392"/>
                <a:ext cx="2358338" cy="298928"/>
              </a:xfrm>
              <a:prstGeom prst="rect">
                <a:avLst/>
              </a:prstGeom>
              <a:blipFill rotWithShape="1">
                <a:blip r:embed="rId12"/>
                <a:stretch>
                  <a:fillRect l="-12" t="-39" r="-1364" b="199"/>
                </a:stretch>
              </a:blipFill>
            </p:spPr>
            <p:txBody>
              <a:bodyPr/>
              <a:lstStyle/>
              <a:p>
                <a:r>
                  <a:rPr lang="zh-CN" altLang="en-US">
                    <a:noFill/>
                  </a:rPr>
                  <a:t> </a:t>
                </a:r>
              </a:p>
            </p:txBody>
          </p:sp>
        </mc:Fallback>
      </mc:AlternateContent>
      <p:sp>
        <p:nvSpPr>
          <p:cNvPr id="57" name="TextBox 56"/>
          <p:cNvSpPr txBox="1"/>
          <p:nvPr/>
        </p:nvSpPr>
        <p:spPr>
          <a:xfrm>
            <a:off x="5984969" y="5177640"/>
            <a:ext cx="1114408" cy="369332"/>
          </a:xfrm>
          <a:prstGeom prst="rect">
            <a:avLst/>
          </a:prstGeom>
          <a:noFill/>
        </p:spPr>
        <p:txBody>
          <a:bodyPr wrap="none" rtlCol="0">
            <a:spAutoFit/>
          </a:bodyPr>
          <a:lstStyle/>
          <a:p>
            <a:r>
              <a:rPr lang="en-GB" dirty="0" smtClean="0"/>
              <a:t>Net force: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06" y="-20528"/>
            <a:ext cx="8229600" cy="1143000"/>
          </a:xfrm>
        </p:spPr>
        <p:txBody>
          <a:bodyPr/>
          <a:lstStyle/>
          <a:p>
            <a:r>
              <a:rPr lang="en-GB" sz="3600" dirty="0" smtClean="0"/>
              <a:t>Ex: mobile on inclined plane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Isosceles Triangle 2"/>
          <p:cNvSpPr/>
          <p:nvPr/>
        </p:nvSpPr>
        <p:spPr>
          <a:xfrm>
            <a:off x="3131840" y="2272296"/>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477722"/>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75708" y="2996952"/>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321637" y="1702713"/>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5321637" y="1702713"/>
                <a:ext cx="387798" cy="553998"/>
              </a:xfrm>
              <a:prstGeom prst="rect">
                <a:avLst/>
              </a:prstGeom>
              <a:blipFill rotWithShape="1">
                <a:blip r:embed="rId1"/>
                <a:stretch>
                  <a:fillRect l="-87" t="-50" r="-16336" b="-129"/>
                </a:stretch>
              </a:blipFill>
            </p:spPr>
            <p:txBody>
              <a:bodyPr/>
              <a:lstStyle/>
              <a:p>
                <a:r>
                  <a:rPr lang="zh-CN" altLang="en-US">
                    <a:noFill/>
                  </a:rPr>
                  <a:t> </a:t>
                </a:r>
              </a:p>
            </p:txBody>
          </p:sp>
        </mc:Fallback>
      </mc:AlternateContent>
      <p:cxnSp>
        <p:nvCxnSpPr>
          <p:cNvPr id="11" name="Straight Arrow Connector 10"/>
          <p:cNvCxnSpPr/>
          <p:nvPr/>
        </p:nvCxnSpPr>
        <p:spPr>
          <a:xfrm>
            <a:off x="5109272" y="3068960"/>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373435" y="3611532"/>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373435" y="3611532"/>
                <a:ext cx="574388" cy="677108"/>
              </a:xfrm>
              <a:prstGeom prst="rect">
                <a:avLst/>
              </a:prstGeom>
              <a:blipFill rotWithShape="1">
                <a:blip r:embed="rId2"/>
                <a:stretch>
                  <a:fillRect l="-11" t="-42" r="-12863"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093610" y="1783038"/>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4093610" y="1783038"/>
                <a:ext cx="399660" cy="621324"/>
              </a:xfrm>
              <a:prstGeom prst="rect">
                <a:avLst/>
              </a:prstGeom>
              <a:blipFill rotWithShape="1">
                <a:blip r:embed="rId3"/>
                <a:stretch>
                  <a:fillRect l="-100" t="-95" r="-15727" b="41"/>
                </a:stretch>
              </a:blipFill>
            </p:spPr>
            <p:txBody>
              <a:bodyPr/>
              <a:lstStyle/>
              <a:p>
                <a:r>
                  <a:rPr lang="zh-CN" altLang="en-US">
                    <a:noFill/>
                  </a:rPr>
                  <a:t> </a:t>
                </a:r>
              </a:p>
            </p:txBody>
          </p:sp>
        </mc:Fallback>
      </mc:AlternateContent>
      <p:cxnSp>
        <p:nvCxnSpPr>
          <p:cNvPr id="20" name="Straight Arrow Connector 19"/>
          <p:cNvCxnSpPr/>
          <p:nvPr/>
        </p:nvCxnSpPr>
        <p:spPr>
          <a:xfrm flipV="1">
            <a:off x="3131840" y="1610380"/>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2272296"/>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3591630" y="132111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591630" y="1321112"/>
                <a:ext cx="191526" cy="276999"/>
              </a:xfrm>
              <a:prstGeom prst="rect">
                <a:avLst/>
              </a:prstGeom>
              <a:blipFill rotWithShape="1">
                <a:blip r:embed="rId4"/>
                <a:stretch>
                  <a:fillRect l="-37" t="-113" r="-1633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687393" y="253960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687393" y="2539604"/>
                <a:ext cx="188128" cy="276999"/>
              </a:xfrm>
              <a:prstGeom prst="rect">
                <a:avLst/>
              </a:prstGeom>
              <a:blipFill rotWithShape="1">
                <a:blip r:embed="rId5"/>
                <a:stretch>
                  <a:fillRect l="-310" t="-86" r="-15803"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510684" y="5686801"/>
                <a:ext cx="76604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GB" b="0" dirty="0" smtClean="0"/>
              </a:p>
              <a:p>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510684" y="5686801"/>
                <a:ext cx="766044" cy="553998"/>
              </a:xfrm>
              <a:prstGeom prst="rect">
                <a:avLst/>
              </a:prstGeom>
              <a:blipFill rotWithShape="1">
                <a:blip r:embed="rId6"/>
                <a:stretch>
                  <a:fillRect l="-69" t="-68" r="-1392" b="3"/>
                </a:stretch>
              </a:blipFill>
            </p:spPr>
            <p:txBody>
              <a:bodyPr/>
              <a:lstStyle/>
              <a:p>
                <a:r>
                  <a:rPr lang="zh-CN" altLang="en-US">
                    <a:noFill/>
                  </a:rPr>
                  <a:t> </a:t>
                </a:r>
              </a:p>
            </p:txBody>
          </p:sp>
        </mc:Fallback>
      </mc:AlternateContent>
      <p:sp>
        <p:nvSpPr>
          <p:cNvPr id="28" name="Freeform 27"/>
          <p:cNvSpPr/>
          <p:nvPr/>
        </p:nvSpPr>
        <p:spPr>
          <a:xfrm>
            <a:off x="5868778" y="4491318"/>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480145" y="4435678"/>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29" name="TextBox 28"/>
              <p:cNvSpPr txBox="1">
                <a:spLocks noRot="1" noChangeAspect="1" noMove="1" noResize="1" noEditPoints="1" noAdjustHandles="1" noChangeArrowheads="1" noChangeShapeType="1" noTextEdit="1"/>
              </p:cNvSpPr>
              <p:nvPr/>
            </p:nvSpPr>
            <p:spPr>
              <a:xfrm>
                <a:off x="5480145" y="4435678"/>
                <a:ext cx="388633" cy="553998"/>
              </a:xfrm>
              <a:prstGeom prst="rect">
                <a:avLst/>
              </a:prstGeom>
              <a:blipFill rotWithShape="1">
                <a:blip r:embed="rId7"/>
                <a:stretch>
                  <a:fillRect l="-24" t="-37" r="-15658"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778417" y="5638338"/>
                <a:ext cx="1376851"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 </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778417" y="5638338"/>
                <a:ext cx="1376851" cy="298928"/>
              </a:xfrm>
              <a:prstGeom prst="rect">
                <a:avLst/>
              </a:prstGeom>
              <a:blipFill rotWithShape="1">
                <a:blip r:embed="rId8"/>
                <a:stretch>
                  <a:fillRect l="-12" t="-58" r="25" b="5"/>
                </a:stretch>
              </a:blipFill>
            </p:spPr>
            <p:txBody>
              <a:bodyPr/>
              <a:lstStyle/>
              <a:p>
                <a:r>
                  <a:rPr lang="zh-CN" altLang="en-US">
                    <a:noFill/>
                  </a:rPr>
                  <a:t> </a:t>
                </a:r>
              </a:p>
            </p:txBody>
          </p:sp>
        </mc:Fallback>
      </mc:AlternateContent>
      <p:sp>
        <p:nvSpPr>
          <p:cNvPr id="10" name="TextBox 9"/>
          <p:cNvSpPr txBox="1"/>
          <p:nvPr/>
        </p:nvSpPr>
        <p:spPr>
          <a:xfrm>
            <a:off x="800788" y="703161"/>
            <a:ext cx="4493538" cy="369332"/>
          </a:xfrm>
          <a:prstGeom prst="rect">
            <a:avLst/>
          </a:prstGeom>
          <a:noFill/>
        </p:spPr>
        <p:txBody>
          <a:bodyPr wrap="none" rtlCol="0">
            <a:spAutoFit/>
          </a:bodyPr>
          <a:lstStyle/>
          <a:p>
            <a:r>
              <a:rPr lang="en-GB" dirty="0" smtClean="0"/>
              <a:t>Object at rest (or moving at constant velocity) </a:t>
            </a:r>
            <a:endParaRPr lang="en-US" dirty="0"/>
          </a:p>
        </p:txBody>
      </p:sp>
      <p:sp>
        <p:nvSpPr>
          <p:cNvPr id="13" name="Right Arrow 12"/>
          <p:cNvSpPr/>
          <p:nvPr/>
        </p:nvSpPr>
        <p:spPr>
          <a:xfrm>
            <a:off x="5155268" y="678276"/>
            <a:ext cx="468252"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5742659" y="648877"/>
                <a:ext cx="147367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e>
                      </m:nary>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742659" y="648877"/>
                <a:ext cx="1473673" cy="672235"/>
              </a:xfrm>
              <a:prstGeom prst="rect">
                <a:avLst/>
              </a:prstGeom>
              <a:blipFill rotWithShape="1">
                <a:blip r:embed="rId9"/>
                <a:stretch>
                  <a:fillRect l="-24" t="-81" r="-2055" b="46"/>
                </a:stretch>
              </a:blipFill>
            </p:spPr>
            <p:txBody>
              <a:bodyPr/>
              <a:lstStyle/>
              <a:p>
                <a:r>
                  <a:rPr lang="zh-CN" altLang="en-US">
                    <a:noFill/>
                  </a:rPr>
                  <a:t> </a:t>
                </a:r>
              </a:p>
            </p:txBody>
          </p:sp>
        </mc:Fallback>
      </mc:AlternateContent>
      <p:cxnSp>
        <p:nvCxnSpPr>
          <p:cNvPr id="33" name="Straight Arrow Connector 32"/>
          <p:cNvCxnSpPr/>
          <p:nvPr/>
        </p:nvCxnSpPr>
        <p:spPr>
          <a:xfrm flipH="1" flipV="1">
            <a:off x="4427985" y="4036504"/>
            <a:ext cx="720079" cy="472616"/>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6" idx="4"/>
          </p:cNvCxnSpPr>
          <p:nvPr/>
        </p:nvCxnSpPr>
        <p:spPr>
          <a:xfrm flipV="1">
            <a:off x="4440269" y="3068960"/>
            <a:ext cx="671617" cy="96303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155268" y="2033920"/>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372499" y="2498359"/>
            <a:ext cx="703557" cy="498593"/>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44706" y="5201750"/>
            <a:ext cx="967701" cy="369332"/>
          </a:xfrm>
          <a:prstGeom prst="rect">
            <a:avLst/>
          </a:prstGeom>
          <a:noFill/>
        </p:spPr>
        <p:txBody>
          <a:bodyPr wrap="none" rtlCol="0">
            <a:spAutoFit/>
          </a:bodyPr>
          <a:lstStyle/>
          <a:p>
            <a:r>
              <a:rPr lang="en-GB" dirty="0" smtClean="0"/>
              <a:t>Weight: </a:t>
            </a: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1855858" y="5247916"/>
                <a:ext cx="13096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1855858" y="5247916"/>
                <a:ext cx="1309653" cy="276999"/>
              </a:xfrm>
              <a:prstGeom prst="rect">
                <a:avLst/>
              </a:prstGeom>
              <a:blipFill rotWithShape="1">
                <a:blip r:embed="rId10"/>
                <a:stretch>
                  <a:fillRect l="-30" t="-100" r="-531" b="1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643813" y="5220631"/>
                <a:ext cx="15208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3643813" y="5220631"/>
                <a:ext cx="1520865" cy="298928"/>
              </a:xfrm>
              <a:prstGeom prst="rect">
                <a:avLst/>
              </a:prstGeom>
              <a:blipFill rotWithShape="1">
                <a:blip r:embed="rId11"/>
                <a:stretch>
                  <a:fillRect l="-12" t="-99" r="-27" b="46"/>
                </a:stretch>
              </a:blipFill>
            </p:spPr>
            <p:txBody>
              <a:bodyPr/>
              <a:lstStyle/>
              <a:p>
                <a:r>
                  <a:rPr lang="zh-CN" altLang="en-US">
                    <a:noFill/>
                  </a:rPr>
                  <a:t> </a:t>
                </a:r>
              </a:p>
            </p:txBody>
          </p:sp>
        </mc:Fallback>
      </mc:AlternateContent>
      <p:sp>
        <p:nvSpPr>
          <p:cNvPr id="43" name="TextBox 42"/>
          <p:cNvSpPr txBox="1"/>
          <p:nvPr/>
        </p:nvSpPr>
        <p:spPr>
          <a:xfrm>
            <a:off x="966672" y="5631186"/>
            <a:ext cx="1544012" cy="369332"/>
          </a:xfrm>
          <a:prstGeom prst="rect">
            <a:avLst/>
          </a:prstGeom>
          <a:noFill/>
        </p:spPr>
        <p:txBody>
          <a:bodyPr wrap="none" rtlCol="0">
            <a:spAutoFit/>
          </a:bodyPr>
          <a:lstStyle/>
          <a:p>
            <a:r>
              <a:rPr lang="en-GB" dirty="0" smtClean="0"/>
              <a:t>Normal force: </a:t>
            </a:r>
            <a:endParaRPr lang="en-US" dirty="0"/>
          </a:p>
        </p:txBody>
      </p:sp>
      <p:sp>
        <p:nvSpPr>
          <p:cNvPr id="44" name="TextBox 43"/>
          <p:cNvSpPr txBox="1"/>
          <p:nvPr/>
        </p:nvSpPr>
        <p:spPr>
          <a:xfrm>
            <a:off x="944706" y="6011996"/>
            <a:ext cx="1566391" cy="369332"/>
          </a:xfrm>
          <a:prstGeom prst="rect">
            <a:avLst/>
          </a:prstGeom>
          <a:noFill/>
        </p:spPr>
        <p:txBody>
          <a:bodyPr wrap="none" rtlCol="0">
            <a:spAutoFit/>
          </a:bodyPr>
          <a:lstStyle/>
          <a:p>
            <a:r>
              <a:rPr lang="en-GB" dirty="0" smtClean="0"/>
              <a:t>Tension force: </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2477013" y="6056221"/>
                <a:ext cx="14338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𝑤</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2477013" y="6056221"/>
                <a:ext cx="1433854" cy="276999"/>
              </a:xfrm>
              <a:prstGeom prst="rect">
                <a:avLst/>
              </a:prstGeom>
              <a:blipFill rotWithShape="1">
                <a:blip r:embed="rId12"/>
                <a:stretch>
                  <a:fillRect l="-36" t="-82" r="-538"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4154158" y="6019533"/>
                <a:ext cx="714683"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4154158" y="6019533"/>
                <a:ext cx="714683" cy="298928"/>
              </a:xfrm>
              <a:prstGeom prst="rect">
                <a:avLst/>
              </a:prstGeom>
              <a:blipFill rotWithShape="1">
                <a:blip r:embed="rId13"/>
                <a:stretch>
                  <a:fillRect l="-87" t="-123" r="-5912" b="71"/>
                </a:stretch>
              </a:blipFill>
            </p:spPr>
            <p:txBody>
              <a:bodyPr/>
              <a:lstStyle/>
              <a:p>
                <a:r>
                  <a:rPr lang="zh-CN" altLang="en-US">
                    <a:noFill/>
                  </a:rPr>
                  <a:t> </a:t>
                </a:r>
              </a:p>
            </p:txBody>
          </p:sp>
        </mc:Fallback>
      </mc:AlternateContent>
      <p:sp>
        <p:nvSpPr>
          <p:cNvPr id="50" name="Freeform 49"/>
          <p:cNvSpPr/>
          <p:nvPr/>
        </p:nvSpPr>
        <p:spPr>
          <a:xfrm rot="19102697" flipV="1">
            <a:off x="4815156" y="3587026"/>
            <a:ext cx="211592" cy="445715"/>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TextBox 50"/>
              <p:cNvSpPr txBox="1"/>
              <p:nvPr/>
            </p:nvSpPr>
            <p:spPr>
              <a:xfrm>
                <a:off x="4703946" y="3829025"/>
                <a:ext cx="20718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51" name="TextBox 50"/>
              <p:cNvSpPr txBox="1">
                <a:spLocks noRot="1" noChangeAspect="1" noMove="1" noResize="1" noEditPoints="1" noAdjustHandles="1" noChangeArrowheads="1" noChangeShapeType="1" noTextEdit="1"/>
              </p:cNvSpPr>
              <p:nvPr/>
            </p:nvSpPr>
            <p:spPr>
              <a:xfrm>
                <a:off x="4703946" y="3829025"/>
                <a:ext cx="207183" cy="369332"/>
              </a:xfrm>
              <a:prstGeom prst="rect">
                <a:avLst/>
              </a:prstGeom>
              <a:blipFill rotWithShape="1">
                <a:blip r:embed="rId14"/>
                <a:stretch>
                  <a:fillRect l="-242" t="-165" r="19" b="101"/>
                </a:stretch>
              </a:blipFill>
            </p:spPr>
            <p:txBody>
              <a:bodyPr/>
              <a:lstStyle/>
              <a:p>
                <a:r>
                  <a:rPr lang="zh-CN" altLang="en-US">
                    <a:noFill/>
                  </a:rPr>
                  <a:t> </a:t>
                </a:r>
              </a:p>
            </p:txBody>
          </p:sp>
        </mc:Fallback>
      </mc:AlternateContent>
      <p:cxnSp>
        <p:nvCxnSpPr>
          <p:cNvPr id="53" name="Straight Connector 52"/>
          <p:cNvCxnSpPr/>
          <p:nvPr/>
        </p:nvCxnSpPr>
        <p:spPr>
          <a:xfrm flipH="1" flipV="1">
            <a:off x="2388452" y="978833"/>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ight Brace 53"/>
          <p:cNvSpPr/>
          <p:nvPr/>
        </p:nvSpPr>
        <p:spPr>
          <a:xfrm>
            <a:off x="5442972" y="5194714"/>
            <a:ext cx="380004" cy="121391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p:cNvSpPr txBox="1"/>
              <p:nvPr/>
            </p:nvSpPr>
            <p:spPr>
              <a:xfrm>
                <a:off x="6041876" y="5583751"/>
                <a:ext cx="22844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6041876" y="5583751"/>
                <a:ext cx="2284408" cy="276999"/>
              </a:xfrm>
              <a:prstGeom prst="rect">
                <a:avLst/>
              </a:prstGeom>
              <a:blipFill rotWithShape="1">
                <a:blip r:embed="rId15"/>
                <a:stretch>
                  <a:fillRect l="-21" t="-71" r="-2411"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6041662" y="6010392"/>
                <a:ext cx="235833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6041662" y="6010392"/>
                <a:ext cx="2358338" cy="298928"/>
              </a:xfrm>
              <a:prstGeom prst="rect">
                <a:avLst/>
              </a:prstGeom>
              <a:blipFill rotWithShape="1">
                <a:blip r:embed="rId16"/>
                <a:stretch>
                  <a:fillRect l="-12" t="-39" r="-1364" b="199"/>
                </a:stretch>
              </a:blipFill>
            </p:spPr>
            <p:txBody>
              <a:bodyPr/>
              <a:lstStyle/>
              <a:p>
                <a:r>
                  <a:rPr lang="zh-CN" altLang="en-US">
                    <a:noFill/>
                  </a:rPr>
                  <a:t> </a:t>
                </a:r>
              </a:p>
            </p:txBody>
          </p:sp>
        </mc:Fallback>
      </mc:AlternateContent>
      <p:sp>
        <p:nvSpPr>
          <p:cNvPr id="57" name="TextBox 56"/>
          <p:cNvSpPr txBox="1"/>
          <p:nvPr/>
        </p:nvSpPr>
        <p:spPr>
          <a:xfrm>
            <a:off x="5984969" y="5177640"/>
            <a:ext cx="1114408" cy="369332"/>
          </a:xfrm>
          <a:prstGeom prst="rect">
            <a:avLst/>
          </a:prstGeom>
          <a:noFill/>
        </p:spPr>
        <p:txBody>
          <a:bodyPr wrap="none" rtlCol="0">
            <a:spAutoFit/>
          </a:bodyPr>
          <a:lstStyle/>
          <a:p>
            <a:r>
              <a:rPr lang="en-GB" dirty="0" smtClean="0"/>
              <a:t>Net force: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4"/>
          <p:cNvSpPr>
            <a:spLocks noGrp="1"/>
          </p:cNvSpPr>
          <p:nvPr>
            <p:ph type="title"/>
          </p:nvPr>
        </p:nvSpPr>
        <p:spPr>
          <a:xfrm>
            <a:off x="636588" y="15050"/>
            <a:ext cx="8229600" cy="1143000"/>
          </a:xfrm>
        </p:spPr>
        <p:txBody>
          <a:bodyPr/>
          <a:lstStyle/>
          <a:p>
            <a:r>
              <a:rPr lang="en-GB" sz="3200" dirty="0" smtClean="0"/>
              <a:t>A trick useful to describe components of vectors </a:t>
            </a:r>
            <a:endParaRPr lang="en-US" sz="3200" dirty="0"/>
          </a:p>
        </p:txBody>
      </p:sp>
      <p:cxnSp>
        <p:nvCxnSpPr>
          <p:cNvPr id="8" name="Straight Arrow Connector 7"/>
          <p:cNvCxnSpPr/>
          <p:nvPr/>
        </p:nvCxnSpPr>
        <p:spPr>
          <a:xfrm flipV="1">
            <a:off x="755576" y="1250139"/>
            <a:ext cx="2664296" cy="20348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19872" y="1342229"/>
            <a:ext cx="0" cy="19427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5576" y="3284984"/>
            <a:ext cx="2664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240971" y="2782389"/>
            <a:ext cx="251983" cy="483325"/>
          </a:xfrm>
          <a:custGeom>
            <a:avLst/>
            <a:gdLst>
              <a:gd name="connsiteX0" fmla="*/ 0 w 251983"/>
              <a:gd name="connsiteY0" fmla="*/ 483325 h 483325"/>
              <a:gd name="connsiteX1" fmla="*/ 248195 w 251983"/>
              <a:gd name="connsiteY1" fmla="*/ 300445 h 483325"/>
              <a:gd name="connsiteX2" fmla="*/ 156755 w 251983"/>
              <a:gd name="connsiteY2" fmla="*/ 0 h 483325"/>
              <a:gd name="connsiteX3" fmla="*/ 156755 w 251983"/>
              <a:gd name="connsiteY3" fmla="*/ 0 h 483325"/>
            </a:gdLst>
            <a:ahLst/>
            <a:cxnLst>
              <a:cxn ang="0">
                <a:pos x="connsiteX0" y="connsiteY0"/>
              </a:cxn>
              <a:cxn ang="0">
                <a:pos x="connsiteX1" y="connsiteY1"/>
              </a:cxn>
              <a:cxn ang="0">
                <a:pos x="connsiteX2" y="connsiteY2"/>
              </a:cxn>
              <a:cxn ang="0">
                <a:pos x="connsiteX3" y="connsiteY3"/>
              </a:cxn>
            </a:cxnLst>
            <a:rect l="l" t="t" r="r" b="b"/>
            <a:pathLst>
              <a:path w="251983" h="483325">
                <a:moveTo>
                  <a:pt x="0" y="483325"/>
                </a:moveTo>
                <a:cubicBezTo>
                  <a:pt x="111034" y="432162"/>
                  <a:pt x="222069" y="380999"/>
                  <a:pt x="248195" y="300445"/>
                </a:cubicBezTo>
                <a:cubicBezTo>
                  <a:pt x="274321" y="219891"/>
                  <a:pt x="156755" y="0"/>
                  <a:pt x="156755" y="0"/>
                </a:cubicBezTo>
                <a:lnTo>
                  <a:pt x="15675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1641412" y="2885551"/>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641412" y="2885551"/>
                <a:ext cx="194284" cy="276999"/>
              </a:xfrm>
              <a:prstGeom prst="rect">
                <a:avLst/>
              </a:prstGeom>
              <a:blipFill rotWithShape="1">
                <a:blip r:embed="rId1"/>
                <a:stretch>
                  <a:fillRect l="-294" t="-40" r="-15407"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584523" y="1713090"/>
                <a:ext cx="460895"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GB" sz="4000" b="0" i="1" smtClean="0">
                              <a:solidFill>
                                <a:srgbClr val="FF0000"/>
                              </a:solidFill>
                              <a:latin typeface="Cambria Math" panose="02040503050406030204" pitchFamily="18" charset="0"/>
                            </a:rPr>
                            <m:t>𝐹</m:t>
                          </m:r>
                        </m:e>
                      </m:acc>
                    </m:oMath>
                  </m:oMathPara>
                </a14:m>
                <a:endParaRPr lang="en-US" sz="4000" dirty="0"/>
              </a:p>
            </p:txBody>
          </p:sp>
        </mc:Choice>
        <mc:Fallback>
          <p:sp>
            <p:nvSpPr>
              <p:cNvPr id="18" name="TextBox 17"/>
              <p:cNvSpPr txBox="1">
                <a:spLocks noRot="1" noChangeAspect="1" noMove="1" noResize="1" noEditPoints="1" noAdjustHandles="1" noChangeArrowheads="1" noChangeShapeType="1" noTextEdit="1"/>
              </p:cNvSpPr>
              <p:nvPr/>
            </p:nvSpPr>
            <p:spPr>
              <a:xfrm>
                <a:off x="1584523" y="1713090"/>
                <a:ext cx="460895" cy="690254"/>
              </a:xfrm>
              <a:prstGeom prst="rect">
                <a:avLst/>
              </a:prstGeom>
              <a:blipFill rotWithShape="1">
                <a:blip r:embed="rId2"/>
                <a:stretch>
                  <a:fillRect l="-43" t="-72" r="-14173" b="73"/>
                </a:stretch>
              </a:blipFill>
            </p:spPr>
            <p:txBody>
              <a:bodyPr/>
              <a:lstStyle/>
              <a:p>
                <a:r>
                  <a:rPr lang="zh-CN" altLang="en-US">
                    <a:noFill/>
                  </a:rPr>
                  <a:t> </a:t>
                </a:r>
              </a:p>
            </p:txBody>
          </p:sp>
        </mc:Fallback>
      </mc:AlternateContent>
      <p:sp>
        <p:nvSpPr>
          <p:cNvPr id="22" name="Right Brace 21"/>
          <p:cNvSpPr/>
          <p:nvPr/>
        </p:nvSpPr>
        <p:spPr>
          <a:xfrm>
            <a:off x="3742533" y="1342229"/>
            <a:ext cx="505394" cy="190767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1715955" y="4157016"/>
                <a:ext cx="99411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𝐹</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cos</m:t>
                          </m:r>
                        </m:fName>
                        <m:e>
                          <m:r>
                            <a:rPr lang="en-GB" sz="2400" b="0" i="1" smtClean="0">
                              <a:latin typeface="Cambria Math" panose="02040503050406030204" pitchFamily="18" charset="0"/>
                              <a:ea typeface="Cambria Math" panose="02040503050406030204" pitchFamily="18" charset="0"/>
                            </a:rPr>
                            <m:t>𝜃</m:t>
                          </m:r>
                        </m:e>
                      </m:func>
                    </m:oMath>
                  </m:oMathPara>
                </a14:m>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715955" y="4157016"/>
                <a:ext cx="994118" cy="369332"/>
              </a:xfrm>
              <a:prstGeom prst="rect">
                <a:avLst/>
              </a:prstGeom>
              <a:blipFill rotWithShape="1">
                <a:blip r:embed="rId3"/>
                <a:stretch>
                  <a:fillRect l="-19" t="-83" r="-458" b="18"/>
                </a:stretch>
              </a:blipFill>
            </p:spPr>
            <p:txBody>
              <a:bodyPr/>
              <a:lstStyle/>
              <a:p>
                <a:r>
                  <a:rPr lang="zh-CN" altLang="en-US">
                    <a:noFill/>
                  </a:rPr>
                  <a:t> </a:t>
                </a:r>
              </a:p>
            </p:txBody>
          </p:sp>
        </mc:Fallback>
      </mc:AlternateContent>
      <p:sp>
        <p:nvSpPr>
          <p:cNvPr id="25" name="Right Brace 24"/>
          <p:cNvSpPr/>
          <p:nvPr/>
        </p:nvSpPr>
        <p:spPr>
          <a:xfrm rot="5400000">
            <a:off x="1696247" y="2472652"/>
            <a:ext cx="698340" cy="25678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4379619" y="2129061"/>
                <a:ext cx="126778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solidFill>
                            <a:srgbClr val="00B050"/>
                          </a:solidFill>
                          <a:latin typeface="Cambria Math" panose="02040503050406030204" pitchFamily="18" charset="0"/>
                        </a:rPr>
                        <m:t>𝐹</m:t>
                      </m:r>
                      <m:func>
                        <m:funcPr>
                          <m:ctrlPr>
                            <a:rPr lang="en-GB" sz="3200" b="0" i="1" smtClean="0">
                              <a:solidFill>
                                <a:srgbClr val="00B050"/>
                              </a:solidFill>
                              <a:latin typeface="Cambria Math" panose="02040503050406030204" pitchFamily="18" charset="0"/>
                            </a:rPr>
                          </m:ctrlPr>
                        </m:funcPr>
                        <m:fName>
                          <m:r>
                            <m:rPr>
                              <m:sty m:val="p"/>
                            </m:rPr>
                            <a:rPr lang="en-GB" sz="3200" b="0" i="0" smtClean="0">
                              <a:solidFill>
                                <a:srgbClr val="00B050"/>
                              </a:solidFill>
                              <a:latin typeface="Cambria Math" panose="02040503050406030204" pitchFamily="18" charset="0"/>
                            </a:rPr>
                            <m:t>sin</m:t>
                          </m:r>
                        </m:fName>
                        <m:e>
                          <m:r>
                            <a:rPr lang="en-GB" sz="3200" b="0" i="1" smtClean="0">
                              <a:solidFill>
                                <a:srgbClr val="00B050"/>
                              </a:solidFill>
                              <a:latin typeface="Cambria Math" panose="02040503050406030204" pitchFamily="18" charset="0"/>
                              <a:ea typeface="Cambria Math" panose="02040503050406030204" pitchFamily="18" charset="0"/>
                            </a:rPr>
                            <m:t>𝜃</m:t>
                          </m:r>
                        </m:e>
                      </m:func>
                    </m:oMath>
                  </m:oMathPara>
                </a14:m>
                <a:endParaRPr lang="en-US" sz="3200" dirty="0">
                  <a:solidFill>
                    <a:srgbClr val="00B05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379619" y="2129061"/>
                <a:ext cx="1267783" cy="492443"/>
              </a:xfrm>
              <a:prstGeom prst="rect">
                <a:avLst/>
              </a:prstGeom>
              <a:blipFill rotWithShape="1">
                <a:blip r:embed="rId4"/>
                <a:stretch>
                  <a:fillRect l="-2" t="-110" r="-624" b="45"/>
                </a:stretch>
              </a:blipFill>
            </p:spPr>
            <p:txBody>
              <a:bodyPr/>
              <a:lstStyle/>
              <a:p>
                <a:r>
                  <a:rPr lang="zh-CN" altLang="en-US">
                    <a:noFill/>
                  </a:rPr>
                  <a:t> </a:t>
                </a:r>
              </a:p>
            </p:txBody>
          </p:sp>
        </mc:Fallback>
      </mc:AlternateContent>
      <p:sp>
        <p:nvSpPr>
          <p:cNvPr id="27" name="TextBox 26"/>
          <p:cNvSpPr txBox="1"/>
          <p:nvPr/>
        </p:nvSpPr>
        <p:spPr>
          <a:xfrm flipH="1">
            <a:off x="614041" y="5174583"/>
            <a:ext cx="3087261" cy="369332"/>
          </a:xfrm>
          <a:prstGeom prst="rect">
            <a:avLst/>
          </a:prstGeom>
          <a:noFill/>
        </p:spPr>
        <p:txBody>
          <a:bodyPr wrap="square" rtlCol="0">
            <a:spAutoFit/>
          </a:bodyPr>
          <a:lstStyle/>
          <a:p>
            <a:r>
              <a:rPr lang="en-GB" dirty="0" smtClean="0"/>
              <a:t>“SOH – CAH – TOA”</a:t>
            </a:r>
            <a:endParaRPr lang="en-US" dirty="0"/>
          </a:p>
        </p:txBody>
      </p:sp>
      <p:sp>
        <p:nvSpPr>
          <p:cNvPr id="28" name="Right Arrow 27"/>
          <p:cNvSpPr/>
          <p:nvPr/>
        </p:nvSpPr>
        <p:spPr>
          <a:xfrm>
            <a:off x="3024007" y="5043073"/>
            <a:ext cx="610693" cy="54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3784220" y="4975530"/>
                <a:ext cx="2204963"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r>
                            <a:rPr lang="en-GB" b="1" i="0" smtClean="0">
                              <a:latin typeface="Cambria Math" panose="02040503050406030204" pitchFamily="18" charset="0"/>
                            </a:rPr>
                            <m:t>𝐬</m:t>
                          </m:r>
                          <m:r>
                            <m:rPr>
                              <m:sty m:val="p"/>
                            </m:rPr>
                            <a:rPr lang="en-GB" b="0" i="0" smtClean="0">
                              <a:latin typeface="Cambria Math" panose="02040503050406030204" pitchFamily="18" charset="0"/>
                            </a:rPr>
                            <m:t>in</m:t>
                          </m:r>
                        </m:fName>
                        <m:e>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1" i="1" smtClean="0">
                                  <a:latin typeface="Cambria Math" panose="02040503050406030204" pitchFamily="18" charset="0"/>
                                  <a:ea typeface="Cambria Math" panose="02040503050406030204" pitchFamily="18" charset="0"/>
                                </a:rPr>
                                <m:t>𝒐</m:t>
                              </m:r>
                              <m:r>
                                <a:rPr lang="en-GB" b="0" i="1" smtClean="0">
                                  <a:latin typeface="Cambria Math" panose="02040503050406030204" pitchFamily="18" charset="0"/>
                                  <a:ea typeface="Cambria Math" panose="02040503050406030204" pitchFamily="18" charset="0"/>
                                </a:rPr>
                                <m:t>𝑝𝑝𝑜𝑠𝑖𝑡𝑒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𝑠𝑖𝑑𝑒</m:t>
                              </m:r>
                            </m:num>
                            <m:den>
                              <m:r>
                                <a:rPr lang="en-GB" b="1" i="1" smtClean="0">
                                  <a:latin typeface="Cambria Math" panose="02040503050406030204" pitchFamily="18" charset="0"/>
                                  <a:ea typeface="Cambria Math" panose="02040503050406030204" pitchFamily="18" charset="0"/>
                                </a:rPr>
                                <m:t>𝒉</m:t>
                              </m:r>
                              <m:r>
                                <a:rPr lang="en-GB" b="0" i="1" smtClean="0">
                                  <a:latin typeface="Cambria Math" panose="02040503050406030204" pitchFamily="18" charset="0"/>
                                  <a:ea typeface="Cambria Math" panose="02040503050406030204" pitchFamily="18" charset="0"/>
                                </a:rPr>
                                <m:t>𝑦𝑝𝑜𝑡𝑒𝑛𝑢𝑠𝑒</m:t>
                              </m:r>
                            </m:den>
                          </m:f>
                        </m:e>
                      </m:fun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3784220" y="4975530"/>
                <a:ext cx="2204963" cy="573234"/>
              </a:xfrm>
              <a:prstGeom prst="rect">
                <a:avLst/>
              </a:prstGeom>
              <a:blipFill rotWithShape="1">
                <a:blip r:embed="rId5"/>
                <a:stretch>
                  <a:fillRect l="-12" t="-53" r="-1129"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516216" y="4941168"/>
                <a:ext cx="2314544"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r>
                            <a:rPr lang="en-GB" b="1" i="0" smtClean="0">
                              <a:latin typeface="Cambria Math" panose="02040503050406030204" pitchFamily="18" charset="0"/>
                            </a:rPr>
                            <m:t>𝐜</m:t>
                          </m:r>
                          <m:r>
                            <m:rPr>
                              <m:sty m:val="p"/>
                            </m:rPr>
                            <a:rPr lang="en-GB" b="0" i="0" smtClean="0">
                              <a:latin typeface="Cambria Math" panose="02040503050406030204" pitchFamily="18" charset="0"/>
                            </a:rPr>
                            <m:t>os</m:t>
                          </m:r>
                        </m:fName>
                        <m:e>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1" i="1" smtClean="0">
                                  <a:latin typeface="Cambria Math" panose="02040503050406030204" pitchFamily="18" charset="0"/>
                                  <a:ea typeface="Cambria Math" panose="02040503050406030204" pitchFamily="18" charset="0"/>
                                </a:rPr>
                                <m:t>𝒂</m:t>
                              </m:r>
                              <m:r>
                                <a:rPr lang="en-GB" b="0" i="1" smtClean="0">
                                  <a:latin typeface="Cambria Math" panose="02040503050406030204" pitchFamily="18" charset="0"/>
                                  <a:ea typeface="Cambria Math" panose="02040503050406030204" pitchFamily="18" charset="0"/>
                                </a:rPr>
                                <m:t>𝑑𝑗𝑎𝑐𝑒𝑛𝑡</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𝑠𝑖𝑑𝑒</m:t>
                              </m:r>
                            </m:num>
                            <m:den>
                              <m:r>
                                <a:rPr lang="en-GB" b="1" i="1" smtClean="0">
                                  <a:latin typeface="Cambria Math" panose="02040503050406030204" pitchFamily="18" charset="0"/>
                                  <a:ea typeface="Cambria Math" panose="02040503050406030204" pitchFamily="18" charset="0"/>
                                </a:rPr>
                                <m:t>𝒉</m:t>
                              </m:r>
                              <m:r>
                                <a:rPr lang="en-GB" b="0" i="1" smtClean="0">
                                  <a:latin typeface="Cambria Math" panose="02040503050406030204" pitchFamily="18" charset="0"/>
                                  <a:ea typeface="Cambria Math" panose="02040503050406030204" pitchFamily="18" charset="0"/>
                                </a:rPr>
                                <m:t>𝑦𝑝𝑜𝑡𝑒𝑛𝑢𝑠𝑒</m:t>
                              </m:r>
                            </m:den>
                          </m:f>
                        </m:e>
                      </m:fun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516216" y="4941168"/>
                <a:ext cx="2314544" cy="573234"/>
              </a:xfrm>
              <a:prstGeom prst="rect">
                <a:avLst/>
              </a:prstGeom>
              <a:blipFill rotWithShape="1">
                <a:blip r:embed="rId6"/>
                <a:stretch>
                  <a:fillRect l="-21" t="-41" r="-90"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684322" y="5778872"/>
                <a:ext cx="2292871" cy="5744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r>
                            <a:rPr lang="en-GB" b="1" i="0" smtClean="0">
                              <a:latin typeface="Cambria Math" panose="02040503050406030204" pitchFamily="18" charset="0"/>
                            </a:rPr>
                            <m:t>𝐭</m:t>
                          </m:r>
                          <m:r>
                            <m:rPr>
                              <m:sty m:val="p"/>
                            </m:rPr>
                            <a:rPr lang="en-GB" b="0" i="0" smtClean="0">
                              <a:latin typeface="Cambria Math" panose="02040503050406030204" pitchFamily="18" charset="0"/>
                            </a:rPr>
                            <m:t>a</m:t>
                          </m:r>
                          <m:r>
                            <a:rPr lang="en-GB" b="0" i="1" smtClean="0">
                              <a:latin typeface="Cambria Math" panose="02040503050406030204" pitchFamily="18" charset="0"/>
                            </a:rPr>
                            <m:t>𝑛</m:t>
                          </m:r>
                        </m:fName>
                        <m:e>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1" i="1" smtClean="0">
                                  <a:latin typeface="Cambria Math" panose="02040503050406030204" pitchFamily="18" charset="0"/>
                                  <a:ea typeface="Cambria Math" panose="02040503050406030204" pitchFamily="18" charset="0"/>
                                </a:rPr>
                                <m:t>𝒐</m:t>
                              </m:r>
                              <m:r>
                                <a:rPr lang="en-GB" b="0" i="1" smtClean="0">
                                  <a:latin typeface="Cambria Math" panose="02040503050406030204" pitchFamily="18" charset="0"/>
                                  <a:ea typeface="Cambria Math" panose="02040503050406030204" pitchFamily="18" charset="0"/>
                                </a:rPr>
                                <m:t>𝑝𝑝𝑜𝑠𝑖𝑡𝑒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𝑠𝑖𝑑𝑒</m:t>
                              </m:r>
                            </m:num>
                            <m:den>
                              <m:r>
                                <a:rPr lang="en-GB" b="1" i="1" smtClean="0">
                                  <a:latin typeface="Cambria Math" panose="02040503050406030204" pitchFamily="18" charset="0"/>
                                  <a:ea typeface="Cambria Math" panose="02040503050406030204" pitchFamily="18" charset="0"/>
                                </a:rPr>
                                <m:t>𝒂</m:t>
                              </m:r>
                              <m:r>
                                <a:rPr lang="en-GB" b="0" i="1" smtClean="0">
                                  <a:latin typeface="Cambria Math" panose="02040503050406030204" pitchFamily="18" charset="0"/>
                                  <a:ea typeface="Cambria Math" panose="02040503050406030204" pitchFamily="18" charset="0"/>
                                </a:rPr>
                                <m:t>𝑑𝑗𝑎𝑐𝑒𝑛𝑡</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𝑠𝑖𝑑𝑒</m:t>
                              </m:r>
                            </m:den>
                          </m:f>
                        </m:e>
                      </m:func>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684322" y="5778872"/>
                <a:ext cx="2292871" cy="574453"/>
              </a:xfrm>
              <a:prstGeom prst="rect">
                <a:avLst/>
              </a:prstGeom>
              <a:blipFill rotWithShape="1">
                <a:blip r:embed="rId7"/>
                <a:stretch>
                  <a:fillRect l="-2" t="-65" r="-584" b="26"/>
                </a:stretch>
              </a:blipFill>
            </p:spPr>
            <p:txBody>
              <a:bodyPr/>
              <a:lstStyle/>
              <a:p>
                <a:r>
                  <a:rPr lang="zh-CN" altLang="en-US">
                    <a:noFill/>
                  </a:rPr>
                  <a:t> </a:t>
                </a:r>
              </a:p>
            </p:txBody>
          </p:sp>
        </mc:Fallback>
      </mc:AlternateContent>
      <p:sp>
        <p:nvSpPr>
          <p:cNvPr id="2" name="TextBox 1"/>
          <p:cNvSpPr txBox="1"/>
          <p:nvPr/>
        </p:nvSpPr>
        <p:spPr>
          <a:xfrm>
            <a:off x="755576" y="4725144"/>
            <a:ext cx="1261884" cy="369332"/>
          </a:xfrm>
          <a:prstGeom prst="rect">
            <a:avLst/>
          </a:prstGeom>
          <a:noFill/>
        </p:spPr>
        <p:txBody>
          <a:bodyPr wrap="none" rtlCol="0">
            <a:spAutoFit/>
          </a:bodyPr>
          <a:lstStyle/>
          <a:p>
            <a:r>
              <a:rPr lang="en-GB" dirty="0" smtClean="0"/>
              <a:t>Remember:</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76"/>
            <a:ext cx="8229600" cy="1143000"/>
          </a:xfrm>
        </p:spPr>
        <p:txBody>
          <a:bodyPr/>
          <a:lstStyle/>
          <a:p>
            <a:r>
              <a:rPr lang="en-GB" sz="3600" dirty="0" smtClean="0"/>
              <a:t>Another way to describe a free  body diagram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3131840" y="1984264"/>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189690"/>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570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968061" y="2003316"/>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4968061" y="2003316"/>
                <a:ext cx="387798" cy="553998"/>
              </a:xfrm>
              <a:prstGeom prst="rect">
                <a:avLst/>
              </a:prstGeom>
              <a:blipFill rotWithShape="1">
                <a:blip r:embed="rId1"/>
                <a:stretch>
                  <a:fillRect l="-118" t="-95" r="-16305" b="-84"/>
                </a:stretch>
              </a:blipFill>
            </p:spPr>
            <p:txBody>
              <a:bodyPr/>
              <a:lstStyle/>
              <a:p>
                <a:r>
                  <a:rPr lang="zh-CN" altLang="en-US">
                    <a:noFill/>
                  </a:rPr>
                  <a:t> </a:t>
                </a:r>
              </a:p>
            </p:txBody>
          </p:sp>
        </mc:Fallback>
      </mc:AlternateContent>
      <p:cxnSp>
        <p:nvCxnSpPr>
          <p:cNvPr id="9" name="Straight Arrow Connector 8"/>
          <p:cNvCxnSpPr/>
          <p:nvPr/>
        </p:nvCxnSpPr>
        <p:spPr>
          <a:xfrm>
            <a:off x="5109272" y="2780928"/>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373435" y="3323500"/>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373435" y="3323500"/>
                <a:ext cx="574388" cy="677108"/>
              </a:xfrm>
              <a:prstGeom prst="rect">
                <a:avLst/>
              </a:prstGeom>
              <a:blipFill rotWithShape="1">
                <a:blip r:embed="rId2"/>
                <a:stretch>
                  <a:fillRect l="-11" t="-80" r="-1286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246697" y="1572129"/>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4246697" y="1572129"/>
                <a:ext cx="399660" cy="621324"/>
              </a:xfrm>
              <a:prstGeom prst="rect">
                <a:avLst/>
              </a:prstGeom>
              <a:blipFill rotWithShape="1">
                <a:blip r:embed="rId3"/>
                <a:stretch>
                  <a:fillRect l="-113" t="-81" r="-15714" b="26"/>
                </a:stretch>
              </a:blipFill>
            </p:spPr>
            <p:txBody>
              <a:bodyPr/>
              <a:lstStyle/>
              <a:p>
                <a:r>
                  <a:rPr lang="zh-CN" altLang="en-US">
                    <a:noFill/>
                  </a:rPr>
                  <a:t> </a:t>
                </a:r>
              </a:p>
            </p:txBody>
          </p:sp>
        </mc:Fallback>
      </mc:AlternateContent>
      <p:cxnSp>
        <p:nvCxnSpPr>
          <p:cNvPr id="12" name="Straight Arrow Connector 11"/>
          <p:cNvCxnSpPr/>
          <p:nvPr/>
        </p:nvCxnSpPr>
        <p:spPr>
          <a:xfrm flipV="1">
            <a:off x="3131840" y="1322348"/>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984264"/>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591630" y="10330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91630" y="1033080"/>
                <a:ext cx="191526" cy="276999"/>
              </a:xfrm>
              <a:prstGeom prst="rect">
                <a:avLst/>
              </a:prstGeom>
              <a:blipFill rotWithShape="1">
                <a:blip r:embed="rId4"/>
                <a:stretch>
                  <a:fillRect l="-37" t="-206" r="-16337"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687393" y="22515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687393" y="2251572"/>
                <a:ext cx="188128" cy="276999"/>
              </a:xfrm>
              <a:prstGeom prst="rect">
                <a:avLst/>
              </a:prstGeom>
              <a:blipFill rotWithShape="1">
                <a:blip r:embed="rId5"/>
                <a:stretch>
                  <a:fillRect l="-310" t="-179" r="-15803"/>
                </a:stretch>
              </a:blipFill>
            </p:spPr>
            <p:txBody>
              <a:bodyPr/>
              <a:lstStyle/>
              <a:p>
                <a:r>
                  <a:rPr lang="zh-CN" altLang="en-US">
                    <a:noFill/>
                  </a:rPr>
                  <a:t> </a:t>
                </a:r>
              </a:p>
            </p:txBody>
          </p:sp>
        </mc:Fallback>
      </mc:AlternateContent>
      <p:sp>
        <p:nvSpPr>
          <p:cNvPr id="16" name="Freeform 15"/>
          <p:cNvSpPr/>
          <p:nvPr/>
        </p:nvSpPr>
        <p:spPr>
          <a:xfrm>
            <a:off x="5868778" y="4203286"/>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5480145" y="4147646"/>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5480145" y="4147646"/>
                <a:ext cx="388633" cy="553998"/>
              </a:xfrm>
              <a:prstGeom prst="rect">
                <a:avLst/>
              </a:prstGeom>
              <a:blipFill rotWithShape="1">
                <a:blip r:embed="rId6"/>
                <a:stretch>
                  <a:fillRect l="-24" t="-83" r="-15658" b="19"/>
                </a:stretch>
              </a:blipFill>
            </p:spPr>
            <p:txBody>
              <a:bodyPr/>
              <a:lstStyle/>
              <a:p>
                <a:r>
                  <a:rPr lang="zh-CN" altLang="en-US">
                    <a:noFill/>
                  </a:rPr>
                  <a:t> </a:t>
                </a:r>
              </a:p>
            </p:txBody>
          </p:sp>
        </mc:Fallback>
      </mc:AlternateContent>
      <p:cxnSp>
        <p:nvCxnSpPr>
          <p:cNvPr id="20" name="Straight Arrow Connector 19"/>
          <p:cNvCxnSpPr/>
          <p:nvPr/>
        </p:nvCxnSpPr>
        <p:spPr>
          <a:xfrm flipV="1">
            <a:off x="4739899" y="2295741"/>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893976" y="1872615"/>
            <a:ext cx="670673" cy="494998"/>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388028" y="692696"/>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577941" y="4860960"/>
            <a:ext cx="7330008"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tension force is represented at the point of contact between the rope and the body (because it is where is applied the tension force) </a:t>
            </a:r>
            <a:endParaRPr lang="en-GB"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76"/>
            <a:ext cx="8229600" cy="1143000"/>
          </a:xfrm>
        </p:spPr>
        <p:txBody>
          <a:bodyPr/>
          <a:lstStyle/>
          <a:p>
            <a:r>
              <a:rPr lang="en-GB" sz="3600" dirty="0" smtClean="0"/>
              <a:t>Another way to describe a free  body diagram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3131840" y="1984264"/>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189690"/>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570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968061" y="2003316"/>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4968061" y="2003316"/>
                <a:ext cx="387798" cy="553998"/>
              </a:xfrm>
              <a:prstGeom prst="rect">
                <a:avLst/>
              </a:prstGeom>
              <a:blipFill rotWithShape="1">
                <a:blip r:embed="rId1"/>
                <a:stretch>
                  <a:fillRect l="-118" t="-95" r="-16305" b="-84"/>
                </a:stretch>
              </a:blipFill>
            </p:spPr>
            <p:txBody>
              <a:bodyPr/>
              <a:lstStyle/>
              <a:p>
                <a:r>
                  <a:rPr lang="zh-CN" altLang="en-US">
                    <a:noFill/>
                  </a:rPr>
                  <a:t> </a:t>
                </a:r>
              </a:p>
            </p:txBody>
          </p:sp>
        </mc:Fallback>
      </mc:AlternateContent>
      <p:cxnSp>
        <p:nvCxnSpPr>
          <p:cNvPr id="9" name="Straight Arrow Connector 8"/>
          <p:cNvCxnSpPr/>
          <p:nvPr/>
        </p:nvCxnSpPr>
        <p:spPr>
          <a:xfrm>
            <a:off x="5109272" y="2780928"/>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373435" y="3323500"/>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373435" y="3323500"/>
                <a:ext cx="574388" cy="677108"/>
              </a:xfrm>
              <a:prstGeom prst="rect">
                <a:avLst/>
              </a:prstGeom>
              <a:blipFill rotWithShape="1">
                <a:blip r:embed="rId2"/>
                <a:stretch>
                  <a:fillRect l="-11" t="-80" r="-1286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246697" y="1572129"/>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4246697" y="1572129"/>
                <a:ext cx="399660" cy="621324"/>
              </a:xfrm>
              <a:prstGeom prst="rect">
                <a:avLst/>
              </a:prstGeom>
              <a:blipFill rotWithShape="1">
                <a:blip r:embed="rId3"/>
                <a:stretch>
                  <a:fillRect l="-113" t="-81" r="-15714" b="26"/>
                </a:stretch>
              </a:blipFill>
            </p:spPr>
            <p:txBody>
              <a:bodyPr/>
              <a:lstStyle/>
              <a:p>
                <a:r>
                  <a:rPr lang="zh-CN" altLang="en-US">
                    <a:noFill/>
                  </a:rPr>
                  <a:t> </a:t>
                </a:r>
              </a:p>
            </p:txBody>
          </p:sp>
        </mc:Fallback>
      </mc:AlternateContent>
      <p:cxnSp>
        <p:nvCxnSpPr>
          <p:cNvPr id="12" name="Straight Arrow Connector 11"/>
          <p:cNvCxnSpPr/>
          <p:nvPr/>
        </p:nvCxnSpPr>
        <p:spPr>
          <a:xfrm flipV="1">
            <a:off x="3131840" y="1322348"/>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984264"/>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591630" y="10330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91630" y="1033080"/>
                <a:ext cx="191526" cy="276999"/>
              </a:xfrm>
              <a:prstGeom prst="rect">
                <a:avLst/>
              </a:prstGeom>
              <a:blipFill rotWithShape="1">
                <a:blip r:embed="rId4"/>
                <a:stretch>
                  <a:fillRect l="-37" t="-206" r="-16337"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687393" y="22515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687393" y="2251572"/>
                <a:ext cx="188128" cy="276999"/>
              </a:xfrm>
              <a:prstGeom prst="rect">
                <a:avLst/>
              </a:prstGeom>
              <a:blipFill rotWithShape="1">
                <a:blip r:embed="rId5"/>
                <a:stretch>
                  <a:fillRect l="-310" t="-179" r="-15803"/>
                </a:stretch>
              </a:blipFill>
            </p:spPr>
            <p:txBody>
              <a:bodyPr/>
              <a:lstStyle/>
              <a:p>
                <a:r>
                  <a:rPr lang="zh-CN" altLang="en-US">
                    <a:noFill/>
                  </a:rPr>
                  <a:t> </a:t>
                </a:r>
              </a:p>
            </p:txBody>
          </p:sp>
        </mc:Fallback>
      </mc:AlternateContent>
      <p:sp>
        <p:nvSpPr>
          <p:cNvPr id="16" name="Freeform 15"/>
          <p:cNvSpPr/>
          <p:nvPr/>
        </p:nvSpPr>
        <p:spPr>
          <a:xfrm>
            <a:off x="5868778" y="4203286"/>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5480145" y="4147646"/>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5480145" y="4147646"/>
                <a:ext cx="388633" cy="553998"/>
              </a:xfrm>
              <a:prstGeom prst="rect">
                <a:avLst/>
              </a:prstGeom>
              <a:blipFill rotWithShape="1">
                <a:blip r:embed="rId6"/>
                <a:stretch>
                  <a:fillRect l="-24" t="-83" r="-15658" b="19"/>
                </a:stretch>
              </a:blipFill>
            </p:spPr>
            <p:txBody>
              <a:bodyPr/>
              <a:lstStyle/>
              <a:p>
                <a:r>
                  <a:rPr lang="zh-CN" altLang="en-US">
                    <a:noFill/>
                  </a:rPr>
                  <a:t> </a:t>
                </a:r>
              </a:p>
            </p:txBody>
          </p:sp>
        </mc:Fallback>
      </mc:AlternateContent>
      <p:cxnSp>
        <p:nvCxnSpPr>
          <p:cNvPr id="20" name="Straight Arrow Connector 19"/>
          <p:cNvCxnSpPr/>
          <p:nvPr/>
        </p:nvCxnSpPr>
        <p:spPr>
          <a:xfrm flipV="1">
            <a:off x="4739899" y="2295741"/>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893976" y="1872615"/>
            <a:ext cx="670673" cy="494998"/>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388028" y="692696"/>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577941" y="4860960"/>
            <a:ext cx="7330008"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tension force is represented at the point of contact between the rope and the body (because it is where is applied the tension force) </a:t>
            </a:r>
            <a:endParaRPr lang="en-GB" dirty="0" smtClean="0"/>
          </a:p>
          <a:p>
            <a:pPr marL="285750" indent="-285750">
              <a:buFont typeface="Arial" panose="020B0604020202020204" pitchFamily="34" charset="0"/>
              <a:buChar char="•"/>
            </a:pPr>
            <a:r>
              <a:rPr lang="en-GB" dirty="0" smtClean="0"/>
              <a:t>The normal force is applied at the contact between the body and the surface at its middle (because it is the sum of all the normal force exerted on each point of contact between the body and the surface)</a:t>
            </a:r>
            <a:endParaRPr lang="en-GB"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76"/>
            <a:ext cx="8229600" cy="1143000"/>
          </a:xfrm>
        </p:spPr>
        <p:txBody>
          <a:bodyPr/>
          <a:lstStyle/>
          <a:p>
            <a:r>
              <a:rPr lang="en-GB" sz="3600" dirty="0" smtClean="0"/>
              <a:t>Another way to describe a free  body diagram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3131840" y="1984264"/>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189690"/>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570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968061" y="2003316"/>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4968061" y="2003316"/>
                <a:ext cx="387798" cy="553998"/>
              </a:xfrm>
              <a:prstGeom prst="rect">
                <a:avLst/>
              </a:prstGeom>
              <a:blipFill rotWithShape="1">
                <a:blip r:embed="rId1"/>
                <a:stretch>
                  <a:fillRect l="-118" t="-95" r="-16305" b="-84"/>
                </a:stretch>
              </a:blipFill>
            </p:spPr>
            <p:txBody>
              <a:bodyPr/>
              <a:lstStyle/>
              <a:p>
                <a:r>
                  <a:rPr lang="zh-CN" altLang="en-US">
                    <a:noFill/>
                  </a:rPr>
                  <a:t> </a:t>
                </a:r>
              </a:p>
            </p:txBody>
          </p:sp>
        </mc:Fallback>
      </mc:AlternateContent>
      <p:cxnSp>
        <p:nvCxnSpPr>
          <p:cNvPr id="9" name="Straight Arrow Connector 8"/>
          <p:cNvCxnSpPr/>
          <p:nvPr/>
        </p:nvCxnSpPr>
        <p:spPr>
          <a:xfrm>
            <a:off x="5109272" y="2780928"/>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373435" y="3323500"/>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373435" y="3323500"/>
                <a:ext cx="574388" cy="677108"/>
              </a:xfrm>
              <a:prstGeom prst="rect">
                <a:avLst/>
              </a:prstGeom>
              <a:blipFill rotWithShape="1">
                <a:blip r:embed="rId2"/>
                <a:stretch>
                  <a:fillRect l="-11" t="-80" r="-1286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246697" y="1572129"/>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4246697" y="1572129"/>
                <a:ext cx="399660" cy="621324"/>
              </a:xfrm>
              <a:prstGeom prst="rect">
                <a:avLst/>
              </a:prstGeom>
              <a:blipFill rotWithShape="1">
                <a:blip r:embed="rId3"/>
                <a:stretch>
                  <a:fillRect l="-113" t="-81" r="-15714" b="26"/>
                </a:stretch>
              </a:blipFill>
            </p:spPr>
            <p:txBody>
              <a:bodyPr/>
              <a:lstStyle/>
              <a:p>
                <a:r>
                  <a:rPr lang="zh-CN" altLang="en-US">
                    <a:noFill/>
                  </a:rPr>
                  <a:t> </a:t>
                </a:r>
              </a:p>
            </p:txBody>
          </p:sp>
        </mc:Fallback>
      </mc:AlternateContent>
      <p:cxnSp>
        <p:nvCxnSpPr>
          <p:cNvPr id="12" name="Straight Arrow Connector 11"/>
          <p:cNvCxnSpPr/>
          <p:nvPr/>
        </p:nvCxnSpPr>
        <p:spPr>
          <a:xfrm flipV="1">
            <a:off x="3131840" y="1322348"/>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984264"/>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591630" y="10330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91630" y="1033080"/>
                <a:ext cx="191526" cy="276999"/>
              </a:xfrm>
              <a:prstGeom prst="rect">
                <a:avLst/>
              </a:prstGeom>
              <a:blipFill rotWithShape="1">
                <a:blip r:embed="rId4"/>
                <a:stretch>
                  <a:fillRect l="-37" t="-206" r="-16337"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687393" y="22515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687393" y="2251572"/>
                <a:ext cx="188128" cy="276999"/>
              </a:xfrm>
              <a:prstGeom prst="rect">
                <a:avLst/>
              </a:prstGeom>
              <a:blipFill rotWithShape="1">
                <a:blip r:embed="rId5"/>
                <a:stretch>
                  <a:fillRect l="-310" t="-179" r="-15803"/>
                </a:stretch>
              </a:blipFill>
            </p:spPr>
            <p:txBody>
              <a:bodyPr/>
              <a:lstStyle/>
              <a:p>
                <a:r>
                  <a:rPr lang="zh-CN" altLang="en-US">
                    <a:noFill/>
                  </a:rPr>
                  <a:t> </a:t>
                </a:r>
              </a:p>
            </p:txBody>
          </p:sp>
        </mc:Fallback>
      </mc:AlternateContent>
      <p:sp>
        <p:nvSpPr>
          <p:cNvPr id="16" name="Freeform 15"/>
          <p:cNvSpPr/>
          <p:nvPr/>
        </p:nvSpPr>
        <p:spPr>
          <a:xfrm>
            <a:off x="5868778" y="4203286"/>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5480145" y="4147646"/>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5480145" y="4147646"/>
                <a:ext cx="388633" cy="553998"/>
              </a:xfrm>
              <a:prstGeom prst="rect">
                <a:avLst/>
              </a:prstGeom>
              <a:blipFill rotWithShape="1">
                <a:blip r:embed="rId6"/>
                <a:stretch>
                  <a:fillRect l="-24" t="-83" r="-15658" b="19"/>
                </a:stretch>
              </a:blipFill>
            </p:spPr>
            <p:txBody>
              <a:bodyPr/>
              <a:lstStyle/>
              <a:p>
                <a:r>
                  <a:rPr lang="zh-CN" altLang="en-US">
                    <a:noFill/>
                  </a:rPr>
                  <a:t> </a:t>
                </a:r>
              </a:p>
            </p:txBody>
          </p:sp>
        </mc:Fallback>
      </mc:AlternateContent>
      <p:cxnSp>
        <p:nvCxnSpPr>
          <p:cNvPr id="20" name="Straight Arrow Connector 19"/>
          <p:cNvCxnSpPr/>
          <p:nvPr/>
        </p:nvCxnSpPr>
        <p:spPr>
          <a:xfrm flipV="1">
            <a:off x="4739899" y="2295741"/>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893976" y="1872615"/>
            <a:ext cx="670673" cy="494998"/>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388028" y="692696"/>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577941" y="4860960"/>
            <a:ext cx="7330008"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tension force is represented at the point of contact between the rope and the body (because it is where is applied the tension force) </a:t>
            </a:r>
            <a:endParaRPr lang="en-GB" dirty="0" smtClean="0"/>
          </a:p>
          <a:p>
            <a:pPr marL="285750" indent="-285750">
              <a:buFont typeface="Arial" panose="020B0604020202020204" pitchFamily="34" charset="0"/>
              <a:buChar char="•"/>
            </a:pPr>
            <a:r>
              <a:rPr lang="en-GB" dirty="0" smtClean="0"/>
              <a:t>The normal force is applied at the contact between the body and the surface at its middle (because it is the sum of all the normal force exerted on each point of contact between the body and the surface)</a:t>
            </a:r>
            <a:endParaRPr lang="en-GB" dirty="0" smtClean="0"/>
          </a:p>
          <a:p>
            <a:pPr marL="285750" indent="-285750">
              <a:buFont typeface="Arial" panose="020B0604020202020204" pitchFamily="34" charset="0"/>
              <a:buChar char="•"/>
            </a:pPr>
            <a:r>
              <a:rPr lang="en-GB" dirty="0" smtClean="0"/>
              <a:t>The weight is still applied at the center of gravity (because gravity act at distance)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76"/>
            <a:ext cx="8229600" cy="1143000"/>
          </a:xfrm>
        </p:spPr>
        <p:txBody>
          <a:bodyPr/>
          <a:lstStyle/>
          <a:p>
            <a:r>
              <a:rPr lang="en-GB" sz="3600" dirty="0" smtClean="0"/>
              <a:t>Another way to describe a free  body diagram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Isosceles Triangle 4"/>
          <p:cNvSpPr/>
          <p:nvPr/>
        </p:nvSpPr>
        <p:spPr>
          <a:xfrm>
            <a:off x="3131840" y="1984264"/>
            <a:ext cx="3600748" cy="273630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255313">
            <a:off x="4461200" y="2189690"/>
            <a:ext cx="1296144" cy="1156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7570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968061" y="2003316"/>
                <a:ext cx="387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𝑛</m:t>
                          </m:r>
                        </m:e>
                      </m:acc>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4968061" y="2003316"/>
                <a:ext cx="387798" cy="553998"/>
              </a:xfrm>
              <a:prstGeom prst="rect">
                <a:avLst/>
              </a:prstGeom>
              <a:blipFill rotWithShape="1">
                <a:blip r:embed="rId1"/>
                <a:stretch>
                  <a:fillRect l="-118" t="-95" r="-16305" b="-84"/>
                </a:stretch>
              </a:blipFill>
            </p:spPr>
            <p:txBody>
              <a:bodyPr/>
              <a:lstStyle/>
              <a:p>
                <a:r>
                  <a:rPr lang="zh-CN" altLang="en-US">
                    <a:noFill/>
                  </a:rPr>
                  <a:t> </a:t>
                </a:r>
              </a:p>
            </p:txBody>
          </p:sp>
        </mc:Fallback>
      </mc:AlternateContent>
      <p:cxnSp>
        <p:nvCxnSpPr>
          <p:cNvPr id="9" name="Straight Arrow Connector 8"/>
          <p:cNvCxnSpPr/>
          <p:nvPr/>
        </p:nvCxnSpPr>
        <p:spPr>
          <a:xfrm>
            <a:off x="5109272" y="2780928"/>
            <a:ext cx="38792" cy="1440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373435" y="3323500"/>
                <a:ext cx="574388"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00B050"/>
                              </a:solidFill>
                              <a:latin typeface="Cambria Math" panose="02040503050406030204" pitchFamily="18" charset="0"/>
                            </a:rPr>
                          </m:ctrlPr>
                        </m:accPr>
                        <m:e>
                          <m:r>
                            <a:rPr lang="en-GB" sz="4400" b="0" i="1" smtClean="0">
                              <a:solidFill>
                                <a:srgbClr val="00B050"/>
                              </a:solidFill>
                              <a:latin typeface="Cambria Math" panose="02040503050406030204" pitchFamily="18" charset="0"/>
                            </a:rPr>
                            <m:t>𝑤</m:t>
                          </m:r>
                        </m:e>
                      </m:acc>
                    </m:oMath>
                  </m:oMathPara>
                </a14:m>
                <a:endParaRPr lang="en-US" sz="4400" dirty="0">
                  <a:solidFill>
                    <a:srgbClr val="00B05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373435" y="3323500"/>
                <a:ext cx="574388" cy="677108"/>
              </a:xfrm>
              <a:prstGeom prst="rect">
                <a:avLst/>
              </a:prstGeom>
              <a:blipFill rotWithShape="1">
                <a:blip r:embed="rId2"/>
                <a:stretch>
                  <a:fillRect l="-11" t="-80" r="-1286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246697" y="1572129"/>
                <a:ext cx="399660"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2060"/>
                              </a:solidFill>
                              <a:latin typeface="Cambria Math" panose="02040503050406030204" pitchFamily="18" charset="0"/>
                            </a:rPr>
                          </m:ctrlPr>
                        </m:accPr>
                        <m:e>
                          <m:r>
                            <a:rPr lang="en-GB" sz="3600" b="0" i="1" smtClean="0">
                              <a:solidFill>
                                <a:srgbClr val="002060"/>
                              </a:solidFill>
                              <a:latin typeface="Cambria Math" panose="02040503050406030204" pitchFamily="18" charset="0"/>
                            </a:rPr>
                            <m:t>𝑇</m:t>
                          </m:r>
                        </m:e>
                      </m:acc>
                    </m:oMath>
                  </m:oMathPara>
                </a14:m>
                <a:endParaRPr lang="en-US" sz="3600" dirty="0">
                  <a:solidFill>
                    <a:srgbClr val="00206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4246697" y="1572129"/>
                <a:ext cx="399660" cy="621324"/>
              </a:xfrm>
              <a:prstGeom prst="rect">
                <a:avLst/>
              </a:prstGeom>
              <a:blipFill rotWithShape="1">
                <a:blip r:embed="rId3"/>
                <a:stretch>
                  <a:fillRect l="-113" t="-81" r="-15714" b="26"/>
                </a:stretch>
              </a:blipFill>
            </p:spPr>
            <p:txBody>
              <a:bodyPr/>
              <a:lstStyle/>
              <a:p>
                <a:r>
                  <a:rPr lang="zh-CN" altLang="en-US">
                    <a:noFill/>
                  </a:rPr>
                  <a:t> </a:t>
                </a:r>
              </a:p>
            </p:txBody>
          </p:sp>
        </mc:Fallback>
      </mc:AlternateContent>
      <p:cxnSp>
        <p:nvCxnSpPr>
          <p:cNvPr id="12" name="Straight Arrow Connector 11"/>
          <p:cNvCxnSpPr/>
          <p:nvPr/>
        </p:nvCxnSpPr>
        <p:spPr>
          <a:xfrm flipV="1">
            <a:off x="3131840" y="1322348"/>
            <a:ext cx="504056" cy="6619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984264"/>
            <a:ext cx="555553" cy="42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591630" y="10330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591630" y="1033080"/>
                <a:ext cx="191526" cy="276999"/>
              </a:xfrm>
              <a:prstGeom prst="rect">
                <a:avLst/>
              </a:prstGeom>
              <a:blipFill rotWithShape="1">
                <a:blip r:embed="rId4"/>
                <a:stretch>
                  <a:fillRect l="-37" t="-206" r="-16337"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687393" y="22515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687393" y="2251572"/>
                <a:ext cx="188128" cy="276999"/>
              </a:xfrm>
              <a:prstGeom prst="rect">
                <a:avLst/>
              </a:prstGeom>
              <a:blipFill rotWithShape="1">
                <a:blip r:embed="rId5"/>
                <a:stretch>
                  <a:fillRect l="-310" t="-179" r="-15803"/>
                </a:stretch>
              </a:blipFill>
            </p:spPr>
            <p:txBody>
              <a:bodyPr/>
              <a:lstStyle/>
              <a:p>
                <a:r>
                  <a:rPr lang="zh-CN" altLang="en-US">
                    <a:noFill/>
                  </a:rPr>
                  <a:t> </a:t>
                </a:r>
              </a:p>
            </p:txBody>
          </p:sp>
        </mc:Fallback>
      </mc:AlternateContent>
      <p:sp>
        <p:nvSpPr>
          <p:cNvPr id="16" name="Freeform 15"/>
          <p:cNvSpPr/>
          <p:nvPr/>
        </p:nvSpPr>
        <p:spPr>
          <a:xfrm>
            <a:off x="5868778" y="4203286"/>
            <a:ext cx="182398" cy="551329"/>
          </a:xfrm>
          <a:custGeom>
            <a:avLst/>
            <a:gdLst>
              <a:gd name="connsiteX0" fmla="*/ 47928 w 182398"/>
              <a:gd name="connsiteY0" fmla="*/ 551329 h 551329"/>
              <a:gd name="connsiteX1" fmla="*/ 7587 w 182398"/>
              <a:gd name="connsiteY1" fmla="*/ 201706 h 551329"/>
              <a:gd name="connsiteX2" fmla="*/ 182398 w 182398"/>
              <a:gd name="connsiteY2" fmla="*/ 0 h 551329"/>
            </a:gdLst>
            <a:ahLst/>
            <a:cxnLst>
              <a:cxn ang="0">
                <a:pos x="connsiteX0" y="connsiteY0"/>
              </a:cxn>
              <a:cxn ang="0">
                <a:pos x="connsiteX1" y="connsiteY1"/>
              </a:cxn>
              <a:cxn ang="0">
                <a:pos x="connsiteX2" y="connsiteY2"/>
              </a:cxn>
            </a:cxnLst>
            <a:rect l="l" t="t" r="r" b="b"/>
            <a:pathLst>
              <a:path w="182398" h="551329">
                <a:moveTo>
                  <a:pt x="47928" y="551329"/>
                </a:moveTo>
                <a:cubicBezTo>
                  <a:pt x="16551" y="422461"/>
                  <a:pt x="-14825" y="293594"/>
                  <a:pt x="7587" y="201706"/>
                </a:cubicBezTo>
                <a:cubicBezTo>
                  <a:pt x="29999" y="109818"/>
                  <a:pt x="106198" y="54909"/>
                  <a:pt x="18239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5480145" y="4147646"/>
                <a:ext cx="38863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5480145" y="4147646"/>
                <a:ext cx="388633" cy="553998"/>
              </a:xfrm>
              <a:prstGeom prst="rect">
                <a:avLst/>
              </a:prstGeom>
              <a:blipFill rotWithShape="1">
                <a:blip r:embed="rId6"/>
                <a:stretch>
                  <a:fillRect l="-24" t="-83" r="-15658" b="19"/>
                </a:stretch>
              </a:blipFill>
            </p:spPr>
            <p:txBody>
              <a:bodyPr/>
              <a:lstStyle/>
              <a:p>
                <a:r>
                  <a:rPr lang="zh-CN" altLang="en-US">
                    <a:noFill/>
                  </a:rPr>
                  <a:t> </a:t>
                </a:r>
              </a:p>
            </p:txBody>
          </p:sp>
        </mc:Fallback>
      </mc:AlternateContent>
      <p:cxnSp>
        <p:nvCxnSpPr>
          <p:cNvPr id="20" name="Straight Arrow Connector 19"/>
          <p:cNvCxnSpPr/>
          <p:nvPr/>
        </p:nvCxnSpPr>
        <p:spPr>
          <a:xfrm flipV="1">
            <a:off x="4739899" y="2295741"/>
            <a:ext cx="671617" cy="963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893976" y="1872615"/>
            <a:ext cx="670673" cy="494998"/>
          </a:xfrm>
          <a:prstGeom prst="straightConnector1">
            <a:avLst/>
          </a:prstGeom>
          <a:ln w="381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388028" y="692696"/>
            <a:ext cx="2183972" cy="1680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577941" y="4860960"/>
            <a:ext cx="7330008"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Advantages of this representation: we see where acts the force. This can be important to understand the motion of a body (particularly when we will study the rotational motion)</a:t>
            </a:r>
            <a:endParaRPr lang="en-GB" dirty="0" smtClean="0"/>
          </a:p>
          <a:p>
            <a:pPr marL="285750" indent="-285750">
              <a:buFont typeface="Arial" panose="020B0604020202020204" pitchFamily="34" charset="0"/>
              <a:buChar char="•"/>
            </a:pPr>
            <a:r>
              <a:rPr lang="en-GB" dirty="0" smtClean="0"/>
              <a:t>Disadvantage of this representation: more difficult to solve problems such as body in equilibrium.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36912"/>
            <a:ext cx="8229600" cy="1143000"/>
          </a:xfrm>
        </p:spPr>
        <p:txBody>
          <a:bodyPr/>
          <a:lstStyle/>
          <a:p>
            <a:r>
              <a:rPr lang="en-GB" dirty="0" smtClean="0"/>
              <a:t>I. Forces exerted on a body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779912" y="1005426"/>
            <a:ext cx="4176464" cy="1415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460" y="-171400"/>
            <a:ext cx="8229600" cy="1143000"/>
          </a:xfrm>
        </p:spPr>
        <p:txBody>
          <a:bodyPr/>
          <a:lstStyle/>
          <a:p>
            <a:r>
              <a:rPr lang="en-GB" dirty="0" smtClean="0"/>
              <a:t>About units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3898117" y="979418"/>
                <a:ext cx="3940053" cy="14754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rPr>
                          </m:ctrlPr>
                        </m:dPr>
                        <m:e>
                          <m:acc>
                            <m:accPr>
                              <m:chr m:val="⃗"/>
                              <m:ctrlPr>
                                <a:rPr lang="en-US" sz="3600" i="1">
                                  <a:latin typeface="Cambria Math" panose="02040503050406030204" pitchFamily="18" charset="0"/>
                                </a:rPr>
                              </m:ctrlPr>
                            </m:accPr>
                            <m:e>
                              <m:r>
                                <a:rPr lang="en-GB" sz="3600" i="1">
                                  <a:latin typeface="Cambria Math" panose="02040503050406030204" pitchFamily="18" charset="0"/>
                                </a:rPr>
                                <m:t>𝐹</m:t>
                              </m:r>
                            </m:e>
                          </m:acc>
                        </m:e>
                      </m:d>
                      <m:r>
                        <a:rPr lang="en-GB" sz="3600" b="0" i="1" smtClean="0">
                          <a:latin typeface="Cambria Math" panose="02040503050406030204" pitchFamily="18" charset="0"/>
                        </a:rPr>
                        <m:t>=</m:t>
                      </m:r>
                      <m:d>
                        <m:dPr>
                          <m:begChr m:val="|"/>
                          <m:endChr m:val="|"/>
                          <m:ctrlPr>
                            <a:rPr lang="en-GB" sz="3600" b="0" i="1" smtClean="0">
                              <a:latin typeface="Cambria Math" panose="02040503050406030204" pitchFamily="18" charset="0"/>
                            </a:rPr>
                          </m:ctrlPr>
                        </m:dPr>
                        <m:e>
                          <m:nary>
                            <m:naryPr>
                              <m:chr m:val="∑"/>
                              <m:supHide m:val="on"/>
                              <m:ctrlPr>
                                <a:rPr lang="en-GB" sz="3600" i="1">
                                  <a:latin typeface="Cambria Math" panose="02040503050406030204" pitchFamily="18" charset="0"/>
                                </a:rPr>
                              </m:ctrlPr>
                            </m:naryPr>
                            <m:sub>
                              <m:r>
                                <m:rPr>
                                  <m:brk m:alnAt="7"/>
                                </m:rPr>
                                <a:rPr lang="en-GB" sz="3600" i="1">
                                  <a:latin typeface="Cambria Math" panose="02040503050406030204" pitchFamily="18" charset="0"/>
                                </a:rPr>
                                <m:t>𝑖</m:t>
                              </m:r>
                            </m:sub>
                            <m:sup/>
                            <m:e>
                              <m:acc>
                                <m:accPr>
                                  <m:chr m:val="⃗"/>
                                  <m:ctrlPr>
                                    <a:rPr lang="en-GB" sz="3600" i="1">
                                      <a:latin typeface="Cambria Math" panose="02040503050406030204" pitchFamily="18" charset="0"/>
                                    </a:rPr>
                                  </m:ctrlPr>
                                </m:accPr>
                                <m:e>
                                  <m:sSub>
                                    <m:sSubPr>
                                      <m:ctrlPr>
                                        <a:rPr lang="en-GB" sz="3600" i="1">
                                          <a:latin typeface="Cambria Math" panose="02040503050406030204" pitchFamily="18" charset="0"/>
                                        </a:rPr>
                                      </m:ctrlPr>
                                    </m:sSubPr>
                                    <m:e>
                                      <m:r>
                                        <a:rPr lang="en-GB" sz="3600" i="1">
                                          <a:latin typeface="Cambria Math" panose="02040503050406030204" pitchFamily="18" charset="0"/>
                                        </a:rPr>
                                        <m:t>𝐹</m:t>
                                      </m:r>
                                    </m:e>
                                    <m:sub>
                                      <m:r>
                                        <a:rPr lang="en-GB" sz="3600" i="1">
                                          <a:latin typeface="Cambria Math" panose="02040503050406030204" pitchFamily="18" charset="0"/>
                                        </a:rPr>
                                        <m:t>𝑖</m:t>
                                      </m:r>
                                    </m:sub>
                                  </m:sSub>
                                </m:e>
                              </m:acc>
                            </m:e>
                          </m:nary>
                        </m:e>
                      </m:d>
                      <m:r>
                        <a:rPr lang="en-GB" sz="3600" b="0" i="1" smtClean="0">
                          <a:latin typeface="Cambria Math" panose="02040503050406030204" pitchFamily="18" charset="0"/>
                        </a:rPr>
                        <m:t>=</m:t>
                      </m:r>
                      <m:r>
                        <a:rPr lang="en-GB" sz="3600" b="0" i="1" smtClean="0">
                          <a:latin typeface="Cambria Math" panose="02040503050406030204" pitchFamily="18" charset="0"/>
                        </a:rPr>
                        <m:t>𝑚𝑎</m:t>
                      </m:r>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3898117" y="979418"/>
                <a:ext cx="3940053" cy="1475404"/>
              </a:xfrm>
              <a:prstGeom prst="rect">
                <a:avLst/>
              </a:prstGeom>
              <a:blipFill rotWithShape="1">
                <a:blip r:embed="rId1"/>
                <a:stretch>
                  <a:fillRect l="-12" t="-17" r="-1377" b="37"/>
                </a:stretch>
              </a:blipFill>
            </p:spPr>
            <p:txBody>
              <a:bodyPr/>
              <a:lstStyle/>
              <a:p>
                <a:r>
                  <a:rPr lang="zh-CN" altLang="en-US">
                    <a:noFill/>
                  </a:rPr>
                  <a:t> </a:t>
                </a:r>
              </a:p>
            </p:txBody>
          </p:sp>
        </mc:Fallback>
      </mc:AlternateContent>
      <p:sp>
        <p:nvSpPr>
          <p:cNvPr id="3" name="TextBox 2"/>
          <p:cNvSpPr txBox="1"/>
          <p:nvPr/>
        </p:nvSpPr>
        <p:spPr>
          <a:xfrm>
            <a:off x="1606737" y="2852936"/>
            <a:ext cx="5679825" cy="369332"/>
          </a:xfrm>
          <a:prstGeom prst="rect">
            <a:avLst/>
          </a:prstGeom>
          <a:noFill/>
        </p:spPr>
        <p:txBody>
          <a:bodyPr wrap="none" rtlCol="0">
            <a:spAutoFit/>
          </a:bodyPr>
          <a:lstStyle/>
          <a:p>
            <a:r>
              <a:rPr lang="en-GB" dirty="0" smtClean="0"/>
              <a:t>The Newton’s second law permits easily to remember that: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737358" y="3518661"/>
                <a:ext cx="4470326"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400" b="0" i="1" smtClean="0">
                          <a:latin typeface="Cambria Math" panose="02040503050406030204" pitchFamily="18" charset="0"/>
                        </a:rPr>
                        <m:t>1</m:t>
                      </m:r>
                      <m:r>
                        <a:rPr lang="en-GB" sz="4400" b="0" i="1" smtClean="0">
                          <a:latin typeface="Cambria Math" panose="02040503050406030204" pitchFamily="18" charset="0"/>
                        </a:rPr>
                        <m:t>𝑁</m:t>
                      </m:r>
                      <m:r>
                        <a:rPr lang="en-GB" sz="4400" b="0" i="1" smtClean="0">
                          <a:latin typeface="Cambria Math" panose="02040503050406030204" pitchFamily="18" charset="0"/>
                        </a:rPr>
                        <m:t>=</m:t>
                      </m:r>
                      <m:r>
                        <a:rPr lang="en-GB" sz="4400" b="0" i="1" smtClean="0">
                          <a:latin typeface="Cambria Math" panose="02040503050406030204" pitchFamily="18" charset="0"/>
                        </a:rPr>
                        <m:t>1</m:t>
                      </m:r>
                      <m:r>
                        <a:rPr lang="en-GB" sz="4400" b="0" i="1" smtClean="0">
                          <a:latin typeface="Cambria Math" panose="02040503050406030204" pitchFamily="18" charset="0"/>
                        </a:rPr>
                        <m:t> </m:t>
                      </m:r>
                      <m:r>
                        <a:rPr lang="en-GB" sz="4400" b="0" i="1" smtClean="0">
                          <a:latin typeface="Cambria Math" panose="02040503050406030204" pitchFamily="18" charset="0"/>
                        </a:rPr>
                        <m:t>𝑘𝑔</m:t>
                      </m:r>
                      <m:r>
                        <a:rPr lang="en-GB" sz="4400" b="0" i="1" smtClean="0">
                          <a:latin typeface="Cambria Math" panose="02040503050406030204" pitchFamily="18" charset="0"/>
                        </a:rPr>
                        <m:t>.</m:t>
                      </m:r>
                      <m:r>
                        <a:rPr lang="en-GB" sz="4400" b="0" i="1" smtClean="0">
                          <a:latin typeface="Cambria Math" panose="02040503050406030204" pitchFamily="18" charset="0"/>
                        </a:rPr>
                        <m:t>𝑚</m:t>
                      </m:r>
                      <m:r>
                        <a:rPr lang="en-GB" sz="4400" b="0" i="1" smtClean="0">
                          <a:latin typeface="Cambria Math" panose="02040503050406030204" pitchFamily="18" charset="0"/>
                        </a:rPr>
                        <m:t>.</m:t>
                      </m:r>
                      <m:sSup>
                        <m:sSupPr>
                          <m:ctrlPr>
                            <a:rPr lang="en-GB" sz="4400" b="0" i="1" smtClean="0">
                              <a:latin typeface="Cambria Math" panose="02040503050406030204" pitchFamily="18" charset="0"/>
                            </a:rPr>
                          </m:ctrlPr>
                        </m:sSupPr>
                        <m:e>
                          <m:r>
                            <a:rPr lang="en-GB" sz="4400" b="0" i="1" smtClean="0">
                              <a:latin typeface="Cambria Math" panose="02040503050406030204" pitchFamily="18" charset="0"/>
                            </a:rPr>
                            <m:t>𝑠</m:t>
                          </m:r>
                        </m:e>
                        <m:sup>
                          <m:r>
                            <a:rPr lang="en-GB" sz="4400" b="0" i="1" smtClean="0">
                              <a:latin typeface="Cambria Math" panose="02040503050406030204" pitchFamily="18" charset="0"/>
                            </a:rPr>
                            <m:t>−</m:t>
                          </m:r>
                          <m:r>
                            <a:rPr lang="en-GB" sz="4400" b="0" i="1" smtClean="0">
                              <a:latin typeface="Cambria Math" panose="02040503050406030204" pitchFamily="18" charset="0"/>
                            </a:rPr>
                            <m:t>2</m:t>
                          </m:r>
                        </m:sup>
                      </m:sSup>
                    </m:oMath>
                  </m:oMathPara>
                </a14:m>
                <a:endParaRPr lang="en-US" sz="4400" dirty="0"/>
              </a:p>
            </p:txBody>
          </p:sp>
        </mc:Choice>
        <mc:Fallback>
          <p:sp>
            <p:nvSpPr>
              <p:cNvPr id="6" name="TextBox 5"/>
              <p:cNvSpPr txBox="1">
                <a:spLocks noRot="1" noChangeAspect="1" noMove="1" noResize="1" noEditPoints="1" noAdjustHandles="1" noChangeArrowheads="1" noChangeShapeType="1" noTextEdit="1"/>
              </p:cNvSpPr>
              <p:nvPr/>
            </p:nvSpPr>
            <p:spPr>
              <a:xfrm>
                <a:off x="2737358" y="3518661"/>
                <a:ext cx="4470326" cy="677108"/>
              </a:xfrm>
              <a:prstGeom prst="rect">
                <a:avLst/>
              </a:prstGeom>
              <a:blipFill rotWithShape="1">
                <a:blip r:embed="rId2"/>
                <a:stretch>
                  <a:fillRect l="-11" t="-19" r="-772" b="48"/>
                </a:stretch>
              </a:blipFill>
            </p:spPr>
            <p:txBody>
              <a:bodyPr/>
              <a:lstStyle/>
              <a:p>
                <a:r>
                  <a:rPr lang="zh-CN" altLang="en-US">
                    <a:noFill/>
                  </a:rPr>
                  <a:t> </a:t>
                </a:r>
              </a:p>
            </p:txBody>
          </p:sp>
        </mc:Fallback>
      </mc:AlternateContent>
      <p:cxnSp>
        <p:nvCxnSpPr>
          <p:cNvPr id="9" name="Straight Arrow Connector 8"/>
          <p:cNvCxnSpPr/>
          <p:nvPr/>
        </p:nvCxnSpPr>
        <p:spPr>
          <a:xfrm flipV="1">
            <a:off x="1901236" y="4172727"/>
            <a:ext cx="1021047" cy="720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flipH="1">
            <a:off x="669146" y="4942451"/>
            <a:ext cx="2102653" cy="646331"/>
          </a:xfrm>
          <a:prstGeom prst="rect">
            <a:avLst/>
          </a:prstGeom>
          <a:noFill/>
        </p:spPr>
        <p:txBody>
          <a:bodyPr wrap="square" rtlCol="0">
            <a:spAutoFit/>
          </a:bodyPr>
          <a:lstStyle/>
          <a:p>
            <a:r>
              <a:rPr lang="en-GB" dirty="0" smtClean="0"/>
              <a:t>Newton (SI unit of the force) </a:t>
            </a:r>
            <a:endParaRPr lang="en-US" dirty="0"/>
          </a:p>
        </p:txBody>
      </p:sp>
      <p:cxnSp>
        <p:nvCxnSpPr>
          <p:cNvPr id="15" name="Straight Arrow Connector 14"/>
          <p:cNvCxnSpPr/>
          <p:nvPr/>
        </p:nvCxnSpPr>
        <p:spPr>
          <a:xfrm flipV="1">
            <a:off x="4932040" y="4365104"/>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63888" y="5326527"/>
            <a:ext cx="4392488" cy="369332"/>
          </a:xfrm>
          <a:prstGeom prst="rect">
            <a:avLst/>
          </a:prstGeom>
          <a:noFill/>
        </p:spPr>
        <p:txBody>
          <a:bodyPr wrap="square" rtlCol="0">
            <a:spAutoFit/>
          </a:bodyPr>
          <a:lstStyle/>
          <a:p>
            <a:r>
              <a:rPr lang="en-GB" dirty="0"/>
              <a:t>k</a:t>
            </a:r>
            <a:r>
              <a:rPr lang="en-GB" dirty="0" smtClean="0"/>
              <a:t>ilogram (SI unit of the mass)</a:t>
            </a:r>
            <a:endParaRPr lang="en-US" dirty="0"/>
          </a:p>
        </p:txBody>
      </p:sp>
      <p:sp>
        <p:nvSpPr>
          <p:cNvPr id="17" name="Oval 16"/>
          <p:cNvSpPr/>
          <p:nvPr/>
        </p:nvSpPr>
        <p:spPr>
          <a:xfrm>
            <a:off x="5508104" y="3222268"/>
            <a:ext cx="1778458" cy="1142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40152" y="4365104"/>
            <a:ext cx="2569934" cy="369332"/>
          </a:xfrm>
          <a:prstGeom prst="rect">
            <a:avLst/>
          </a:prstGeom>
          <a:noFill/>
        </p:spPr>
        <p:txBody>
          <a:bodyPr wrap="none" rtlCol="0">
            <a:spAutoFit/>
          </a:bodyPr>
          <a:lstStyle/>
          <a:p>
            <a:r>
              <a:rPr lang="en-GB" dirty="0" smtClean="0"/>
              <a:t>SI unit of the acceleration</a:t>
            </a:r>
            <a:endParaRPr lang="en-US" dirty="0"/>
          </a:p>
        </p:txBody>
      </p:sp>
      <p:sp>
        <p:nvSpPr>
          <p:cNvPr id="19" name="TextBox 18"/>
          <p:cNvSpPr txBox="1"/>
          <p:nvPr/>
        </p:nvSpPr>
        <p:spPr>
          <a:xfrm>
            <a:off x="669146" y="1568601"/>
            <a:ext cx="2710999" cy="369332"/>
          </a:xfrm>
          <a:prstGeom prst="rect">
            <a:avLst/>
          </a:prstGeom>
          <a:noFill/>
        </p:spPr>
        <p:txBody>
          <a:bodyPr wrap="none" rtlCol="0">
            <a:spAutoFit/>
          </a:bodyPr>
          <a:lstStyle/>
          <a:p>
            <a:r>
              <a:rPr lang="en-GB" dirty="0" smtClean="0"/>
              <a:t>Magnitude of the net force: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Before to see the Newton third law, rest time of 5 minutes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30" y="-171400"/>
            <a:ext cx="8229600" cy="1143000"/>
          </a:xfrm>
        </p:spPr>
        <p:txBody>
          <a:bodyPr/>
          <a:lstStyle/>
          <a:p>
            <a:r>
              <a:rPr lang="en-GB" dirty="0" smtClean="0"/>
              <a:t>The Newton’s third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467544" y="999713"/>
            <a:ext cx="8821814" cy="2246769"/>
          </a:xfrm>
          <a:prstGeom prst="rect">
            <a:avLst/>
          </a:prstGeom>
          <a:noFill/>
        </p:spPr>
        <p:txBody>
          <a:bodyPr wrap="square" rtlCol="0">
            <a:spAutoFit/>
          </a:bodyPr>
          <a:lstStyle/>
          <a:p>
            <a:r>
              <a:rPr lang="en-GB" sz="2800" dirty="0" smtClean="0"/>
              <a:t>“If a body A exert a force on a body B, the body B exert a force on body A.</a:t>
            </a:r>
            <a:endParaRPr lang="en-GB" sz="2800" dirty="0" smtClean="0"/>
          </a:p>
          <a:p>
            <a:endParaRPr lang="en-GB" sz="2800" dirty="0"/>
          </a:p>
          <a:p>
            <a:r>
              <a:rPr lang="en-GB" sz="2800" dirty="0" smtClean="0"/>
              <a:t>These two forces have same magnitude and opposite directions”</a:t>
            </a:r>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30" y="-171400"/>
            <a:ext cx="8229600" cy="1143000"/>
          </a:xfrm>
        </p:spPr>
        <p:txBody>
          <a:bodyPr/>
          <a:lstStyle/>
          <a:p>
            <a:r>
              <a:rPr lang="en-GB" dirty="0" smtClean="0"/>
              <a:t>The Newton’s third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467544" y="999713"/>
            <a:ext cx="8821814" cy="2246769"/>
          </a:xfrm>
          <a:prstGeom prst="rect">
            <a:avLst/>
          </a:prstGeom>
          <a:noFill/>
        </p:spPr>
        <p:txBody>
          <a:bodyPr wrap="square" rtlCol="0">
            <a:spAutoFit/>
          </a:bodyPr>
          <a:lstStyle/>
          <a:p>
            <a:r>
              <a:rPr lang="en-GB" sz="2800" dirty="0" smtClean="0"/>
              <a:t>“If a body A exert a force on a body B, the body B exert a force on body A.</a:t>
            </a:r>
            <a:endParaRPr lang="en-GB" sz="2800" dirty="0" smtClean="0"/>
          </a:p>
          <a:p>
            <a:endParaRPr lang="en-GB" sz="2800" dirty="0"/>
          </a:p>
          <a:p>
            <a:r>
              <a:rPr lang="en-GB" sz="2800" dirty="0" smtClean="0"/>
              <a:t>These two forces have same magnitude and opposite directions”</a:t>
            </a:r>
            <a:endParaRPr lang="en-US" sz="2800" dirty="0"/>
          </a:p>
        </p:txBody>
      </p:sp>
      <p:sp>
        <p:nvSpPr>
          <p:cNvPr id="5" name="TextBox 4"/>
          <p:cNvSpPr txBox="1"/>
          <p:nvPr/>
        </p:nvSpPr>
        <p:spPr>
          <a:xfrm flipH="1">
            <a:off x="1115615" y="3573016"/>
            <a:ext cx="3528392" cy="523220"/>
          </a:xfrm>
          <a:prstGeom prst="rect">
            <a:avLst/>
          </a:prstGeom>
          <a:noFill/>
        </p:spPr>
        <p:txBody>
          <a:bodyPr wrap="square" rtlCol="0">
            <a:spAutoFit/>
          </a:bodyPr>
          <a:lstStyle/>
          <a:p>
            <a:r>
              <a:rPr lang="en-GB" sz="2800" dirty="0" smtClean="0"/>
              <a:t>In equation:</a:t>
            </a:r>
            <a:endParaRPr lang="en-US" sz="2800" dirty="0"/>
          </a:p>
        </p:txBody>
      </p:sp>
      <mc:AlternateContent xmlns:mc="http://schemas.openxmlformats.org/markup-compatibility/2006">
        <mc:Choice xmlns:a14="http://schemas.microsoft.com/office/drawing/2010/main" Requires="a14">
          <p:sp>
            <p:nvSpPr>
              <p:cNvPr id="6" name="TextBox 5"/>
              <p:cNvSpPr txBox="1"/>
              <p:nvPr/>
            </p:nvSpPr>
            <p:spPr>
              <a:xfrm>
                <a:off x="3089510" y="3454810"/>
                <a:ext cx="3108993" cy="7596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𝐹</m:t>
                              </m:r>
                            </m:e>
                          </m:acc>
                        </m:e>
                        <m:sub>
                          <m:r>
                            <a:rPr lang="en-GB" sz="4000" b="0" i="1" smtClean="0">
                              <a:latin typeface="Cambria Math" panose="02040503050406030204" pitchFamily="18" charset="0"/>
                            </a:rPr>
                            <m:t>𝐴</m:t>
                          </m:r>
                          <m:r>
                            <a:rPr lang="en-GB" sz="4000" b="0" i="1" smtClean="0">
                              <a:latin typeface="Cambria Math" panose="02040503050406030204" pitchFamily="18" charset="0"/>
                            </a:rPr>
                            <m:t>/</m:t>
                          </m:r>
                          <m:r>
                            <a:rPr lang="en-GB" sz="4000" b="0" i="1" smtClean="0">
                              <a:latin typeface="Cambria Math" panose="02040503050406030204" pitchFamily="18" charset="0"/>
                            </a:rPr>
                            <m:t>𝐵</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𝐹</m:t>
                              </m:r>
                            </m:e>
                          </m:acc>
                        </m:e>
                        <m:sub>
                          <m:r>
                            <a:rPr lang="en-GB" sz="4000" b="0" i="1" smtClean="0">
                              <a:latin typeface="Cambria Math" panose="02040503050406030204" pitchFamily="18" charset="0"/>
                            </a:rPr>
                            <m:t>𝐵</m:t>
                          </m:r>
                          <m:r>
                            <a:rPr lang="en-GB" sz="4000" b="0" i="1" smtClean="0">
                              <a:latin typeface="Cambria Math" panose="02040503050406030204" pitchFamily="18" charset="0"/>
                            </a:rPr>
                            <m:t>/</m:t>
                          </m:r>
                          <m:r>
                            <a:rPr lang="en-GB" sz="4000" b="0" i="1" smtClean="0">
                              <a:latin typeface="Cambria Math" panose="02040503050406030204" pitchFamily="18" charset="0"/>
                            </a:rPr>
                            <m:t>𝐴</m:t>
                          </m:r>
                        </m:sub>
                      </m:sSub>
                    </m:oMath>
                  </m:oMathPara>
                </a14:m>
                <a:endParaRPr lang="en-US" sz="4000" dirty="0"/>
              </a:p>
            </p:txBody>
          </p:sp>
        </mc:Choice>
        <mc:Fallback>
          <p:sp>
            <p:nvSpPr>
              <p:cNvPr id="6" name="TextBox 5"/>
              <p:cNvSpPr txBox="1">
                <a:spLocks noRot="1" noChangeAspect="1" noMove="1" noResize="1" noEditPoints="1" noAdjustHandles="1" noChangeArrowheads="1" noChangeShapeType="1" noTextEdit="1"/>
              </p:cNvSpPr>
              <p:nvPr/>
            </p:nvSpPr>
            <p:spPr>
              <a:xfrm>
                <a:off x="3089510" y="3454810"/>
                <a:ext cx="3108993" cy="759632"/>
              </a:xfrm>
              <a:prstGeom prst="rect">
                <a:avLst/>
              </a:prstGeom>
              <a:blipFill rotWithShape="1">
                <a:blip r:embed="rId1"/>
                <a:stretch>
                  <a:fillRect l="-8" t="-54" r="-3157" b="77"/>
                </a:stretch>
              </a:blipFill>
            </p:spPr>
            <p:txBody>
              <a:bodyPr/>
              <a:lstStyle/>
              <a:p>
                <a:r>
                  <a:rPr lang="zh-CN" altLang="en-US">
                    <a:noFill/>
                  </a:rPr>
                  <a:t> </a:t>
                </a:r>
              </a:p>
            </p:txBody>
          </p:sp>
        </mc:Fallback>
      </mc:AlternateContent>
      <p:cxnSp>
        <p:nvCxnSpPr>
          <p:cNvPr id="8" name="Straight Arrow Connector 7"/>
          <p:cNvCxnSpPr/>
          <p:nvPr/>
        </p:nvCxnSpPr>
        <p:spPr>
          <a:xfrm flipV="1">
            <a:off x="2822643" y="4332648"/>
            <a:ext cx="533734"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75656" y="5011227"/>
            <a:ext cx="2520280" cy="646331"/>
          </a:xfrm>
          <a:prstGeom prst="rect">
            <a:avLst/>
          </a:prstGeom>
          <a:noFill/>
        </p:spPr>
        <p:txBody>
          <a:bodyPr wrap="square" rtlCol="0">
            <a:spAutoFit/>
          </a:bodyPr>
          <a:lstStyle/>
          <a:p>
            <a:r>
              <a:rPr lang="en-GB" dirty="0" smtClean="0"/>
              <a:t>Force exerted by body A on body B</a:t>
            </a:r>
            <a:endParaRPr lang="en-US" dirty="0"/>
          </a:p>
        </p:txBody>
      </p:sp>
      <p:cxnSp>
        <p:nvCxnSpPr>
          <p:cNvPr id="11" name="Straight Arrow Connector 10"/>
          <p:cNvCxnSpPr/>
          <p:nvPr/>
        </p:nvCxnSpPr>
        <p:spPr>
          <a:xfrm flipH="1" flipV="1">
            <a:off x="5652120" y="4332648"/>
            <a:ext cx="546383" cy="824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48064" y="5229200"/>
            <a:ext cx="2520280" cy="646331"/>
          </a:xfrm>
          <a:prstGeom prst="rect">
            <a:avLst/>
          </a:prstGeom>
          <a:noFill/>
        </p:spPr>
        <p:txBody>
          <a:bodyPr wrap="square" rtlCol="0">
            <a:spAutoFit/>
          </a:bodyPr>
          <a:lstStyle/>
          <a:p>
            <a:r>
              <a:rPr lang="en-GB" dirty="0" smtClean="0"/>
              <a:t>Force exerted by body B on body A</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30" y="-171400"/>
            <a:ext cx="8229600" cy="1143000"/>
          </a:xfrm>
        </p:spPr>
        <p:txBody>
          <a:bodyPr/>
          <a:lstStyle/>
          <a:p>
            <a:r>
              <a:rPr lang="en-GB" dirty="0" smtClean="0"/>
              <a:t>The Newton’s third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flipH="1">
            <a:off x="814439" y="650495"/>
            <a:ext cx="3338657" cy="769441"/>
          </a:xfrm>
          <a:prstGeom prst="rect">
            <a:avLst/>
          </a:prstGeom>
          <a:noFill/>
        </p:spPr>
        <p:txBody>
          <a:bodyPr wrap="square" rtlCol="0">
            <a:spAutoFit/>
          </a:bodyPr>
          <a:lstStyle/>
          <a:p>
            <a:r>
              <a:rPr lang="en-GB" sz="4400" dirty="0" smtClean="0"/>
              <a:t>Examples</a:t>
            </a:r>
            <a:endParaRPr lang="en-US" sz="4400" dirty="0"/>
          </a:p>
        </p:txBody>
      </p:sp>
      <mc:AlternateContent xmlns:mc="http://schemas.openxmlformats.org/markup-compatibility/2006">
        <mc:Choice xmlns:a14="http://schemas.microsoft.com/office/drawing/2010/main" Requires="a14">
          <p:sp>
            <p:nvSpPr>
              <p:cNvPr id="10" name="TextBox 9"/>
              <p:cNvSpPr txBox="1"/>
              <p:nvPr/>
            </p:nvSpPr>
            <p:spPr>
              <a:xfrm>
                <a:off x="323528" y="1461123"/>
                <a:ext cx="4698146" cy="461665"/>
              </a:xfrm>
              <a:prstGeom prst="rect">
                <a:avLst/>
              </a:prstGeom>
              <a:noFill/>
            </p:spPr>
            <p:txBody>
              <a:bodyPr wrap="none" rtlCol="0">
                <a:spAutoFit/>
              </a:bodyPr>
              <a:lstStyle/>
              <a:p>
                <a:r>
                  <a:rPr lang="en-GB" sz="2400" dirty="0" smtClean="0"/>
                  <a:t>The Earth exert on you the weight </a:t>
                </a:r>
                <a14:m>
                  <m:oMath xmlns:m="http://schemas.openxmlformats.org/officeDocument/2006/math">
                    <m:acc>
                      <m:accPr>
                        <m:chr m:val="⃗"/>
                        <m:ctrlPr>
                          <a:rPr lang="en-GB" sz="2400" i="1" smtClean="0">
                            <a:latin typeface="Cambria Math" panose="02040503050406030204" pitchFamily="18" charset="0"/>
                          </a:rPr>
                        </m:ctrlPr>
                      </m:accPr>
                      <m:e>
                        <m:r>
                          <a:rPr lang="en-GB" sz="2400" b="0" i="1" smtClean="0">
                            <a:latin typeface="Cambria Math" panose="02040503050406030204" pitchFamily="18" charset="0"/>
                          </a:rPr>
                          <m:t>𝑤</m:t>
                        </m:r>
                      </m:e>
                    </m:acc>
                  </m:oMath>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323528" y="1461123"/>
                <a:ext cx="4698146" cy="461665"/>
              </a:xfrm>
              <a:prstGeom prst="rect">
                <a:avLst/>
              </a:prstGeom>
              <a:blipFill rotWithShape="1">
                <a:blip r:embed="rId1"/>
                <a:stretch>
                  <a:fillRect l="-7" t="-135" r="2" b="2"/>
                </a:stretch>
              </a:blipFill>
            </p:spPr>
            <p:txBody>
              <a:bodyPr/>
              <a:lstStyle/>
              <a:p>
                <a:r>
                  <a:rPr lang="zh-CN" altLang="en-US">
                    <a:noFill/>
                  </a:rPr>
                  <a:t> </a:t>
                </a:r>
              </a:p>
            </p:txBody>
          </p:sp>
        </mc:Fallback>
      </mc:AlternateContent>
      <p:sp>
        <p:nvSpPr>
          <p:cNvPr id="12" name="Right Arrow 11"/>
          <p:cNvSpPr/>
          <p:nvPr/>
        </p:nvSpPr>
        <p:spPr>
          <a:xfrm>
            <a:off x="2198476" y="2079892"/>
            <a:ext cx="948249" cy="542717"/>
          </a:xfrm>
          <a:prstGeom prst="rightArrow">
            <a:avLst>
              <a:gd name="adj1" fmla="val 50000"/>
              <a:gd name="adj2" fmla="val 62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p:cNvSpPr txBox="1"/>
              <p:nvPr/>
            </p:nvSpPr>
            <p:spPr>
              <a:xfrm flipH="1">
                <a:off x="3182141" y="2166584"/>
                <a:ext cx="4892364" cy="369332"/>
              </a:xfrm>
              <a:prstGeom prst="rect">
                <a:avLst/>
              </a:prstGeom>
              <a:noFill/>
            </p:spPr>
            <p:txBody>
              <a:bodyPr wrap="square" rtlCol="0">
                <a:spAutoFit/>
              </a:bodyPr>
              <a:lstStyle/>
              <a:p>
                <a:r>
                  <a:rPr lang="en-GB" dirty="0" smtClean="0"/>
                  <a:t>you exert on the Earth a gravitational force </a:t>
                </a:r>
                <a14:m>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flipH="1">
                <a:off x="3182141" y="2166584"/>
                <a:ext cx="4892364" cy="369332"/>
              </a:xfrm>
              <a:prstGeom prst="rect">
                <a:avLst/>
              </a:prstGeom>
              <a:blipFill rotWithShape="1">
                <a:blip r:embed="rId2"/>
                <a:stretch>
                  <a:fillRect l="-3" t="-162" r="10" b="98"/>
                </a:stretch>
              </a:blipFill>
            </p:spPr>
            <p:txBody>
              <a:bodyPr/>
              <a:lstStyle/>
              <a:p>
                <a:r>
                  <a:rPr lang="zh-CN" altLang="en-US">
                    <a:noFill/>
                  </a:rPr>
                  <a:t> </a:t>
                </a:r>
              </a:p>
            </p:txBody>
          </p:sp>
        </mc:Fallback>
      </mc:AlternateContent>
      <p:pic>
        <p:nvPicPr>
          <p:cNvPr id="15" name="Picture 14"/>
          <p:cNvPicPr>
            <a:picLocks noChangeAspect="1"/>
          </p:cNvPicPr>
          <p:nvPr/>
        </p:nvPicPr>
        <p:blipFill>
          <a:blip r:embed="rId3"/>
          <a:stretch>
            <a:fillRect/>
          </a:stretch>
        </p:blipFill>
        <p:spPr>
          <a:xfrm>
            <a:off x="2483768" y="2995177"/>
            <a:ext cx="2742604" cy="3862823"/>
          </a:xfrm>
          <a:prstGeom prst="rect">
            <a:avLst/>
          </a:prstGeom>
        </p:spPr>
      </p:pic>
      <p:cxnSp>
        <p:nvCxnSpPr>
          <p:cNvPr id="17" name="Straight Arrow Connector 16"/>
          <p:cNvCxnSpPr/>
          <p:nvPr/>
        </p:nvCxnSpPr>
        <p:spPr>
          <a:xfrm>
            <a:off x="3855070" y="3717032"/>
            <a:ext cx="0" cy="5040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855070" y="4912720"/>
            <a:ext cx="0" cy="608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347864" y="3830560"/>
                <a:ext cx="2343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3347864" y="3830560"/>
                <a:ext cx="234359" cy="276999"/>
              </a:xfrm>
              <a:prstGeom prst="rect">
                <a:avLst/>
              </a:prstGeom>
              <a:blipFill rotWithShape="1">
                <a:blip r:embed="rId4"/>
                <a:stretch>
                  <a:fillRect l="-61" t="-87" r="-12925" b="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378481" y="5179948"/>
                <a:ext cx="4074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m:t>
                      </m:r>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3378481" y="5179948"/>
                <a:ext cx="407484" cy="276999"/>
              </a:xfrm>
              <a:prstGeom prst="rect">
                <a:avLst/>
              </a:prstGeom>
              <a:blipFill rotWithShape="1">
                <a:blip r:embed="rId5"/>
                <a:stretch>
                  <a:fillRect l="-69" t="-91" r="-13378" b="142"/>
                </a:stretch>
              </a:blipFill>
            </p:spPr>
            <p:txBody>
              <a:bodyPr/>
              <a:lstStyle/>
              <a:p>
                <a:r>
                  <a:rPr lang="zh-CN" altLang="en-US">
                    <a:noFill/>
                  </a:rPr>
                  <a:t> </a:t>
                </a:r>
              </a:p>
            </p:txBody>
          </p:sp>
        </mc:Fallback>
      </mc:AlternateContent>
      <p:sp>
        <p:nvSpPr>
          <p:cNvPr id="23" name="Rectangle 22"/>
          <p:cNvSpPr/>
          <p:nvPr/>
        </p:nvSpPr>
        <p:spPr>
          <a:xfrm>
            <a:off x="5223573" y="5981998"/>
            <a:ext cx="2919560" cy="923330"/>
          </a:xfrm>
          <a:prstGeom prst="rect">
            <a:avLst/>
          </a:prstGeom>
        </p:spPr>
        <p:txBody>
          <a:bodyPr wrap="square">
            <a:spAutoFit/>
          </a:bodyPr>
          <a:lstStyle/>
          <a:p>
            <a:r>
              <a:rPr lang="en-US" dirty="0">
                <a:hlinkClick r:id="rId6"/>
              </a:rPr>
              <a:t>https://k8schoollessons.com/gravity-for-kids</a:t>
            </a:r>
            <a:r>
              <a:rPr lang="en-US" dirty="0" smtClean="0">
                <a:hlinkClick r:id="rId6"/>
              </a:rPr>
              <a:t>/</a:t>
            </a: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30" y="-171400"/>
            <a:ext cx="8229600" cy="1143000"/>
          </a:xfrm>
        </p:spPr>
        <p:txBody>
          <a:bodyPr/>
          <a:lstStyle/>
          <a:p>
            <a:r>
              <a:rPr lang="en-GB" dirty="0" smtClean="0"/>
              <a:t>The Newton’s third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flipH="1">
            <a:off x="814439" y="650495"/>
            <a:ext cx="3338657" cy="769441"/>
          </a:xfrm>
          <a:prstGeom prst="rect">
            <a:avLst/>
          </a:prstGeom>
          <a:noFill/>
        </p:spPr>
        <p:txBody>
          <a:bodyPr wrap="square" rtlCol="0">
            <a:spAutoFit/>
          </a:bodyPr>
          <a:lstStyle/>
          <a:p>
            <a:r>
              <a:rPr lang="en-GB" sz="4400" dirty="0" smtClean="0"/>
              <a:t>Examples</a:t>
            </a:r>
            <a:endParaRPr lang="en-US" sz="4400" dirty="0"/>
          </a:p>
        </p:txBody>
      </p:sp>
      <p:pic>
        <p:nvPicPr>
          <p:cNvPr id="5" name="Picture 4"/>
          <p:cNvPicPr>
            <a:picLocks noChangeAspect="1"/>
          </p:cNvPicPr>
          <p:nvPr/>
        </p:nvPicPr>
        <p:blipFill>
          <a:blip r:embed="rId1"/>
          <a:stretch>
            <a:fillRect/>
          </a:stretch>
        </p:blipFill>
        <p:spPr>
          <a:xfrm>
            <a:off x="826561" y="1556792"/>
            <a:ext cx="7311997" cy="3945516"/>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30" y="-171400"/>
            <a:ext cx="8229600" cy="1143000"/>
          </a:xfrm>
        </p:spPr>
        <p:txBody>
          <a:bodyPr/>
          <a:lstStyle/>
          <a:p>
            <a:r>
              <a:rPr lang="en-GB" dirty="0" smtClean="0"/>
              <a:t>The Newton’s third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flipH="1">
            <a:off x="814439" y="650495"/>
            <a:ext cx="3338657" cy="769441"/>
          </a:xfrm>
          <a:prstGeom prst="rect">
            <a:avLst/>
          </a:prstGeom>
          <a:noFill/>
        </p:spPr>
        <p:txBody>
          <a:bodyPr wrap="square" rtlCol="0">
            <a:spAutoFit/>
          </a:bodyPr>
          <a:lstStyle/>
          <a:p>
            <a:r>
              <a:rPr lang="en-GB" sz="4400" dirty="0" smtClean="0"/>
              <a:t>Examples</a:t>
            </a:r>
            <a:endParaRPr lang="en-US" sz="4400" dirty="0"/>
          </a:p>
        </p:txBody>
      </p:sp>
      <p:sp>
        <p:nvSpPr>
          <p:cNvPr id="3" name="Rectangle 2"/>
          <p:cNvSpPr/>
          <p:nvPr/>
        </p:nvSpPr>
        <p:spPr>
          <a:xfrm>
            <a:off x="5073292" y="4542144"/>
            <a:ext cx="4572000" cy="430887"/>
          </a:xfrm>
          <a:prstGeom prst="rect">
            <a:avLst/>
          </a:prstGeom>
        </p:spPr>
        <p:txBody>
          <a:bodyPr>
            <a:spAutoFit/>
          </a:bodyPr>
          <a:lstStyle/>
          <a:p>
            <a:r>
              <a:rPr lang="en-US" sz="1050" dirty="0">
                <a:hlinkClick r:id="rId1"/>
              </a:rPr>
              <a:t>https://wealthyretirement.com/trends/investing-bear-market-long-term</a:t>
            </a:r>
            <a:r>
              <a:rPr lang="en-US" sz="1050" dirty="0" smtClean="0">
                <a:hlinkClick r:id="rId1"/>
              </a:rPr>
              <a:t>/</a:t>
            </a:r>
            <a:endParaRPr lang="en-US" sz="1050" dirty="0" smtClean="0"/>
          </a:p>
          <a:p>
            <a:endParaRPr lang="en-US" sz="1050" dirty="0"/>
          </a:p>
        </p:txBody>
      </p:sp>
      <p:pic>
        <p:nvPicPr>
          <p:cNvPr id="5" name="Picture 4"/>
          <p:cNvPicPr>
            <a:picLocks noChangeAspect="1"/>
          </p:cNvPicPr>
          <p:nvPr/>
        </p:nvPicPr>
        <p:blipFill>
          <a:blip r:embed="rId2"/>
          <a:stretch>
            <a:fillRect/>
          </a:stretch>
        </p:blipFill>
        <p:spPr>
          <a:xfrm>
            <a:off x="1611153" y="1419936"/>
            <a:ext cx="5419303" cy="3138592"/>
          </a:xfrm>
          <a:prstGeom prst="rect">
            <a:avLst/>
          </a:prstGeom>
        </p:spPr>
      </p:pic>
      <p:sp>
        <p:nvSpPr>
          <p:cNvPr id="6" name="TextBox 5"/>
          <p:cNvSpPr txBox="1"/>
          <p:nvPr/>
        </p:nvSpPr>
        <p:spPr>
          <a:xfrm>
            <a:off x="467544" y="4725144"/>
            <a:ext cx="4605748" cy="461665"/>
          </a:xfrm>
          <a:prstGeom prst="rect">
            <a:avLst/>
          </a:prstGeom>
          <a:noFill/>
        </p:spPr>
        <p:txBody>
          <a:bodyPr wrap="none" rtlCol="0">
            <a:spAutoFit/>
          </a:bodyPr>
          <a:lstStyle/>
          <a:p>
            <a:r>
              <a:rPr lang="en-GB" sz="2400" dirty="0" smtClean="0"/>
              <a:t>The punch exert a force on the face </a:t>
            </a:r>
            <a:endParaRPr lang="en-US" sz="2400" dirty="0"/>
          </a:p>
        </p:txBody>
      </p:sp>
      <p:sp>
        <p:nvSpPr>
          <p:cNvPr id="8" name="Right Arrow 7"/>
          <p:cNvSpPr/>
          <p:nvPr/>
        </p:nvSpPr>
        <p:spPr>
          <a:xfrm>
            <a:off x="2338370" y="5185146"/>
            <a:ext cx="86409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75856" y="5173480"/>
            <a:ext cx="5868144" cy="830997"/>
          </a:xfrm>
          <a:prstGeom prst="rect">
            <a:avLst/>
          </a:prstGeom>
          <a:noFill/>
        </p:spPr>
        <p:txBody>
          <a:bodyPr wrap="square" rtlCol="0">
            <a:spAutoFit/>
          </a:bodyPr>
          <a:lstStyle/>
          <a:p>
            <a:r>
              <a:rPr lang="en-GB" sz="2400" dirty="0" smtClean="0"/>
              <a:t>The face exert a force on the punch with opposite direction and same magnitude</a:t>
            </a:r>
            <a:endParaRPr lang="en-US" sz="2400" dirty="0"/>
          </a:p>
        </p:txBody>
      </p:sp>
      <p:cxnSp>
        <p:nvCxnSpPr>
          <p:cNvPr id="20" name="Straight Arrow Connector 19"/>
          <p:cNvCxnSpPr/>
          <p:nvPr/>
        </p:nvCxnSpPr>
        <p:spPr>
          <a:xfrm flipV="1">
            <a:off x="2967998" y="3315780"/>
            <a:ext cx="615716" cy="41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338370" y="3289176"/>
            <a:ext cx="539500" cy="2660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lstStyle/>
          <a:p>
            <a:r>
              <a:rPr lang="en-GB" dirty="0" smtClean="0"/>
              <a:t>III. The frictional forces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55962"/>
            <a:ext cx="8229600" cy="1143000"/>
          </a:xfrm>
        </p:spPr>
        <p:txBody>
          <a:bodyPr/>
          <a:lstStyle/>
          <a:p>
            <a:r>
              <a:rPr lang="en-GB" sz="3200" dirty="0" smtClean="0"/>
              <a:t>Introduction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ectangle 4"/>
          <p:cNvSpPr/>
          <p:nvPr/>
        </p:nvSpPr>
        <p:spPr>
          <a:xfrm>
            <a:off x="1187624" y="2695905"/>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5922" y="2677709"/>
            <a:ext cx="633507" cy="369332"/>
          </a:xfrm>
          <a:prstGeom prst="rect">
            <a:avLst/>
          </a:prstGeom>
          <a:noFill/>
        </p:spPr>
        <p:txBody>
          <a:bodyPr wrap="none" rtlCol="0">
            <a:spAutoFit/>
          </a:bodyPr>
          <a:lstStyle/>
          <a:p>
            <a:r>
              <a:rPr lang="en-GB" dirty="0" smtClean="0"/>
              <a:t>table</a:t>
            </a:r>
            <a:endParaRPr lang="en-US" dirty="0"/>
          </a:p>
        </p:txBody>
      </p:sp>
      <p:pic>
        <p:nvPicPr>
          <p:cNvPr id="9" name="Picture 8"/>
          <p:cNvPicPr>
            <a:picLocks noChangeAspect="1"/>
          </p:cNvPicPr>
          <p:nvPr/>
        </p:nvPicPr>
        <p:blipFill>
          <a:blip r:embed="rId1"/>
          <a:stretch>
            <a:fillRect/>
          </a:stretch>
        </p:blipFill>
        <p:spPr>
          <a:xfrm>
            <a:off x="1049179" y="1246771"/>
            <a:ext cx="2359779" cy="1313968"/>
          </a:xfrm>
          <a:prstGeom prst="rect">
            <a:avLst/>
          </a:prstGeom>
        </p:spPr>
      </p:pic>
      <p:sp>
        <p:nvSpPr>
          <p:cNvPr id="7" name="Rectangle 6"/>
          <p:cNvSpPr/>
          <p:nvPr/>
        </p:nvSpPr>
        <p:spPr>
          <a:xfrm>
            <a:off x="3275856" y="1246771"/>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99274" y="1777574"/>
            <a:ext cx="569387" cy="369332"/>
          </a:xfrm>
          <a:prstGeom prst="rect">
            <a:avLst/>
          </a:prstGeom>
          <a:noFill/>
        </p:spPr>
        <p:txBody>
          <a:bodyPr wrap="none" rtlCol="0">
            <a:spAutoFit/>
          </a:bodyPr>
          <a:lstStyle/>
          <a:p>
            <a:r>
              <a:rPr lang="en-GB" dirty="0" smtClean="0"/>
              <a:t>Box</a:t>
            </a:r>
            <a:endParaRPr lang="en-US" dirty="0"/>
          </a:p>
        </p:txBody>
      </p:sp>
      <p:cxnSp>
        <p:nvCxnSpPr>
          <p:cNvPr id="12" name="Straight Arrow Connector 11"/>
          <p:cNvCxnSpPr/>
          <p:nvPr/>
        </p:nvCxnSpPr>
        <p:spPr>
          <a:xfrm>
            <a:off x="3275856" y="1606811"/>
            <a:ext cx="5760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61447" y="908720"/>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15" name="TextBox 14"/>
          <p:cNvSpPr txBox="1"/>
          <p:nvPr/>
        </p:nvSpPr>
        <p:spPr>
          <a:xfrm>
            <a:off x="6084169" y="1246771"/>
            <a:ext cx="3168352" cy="923330"/>
          </a:xfrm>
          <a:prstGeom prst="rect">
            <a:avLst/>
          </a:prstGeom>
          <a:noFill/>
        </p:spPr>
        <p:txBody>
          <a:bodyPr wrap="square" rtlCol="0">
            <a:spAutoFit/>
          </a:bodyPr>
          <a:lstStyle/>
          <a:p>
            <a:r>
              <a:rPr lang="en-GB" dirty="0" smtClean="0"/>
              <a:t>If the strength of the pushing force is too low, the box don’t move</a:t>
            </a:r>
            <a:endParaRPr lang="en-US" dirty="0"/>
          </a:p>
        </p:txBody>
      </p:sp>
      <p:sp>
        <p:nvSpPr>
          <p:cNvPr id="16" name="Rectangle 15"/>
          <p:cNvSpPr/>
          <p:nvPr/>
        </p:nvSpPr>
        <p:spPr>
          <a:xfrm>
            <a:off x="1159429" y="4989990"/>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7727" y="4971794"/>
            <a:ext cx="633507" cy="369332"/>
          </a:xfrm>
          <a:prstGeom prst="rect">
            <a:avLst/>
          </a:prstGeom>
          <a:noFill/>
        </p:spPr>
        <p:txBody>
          <a:bodyPr wrap="none" rtlCol="0">
            <a:spAutoFit/>
          </a:bodyPr>
          <a:lstStyle/>
          <a:p>
            <a:r>
              <a:rPr lang="en-GB" dirty="0" smtClean="0"/>
              <a:t>table</a:t>
            </a:r>
            <a:endParaRPr lang="en-US" dirty="0"/>
          </a:p>
        </p:txBody>
      </p:sp>
      <p:pic>
        <p:nvPicPr>
          <p:cNvPr id="18" name="Picture 17"/>
          <p:cNvPicPr>
            <a:picLocks noChangeAspect="1"/>
          </p:cNvPicPr>
          <p:nvPr/>
        </p:nvPicPr>
        <p:blipFill>
          <a:blip r:embed="rId1"/>
          <a:stretch>
            <a:fillRect/>
          </a:stretch>
        </p:blipFill>
        <p:spPr>
          <a:xfrm>
            <a:off x="1913274" y="3540856"/>
            <a:ext cx="2359779" cy="1313968"/>
          </a:xfrm>
          <a:prstGeom prst="rect">
            <a:avLst/>
          </a:prstGeom>
        </p:spPr>
      </p:pic>
      <p:sp>
        <p:nvSpPr>
          <p:cNvPr id="19" name="Rectangle 18"/>
          <p:cNvSpPr/>
          <p:nvPr/>
        </p:nvSpPr>
        <p:spPr>
          <a:xfrm>
            <a:off x="4139951" y="3540856"/>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63369" y="4071659"/>
            <a:ext cx="569387" cy="369332"/>
          </a:xfrm>
          <a:prstGeom prst="rect">
            <a:avLst/>
          </a:prstGeom>
          <a:noFill/>
        </p:spPr>
        <p:txBody>
          <a:bodyPr wrap="none" rtlCol="0">
            <a:spAutoFit/>
          </a:bodyPr>
          <a:lstStyle/>
          <a:p>
            <a:r>
              <a:rPr lang="en-GB" dirty="0" smtClean="0"/>
              <a:t>Box</a:t>
            </a:r>
            <a:endParaRPr lang="en-US" dirty="0"/>
          </a:p>
        </p:txBody>
      </p:sp>
      <p:cxnSp>
        <p:nvCxnSpPr>
          <p:cNvPr id="21" name="Straight Arrow Connector 20"/>
          <p:cNvCxnSpPr/>
          <p:nvPr/>
        </p:nvCxnSpPr>
        <p:spPr>
          <a:xfrm>
            <a:off x="4139951" y="3900896"/>
            <a:ext cx="1292805" cy="92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25542" y="3202805"/>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23" name="TextBox 22"/>
          <p:cNvSpPr txBox="1"/>
          <p:nvPr/>
        </p:nvSpPr>
        <p:spPr>
          <a:xfrm>
            <a:off x="6384268" y="3516289"/>
            <a:ext cx="3168352" cy="923330"/>
          </a:xfrm>
          <a:prstGeom prst="rect">
            <a:avLst/>
          </a:prstGeom>
          <a:noFill/>
        </p:spPr>
        <p:txBody>
          <a:bodyPr wrap="square" rtlCol="0">
            <a:spAutoFit/>
          </a:bodyPr>
          <a:lstStyle/>
          <a:p>
            <a:r>
              <a:rPr lang="en-GB" dirty="0" smtClean="0"/>
              <a:t>If the strength of the pushing force is quite high, the box moves.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55962"/>
            <a:ext cx="8229600" cy="1143000"/>
          </a:xfrm>
        </p:spPr>
        <p:txBody>
          <a:bodyPr/>
          <a:lstStyle/>
          <a:p>
            <a:r>
              <a:rPr lang="en-GB" sz="3200" dirty="0" smtClean="0"/>
              <a:t>Introduction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Rectangle 15"/>
          <p:cNvSpPr/>
          <p:nvPr/>
        </p:nvSpPr>
        <p:spPr>
          <a:xfrm>
            <a:off x="1159429" y="2407873"/>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7727" y="2389677"/>
            <a:ext cx="633507" cy="369332"/>
          </a:xfrm>
          <a:prstGeom prst="rect">
            <a:avLst/>
          </a:prstGeom>
          <a:noFill/>
        </p:spPr>
        <p:txBody>
          <a:bodyPr wrap="none" rtlCol="0">
            <a:spAutoFit/>
          </a:bodyPr>
          <a:lstStyle/>
          <a:p>
            <a:r>
              <a:rPr lang="en-GB" dirty="0" smtClean="0"/>
              <a:t>table</a:t>
            </a:r>
            <a:endParaRPr lang="en-US" dirty="0"/>
          </a:p>
        </p:txBody>
      </p:sp>
      <p:pic>
        <p:nvPicPr>
          <p:cNvPr id="18" name="Picture 17"/>
          <p:cNvPicPr>
            <a:picLocks noChangeAspect="1"/>
          </p:cNvPicPr>
          <p:nvPr/>
        </p:nvPicPr>
        <p:blipFill>
          <a:blip r:embed="rId1"/>
          <a:stretch>
            <a:fillRect/>
          </a:stretch>
        </p:blipFill>
        <p:spPr>
          <a:xfrm>
            <a:off x="1913274" y="958739"/>
            <a:ext cx="2359779" cy="1313968"/>
          </a:xfrm>
          <a:prstGeom prst="rect">
            <a:avLst/>
          </a:prstGeom>
        </p:spPr>
      </p:pic>
      <p:sp>
        <p:nvSpPr>
          <p:cNvPr id="19" name="Rectangle 18"/>
          <p:cNvSpPr/>
          <p:nvPr/>
        </p:nvSpPr>
        <p:spPr>
          <a:xfrm>
            <a:off x="4139951" y="958739"/>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63369" y="1489542"/>
            <a:ext cx="569387" cy="369332"/>
          </a:xfrm>
          <a:prstGeom prst="rect">
            <a:avLst/>
          </a:prstGeom>
          <a:noFill/>
        </p:spPr>
        <p:txBody>
          <a:bodyPr wrap="none" rtlCol="0">
            <a:spAutoFit/>
          </a:bodyPr>
          <a:lstStyle/>
          <a:p>
            <a:r>
              <a:rPr lang="en-GB" dirty="0" smtClean="0"/>
              <a:t>Box</a:t>
            </a:r>
            <a:endParaRPr lang="en-US" dirty="0"/>
          </a:p>
        </p:txBody>
      </p:sp>
      <p:cxnSp>
        <p:nvCxnSpPr>
          <p:cNvPr id="21" name="Straight Arrow Connector 20"/>
          <p:cNvCxnSpPr/>
          <p:nvPr/>
        </p:nvCxnSpPr>
        <p:spPr>
          <a:xfrm>
            <a:off x="4139951" y="1318779"/>
            <a:ext cx="1292805" cy="92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25542" y="620688"/>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23" name="TextBox 22"/>
          <p:cNvSpPr txBox="1"/>
          <p:nvPr/>
        </p:nvSpPr>
        <p:spPr>
          <a:xfrm>
            <a:off x="7164288" y="3286037"/>
            <a:ext cx="1979712" cy="923330"/>
          </a:xfrm>
          <a:prstGeom prst="rect">
            <a:avLst/>
          </a:prstGeom>
          <a:noFill/>
        </p:spPr>
        <p:txBody>
          <a:bodyPr wrap="square" rtlCol="0">
            <a:spAutoFit/>
          </a:bodyPr>
          <a:lstStyle/>
          <a:p>
            <a:r>
              <a:rPr lang="en-GB" dirty="0" smtClean="0"/>
              <a:t>If you stops to push, the box stops to move. </a:t>
            </a:r>
            <a:endParaRPr lang="en-US" dirty="0"/>
          </a:p>
        </p:txBody>
      </p:sp>
      <p:sp>
        <p:nvSpPr>
          <p:cNvPr id="24" name="Rectangle 23"/>
          <p:cNvSpPr/>
          <p:nvPr/>
        </p:nvSpPr>
        <p:spPr>
          <a:xfrm>
            <a:off x="1131234" y="4459395"/>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532" y="4441199"/>
            <a:ext cx="633507" cy="369332"/>
          </a:xfrm>
          <a:prstGeom prst="rect">
            <a:avLst/>
          </a:prstGeom>
          <a:noFill/>
        </p:spPr>
        <p:txBody>
          <a:bodyPr wrap="none" rtlCol="0">
            <a:spAutoFit/>
          </a:bodyPr>
          <a:lstStyle/>
          <a:p>
            <a:r>
              <a:rPr lang="en-GB" dirty="0" smtClean="0"/>
              <a:t>table</a:t>
            </a:r>
            <a:endParaRPr lang="en-US" dirty="0"/>
          </a:p>
        </p:txBody>
      </p:sp>
      <p:sp>
        <p:nvSpPr>
          <p:cNvPr id="27" name="Rectangle 26"/>
          <p:cNvSpPr/>
          <p:nvPr/>
        </p:nvSpPr>
        <p:spPr>
          <a:xfrm>
            <a:off x="4940859" y="3037361"/>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536668" y="1086572"/>
            <a:ext cx="3168352" cy="646331"/>
          </a:xfrm>
          <a:prstGeom prst="rect">
            <a:avLst/>
          </a:prstGeom>
          <a:noFill/>
        </p:spPr>
        <p:txBody>
          <a:bodyPr wrap="square" rtlCol="0">
            <a:spAutoFit/>
          </a:bodyPr>
          <a:lstStyle/>
          <a:p>
            <a:r>
              <a:rPr lang="en-GB" dirty="0" smtClean="0"/>
              <a:t>If the pushing force is quite high, the box moves.</a:t>
            </a:r>
            <a:endParaRPr lang="en-US" dirty="0"/>
          </a:p>
        </p:txBody>
      </p:sp>
      <p:sp>
        <p:nvSpPr>
          <p:cNvPr id="3" name="TextBox 2"/>
          <p:cNvSpPr txBox="1"/>
          <p:nvPr/>
        </p:nvSpPr>
        <p:spPr>
          <a:xfrm>
            <a:off x="359896" y="5290461"/>
            <a:ext cx="4379725" cy="523220"/>
          </a:xfrm>
          <a:prstGeom prst="rect">
            <a:avLst/>
          </a:prstGeom>
          <a:noFill/>
        </p:spPr>
        <p:txBody>
          <a:bodyPr wrap="none" rtlCol="0">
            <a:spAutoFit/>
          </a:bodyPr>
          <a:lstStyle/>
          <a:p>
            <a:r>
              <a:rPr lang="en-GB" sz="2800" dirty="0" smtClean="0"/>
              <a:t>The reason of this behaviour </a:t>
            </a:r>
            <a:endParaRPr lang="en-US" sz="2800" dirty="0"/>
          </a:p>
        </p:txBody>
      </p:sp>
      <p:sp>
        <p:nvSpPr>
          <p:cNvPr id="10" name="Right Arrow 9"/>
          <p:cNvSpPr/>
          <p:nvPr/>
        </p:nvSpPr>
        <p:spPr>
          <a:xfrm>
            <a:off x="1572590" y="5861857"/>
            <a:ext cx="681368"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71792" y="5895652"/>
            <a:ext cx="5782352" cy="461665"/>
          </a:xfrm>
          <a:prstGeom prst="rect">
            <a:avLst/>
          </a:prstGeom>
          <a:noFill/>
        </p:spPr>
        <p:txBody>
          <a:bodyPr wrap="none" rtlCol="0">
            <a:spAutoFit/>
          </a:bodyPr>
          <a:lstStyle/>
          <a:p>
            <a:r>
              <a:rPr lang="en-GB" sz="2400" dirty="0" smtClean="0"/>
              <a:t>The table exert a frictional force on the box !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846" y="-99392"/>
            <a:ext cx="8229600" cy="1143000"/>
          </a:xfrm>
        </p:spPr>
        <p:txBody>
          <a:bodyPr/>
          <a:lstStyle/>
          <a:p>
            <a:r>
              <a:rPr lang="en-GB" sz="4000" dirty="0" smtClean="0"/>
              <a:t>Meaning of “Forces” in Physics</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551547" y="1162837"/>
            <a:ext cx="8110612" cy="954107"/>
          </a:xfrm>
          <a:prstGeom prst="rect">
            <a:avLst/>
          </a:prstGeom>
          <a:noFill/>
        </p:spPr>
        <p:txBody>
          <a:bodyPr wrap="square" rtlCol="0">
            <a:spAutoFit/>
          </a:bodyPr>
          <a:lstStyle/>
          <a:p>
            <a:r>
              <a:rPr lang="en-GB" sz="2800" dirty="0" smtClean="0"/>
              <a:t>A force is an interaction between two bodies.</a:t>
            </a:r>
            <a:endParaRPr lang="en-GB" sz="2800" dirty="0" smtClean="0"/>
          </a:p>
          <a:p>
            <a:endParaRPr lang="en-GB"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842675" y="4437112"/>
            <a:ext cx="7617757"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
          <a:stretch>
            <a:fillRect/>
          </a:stretch>
        </p:blipFill>
        <p:spPr>
          <a:xfrm>
            <a:off x="1191902" y="2213103"/>
            <a:ext cx="2359779" cy="1313968"/>
          </a:xfrm>
          <a:prstGeom prst="rect">
            <a:avLst/>
          </a:prstGeom>
        </p:spPr>
      </p:pic>
      <p:sp>
        <p:nvSpPr>
          <p:cNvPr id="2" name="Title 1"/>
          <p:cNvSpPr>
            <a:spLocks noGrp="1"/>
          </p:cNvSpPr>
          <p:nvPr>
            <p:ph type="title"/>
          </p:nvPr>
        </p:nvSpPr>
        <p:spPr>
          <a:xfrm>
            <a:off x="636588" y="-55962"/>
            <a:ext cx="8229600" cy="1143000"/>
          </a:xfrm>
        </p:spPr>
        <p:txBody>
          <a:bodyPr/>
          <a:lstStyle/>
          <a:p>
            <a:r>
              <a:rPr lang="en-GB" sz="3200" dirty="0" smtClean="0"/>
              <a:t>Introduction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6" name="Rectangle 25"/>
          <p:cNvSpPr/>
          <p:nvPr/>
        </p:nvSpPr>
        <p:spPr>
          <a:xfrm>
            <a:off x="1187624" y="3717032"/>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5922" y="3698836"/>
            <a:ext cx="633507" cy="369332"/>
          </a:xfrm>
          <a:prstGeom prst="rect">
            <a:avLst/>
          </a:prstGeom>
          <a:noFill/>
        </p:spPr>
        <p:txBody>
          <a:bodyPr wrap="none" rtlCol="0">
            <a:spAutoFit/>
          </a:bodyPr>
          <a:lstStyle/>
          <a:p>
            <a:r>
              <a:rPr lang="en-GB" dirty="0" smtClean="0"/>
              <a:t>table</a:t>
            </a:r>
            <a:endParaRPr lang="en-US" dirty="0"/>
          </a:p>
        </p:txBody>
      </p:sp>
      <p:sp>
        <p:nvSpPr>
          <p:cNvPr id="31" name="Rectangle 30"/>
          <p:cNvSpPr/>
          <p:nvPr/>
        </p:nvSpPr>
        <p:spPr>
          <a:xfrm>
            <a:off x="3444727" y="2267898"/>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27984" y="3045314"/>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42675" y="621176"/>
            <a:ext cx="3768980" cy="369332"/>
          </a:xfrm>
          <a:prstGeom prst="rect">
            <a:avLst/>
          </a:prstGeom>
          <a:noFill/>
        </p:spPr>
        <p:txBody>
          <a:bodyPr wrap="none" rtlCol="0">
            <a:spAutoFit/>
          </a:bodyPr>
          <a:lstStyle/>
          <a:p>
            <a:r>
              <a:rPr lang="en-GB" dirty="0" smtClean="0"/>
              <a:t>Forces exerted by the table on the box:</a:t>
            </a:r>
            <a:endParaRPr lang="en-US" dirty="0"/>
          </a:p>
        </p:txBody>
      </p:sp>
      <p:cxnSp>
        <p:nvCxnSpPr>
          <p:cNvPr id="8" name="Straight Arrow Connector 7"/>
          <p:cNvCxnSpPr>
            <a:stCxn id="36" idx="2"/>
          </p:cNvCxnSpPr>
          <p:nvPr/>
        </p:nvCxnSpPr>
        <p:spPr>
          <a:xfrm flipH="1" flipV="1">
            <a:off x="3546107" y="3071243"/>
            <a:ext cx="881877" cy="10075"/>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2839" y="1428160"/>
            <a:ext cx="10596" cy="16430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587971" y="5845886"/>
            <a:ext cx="6923966" cy="646331"/>
          </a:xfrm>
          <a:prstGeom prst="rect">
            <a:avLst/>
          </a:prstGeom>
          <a:noFill/>
        </p:spPr>
        <p:txBody>
          <a:bodyPr wrap="square" rtlCol="0">
            <a:spAutoFit/>
          </a:bodyPr>
          <a:lstStyle/>
          <a:p>
            <a:r>
              <a:rPr lang="en-GB" dirty="0" smtClean="0"/>
              <a:t>(other forces exerted on the box such as the pushing force and the gravity are ignored here, but they exist, of course)</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4530215" y="1657003"/>
                <a:ext cx="43197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𝑛</m:t>
                          </m:r>
                        </m:e>
                      </m:acc>
                    </m:oMath>
                  </m:oMathPara>
                </a14:m>
                <a:endParaRPr lang="en-US" sz="4000" dirty="0"/>
              </a:p>
            </p:txBody>
          </p:sp>
        </mc:Choice>
        <mc:Fallback>
          <p:sp>
            <p:nvSpPr>
              <p:cNvPr id="14" name="TextBox 13"/>
              <p:cNvSpPr txBox="1">
                <a:spLocks noRot="1" noChangeAspect="1" noMove="1" noResize="1" noEditPoints="1" noAdjustHandles="1" noChangeArrowheads="1" noChangeShapeType="1" noTextEdit="1"/>
              </p:cNvSpPr>
              <p:nvPr/>
            </p:nvSpPr>
            <p:spPr>
              <a:xfrm>
                <a:off x="4530215" y="1657003"/>
                <a:ext cx="431977" cy="615553"/>
              </a:xfrm>
              <a:prstGeom prst="rect">
                <a:avLst/>
              </a:prstGeom>
              <a:blipFill rotWithShape="1">
                <a:blip r:embed="rId2"/>
                <a:stretch>
                  <a:fillRect l="-29" t="-47" r="-16247" b="-3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410285" y="3168065"/>
                <a:ext cx="1944216" cy="410946"/>
              </a:xfrm>
              <a:prstGeom prst="rect">
                <a:avLst/>
              </a:prstGeom>
              <a:noFill/>
            </p:spPr>
            <p:txBody>
              <a:bodyPr wrap="square" rtlCol="0">
                <a:spAutoFit/>
              </a:bodyPr>
              <a:lstStyle/>
              <a:p>
                <a:r>
                  <a:rPr lang="en-GB" dirty="0" smtClean="0">
                    <a:solidFill>
                      <a:srgbClr val="FF0000"/>
                    </a:solidFill>
                  </a:rPr>
                  <a:t>friction force </a:t>
                </a:r>
                <a14:m>
                  <m:oMath xmlns:m="http://schemas.openxmlformats.org/officeDocument/2006/math">
                    <m:acc>
                      <m:accPr>
                        <m:chr m:val="⃗"/>
                        <m:ctrlPr>
                          <a:rPr lang="en-GB"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𝑓</m:t>
                        </m:r>
                      </m:e>
                    </m:acc>
                  </m:oMath>
                </a14:m>
                <a:endParaRPr lang="en-US" dirty="0">
                  <a:solidFill>
                    <a:srgbClr val="FF0000"/>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3410285" y="3168065"/>
                <a:ext cx="1944216" cy="410946"/>
              </a:xfrm>
              <a:prstGeom prst="rect">
                <a:avLst/>
              </a:prstGeom>
              <a:blipFill rotWithShape="1">
                <a:blip r:embed="rId3"/>
                <a:stretch>
                  <a:fillRect l="-17" t="-12" r="9" b="37"/>
                </a:stretch>
              </a:blipFill>
            </p:spPr>
            <p:txBody>
              <a:bodyPr/>
              <a:lstStyle/>
              <a:p>
                <a:r>
                  <a:rPr lang="zh-CN" altLang="en-US">
                    <a:noFill/>
                  </a:rPr>
                  <a:t> </a:t>
                </a:r>
              </a:p>
            </p:txBody>
          </p:sp>
        </mc:Fallback>
      </mc:AlternateContent>
      <p:cxnSp>
        <p:nvCxnSpPr>
          <p:cNvPr id="41" name="Straight Arrow Connector 40"/>
          <p:cNvCxnSpPr/>
          <p:nvPr/>
        </p:nvCxnSpPr>
        <p:spPr>
          <a:xfrm flipH="1">
            <a:off x="5076056" y="1428160"/>
            <a:ext cx="1152128" cy="536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224052" y="1197449"/>
            <a:ext cx="2524412" cy="646331"/>
          </a:xfrm>
          <a:prstGeom prst="rect">
            <a:avLst/>
          </a:prstGeom>
          <a:noFill/>
        </p:spPr>
        <p:txBody>
          <a:bodyPr wrap="square" rtlCol="0">
            <a:spAutoFit/>
          </a:bodyPr>
          <a:lstStyle/>
          <a:p>
            <a:r>
              <a:rPr lang="en-GB" dirty="0" smtClean="0"/>
              <a:t>Normal force exerted by the table on the box.</a:t>
            </a:r>
            <a:endParaRPr lang="en-US" dirty="0"/>
          </a:p>
        </p:txBody>
      </p:sp>
      <p:cxnSp>
        <p:nvCxnSpPr>
          <p:cNvPr id="44" name="Straight Arrow Connector 43"/>
          <p:cNvCxnSpPr/>
          <p:nvPr/>
        </p:nvCxnSpPr>
        <p:spPr>
          <a:xfrm flipH="1" flipV="1">
            <a:off x="3416183" y="1520614"/>
            <a:ext cx="1019435" cy="15247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p:cNvSpPr txBox="1"/>
              <p:nvPr/>
            </p:nvSpPr>
            <p:spPr>
              <a:xfrm>
                <a:off x="2248581" y="1090438"/>
                <a:ext cx="1071832" cy="5665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0000FF"/>
                              </a:solidFill>
                              <a:latin typeface="Cambria Math" panose="02040503050406030204" pitchFamily="18" charset="0"/>
                            </a:rPr>
                          </m:ctrlPr>
                        </m:accPr>
                        <m:e>
                          <m:r>
                            <a:rPr lang="en-GB" sz="3200" b="0" i="1" smtClean="0">
                              <a:solidFill>
                                <a:srgbClr val="0000FF"/>
                              </a:solidFill>
                              <a:latin typeface="Cambria Math" panose="02040503050406030204" pitchFamily="18" charset="0"/>
                            </a:rPr>
                            <m:t>𝑛</m:t>
                          </m:r>
                        </m:e>
                      </m:acc>
                      <m:r>
                        <a:rPr lang="en-GB" sz="3200" b="0" i="1" smtClean="0">
                          <a:solidFill>
                            <a:srgbClr val="0000FF"/>
                          </a:solidFill>
                          <a:latin typeface="Cambria Math" panose="02040503050406030204" pitchFamily="18" charset="0"/>
                        </a:rPr>
                        <m:t>+</m:t>
                      </m:r>
                      <m:acc>
                        <m:accPr>
                          <m:chr m:val="⃗"/>
                          <m:ctrlPr>
                            <a:rPr lang="en-GB" sz="3200" b="0" i="1" smtClean="0">
                              <a:solidFill>
                                <a:srgbClr val="0000FF"/>
                              </a:solidFill>
                              <a:latin typeface="Cambria Math" panose="02040503050406030204" pitchFamily="18" charset="0"/>
                            </a:rPr>
                          </m:ctrlPr>
                        </m:accPr>
                        <m:e>
                          <m:r>
                            <a:rPr lang="en-GB" sz="3200" b="0" i="1" smtClean="0">
                              <a:solidFill>
                                <a:srgbClr val="0000FF"/>
                              </a:solidFill>
                              <a:latin typeface="Cambria Math" panose="02040503050406030204" pitchFamily="18" charset="0"/>
                            </a:rPr>
                            <m:t>𝑓</m:t>
                          </m:r>
                        </m:e>
                      </m:acc>
                    </m:oMath>
                  </m:oMathPara>
                </a14:m>
                <a:endParaRPr lang="en-US" sz="3200" dirty="0">
                  <a:solidFill>
                    <a:srgbClr val="0000FF"/>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2248581" y="1090438"/>
                <a:ext cx="1071832" cy="566565"/>
              </a:xfrm>
              <a:prstGeom prst="rect">
                <a:avLst/>
              </a:prstGeom>
              <a:blipFill rotWithShape="1">
                <a:blip r:embed="rId4"/>
                <a:stretch>
                  <a:fillRect l="-4" t="-25" r="-4503" b="51"/>
                </a:stretch>
              </a:blipFill>
            </p:spPr>
            <p:txBody>
              <a:bodyPr/>
              <a:lstStyle/>
              <a:p>
                <a:r>
                  <a:rPr lang="zh-CN" altLang="en-US">
                    <a:noFill/>
                  </a:rPr>
                  <a:t> </a:t>
                </a:r>
              </a:p>
            </p:txBody>
          </p:sp>
        </mc:Fallback>
      </mc:AlternateContent>
      <p:cxnSp>
        <p:nvCxnSpPr>
          <p:cNvPr id="47" name="Straight Arrow Connector 46"/>
          <p:cNvCxnSpPr/>
          <p:nvPr/>
        </p:nvCxnSpPr>
        <p:spPr>
          <a:xfrm flipH="1" flipV="1">
            <a:off x="3491880" y="1474709"/>
            <a:ext cx="881877" cy="10075"/>
          </a:xfrm>
          <a:prstGeom prst="straightConnector1">
            <a:avLst/>
          </a:prstGeom>
          <a:ln w="38100">
            <a:solidFill>
              <a:srgbClr val="FF33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Rectangle 47"/>
              <p:cNvSpPr/>
              <p:nvPr/>
            </p:nvSpPr>
            <p:spPr>
              <a:xfrm>
                <a:off x="971600" y="4550533"/>
                <a:ext cx="7488832" cy="687945"/>
              </a:xfrm>
              <a:prstGeom prst="rect">
                <a:avLst/>
              </a:prstGeom>
            </p:spPr>
            <p:txBody>
              <a:bodyPr wrap="square">
                <a:spAutoFit/>
              </a:bodyPr>
              <a:lstStyle/>
              <a:p>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𝑛</m:t>
                        </m:r>
                      </m:e>
                    </m:acc>
                    <m:r>
                      <a:rPr lang="en-GB" i="1">
                        <a:solidFill>
                          <a:schemeClr val="tx1"/>
                        </a:solidFill>
                        <a:latin typeface="Cambria Math" panose="02040503050406030204" pitchFamily="18" charset="0"/>
                      </a:rPr>
                      <m:t>+</m:t>
                    </m:r>
                    <m:acc>
                      <m:accPr>
                        <m:chr m:val="⃗"/>
                        <m:ctrlPr>
                          <a:rPr lang="en-GB"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𝑓</m:t>
                        </m:r>
                      </m:e>
                    </m:acc>
                  </m:oMath>
                </a14:m>
                <a:r>
                  <a:rPr lang="en-US" dirty="0" smtClean="0">
                    <a:solidFill>
                      <a:schemeClr val="tx1"/>
                    </a:solidFill>
                  </a:rPr>
                  <a:t> which represent the force exerted by the table on the box is named the “contact force”</a:t>
                </a:r>
                <a:endParaRPr lang="en-US" dirty="0">
                  <a:solidFill>
                    <a:schemeClr val="tx1"/>
                  </a:solidFill>
                </a:endParaRPr>
              </a:p>
            </p:txBody>
          </p:sp>
        </mc:Choice>
        <mc:Fallback>
          <p:sp>
            <p:nvSpPr>
              <p:cNvPr id="48" name="Rectangle 47"/>
              <p:cNvSpPr>
                <a:spLocks noRot="1" noChangeAspect="1" noMove="1" noResize="1" noEditPoints="1" noAdjustHandles="1" noChangeArrowheads="1" noChangeShapeType="1" noTextEdit="1"/>
              </p:cNvSpPr>
              <p:nvPr/>
            </p:nvSpPr>
            <p:spPr>
              <a:xfrm>
                <a:off x="971600" y="4550533"/>
                <a:ext cx="7488832" cy="687945"/>
              </a:xfrm>
              <a:prstGeom prst="rect">
                <a:avLst/>
              </a:prstGeom>
              <a:blipFill rotWithShape="1">
                <a:blip r:embed="rId5"/>
                <a:stretch>
                  <a:fillRect l="-1" t="-18" r="4" b="5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23528" y="5497627"/>
            <a:ext cx="8676456" cy="1188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55962"/>
            <a:ext cx="8229600" cy="1143000"/>
          </a:xfrm>
        </p:spPr>
        <p:txBody>
          <a:bodyPr/>
          <a:lstStyle/>
          <a:p>
            <a:r>
              <a:rPr lang="en-GB" sz="3200" dirty="0" smtClean="0"/>
              <a:t>The frictional forces </a:t>
            </a:r>
            <a:endParaRPr lang="en-US" sz="3200" dirty="0"/>
          </a:p>
        </p:txBody>
      </p:sp>
      <p:sp>
        <p:nvSpPr>
          <p:cNvPr id="4" name="Slide Number Placeholder 3"/>
          <p:cNvSpPr>
            <a:spLocks noGrp="1"/>
          </p:cNvSpPr>
          <p:nvPr>
            <p:ph type="sldNum" sz="quarter" idx="10"/>
          </p:nvPr>
        </p:nvSpPr>
        <p:spPr>
          <a:xfrm>
            <a:off x="6555875" y="6237288"/>
            <a:ext cx="2133600" cy="412750"/>
          </a:xfrm>
        </p:spPr>
        <p:txBody>
          <a:bodyPr/>
          <a:lstStyle/>
          <a:p>
            <a:fld id="{41A7B2A6-4997-4D6A-A223-B65D77C6B4A9}" type="slidenum">
              <a:rPr lang="en-US" altLang="zh-CN" smtClean="0"/>
            </a:fld>
            <a:endParaRPr lang="en-US" altLang="zh-CN"/>
          </a:p>
        </p:txBody>
      </p:sp>
      <p:sp>
        <p:nvSpPr>
          <p:cNvPr id="3" name="TextBox 2"/>
          <p:cNvSpPr txBox="1"/>
          <p:nvPr/>
        </p:nvSpPr>
        <p:spPr>
          <a:xfrm>
            <a:off x="467544" y="980728"/>
            <a:ext cx="8398644"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The frictional force has always its direction opposite to the motion. </a:t>
            </a: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The frictional force and the normal force exerted by the table are always perpendicular. </a:t>
            </a:r>
            <a:endParaRPr lang="en-US" sz="2400" dirty="0"/>
          </a:p>
        </p:txBody>
      </p:sp>
      <p:sp>
        <p:nvSpPr>
          <p:cNvPr id="23" name="Rectangle 22"/>
          <p:cNvSpPr/>
          <p:nvPr/>
        </p:nvSpPr>
        <p:spPr>
          <a:xfrm>
            <a:off x="1111800" y="4784137"/>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0098" y="4765941"/>
            <a:ext cx="633507" cy="369332"/>
          </a:xfrm>
          <a:prstGeom prst="rect">
            <a:avLst/>
          </a:prstGeom>
          <a:noFill/>
        </p:spPr>
        <p:txBody>
          <a:bodyPr wrap="none" rtlCol="0">
            <a:spAutoFit/>
          </a:bodyPr>
          <a:lstStyle/>
          <a:p>
            <a:r>
              <a:rPr lang="en-GB" dirty="0" smtClean="0"/>
              <a:t>table</a:t>
            </a:r>
            <a:endParaRPr lang="en-US" dirty="0"/>
          </a:p>
        </p:txBody>
      </p:sp>
      <p:pic>
        <p:nvPicPr>
          <p:cNvPr id="25" name="Picture 24"/>
          <p:cNvPicPr>
            <a:picLocks noChangeAspect="1"/>
          </p:cNvPicPr>
          <p:nvPr/>
        </p:nvPicPr>
        <p:blipFill>
          <a:blip r:embed="rId1"/>
          <a:stretch>
            <a:fillRect/>
          </a:stretch>
        </p:blipFill>
        <p:spPr>
          <a:xfrm>
            <a:off x="973355" y="3335003"/>
            <a:ext cx="2359779" cy="1313968"/>
          </a:xfrm>
          <a:prstGeom prst="rect">
            <a:avLst/>
          </a:prstGeom>
        </p:spPr>
      </p:pic>
      <p:sp>
        <p:nvSpPr>
          <p:cNvPr id="27" name="Rectangle 26"/>
          <p:cNvSpPr/>
          <p:nvPr/>
        </p:nvSpPr>
        <p:spPr>
          <a:xfrm>
            <a:off x="3200032" y="3335003"/>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923450" y="3865806"/>
            <a:ext cx="569387" cy="369332"/>
          </a:xfrm>
          <a:prstGeom prst="rect">
            <a:avLst/>
          </a:prstGeom>
          <a:noFill/>
        </p:spPr>
        <p:txBody>
          <a:bodyPr wrap="none" rtlCol="0">
            <a:spAutoFit/>
          </a:bodyPr>
          <a:lstStyle/>
          <a:p>
            <a:r>
              <a:rPr lang="en-GB" dirty="0" smtClean="0"/>
              <a:t>Box</a:t>
            </a:r>
            <a:endParaRPr lang="en-US" dirty="0"/>
          </a:p>
        </p:txBody>
      </p:sp>
      <p:cxnSp>
        <p:nvCxnSpPr>
          <p:cNvPr id="30" name="Straight Arrow Connector 29"/>
          <p:cNvCxnSpPr/>
          <p:nvPr/>
        </p:nvCxnSpPr>
        <p:spPr>
          <a:xfrm>
            <a:off x="3200032" y="3695043"/>
            <a:ext cx="5760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85623" y="2996952"/>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33" name="TextBox 32"/>
          <p:cNvSpPr txBox="1"/>
          <p:nvPr/>
        </p:nvSpPr>
        <p:spPr>
          <a:xfrm>
            <a:off x="6008345" y="3335003"/>
            <a:ext cx="3168352" cy="646331"/>
          </a:xfrm>
          <a:prstGeom prst="rect">
            <a:avLst/>
          </a:prstGeom>
          <a:noFill/>
        </p:spPr>
        <p:txBody>
          <a:bodyPr wrap="square" rtlCol="0">
            <a:spAutoFit/>
          </a:bodyPr>
          <a:lstStyle/>
          <a:p>
            <a:r>
              <a:rPr lang="en-GB" dirty="0" smtClean="0"/>
              <a:t>If the pushing force is too low, the box don’t move</a:t>
            </a:r>
            <a:endParaRPr lang="en-US" dirty="0"/>
          </a:p>
        </p:txBody>
      </p:sp>
      <p:sp>
        <p:nvSpPr>
          <p:cNvPr id="5" name="TextBox 4"/>
          <p:cNvSpPr txBox="1"/>
          <p:nvPr/>
        </p:nvSpPr>
        <p:spPr>
          <a:xfrm>
            <a:off x="375580" y="5485315"/>
            <a:ext cx="8313895" cy="1200329"/>
          </a:xfrm>
          <a:prstGeom prst="rect">
            <a:avLst/>
          </a:prstGeom>
          <a:noFill/>
        </p:spPr>
        <p:txBody>
          <a:bodyPr wrap="square" rtlCol="0">
            <a:spAutoFit/>
          </a:bodyPr>
          <a:lstStyle/>
          <a:p>
            <a:r>
              <a:rPr lang="en-GB" dirty="0" smtClean="0"/>
              <a:t>If the box don’t moves, to find the direction of the friction force exerted on the box, you just have to think “</a:t>
            </a:r>
            <a:r>
              <a:rPr lang="en-GB" i="1" dirty="0" smtClean="0"/>
              <a:t>If the surface of contact was frictionless, what should be the motion of the box ?</a:t>
            </a:r>
            <a:r>
              <a:rPr lang="en-GB" dirty="0" smtClean="0"/>
              <a:t>” (here toward the right), thus the friction force is here directed toward the left.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55962"/>
            <a:ext cx="8229600" cy="1143000"/>
          </a:xfrm>
        </p:spPr>
        <p:txBody>
          <a:bodyPr/>
          <a:lstStyle/>
          <a:p>
            <a:r>
              <a:rPr lang="en-GB" sz="3200" dirty="0" smtClean="0"/>
              <a:t>Two kinds of friction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flipH="1">
            <a:off x="719064" y="619083"/>
            <a:ext cx="8424936" cy="954107"/>
          </a:xfrm>
          <a:prstGeom prst="rect">
            <a:avLst/>
          </a:prstGeom>
          <a:noFill/>
        </p:spPr>
        <p:txBody>
          <a:bodyPr wrap="square" rtlCol="0">
            <a:spAutoFit/>
          </a:bodyPr>
          <a:lstStyle/>
          <a:p>
            <a:r>
              <a:rPr lang="en-GB" sz="2800" dirty="0" smtClean="0"/>
              <a:t>We have seen two kinds of situations, which correspond to two kinds of friction force:  </a:t>
            </a:r>
            <a:endParaRPr lang="en-US" sz="2800" dirty="0"/>
          </a:p>
        </p:txBody>
      </p:sp>
      <p:sp>
        <p:nvSpPr>
          <p:cNvPr id="16" name="Rectangle 15"/>
          <p:cNvSpPr/>
          <p:nvPr/>
        </p:nvSpPr>
        <p:spPr>
          <a:xfrm>
            <a:off x="1164333" y="3453530"/>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02631" y="3435334"/>
            <a:ext cx="633507" cy="369332"/>
          </a:xfrm>
          <a:prstGeom prst="rect">
            <a:avLst/>
          </a:prstGeom>
          <a:noFill/>
        </p:spPr>
        <p:txBody>
          <a:bodyPr wrap="none" rtlCol="0">
            <a:spAutoFit/>
          </a:bodyPr>
          <a:lstStyle/>
          <a:p>
            <a:r>
              <a:rPr lang="en-GB" dirty="0" smtClean="0"/>
              <a:t>table</a:t>
            </a:r>
            <a:endParaRPr lang="en-US" dirty="0"/>
          </a:p>
        </p:txBody>
      </p:sp>
      <p:pic>
        <p:nvPicPr>
          <p:cNvPr id="18" name="Picture 17"/>
          <p:cNvPicPr>
            <a:picLocks noChangeAspect="1"/>
          </p:cNvPicPr>
          <p:nvPr/>
        </p:nvPicPr>
        <p:blipFill>
          <a:blip r:embed="rId1"/>
          <a:stretch>
            <a:fillRect/>
          </a:stretch>
        </p:blipFill>
        <p:spPr>
          <a:xfrm>
            <a:off x="1025888" y="2004396"/>
            <a:ext cx="2359779" cy="1313968"/>
          </a:xfrm>
          <a:prstGeom prst="rect">
            <a:avLst/>
          </a:prstGeom>
        </p:spPr>
      </p:pic>
      <p:sp>
        <p:nvSpPr>
          <p:cNvPr id="19" name="Rectangle 18"/>
          <p:cNvSpPr/>
          <p:nvPr/>
        </p:nvSpPr>
        <p:spPr>
          <a:xfrm>
            <a:off x="3252565" y="2004396"/>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252565" y="2364436"/>
            <a:ext cx="5760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38156" y="1666345"/>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26" name="TextBox 25"/>
          <p:cNvSpPr txBox="1"/>
          <p:nvPr/>
        </p:nvSpPr>
        <p:spPr>
          <a:xfrm>
            <a:off x="6060878" y="2004396"/>
            <a:ext cx="3168352" cy="646331"/>
          </a:xfrm>
          <a:prstGeom prst="rect">
            <a:avLst/>
          </a:prstGeom>
          <a:noFill/>
        </p:spPr>
        <p:txBody>
          <a:bodyPr wrap="square" rtlCol="0">
            <a:spAutoFit/>
          </a:bodyPr>
          <a:lstStyle/>
          <a:p>
            <a:r>
              <a:rPr lang="en-GB" dirty="0" smtClean="0"/>
              <a:t>If the pushing force is too low, the box don’t move</a:t>
            </a:r>
            <a:endParaRPr lang="en-US" dirty="0"/>
          </a:p>
        </p:txBody>
      </p:sp>
      <p:sp>
        <p:nvSpPr>
          <p:cNvPr id="28" name="Rectangle 27"/>
          <p:cNvSpPr/>
          <p:nvPr/>
        </p:nvSpPr>
        <p:spPr>
          <a:xfrm>
            <a:off x="1136138" y="5747615"/>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4436" y="5729419"/>
            <a:ext cx="633507" cy="369332"/>
          </a:xfrm>
          <a:prstGeom prst="rect">
            <a:avLst/>
          </a:prstGeom>
          <a:noFill/>
        </p:spPr>
        <p:txBody>
          <a:bodyPr wrap="none" rtlCol="0">
            <a:spAutoFit/>
          </a:bodyPr>
          <a:lstStyle/>
          <a:p>
            <a:r>
              <a:rPr lang="en-GB" dirty="0" smtClean="0"/>
              <a:t>table</a:t>
            </a:r>
            <a:endParaRPr lang="en-US" dirty="0"/>
          </a:p>
        </p:txBody>
      </p:sp>
      <p:pic>
        <p:nvPicPr>
          <p:cNvPr id="34" name="Picture 33"/>
          <p:cNvPicPr>
            <a:picLocks noChangeAspect="1"/>
          </p:cNvPicPr>
          <p:nvPr/>
        </p:nvPicPr>
        <p:blipFill>
          <a:blip r:embed="rId1"/>
          <a:stretch>
            <a:fillRect/>
          </a:stretch>
        </p:blipFill>
        <p:spPr>
          <a:xfrm>
            <a:off x="1889983" y="4298481"/>
            <a:ext cx="2359779" cy="1313968"/>
          </a:xfrm>
          <a:prstGeom prst="rect">
            <a:avLst/>
          </a:prstGeom>
        </p:spPr>
      </p:pic>
      <p:sp>
        <p:nvSpPr>
          <p:cNvPr id="35" name="Rectangle 34"/>
          <p:cNvSpPr/>
          <p:nvPr/>
        </p:nvSpPr>
        <p:spPr>
          <a:xfrm>
            <a:off x="4116660" y="4298481"/>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840078" y="4829284"/>
            <a:ext cx="569387" cy="369332"/>
          </a:xfrm>
          <a:prstGeom prst="rect">
            <a:avLst/>
          </a:prstGeom>
          <a:noFill/>
        </p:spPr>
        <p:txBody>
          <a:bodyPr wrap="none" rtlCol="0">
            <a:spAutoFit/>
          </a:bodyPr>
          <a:lstStyle/>
          <a:p>
            <a:r>
              <a:rPr lang="en-GB" dirty="0" smtClean="0"/>
              <a:t>Box</a:t>
            </a:r>
            <a:endParaRPr lang="en-US" dirty="0"/>
          </a:p>
        </p:txBody>
      </p:sp>
      <p:cxnSp>
        <p:nvCxnSpPr>
          <p:cNvPr id="37" name="Straight Arrow Connector 36"/>
          <p:cNvCxnSpPr/>
          <p:nvPr/>
        </p:nvCxnSpPr>
        <p:spPr>
          <a:xfrm>
            <a:off x="4116660" y="4658521"/>
            <a:ext cx="1292805" cy="92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02251" y="3960430"/>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39" name="TextBox 38"/>
          <p:cNvSpPr txBox="1"/>
          <p:nvPr/>
        </p:nvSpPr>
        <p:spPr>
          <a:xfrm>
            <a:off x="6360977" y="4273914"/>
            <a:ext cx="3168352" cy="646331"/>
          </a:xfrm>
          <a:prstGeom prst="rect">
            <a:avLst/>
          </a:prstGeom>
          <a:noFill/>
        </p:spPr>
        <p:txBody>
          <a:bodyPr wrap="square" rtlCol="0">
            <a:spAutoFit/>
          </a:bodyPr>
          <a:lstStyle/>
          <a:p>
            <a:r>
              <a:rPr lang="en-GB" dirty="0" smtClean="0"/>
              <a:t>If the pushing force is quite high, the box moves.</a:t>
            </a:r>
            <a:endParaRPr lang="en-US" dirty="0"/>
          </a:p>
        </p:txBody>
      </p:sp>
      <p:cxnSp>
        <p:nvCxnSpPr>
          <p:cNvPr id="40" name="Straight Arrow Connector 39"/>
          <p:cNvCxnSpPr/>
          <p:nvPr/>
        </p:nvCxnSpPr>
        <p:spPr>
          <a:xfrm flipH="1">
            <a:off x="3743951" y="3434847"/>
            <a:ext cx="61904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362994" y="5729419"/>
            <a:ext cx="905796" cy="210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996688" y="2893689"/>
                <a:ext cx="313163" cy="4247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𝑠</m:t>
                              </m:r>
                            </m:sub>
                          </m:sSub>
                        </m:e>
                      </m:acc>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3996688" y="2893689"/>
                <a:ext cx="313163" cy="424796"/>
              </a:xfrm>
              <a:prstGeom prst="rect">
                <a:avLst/>
              </a:prstGeom>
              <a:blipFill rotWithShape="1">
                <a:blip r:embed="rId2"/>
                <a:stretch>
                  <a:fillRect l="-202" t="-148" r="-22474" b="1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4796517" y="5776941"/>
                <a:ext cx="242101" cy="4247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𝑘</m:t>
                              </m:r>
                            </m:sub>
                          </m:sSub>
                        </m:e>
                      </m:acc>
                    </m:oMath>
                  </m:oMathPara>
                </a14:m>
                <a:endParaRPr lang="en-US" sz="2400" dirty="0"/>
              </a:p>
            </p:txBody>
          </p:sp>
        </mc:Choice>
        <mc:Fallback>
          <p:sp>
            <p:nvSpPr>
              <p:cNvPr id="42" name="TextBox 41"/>
              <p:cNvSpPr txBox="1">
                <a:spLocks noRot="1" noChangeAspect="1" noMove="1" noResize="1" noEditPoints="1" noAdjustHandles="1" noChangeArrowheads="1" noChangeShapeType="1" noTextEdit="1"/>
              </p:cNvSpPr>
              <p:nvPr/>
            </p:nvSpPr>
            <p:spPr>
              <a:xfrm>
                <a:off x="4796517" y="5776941"/>
                <a:ext cx="242101" cy="424796"/>
              </a:xfrm>
              <a:prstGeom prst="rect">
                <a:avLst/>
              </a:prstGeom>
              <a:blipFill rotWithShape="1">
                <a:blip r:embed="rId3"/>
                <a:stretch>
                  <a:fillRect l="-150" t="-81" r="-29683" b="77"/>
                </a:stretch>
              </a:blipFill>
            </p:spPr>
            <p:txBody>
              <a:bodyPr/>
              <a:lstStyle/>
              <a:p>
                <a:r>
                  <a:rPr lang="zh-CN" altLang="en-US">
                    <a:noFill/>
                  </a:rPr>
                  <a:t> </a:t>
                </a:r>
              </a:p>
            </p:txBody>
          </p:sp>
        </mc:Fallback>
      </mc:AlternateContent>
      <p:cxnSp>
        <p:nvCxnSpPr>
          <p:cNvPr id="13" name="Straight Arrow Connector 12"/>
          <p:cNvCxnSpPr/>
          <p:nvPr/>
        </p:nvCxnSpPr>
        <p:spPr>
          <a:xfrm flipH="1">
            <a:off x="4544004" y="2893689"/>
            <a:ext cx="1516874" cy="31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flipH="1">
            <a:off x="6060878" y="2668923"/>
            <a:ext cx="1616677" cy="646331"/>
          </a:xfrm>
          <a:prstGeom prst="rect">
            <a:avLst/>
          </a:prstGeom>
          <a:noFill/>
        </p:spPr>
        <p:txBody>
          <a:bodyPr wrap="square" rtlCol="0">
            <a:spAutoFit/>
          </a:bodyPr>
          <a:lstStyle/>
          <a:p>
            <a:r>
              <a:rPr lang="en-GB" dirty="0" smtClean="0">
                <a:solidFill>
                  <a:srgbClr val="FF0000"/>
                </a:solidFill>
              </a:rPr>
              <a:t>Static friction force</a:t>
            </a:r>
            <a:endParaRPr lang="en-US" dirty="0">
              <a:solidFill>
                <a:srgbClr val="FF0000"/>
              </a:solidFill>
            </a:endParaRPr>
          </a:p>
        </p:txBody>
      </p:sp>
      <p:cxnSp>
        <p:nvCxnSpPr>
          <p:cNvPr id="43" name="Straight Arrow Connector 42"/>
          <p:cNvCxnSpPr/>
          <p:nvPr/>
        </p:nvCxnSpPr>
        <p:spPr>
          <a:xfrm flipH="1">
            <a:off x="5215714" y="5618870"/>
            <a:ext cx="1516874" cy="31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flipH="1">
            <a:off x="6773903" y="5249299"/>
            <a:ext cx="1616677" cy="646331"/>
          </a:xfrm>
          <a:prstGeom prst="rect">
            <a:avLst/>
          </a:prstGeom>
          <a:noFill/>
        </p:spPr>
        <p:txBody>
          <a:bodyPr wrap="square" rtlCol="0">
            <a:spAutoFit/>
          </a:bodyPr>
          <a:lstStyle/>
          <a:p>
            <a:r>
              <a:rPr lang="en-GB" dirty="0" smtClean="0">
                <a:solidFill>
                  <a:srgbClr val="FF0000"/>
                </a:solidFill>
              </a:rPr>
              <a:t>Kinetic friction force</a:t>
            </a:r>
            <a:endParaRPr lang="en-US" dirty="0">
              <a:solidFill>
                <a:srgbClr val="FF0000"/>
              </a:solidFill>
            </a:endParaRPr>
          </a:p>
        </p:txBody>
      </p:sp>
      <p:sp>
        <p:nvSpPr>
          <p:cNvPr id="3" name="TextBox 2"/>
          <p:cNvSpPr txBox="1"/>
          <p:nvPr/>
        </p:nvSpPr>
        <p:spPr>
          <a:xfrm>
            <a:off x="1107943" y="6367017"/>
            <a:ext cx="6141425" cy="369332"/>
          </a:xfrm>
          <a:prstGeom prst="rect">
            <a:avLst/>
          </a:prstGeom>
          <a:noFill/>
        </p:spPr>
        <p:txBody>
          <a:bodyPr wrap="none" rtlCol="0">
            <a:spAutoFit/>
          </a:bodyPr>
          <a:lstStyle/>
          <a:p>
            <a:r>
              <a:rPr lang="en-GB" dirty="0" smtClean="0"/>
              <a:t>The kinetic friction force is also named “dynamic friction force”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05182" y="1806627"/>
            <a:ext cx="2698866" cy="830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55962"/>
            <a:ext cx="8229600" cy="1143000"/>
          </a:xfrm>
        </p:spPr>
        <p:txBody>
          <a:bodyPr/>
          <a:lstStyle/>
          <a:p>
            <a:r>
              <a:rPr lang="en-GB" sz="3200" dirty="0" smtClean="0"/>
              <a:t>The kinetic friction force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34093" y="813579"/>
            <a:ext cx="7217778" cy="954107"/>
          </a:xfrm>
          <a:prstGeom prst="rect">
            <a:avLst/>
          </a:prstGeom>
          <a:noFill/>
        </p:spPr>
        <p:txBody>
          <a:bodyPr wrap="square" rtlCol="0">
            <a:spAutoFit/>
          </a:bodyPr>
          <a:lstStyle/>
          <a:p>
            <a:r>
              <a:rPr lang="en-GB" sz="2800" dirty="0" smtClean="0"/>
              <a:t>The magnitude of the kinetic friction force on a body in motion on a surface is: </a:t>
            </a:r>
            <a:endParaRPr lang="en-US" sz="2800" dirty="0"/>
          </a:p>
        </p:txBody>
      </p:sp>
      <p:sp>
        <p:nvSpPr>
          <p:cNvPr id="29" name="Rectangle 28"/>
          <p:cNvSpPr/>
          <p:nvPr/>
        </p:nvSpPr>
        <p:spPr>
          <a:xfrm>
            <a:off x="1136138" y="5747615"/>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74436" y="5729419"/>
            <a:ext cx="633507" cy="369332"/>
          </a:xfrm>
          <a:prstGeom prst="rect">
            <a:avLst/>
          </a:prstGeom>
          <a:noFill/>
        </p:spPr>
        <p:txBody>
          <a:bodyPr wrap="none" rtlCol="0">
            <a:spAutoFit/>
          </a:bodyPr>
          <a:lstStyle/>
          <a:p>
            <a:r>
              <a:rPr lang="en-GB" dirty="0" smtClean="0"/>
              <a:t>table</a:t>
            </a:r>
            <a:endParaRPr lang="en-US" dirty="0"/>
          </a:p>
        </p:txBody>
      </p:sp>
      <p:pic>
        <p:nvPicPr>
          <p:cNvPr id="32" name="Picture 31"/>
          <p:cNvPicPr>
            <a:picLocks noChangeAspect="1"/>
          </p:cNvPicPr>
          <p:nvPr/>
        </p:nvPicPr>
        <p:blipFill>
          <a:blip r:embed="rId1"/>
          <a:stretch>
            <a:fillRect/>
          </a:stretch>
        </p:blipFill>
        <p:spPr>
          <a:xfrm>
            <a:off x="1889983" y="4298481"/>
            <a:ext cx="2359779" cy="1313968"/>
          </a:xfrm>
          <a:prstGeom prst="rect">
            <a:avLst/>
          </a:prstGeom>
        </p:spPr>
      </p:pic>
      <p:sp>
        <p:nvSpPr>
          <p:cNvPr id="33" name="Rectangle 32"/>
          <p:cNvSpPr/>
          <p:nvPr/>
        </p:nvSpPr>
        <p:spPr>
          <a:xfrm>
            <a:off x="4116660" y="4298481"/>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840078" y="4829284"/>
            <a:ext cx="569387" cy="369332"/>
          </a:xfrm>
          <a:prstGeom prst="rect">
            <a:avLst/>
          </a:prstGeom>
          <a:noFill/>
        </p:spPr>
        <p:txBody>
          <a:bodyPr wrap="none" rtlCol="0">
            <a:spAutoFit/>
          </a:bodyPr>
          <a:lstStyle/>
          <a:p>
            <a:r>
              <a:rPr lang="en-GB" dirty="0" smtClean="0"/>
              <a:t>Box</a:t>
            </a:r>
            <a:endParaRPr lang="en-US" dirty="0"/>
          </a:p>
        </p:txBody>
      </p:sp>
      <p:cxnSp>
        <p:nvCxnSpPr>
          <p:cNvPr id="46" name="Straight Arrow Connector 45"/>
          <p:cNvCxnSpPr/>
          <p:nvPr/>
        </p:nvCxnSpPr>
        <p:spPr>
          <a:xfrm>
            <a:off x="4116660" y="4658521"/>
            <a:ext cx="1292805" cy="92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02251" y="3960430"/>
            <a:ext cx="2430634" cy="369332"/>
          </a:xfrm>
          <a:prstGeom prst="rect">
            <a:avLst/>
          </a:prstGeom>
          <a:noFill/>
        </p:spPr>
        <p:txBody>
          <a:bodyPr wrap="square" rtlCol="0">
            <a:spAutoFit/>
          </a:bodyPr>
          <a:lstStyle/>
          <a:p>
            <a:r>
              <a:rPr lang="en-GB" dirty="0" smtClean="0">
                <a:solidFill>
                  <a:srgbClr val="FF0000"/>
                </a:solidFill>
              </a:rPr>
              <a:t>Pushing force</a:t>
            </a:r>
            <a:endParaRPr lang="en-US" dirty="0">
              <a:solidFill>
                <a:srgbClr val="FF0000"/>
              </a:solidFill>
            </a:endParaRPr>
          </a:p>
        </p:txBody>
      </p:sp>
      <p:sp>
        <p:nvSpPr>
          <p:cNvPr id="48" name="TextBox 47"/>
          <p:cNvSpPr txBox="1"/>
          <p:nvPr/>
        </p:nvSpPr>
        <p:spPr>
          <a:xfrm>
            <a:off x="6360977" y="4273914"/>
            <a:ext cx="3168352" cy="646331"/>
          </a:xfrm>
          <a:prstGeom prst="rect">
            <a:avLst/>
          </a:prstGeom>
          <a:noFill/>
        </p:spPr>
        <p:txBody>
          <a:bodyPr wrap="square" rtlCol="0">
            <a:spAutoFit/>
          </a:bodyPr>
          <a:lstStyle/>
          <a:p>
            <a:r>
              <a:rPr lang="en-GB" dirty="0" smtClean="0"/>
              <a:t>If the pushing force is quite high, the box moves.</a:t>
            </a:r>
            <a:endParaRPr lang="en-US" dirty="0"/>
          </a:p>
        </p:txBody>
      </p:sp>
      <p:cxnSp>
        <p:nvCxnSpPr>
          <p:cNvPr id="49" name="Straight Arrow Connector 48"/>
          <p:cNvCxnSpPr/>
          <p:nvPr/>
        </p:nvCxnSpPr>
        <p:spPr>
          <a:xfrm flipH="1" flipV="1">
            <a:off x="4362994" y="5729419"/>
            <a:ext cx="905796" cy="210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p:cNvSpPr txBox="1"/>
              <p:nvPr/>
            </p:nvSpPr>
            <p:spPr>
              <a:xfrm>
                <a:off x="4796517" y="5776941"/>
                <a:ext cx="242101" cy="4247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𝑘</m:t>
                              </m:r>
                            </m:sub>
                          </m:sSub>
                        </m:e>
                      </m:acc>
                    </m:oMath>
                  </m:oMathPara>
                </a14:m>
                <a:endParaRPr lang="en-US" sz="2400" dirty="0"/>
              </a:p>
            </p:txBody>
          </p:sp>
        </mc:Choice>
        <mc:Fallback>
          <p:sp>
            <p:nvSpPr>
              <p:cNvPr id="50" name="TextBox 49"/>
              <p:cNvSpPr txBox="1">
                <a:spLocks noRot="1" noChangeAspect="1" noMove="1" noResize="1" noEditPoints="1" noAdjustHandles="1" noChangeArrowheads="1" noChangeShapeType="1" noTextEdit="1"/>
              </p:cNvSpPr>
              <p:nvPr/>
            </p:nvSpPr>
            <p:spPr>
              <a:xfrm>
                <a:off x="4796517" y="5776941"/>
                <a:ext cx="242101" cy="424796"/>
              </a:xfrm>
              <a:prstGeom prst="rect">
                <a:avLst/>
              </a:prstGeom>
              <a:blipFill rotWithShape="1">
                <a:blip r:embed="rId2"/>
                <a:stretch>
                  <a:fillRect l="-150" t="-81" r="-29683" b="77"/>
                </a:stretch>
              </a:blipFill>
            </p:spPr>
            <p:txBody>
              <a:bodyPr/>
              <a:lstStyle/>
              <a:p>
                <a:r>
                  <a:rPr lang="zh-CN" altLang="en-US">
                    <a:noFill/>
                  </a:rPr>
                  <a:t> </a:t>
                </a:r>
              </a:p>
            </p:txBody>
          </p:sp>
        </mc:Fallback>
      </mc:AlternateContent>
      <p:cxnSp>
        <p:nvCxnSpPr>
          <p:cNvPr id="51" name="Straight Arrow Connector 50"/>
          <p:cNvCxnSpPr/>
          <p:nvPr/>
        </p:nvCxnSpPr>
        <p:spPr>
          <a:xfrm flipH="1">
            <a:off x="5215714" y="5618870"/>
            <a:ext cx="1516874" cy="31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773903" y="5249299"/>
            <a:ext cx="1616677" cy="646331"/>
          </a:xfrm>
          <a:prstGeom prst="rect">
            <a:avLst/>
          </a:prstGeom>
          <a:noFill/>
        </p:spPr>
        <p:txBody>
          <a:bodyPr wrap="square" rtlCol="0">
            <a:spAutoFit/>
          </a:bodyPr>
          <a:lstStyle/>
          <a:p>
            <a:r>
              <a:rPr lang="en-GB" dirty="0" smtClean="0">
                <a:solidFill>
                  <a:srgbClr val="FF0000"/>
                </a:solidFill>
              </a:rPr>
              <a:t>Kinetic friction force</a:t>
            </a:r>
            <a:endParaRPr lang="en-US" dirty="0">
              <a:solidFill>
                <a:srgbClr val="FF0000"/>
              </a:solidFill>
            </a:endParaRPr>
          </a:p>
        </p:txBody>
      </p:sp>
      <mc:AlternateContent xmlns:mc="http://schemas.openxmlformats.org/markup-compatibility/2006">
        <mc:Choice xmlns:a14="http://schemas.microsoft.com/office/drawing/2010/main" Requires="a14">
          <p:sp>
            <p:nvSpPr>
              <p:cNvPr id="5" name="TextBox 4"/>
              <p:cNvSpPr txBox="1"/>
              <p:nvPr/>
            </p:nvSpPr>
            <p:spPr>
              <a:xfrm>
                <a:off x="2620840" y="1897965"/>
                <a:ext cx="188859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𝑓</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𝜇</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𝑛</m:t>
                      </m:r>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620840" y="1897965"/>
                <a:ext cx="1888594" cy="553998"/>
              </a:xfrm>
              <a:prstGeom prst="rect">
                <a:avLst/>
              </a:prstGeom>
              <a:blipFill rotWithShape="1">
                <a:blip r:embed="rId3"/>
                <a:stretch>
                  <a:fillRect l="-10" t="-106" r="-4254" b="41"/>
                </a:stretch>
              </a:blipFill>
            </p:spPr>
            <p:txBody>
              <a:bodyPr/>
              <a:lstStyle/>
              <a:p>
                <a:r>
                  <a:rPr lang="zh-CN" altLang="en-US">
                    <a:noFill/>
                  </a:rPr>
                  <a:t> </a:t>
                </a:r>
              </a:p>
            </p:txBody>
          </p:sp>
        </mc:Fallback>
      </mc:AlternateContent>
      <p:sp>
        <p:nvSpPr>
          <p:cNvPr id="8" name="TextBox 7"/>
          <p:cNvSpPr txBox="1"/>
          <p:nvPr/>
        </p:nvSpPr>
        <p:spPr>
          <a:xfrm flipH="1">
            <a:off x="5319706" y="1873580"/>
            <a:ext cx="1998161" cy="646331"/>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
        <p:nvSpPr>
          <p:cNvPr id="9" name="TextBox 8"/>
          <p:cNvSpPr txBox="1"/>
          <p:nvPr/>
        </p:nvSpPr>
        <p:spPr>
          <a:xfrm flipH="1">
            <a:off x="423236" y="2782420"/>
            <a:ext cx="1369413" cy="369332"/>
          </a:xfrm>
          <a:prstGeom prst="rect">
            <a:avLst/>
          </a:prstGeom>
          <a:noFill/>
        </p:spPr>
        <p:txBody>
          <a:bodyPr wrap="squar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303745" y="2842025"/>
                <a:ext cx="689528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𝑛</m:t>
                    </m:r>
                  </m:oMath>
                </a14:m>
                <a:r>
                  <a:rPr lang="en-US" dirty="0" smtClean="0"/>
                  <a:t> is the magnitude of the normal force exerted by the surface on the body</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303745" y="2842025"/>
                <a:ext cx="6895286" cy="276999"/>
              </a:xfrm>
              <a:prstGeom prst="rect">
                <a:avLst/>
              </a:prstGeom>
              <a:blipFill rotWithShape="1">
                <a:blip r:embed="rId4"/>
                <a:stretch>
                  <a:fillRect l="-1" t="-144" r="8" b="1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1266702" y="3276441"/>
                <a:ext cx="7651838"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𝑘</m:t>
                        </m:r>
                      </m:sub>
                    </m:sSub>
                  </m:oMath>
                </a14:m>
                <a:r>
                  <a:rPr lang="en-US" dirty="0" smtClean="0"/>
                  <a:t> is the coefficient of kinetic friction (which depends to the surface and the body)</a:t>
                </a:r>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266702" y="3276441"/>
                <a:ext cx="7651838" cy="276999"/>
              </a:xfrm>
              <a:prstGeom prst="rect">
                <a:avLst/>
              </a:prstGeom>
              <a:blipFill rotWithShape="1">
                <a:blip r:embed="rId5"/>
                <a:stretch>
                  <a:fillRect l="-7" t="-172" r="8" b="22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05182" y="1806627"/>
            <a:ext cx="2698866" cy="830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55962"/>
            <a:ext cx="8229600" cy="1143000"/>
          </a:xfrm>
        </p:spPr>
        <p:txBody>
          <a:bodyPr/>
          <a:lstStyle/>
          <a:p>
            <a:r>
              <a:rPr lang="en-GB" sz="3200" dirty="0" smtClean="0"/>
              <a:t>The kinetic friction force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34093" y="813579"/>
            <a:ext cx="7217778" cy="954107"/>
          </a:xfrm>
          <a:prstGeom prst="rect">
            <a:avLst/>
          </a:prstGeom>
          <a:noFill/>
        </p:spPr>
        <p:txBody>
          <a:bodyPr wrap="square" rtlCol="0">
            <a:spAutoFit/>
          </a:bodyPr>
          <a:lstStyle/>
          <a:p>
            <a:r>
              <a:rPr lang="en-GB" sz="2800" dirty="0" smtClean="0"/>
              <a:t>The magnitude of the kinetic friction force on a body in motion on a surface is: </a:t>
            </a:r>
            <a:endParaRPr lang="en-US" sz="2800" dirty="0"/>
          </a:p>
        </p:txBody>
      </p:sp>
      <mc:AlternateContent xmlns:mc="http://schemas.openxmlformats.org/markup-compatibility/2006">
        <mc:Choice xmlns:a14="http://schemas.microsoft.com/office/drawing/2010/main" Requires="a14">
          <p:sp>
            <p:nvSpPr>
              <p:cNvPr id="5" name="TextBox 4"/>
              <p:cNvSpPr txBox="1"/>
              <p:nvPr/>
            </p:nvSpPr>
            <p:spPr>
              <a:xfrm>
                <a:off x="2603497" y="1899344"/>
                <a:ext cx="188859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𝑓</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𝜇</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𝑛</m:t>
                      </m:r>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603497" y="1899344"/>
                <a:ext cx="1888594" cy="553998"/>
              </a:xfrm>
              <a:prstGeom prst="rect">
                <a:avLst/>
              </a:prstGeom>
              <a:blipFill rotWithShape="1">
                <a:blip r:embed="rId1"/>
                <a:stretch>
                  <a:fillRect l="-33" t="-11" r="-4231" b="61"/>
                </a:stretch>
              </a:blipFill>
            </p:spPr>
            <p:txBody>
              <a:bodyPr/>
              <a:lstStyle/>
              <a:p>
                <a:r>
                  <a:rPr lang="zh-CN" altLang="en-US">
                    <a:noFill/>
                  </a:rPr>
                  <a:t> </a:t>
                </a:r>
              </a:p>
            </p:txBody>
          </p:sp>
        </mc:Fallback>
      </mc:AlternateContent>
      <p:sp>
        <p:nvSpPr>
          <p:cNvPr id="8" name="TextBox 7"/>
          <p:cNvSpPr txBox="1"/>
          <p:nvPr/>
        </p:nvSpPr>
        <p:spPr>
          <a:xfrm flipH="1">
            <a:off x="5319706" y="1873580"/>
            <a:ext cx="1998161" cy="646331"/>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
        <p:nvSpPr>
          <p:cNvPr id="9" name="TextBox 8"/>
          <p:cNvSpPr txBox="1"/>
          <p:nvPr/>
        </p:nvSpPr>
        <p:spPr>
          <a:xfrm flipH="1">
            <a:off x="682307" y="2780928"/>
            <a:ext cx="1369413" cy="369332"/>
          </a:xfrm>
          <a:prstGeom prst="rect">
            <a:avLst/>
          </a:prstGeom>
          <a:noFill/>
        </p:spPr>
        <p:txBody>
          <a:bodyPr wrap="squar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556405" y="2828587"/>
                <a:ext cx="689528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𝑛</m:t>
                    </m:r>
                  </m:oMath>
                </a14:m>
                <a:r>
                  <a:rPr lang="en-US" dirty="0" smtClean="0"/>
                  <a:t> is the magnitude of the normal force exerted by the surface on the body</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556405" y="2828587"/>
                <a:ext cx="6895286" cy="276999"/>
              </a:xfrm>
              <a:prstGeom prst="rect">
                <a:avLst/>
              </a:prstGeom>
              <a:blipFill rotWithShape="1">
                <a:blip r:embed="rId2"/>
                <a:stretch>
                  <a:fillRect t="-107" r="7"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1609733" y="3237049"/>
                <a:ext cx="7246516" cy="553998"/>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𝑘</m:t>
                        </m:r>
                      </m:sub>
                    </m:sSub>
                  </m:oMath>
                </a14:m>
                <a:r>
                  <a:rPr lang="en-US" dirty="0" smtClean="0"/>
                  <a:t> is the coefficient of kinetic friction ( a constant which depends to the surface and the body)</a:t>
                </a:r>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609733" y="3237049"/>
                <a:ext cx="7246516" cy="553998"/>
              </a:xfrm>
              <a:prstGeom prst="rect">
                <a:avLst/>
              </a:prstGeom>
              <a:blipFill rotWithShape="1">
                <a:blip r:embed="rId3"/>
                <a:stretch>
                  <a:fillRect t="-82" r="7" b="18"/>
                </a:stretch>
              </a:blipFill>
            </p:spPr>
            <p:txBody>
              <a:bodyPr/>
              <a:lstStyle/>
              <a:p>
                <a:r>
                  <a:rPr lang="zh-CN" altLang="en-US">
                    <a:noFill/>
                  </a:rPr>
                  <a:t> </a:t>
                </a:r>
              </a:p>
            </p:txBody>
          </p:sp>
        </mc:Fallback>
      </mc:AlternateContent>
      <p:sp>
        <p:nvSpPr>
          <p:cNvPr id="6" name="TextBox 5"/>
          <p:cNvSpPr txBox="1"/>
          <p:nvPr/>
        </p:nvSpPr>
        <p:spPr>
          <a:xfrm>
            <a:off x="1018281" y="4136040"/>
            <a:ext cx="1217000" cy="369332"/>
          </a:xfrm>
          <a:prstGeom prst="rect">
            <a:avLst/>
          </a:prstGeom>
          <a:noFill/>
        </p:spPr>
        <p:txBody>
          <a:bodyPr wrap="none" rtlCol="0">
            <a:spAutoFit/>
          </a:bodyPr>
          <a:lstStyle/>
          <a:p>
            <a:r>
              <a:rPr lang="en-GB" dirty="0" smtClean="0"/>
              <a:t>Examples: </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2554443" y="4166487"/>
                <a:ext cx="10323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𝑘</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04</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54443" y="4166487"/>
                <a:ext cx="1032399" cy="276999"/>
              </a:xfrm>
              <a:prstGeom prst="rect">
                <a:avLst/>
              </a:prstGeom>
              <a:blipFill rotWithShape="1">
                <a:blip r:embed="rId4"/>
                <a:stretch>
                  <a:fillRect l="-46" t="-91" r="-2302" b="141"/>
                </a:stretch>
              </a:blipFill>
            </p:spPr>
            <p:txBody>
              <a:bodyPr/>
              <a:lstStyle/>
              <a:p>
                <a:r>
                  <a:rPr lang="zh-CN" altLang="en-US">
                    <a:noFill/>
                  </a:rPr>
                  <a:t> </a:t>
                </a:r>
              </a:p>
            </p:txBody>
          </p:sp>
        </mc:Fallback>
      </mc:AlternateContent>
      <p:sp>
        <p:nvSpPr>
          <p:cNvPr id="13" name="TextBox 12"/>
          <p:cNvSpPr txBox="1"/>
          <p:nvPr/>
        </p:nvSpPr>
        <p:spPr>
          <a:xfrm>
            <a:off x="4139952" y="4149080"/>
            <a:ext cx="3571299" cy="369332"/>
          </a:xfrm>
          <a:prstGeom prst="rect">
            <a:avLst/>
          </a:prstGeom>
          <a:noFill/>
        </p:spPr>
        <p:txBody>
          <a:bodyPr wrap="none" rtlCol="0">
            <a:spAutoFit/>
          </a:bodyPr>
          <a:lstStyle/>
          <a:p>
            <a:r>
              <a:rPr lang="en-GB" dirty="0" smtClean="0"/>
              <a:t>Teflon on Teflon, or Teflon on steel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2603497" y="4869160"/>
                <a:ext cx="9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𝑘</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2603497" y="4869160"/>
                <a:ext cx="904158" cy="276999"/>
              </a:xfrm>
              <a:prstGeom prst="rect">
                <a:avLst/>
              </a:prstGeom>
              <a:blipFill rotWithShape="1">
                <a:blip r:embed="rId5"/>
                <a:stretch>
                  <a:fillRect l="-70" t="-222" r="-2748" b="43"/>
                </a:stretch>
              </a:blipFill>
            </p:spPr>
            <p:txBody>
              <a:bodyPr/>
              <a:lstStyle/>
              <a:p>
                <a:r>
                  <a:rPr lang="zh-CN" altLang="en-US">
                    <a:noFill/>
                  </a:rPr>
                  <a:t> </a:t>
                </a:r>
              </a:p>
            </p:txBody>
          </p:sp>
        </mc:Fallback>
      </mc:AlternateContent>
      <p:sp>
        <p:nvSpPr>
          <p:cNvPr id="28" name="TextBox 27"/>
          <p:cNvSpPr txBox="1"/>
          <p:nvPr/>
        </p:nvSpPr>
        <p:spPr>
          <a:xfrm>
            <a:off x="4136460" y="4824462"/>
            <a:ext cx="2416046" cy="369332"/>
          </a:xfrm>
          <a:prstGeom prst="rect">
            <a:avLst/>
          </a:prstGeom>
          <a:noFill/>
        </p:spPr>
        <p:txBody>
          <a:bodyPr wrap="none" rtlCol="0">
            <a:spAutoFit/>
          </a:bodyPr>
          <a:lstStyle/>
          <a:p>
            <a:r>
              <a:rPr lang="en-GB" dirty="0" smtClean="0"/>
              <a:t>Rubber on dry concrete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043607" y="5134135"/>
            <a:ext cx="7408083"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305182" y="1806627"/>
            <a:ext cx="2698866" cy="830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55962"/>
            <a:ext cx="8229600" cy="1143000"/>
          </a:xfrm>
        </p:spPr>
        <p:txBody>
          <a:bodyPr/>
          <a:lstStyle/>
          <a:p>
            <a:r>
              <a:rPr lang="en-GB" sz="3200" dirty="0" smtClean="0"/>
              <a:t>The </a:t>
            </a:r>
            <a:r>
              <a:rPr lang="en-GB" sz="3200" b="1" dirty="0" smtClean="0"/>
              <a:t>static</a:t>
            </a:r>
            <a:r>
              <a:rPr lang="en-GB" sz="3200" dirty="0" smtClean="0"/>
              <a:t> friction force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34093" y="813579"/>
            <a:ext cx="7217778" cy="954107"/>
          </a:xfrm>
          <a:prstGeom prst="rect">
            <a:avLst/>
          </a:prstGeom>
          <a:noFill/>
        </p:spPr>
        <p:txBody>
          <a:bodyPr wrap="square" rtlCol="0">
            <a:spAutoFit/>
          </a:bodyPr>
          <a:lstStyle/>
          <a:p>
            <a:r>
              <a:rPr lang="en-GB" sz="2800" dirty="0" smtClean="0"/>
              <a:t>The magnitude of the kinetic friction force on a body in motion on a surface is such as: </a:t>
            </a:r>
            <a:endParaRPr lang="en-US" sz="2800" dirty="0"/>
          </a:p>
        </p:txBody>
      </p:sp>
      <mc:AlternateContent xmlns:mc="http://schemas.openxmlformats.org/markup-compatibility/2006">
        <mc:Choice xmlns:a14="http://schemas.microsoft.com/office/drawing/2010/main" Requires="a14">
          <p:sp>
            <p:nvSpPr>
              <p:cNvPr id="5" name="TextBox 4"/>
              <p:cNvSpPr txBox="1"/>
              <p:nvPr/>
            </p:nvSpPr>
            <p:spPr>
              <a:xfrm>
                <a:off x="2603497" y="1899344"/>
                <a:ext cx="18352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𝑓</m:t>
                          </m:r>
                        </m:e>
                        <m:sub>
                          <m:r>
                            <a:rPr lang="en-GB" sz="3600" b="0" i="1" smtClean="0">
                              <a:latin typeface="Cambria Math" panose="02040503050406030204" pitchFamily="18" charset="0"/>
                            </a:rPr>
                            <m:t>𝑆</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𝜇</m:t>
                          </m:r>
                        </m:e>
                        <m:sub>
                          <m:r>
                            <a:rPr lang="en-GB" sz="3600" b="0" i="1" smtClean="0">
                              <a:latin typeface="Cambria Math" panose="02040503050406030204" pitchFamily="18" charset="0"/>
                            </a:rPr>
                            <m:t>𝑆</m:t>
                          </m:r>
                        </m:sub>
                      </m:sSub>
                      <m:r>
                        <a:rPr lang="en-GB" sz="3600" b="0" i="1" smtClean="0">
                          <a:latin typeface="Cambria Math" panose="02040503050406030204" pitchFamily="18" charset="0"/>
                        </a:rPr>
                        <m:t>𝑛</m:t>
                      </m:r>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2603497" y="1899344"/>
                <a:ext cx="1835246" cy="553998"/>
              </a:xfrm>
              <a:prstGeom prst="rect">
                <a:avLst/>
              </a:prstGeom>
              <a:blipFill rotWithShape="1">
                <a:blip r:embed="rId1"/>
                <a:stretch>
                  <a:fillRect l="-34" t="-11" r="-4839" b="61"/>
                </a:stretch>
              </a:blipFill>
            </p:spPr>
            <p:txBody>
              <a:bodyPr/>
              <a:lstStyle/>
              <a:p>
                <a:r>
                  <a:rPr lang="zh-CN" altLang="en-US">
                    <a:noFill/>
                  </a:rPr>
                  <a:t> </a:t>
                </a:r>
              </a:p>
            </p:txBody>
          </p:sp>
        </mc:Fallback>
      </mc:AlternateContent>
      <p:sp>
        <p:nvSpPr>
          <p:cNvPr id="8" name="TextBox 7"/>
          <p:cNvSpPr txBox="1"/>
          <p:nvPr/>
        </p:nvSpPr>
        <p:spPr>
          <a:xfrm flipH="1">
            <a:off x="5319706" y="1873580"/>
            <a:ext cx="1998161" cy="646331"/>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
        <p:nvSpPr>
          <p:cNvPr id="9" name="TextBox 8"/>
          <p:cNvSpPr txBox="1"/>
          <p:nvPr/>
        </p:nvSpPr>
        <p:spPr>
          <a:xfrm flipH="1">
            <a:off x="682307" y="2780928"/>
            <a:ext cx="1369413" cy="369332"/>
          </a:xfrm>
          <a:prstGeom prst="rect">
            <a:avLst/>
          </a:prstGeom>
          <a:noFill/>
        </p:spPr>
        <p:txBody>
          <a:bodyPr wrap="squar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556405" y="2828587"/>
                <a:ext cx="689528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𝑛</m:t>
                    </m:r>
                  </m:oMath>
                </a14:m>
                <a:r>
                  <a:rPr lang="en-US" dirty="0" smtClean="0"/>
                  <a:t> is the magnitude of the normal force exerted by the surface on the body</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556405" y="2828587"/>
                <a:ext cx="6895286" cy="276999"/>
              </a:xfrm>
              <a:prstGeom prst="rect">
                <a:avLst/>
              </a:prstGeom>
              <a:blipFill rotWithShape="1">
                <a:blip r:embed="rId2"/>
                <a:stretch>
                  <a:fillRect t="-107" r="7"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1609733" y="3237049"/>
                <a:ext cx="7246516" cy="553998"/>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𝑆</m:t>
                        </m:r>
                      </m:sub>
                    </m:sSub>
                  </m:oMath>
                </a14:m>
                <a:r>
                  <a:rPr lang="en-US" dirty="0" smtClean="0"/>
                  <a:t> is the coefficient of static friction (a constant which depends to the surface and the body)</a:t>
                </a:r>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609733" y="3237049"/>
                <a:ext cx="7246516" cy="553998"/>
              </a:xfrm>
              <a:prstGeom prst="rect">
                <a:avLst/>
              </a:prstGeom>
              <a:blipFill rotWithShape="1">
                <a:blip r:embed="rId3"/>
                <a:stretch>
                  <a:fillRect t="-82" r="7" b="18"/>
                </a:stretch>
              </a:blipFill>
            </p:spPr>
            <p:txBody>
              <a:bodyPr/>
              <a:lstStyle/>
              <a:p>
                <a:r>
                  <a:rPr lang="zh-CN" altLang="en-US">
                    <a:noFill/>
                  </a:rPr>
                  <a:t> </a:t>
                </a:r>
              </a:p>
            </p:txBody>
          </p:sp>
        </mc:Fallback>
      </mc:AlternateContent>
      <p:sp>
        <p:nvSpPr>
          <p:cNvPr id="12" name="TextBox 11"/>
          <p:cNvSpPr txBox="1"/>
          <p:nvPr/>
        </p:nvSpPr>
        <p:spPr>
          <a:xfrm>
            <a:off x="415239" y="4365104"/>
            <a:ext cx="7536632" cy="646331"/>
          </a:xfrm>
          <a:prstGeom prst="rect">
            <a:avLst/>
          </a:prstGeom>
          <a:noFill/>
        </p:spPr>
        <p:txBody>
          <a:bodyPr wrap="square" rtlCol="0">
            <a:spAutoFit/>
          </a:bodyPr>
          <a:lstStyle/>
          <a:p>
            <a:r>
              <a:rPr lang="en-GB" dirty="0" smtClean="0">
                <a:solidFill>
                  <a:srgbClr val="FF0000"/>
                </a:solidFill>
              </a:rPr>
              <a:t>Warning</a:t>
            </a:r>
            <a:r>
              <a:rPr lang="en-GB" dirty="0" smtClean="0"/>
              <a:t>: The static friction force is not constant and depends to the force applied to move the body !  </a:t>
            </a:r>
            <a:endParaRPr lang="en-US" dirty="0"/>
          </a:p>
        </p:txBody>
      </p:sp>
      <mc:AlternateContent xmlns:mc="http://schemas.openxmlformats.org/markup-compatibility/2006">
        <mc:Choice xmlns:a14="http://schemas.microsoft.com/office/drawing/2010/main" Requires="a14">
          <p:sp>
            <p:nvSpPr>
              <p:cNvPr id="16" name="Rectangle 15"/>
              <p:cNvSpPr/>
              <p:nvPr/>
            </p:nvSpPr>
            <p:spPr>
              <a:xfrm>
                <a:off x="1223983" y="5386071"/>
                <a:ext cx="7380547" cy="400110"/>
              </a:xfrm>
              <a:prstGeom prst="rect">
                <a:avLst/>
              </a:prstGeom>
            </p:spPr>
            <p:txBody>
              <a:bodyPr wrap="none">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𝑠</m:t>
                            </m:r>
                          </m:sub>
                        </m:sSub>
                        <m:r>
                          <a:rPr lang="en-GB" sz="2000" b="0" i="1" smtClean="0">
                            <a:latin typeface="Cambria Math" panose="02040503050406030204" pitchFamily="18" charset="0"/>
                          </a:rPr>
                          <m:t>)</m:t>
                        </m:r>
                      </m:e>
                      <m:sub>
                        <m:r>
                          <a:rPr lang="en-GB" sz="2000" b="0" i="1" smtClean="0">
                            <a:latin typeface="Cambria Math" panose="02040503050406030204" pitchFamily="18" charset="0"/>
                          </a:rPr>
                          <m:t>𝑚𝑎𝑥</m:t>
                        </m:r>
                      </m:sub>
                    </m:sSub>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𝜇</m:t>
                        </m:r>
                      </m:e>
                      <m:sub>
                        <m:r>
                          <a:rPr lang="en-GB" sz="2000" i="1">
                            <a:latin typeface="Cambria Math" panose="02040503050406030204" pitchFamily="18" charset="0"/>
                          </a:rPr>
                          <m:t>𝑆</m:t>
                        </m:r>
                      </m:sub>
                    </m:sSub>
                    <m:r>
                      <a:rPr lang="en-GB" sz="2000" i="1">
                        <a:latin typeface="Cambria Math" panose="02040503050406030204" pitchFamily="18" charset="0"/>
                      </a:rPr>
                      <m:t>𝑛</m:t>
                    </m:r>
                  </m:oMath>
                </a14:m>
                <a:r>
                  <a:rPr lang="en-US" sz="2000" dirty="0" smtClean="0"/>
                  <a:t> is the</a:t>
                </a:r>
                <a:r>
                  <a:rPr lang="en-US" sz="2000" i="1" dirty="0" smtClean="0"/>
                  <a:t> maximum magnitude </a:t>
                </a:r>
                <a:r>
                  <a:rPr lang="en-US" sz="2000" dirty="0" smtClean="0"/>
                  <a:t>of the static friction force</a:t>
                </a:r>
                <a:endParaRPr lang="en-US" sz="2000" dirty="0"/>
              </a:p>
            </p:txBody>
          </p:sp>
        </mc:Choice>
        <mc:Fallback>
          <p:sp>
            <p:nvSpPr>
              <p:cNvPr id="16" name="Rectangle 15"/>
              <p:cNvSpPr>
                <a:spLocks noRot="1" noChangeAspect="1" noMove="1" noResize="1" noEditPoints="1" noAdjustHandles="1" noChangeArrowheads="1" noChangeShapeType="1" noTextEdit="1"/>
              </p:cNvSpPr>
              <p:nvPr/>
            </p:nvSpPr>
            <p:spPr>
              <a:xfrm>
                <a:off x="1223983" y="5386071"/>
                <a:ext cx="7380547" cy="400110"/>
              </a:xfrm>
              <a:prstGeom prst="rect">
                <a:avLst/>
              </a:prstGeom>
              <a:blipFill rotWithShape="1">
                <a:blip r:embed="rId4"/>
                <a:stretch>
                  <a:fillRect l="-5" r="4"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55962"/>
            <a:ext cx="8229600" cy="1143000"/>
          </a:xfrm>
        </p:spPr>
        <p:txBody>
          <a:bodyPr/>
          <a:lstStyle/>
          <a:p>
            <a:r>
              <a:rPr lang="en-GB" sz="3200" dirty="0" smtClean="0"/>
              <a:t>The static friction force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395536" y="1071216"/>
            <a:ext cx="8276625" cy="923330"/>
          </a:xfrm>
          <a:prstGeom prst="rect">
            <a:avLst/>
          </a:prstGeom>
          <a:noFill/>
        </p:spPr>
        <p:txBody>
          <a:bodyPr wrap="none" rtlCol="0">
            <a:spAutoFit/>
          </a:bodyPr>
          <a:lstStyle/>
          <a:p>
            <a:r>
              <a:rPr lang="en-GB" dirty="0" smtClean="0"/>
              <a:t>Because the body is at rest, the magnitude of the static friction force is easy to describe.</a:t>
            </a:r>
            <a:endParaRPr lang="en-GB" dirty="0" smtClean="0"/>
          </a:p>
          <a:p>
            <a:endParaRPr lang="en-GB" dirty="0"/>
          </a:p>
          <a:p>
            <a:r>
              <a:rPr lang="en-GB" dirty="0" smtClean="0"/>
              <a:t>For instance:  </a:t>
            </a:r>
            <a:endParaRPr lang="en-US" dirty="0"/>
          </a:p>
        </p:txBody>
      </p:sp>
      <p:sp>
        <p:nvSpPr>
          <p:cNvPr id="15" name="Rectangle 14"/>
          <p:cNvSpPr/>
          <p:nvPr/>
        </p:nvSpPr>
        <p:spPr>
          <a:xfrm>
            <a:off x="1164333" y="3453530"/>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2631" y="3435334"/>
            <a:ext cx="633507" cy="369332"/>
          </a:xfrm>
          <a:prstGeom prst="rect">
            <a:avLst/>
          </a:prstGeom>
          <a:noFill/>
        </p:spPr>
        <p:txBody>
          <a:bodyPr wrap="none" rtlCol="0">
            <a:spAutoFit/>
          </a:bodyPr>
          <a:lstStyle/>
          <a:p>
            <a:r>
              <a:rPr lang="en-GB" dirty="0" smtClean="0"/>
              <a:t>table</a:t>
            </a:r>
            <a:endParaRPr lang="en-US" dirty="0"/>
          </a:p>
        </p:txBody>
      </p:sp>
      <p:pic>
        <p:nvPicPr>
          <p:cNvPr id="19" name="Picture 18"/>
          <p:cNvPicPr>
            <a:picLocks noChangeAspect="1"/>
          </p:cNvPicPr>
          <p:nvPr/>
        </p:nvPicPr>
        <p:blipFill>
          <a:blip r:embed="rId1"/>
          <a:stretch>
            <a:fillRect/>
          </a:stretch>
        </p:blipFill>
        <p:spPr>
          <a:xfrm>
            <a:off x="1025888" y="2004396"/>
            <a:ext cx="2359779" cy="1313968"/>
          </a:xfrm>
          <a:prstGeom prst="rect">
            <a:avLst/>
          </a:prstGeom>
        </p:spPr>
      </p:pic>
      <p:sp>
        <p:nvSpPr>
          <p:cNvPr id="20" name="Rectangle 19"/>
          <p:cNvSpPr/>
          <p:nvPr/>
        </p:nvSpPr>
        <p:spPr>
          <a:xfrm>
            <a:off x="3272769" y="2020185"/>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p:nvPr/>
        </p:nvCxnSpPr>
        <p:spPr>
          <a:xfrm>
            <a:off x="4356324" y="2744924"/>
            <a:ext cx="64772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4533848" y="2242839"/>
                <a:ext cx="2430634" cy="410946"/>
              </a:xfrm>
              <a:prstGeom prst="rect">
                <a:avLst/>
              </a:prstGeom>
              <a:noFill/>
            </p:spPr>
            <p:txBody>
              <a:bodyPr wrap="square" rtlCol="0">
                <a:spAutoFit/>
              </a:bodyPr>
              <a:lstStyle/>
              <a:p>
                <a:r>
                  <a:rPr lang="en-GB" dirty="0" smtClean="0">
                    <a:solidFill>
                      <a:srgbClr val="FF0000"/>
                    </a:solidFill>
                  </a:rPr>
                  <a:t>Pushing force </a:t>
                </a:r>
                <a14:m>
                  <m:oMath xmlns:m="http://schemas.openxmlformats.org/officeDocument/2006/math">
                    <m:acc>
                      <m:accPr>
                        <m:chr m:val="⃗"/>
                        <m:ctrlPr>
                          <a:rPr lang="en-GB" i="1" smtClean="0">
                            <a:solidFill>
                              <a:srgbClr val="FF0000"/>
                            </a:solidFill>
                            <a:latin typeface="Cambria Math" panose="02040503050406030204" pitchFamily="18" charset="0"/>
                          </a:rPr>
                        </m:ctrlPr>
                      </m:accPr>
                      <m:e>
                        <m:sSub>
                          <m:sSubPr>
                            <m:ctrlPr>
                              <a:rPr lang="en-GB"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𝑓</m:t>
                            </m:r>
                          </m:e>
                          <m:sub>
                            <m:r>
                              <a:rPr lang="en-GB" b="0" i="1" smtClean="0">
                                <a:solidFill>
                                  <a:srgbClr val="FF0000"/>
                                </a:solidFill>
                                <a:latin typeface="Cambria Math" panose="02040503050406030204" pitchFamily="18" charset="0"/>
                              </a:rPr>
                              <m:t>𝑃</m:t>
                            </m:r>
                          </m:sub>
                        </m:sSub>
                      </m:e>
                    </m:acc>
                  </m:oMath>
                </a14:m>
                <a:endParaRPr lang="en-US" dirty="0">
                  <a:solidFill>
                    <a:srgbClr val="FF0000"/>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4533848" y="2242839"/>
                <a:ext cx="2430634" cy="410946"/>
              </a:xfrm>
              <a:prstGeom prst="rect">
                <a:avLst/>
              </a:prstGeom>
              <a:blipFill rotWithShape="1">
                <a:blip r:embed="rId2"/>
                <a:stretch>
                  <a:fillRect l="-24" t="-5" r="18" b="29"/>
                </a:stretch>
              </a:blipFill>
            </p:spPr>
            <p:txBody>
              <a:bodyPr/>
              <a:lstStyle/>
              <a:p>
                <a:r>
                  <a:rPr lang="zh-CN" altLang="en-US">
                    <a:noFill/>
                  </a:rPr>
                  <a:t> </a:t>
                </a:r>
              </a:p>
            </p:txBody>
          </p:sp>
        </mc:Fallback>
      </mc:AlternateContent>
      <p:cxnSp>
        <p:nvCxnSpPr>
          <p:cNvPr id="25" name="Straight Arrow Connector 24"/>
          <p:cNvCxnSpPr/>
          <p:nvPr/>
        </p:nvCxnSpPr>
        <p:spPr>
          <a:xfrm flipH="1">
            <a:off x="3644836" y="2744924"/>
            <a:ext cx="61904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463459" y="2157964"/>
                <a:ext cx="313163" cy="4247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𝑠</m:t>
                              </m:r>
                            </m:sub>
                          </m:sSub>
                        </m:e>
                      </m:acc>
                    </m:oMath>
                  </m:oMathPara>
                </a14:m>
                <a:endParaRPr lang="en-US" sz="2400" dirty="0"/>
              </a:p>
            </p:txBody>
          </p:sp>
        </mc:Choice>
        <mc:Fallback>
          <p:sp>
            <p:nvSpPr>
              <p:cNvPr id="26" name="TextBox 25"/>
              <p:cNvSpPr txBox="1">
                <a:spLocks noRot="1" noChangeAspect="1" noMove="1" noResize="1" noEditPoints="1" noAdjustHandles="1" noChangeArrowheads="1" noChangeShapeType="1" noTextEdit="1"/>
              </p:cNvSpPr>
              <p:nvPr/>
            </p:nvSpPr>
            <p:spPr>
              <a:xfrm>
                <a:off x="3463459" y="2157964"/>
                <a:ext cx="313163" cy="424796"/>
              </a:xfrm>
              <a:prstGeom prst="rect">
                <a:avLst/>
              </a:prstGeom>
              <a:blipFill rotWithShape="1">
                <a:blip r:embed="rId3"/>
                <a:stretch>
                  <a:fillRect l="-54" t="-55" r="-22622" b="51"/>
                </a:stretch>
              </a:blipFill>
            </p:spPr>
            <p:txBody>
              <a:bodyPr/>
              <a:lstStyle/>
              <a:p>
                <a:r>
                  <a:rPr lang="zh-CN" altLang="en-US">
                    <a:noFill/>
                  </a:rPr>
                  <a:t> </a:t>
                </a:r>
              </a:p>
            </p:txBody>
          </p:sp>
        </mc:Fallback>
      </mc:AlternateContent>
      <p:cxnSp>
        <p:nvCxnSpPr>
          <p:cNvPr id="13" name="Straight Arrow Connector 12"/>
          <p:cNvCxnSpPr/>
          <p:nvPr/>
        </p:nvCxnSpPr>
        <p:spPr>
          <a:xfrm flipH="1" flipV="1">
            <a:off x="4303144" y="1732796"/>
            <a:ext cx="17002" cy="96283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28396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75302" y="3104103"/>
            <a:ext cx="1242648" cy="369332"/>
          </a:xfrm>
          <a:prstGeom prst="rect">
            <a:avLst/>
          </a:prstGeom>
          <a:noFill/>
        </p:spPr>
        <p:txBody>
          <a:bodyPr wrap="none" rtlCol="0">
            <a:spAutoFit/>
          </a:bodyPr>
          <a:lstStyle/>
          <a:p>
            <a:r>
              <a:rPr lang="en-GB" dirty="0" smtClean="0"/>
              <a:t>Box at rest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4361236" y="1505000"/>
                <a:ext cx="34522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9933"/>
                              </a:solidFill>
                              <a:latin typeface="Cambria Math" panose="02040503050406030204" pitchFamily="18" charset="0"/>
                            </a:rPr>
                          </m:ctrlPr>
                        </m:accPr>
                        <m:e>
                          <m:r>
                            <a:rPr lang="en-GB" sz="3200" b="0" i="1" smtClean="0">
                              <a:solidFill>
                                <a:srgbClr val="FF9933"/>
                              </a:solidFill>
                              <a:latin typeface="Cambria Math" panose="02040503050406030204" pitchFamily="18" charset="0"/>
                            </a:rPr>
                            <m:t>𝑛</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361236" y="1505000"/>
                <a:ext cx="345223" cy="492443"/>
              </a:xfrm>
              <a:prstGeom prst="rect">
                <a:avLst/>
              </a:prstGeom>
              <a:blipFill rotWithShape="1">
                <a:blip r:embed="rId4"/>
                <a:stretch>
                  <a:fillRect l="-16" t="-10" r="-2070" b="-183"/>
                </a:stretch>
              </a:blipFill>
            </p:spPr>
            <p:txBody>
              <a:bodyPr/>
              <a:lstStyle/>
              <a:p>
                <a:r>
                  <a:rPr lang="zh-CN" altLang="en-US">
                    <a:noFill/>
                  </a:rPr>
                  <a:t> </a:t>
                </a:r>
              </a:p>
            </p:txBody>
          </p:sp>
        </mc:Fallback>
      </mc:AlternateContent>
      <p:cxnSp>
        <p:nvCxnSpPr>
          <p:cNvPr id="34" name="Straight Arrow Connector 33"/>
          <p:cNvCxnSpPr/>
          <p:nvPr/>
        </p:nvCxnSpPr>
        <p:spPr>
          <a:xfrm>
            <a:off x="4314303" y="2780928"/>
            <a:ext cx="42021" cy="102373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4427201" y="3073325"/>
                <a:ext cx="333005"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solidFill>
                                <a:srgbClr val="0000FF"/>
                              </a:solidFill>
                              <a:latin typeface="Cambria Math" panose="02040503050406030204" pitchFamily="18" charset="0"/>
                            </a:rPr>
                          </m:ctrlPr>
                        </m:accPr>
                        <m:e>
                          <m:r>
                            <a:rPr lang="en-GB" sz="2800" b="0" i="1" smtClean="0">
                              <a:solidFill>
                                <a:srgbClr val="0000FF"/>
                              </a:solidFill>
                              <a:latin typeface="Cambria Math" panose="02040503050406030204" pitchFamily="18" charset="0"/>
                            </a:rPr>
                            <m:t>𝑤</m:t>
                          </m:r>
                        </m:e>
                      </m:acc>
                    </m:oMath>
                  </m:oMathPara>
                </a14:m>
                <a:endParaRPr lang="en-US" sz="2800" dirty="0">
                  <a:solidFill>
                    <a:srgbClr val="0000FF"/>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4427201" y="3073325"/>
                <a:ext cx="333005" cy="430887"/>
              </a:xfrm>
              <a:prstGeom prst="rect">
                <a:avLst/>
              </a:prstGeom>
              <a:blipFill rotWithShape="1">
                <a:blip r:embed="rId5"/>
                <a:stretch>
                  <a:fillRect l="-185" t="-130" r="74" b="65"/>
                </a:stretch>
              </a:blipFill>
            </p:spPr>
            <p:txBody>
              <a:bodyPr/>
              <a:lstStyle/>
              <a:p>
                <a:r>
                  <a:rPr lang="zh-CN" altLang="en-US">
                    <a:noFill/>
                  </a:rPr>
                  <a:t> </a:t>
                </a:r>
              </a:p>
            </p:txBody>
          </p:sp>
        </mc:Fallback>
      </mc:AlternateContent>
      <p:sp>
        <p:nvSpPr>
          <p:cNvPr id="39" name="TextBox 38"/>
          <p:cNvSpPr txBox="1"/>
          <p:nvPr/>
        </p:nvSpPr>
        <p:spPr>
          <a:xfrm>
            <a:off x="474791" y="4336530"/>
            <a:ext cx="8118112" cy="646331"/>
          </a:xfrm>
          <a:prstGeom prst="rect">
            <a:avLst/>
          </a:prstGeom>
          <a:noFill/>
        </p:spPr>
        <p:txBody>
          <a:bodyPr wrap="square" rtlCol="0">
            <a:spAutoFit/>
          </a:bodyPr>
          <a:lstStyle/>
          <a:p>
            <a:r>
              <a:rPr lang="en-GB" dirty="0" smtClean="0"/>
              <a:t>Using the first Newton’s law, the net force on the box equals zero (body at rest or moves at constant velocity). </a:t>
            </a:r>
            <a:endParaRPr lang="en-US" dirty="0"/>
          </a:p>
        </p:txBody>
      </p:sp>
      <p:sp>
        <p:nvSpPr>
          <p:cNvPr id="43" name="Right Arrow 42"/>
          <p:cNvSpPr/>
          <p:nvPr/>
        </p:nvSpPr>
        <p:spPr>
          <a:xfrm>
            <a:off x="834076" y="5261516"/>
            <a:ext cx="895214" cy="390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4" name="TextBox 43"/>
              <p:cNvSpPr txBox="1"/>
              <p:nvPr/>
            </p:nvSpPr>
            <p:spPr>
              <a:xfrm>
                <a:off x="1827243" y="5085306"/>
                <a:ext cx="1636217" cy="5665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𝑓</m:t>
                              </m:r>
                            </m:e>
                            <m:sub>
                              <m:r>
                                <a:rPr lang="en-GB" sz="3200" b="0" i="1" smtClean="0">
                                  <a:latin typeface="Cambria Math" panose="02040503050406030204" pitchFamily="18" charset="0"/>
                                </a:rPr>
                                <m:t>𝑠</m:t>
                              </m:r>
                            </m:sub>
                          </m:sSub>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𝑓</m:t>
                              </m:r>
                            </m:e>
                            <m:sub>
                              <m:r>
                                <a:rPr lang="en-GB" sz="3200" b="0" i="1" smtClean="0">
                                  <a:latin typeface="Cambria Math" panose="02040503050406030204" pitchFamily="18" charset="0"/>
                                </a:rPr>
                                <m:t>𝑃</m:t>
                              </m:r>
                            </m:sub>
                          </m:sSub>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1827243" y="5085306"/>
                <a:ext cx="1636217" cy="566565"/>
              </a:xfrm>
              <a:prstGeom prst="rect">
                <a:avLst/>
              </a:prstGeom>
              <a:blipFill rotWithShape="1">
                <a:blip r:embed="rId6"/>
                <a:stretch>
                  <a:fillRect l="-21" t="-40" r="-3366" b="65"/>
                </a:stretch>
              </a:blipFill>
            </p:spPr>
            <p:txBody>
              <a:bodyPr/>
              <a:lstStyle/>
              <a:p>
                <a:r>
                  <a:rPr lang="zh-CN" altLang="en-US">
                    <a:noFill/>
                  </a:rPr>
                  <a:t> </a:t>
                </a:r>
              </a:p>
            </p:txBody>
          </p:sp>
        </mc:Fallback>
      </mc:AlternateContent>
      <p:sp>
        <p:nvSpPr>
          <p:cNvPr id="42" name="Right Arrow 41"/>
          <p:cNvSpPr/>
          <p:nvPr/>
        </p:nvSpPr>
        <p:spPr>
          <a:xfrm>
            <a:off x="3644837" y="5230002"/>
            <a:ext cx="792088" cy="504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p:cNvSpPr txBox="1"/>
              <p:nvPr/>
            </p:nvSpPr>
            <p:spPr>
              <a:xfrm>
                <a:off x="4533848" y="5122912"/>
                <a:ext cx="1330749"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𝑓</m:t>
                          </m:r>
                        </m:e>
                        <m:sub>
                          <m:r>
                            <a:rPr lang="en-GB" sz="3200" b="0" i="1" smtClean="0">
                              <a:latin typeface="Cambria Math" panose="02040503050406030204" pitchFamily="18" charset="0"/>
                            </a:rPr>
                            <m:t>𝑆</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𝑓</m:t>
                          </m:r>
                        </m:e>
                        <m:sub>
                          <m:r>
                            <a:rPr lang="en-GB" sz="3200" b="0" i="1" smtClean="0">
                              <a:latin typeface="Cambria Math" panose="02040503050406030204" pitchFamily="18" charset="0"/>
                            </a:rPr>
                            <m:t>𝑝</m:t>
                          </m:r>
                        </m:sub>
                      </m:sSub>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533848" y="5122912"/>
                <a:ext cx="1330749" cy="530402"/>
              </a:xfrm>
              <a:prstGeom prst="rect">
                <a:avLst/>
              </a:prstGeom>
              <a:blipFill rotWithShape="1">
                <a:blip r:embed="rId7"/>
                <a:stretch>
                  <a:fillRect l="-44" t="-69" r="-6462" b="103"/>
                </a:stretch>
              </a:blipFill>
            </p:spPr>
            <p:txBody>
              <a:bodyPr/>
              <a:lstStyle/>
              <a:p>
                <a:r>
                  <a:rPr lang="zh-CN" altLang="en-US">
                    <a:noFill/>
                  </a:rPr>
                  <a:t> </a:t>
                </a:r>
              </a:p>
            </p:txBody>
          </p:sp>
        </mc:Fallback>
      </mc:AlternateContent>
      <p:sp>
        <p:nvSpPr>
          <p:cNvPr id="45" name="TextBox 44"/>
          <p:cNvSpPr txBox="1"/>
          <p:nvPr/>
        </p:nvSpPr>
        <p:spPr>
          <a:xfrm flipH="1">
            <a:off x="636588" y="5815091"/>
            <a:ext cx="8850493" cy="369332"/>
          </a:xfrm>
          <a:prstGeom prst="rect">
            <a:avLst/>
          </a:prstGeom>
          <a:noFill/>
        </p:spPr>
        <p:txBody>
          <a:bodyPr wrap="square" rtlCol="0">
            <a:spAutoFit/>
          </a:bodyPr>
          <a:lstStyle/>
          <a:p>
            <a:r>
              <a:rPr lang="en-GB" dirty="0" smtClean="0"/>
              <a:t>Here, the magnitude of the static friction force equals the magnitude of the pushing force.</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55962"/>
            <a:ext cx="8229600" cy="1143000"/>
          </a:xfrm>
        </p:spPr>
        <p:txBody>
          <a:bodyPr/>
          <a:lstStyle/>
          <a:p>
            <a:r>
              <a:rPr lang="en-GB" sz="3200" dirty="0" smtClean="0"/>
              <a:t>The static friction force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471961" y="823273"/>
                <a:ext cx="8640960" cy="1200329"/>
              </a:xfrm>
              <a:prstGeom prst="rect">
                <a:avLst/>
              </a:prstGeom>
              <a:noFill/>
            </p:spPr>
            <p:txBody>
              <a:bodyPr wrap="square" rtlCol="0">
                <a:spAutoFit/>
              </a:bodyPr>
              <a:lstStyle/>
              <a:p>
                <a:r>
                  <a:rPr lang="en-GB" dirty="0" smtClean="0"/>
                  <a:t>Because the body is at rest, we can also describe easily the maximum static friction in respect to the mass </a:t>
                </a:r>
                <a14:m>
                  <m:oMath xmlns:m="http://schemas.openxmlformats.org/officeDocument/2006/math">
                    <m:r>
                      <a:rPr lang="en-GB" b="0" i="1" smtClean="0">
                        <a:latin typeface="Cambria Math" panose="02040503050406030204" pitchFamily="18" charset="0"/>
                      </a:rPr>
                      <m:t>𝑚</m:t>
                    </m:r>
                  </m:oMath>
                </a14:m>
                <a:r>
                  <a:rPr lang="en-GB" dirty="0" smtClean="0"/>
                  <a:t> of the box. </a:t>
                </a:r>
                <a:endParaRPr lang="en-GB" dirty="0" smtClean="0"/>
              </a:p>
              <a:p>
                <a:endParaRPr lang="en-GB" dirty="0"/>
              </a:p>
              <a:p>
                <a:r>
                  <a:rPr lang="en-GB" dirty="0" smtClean="0"/>
                  <a:t>For instance: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71961" y="823273"/>
                <a:ext cx="8640960" cy="1200329"/>
              </a:xfrm>
              <a:prstGeom prst="rect">
                <a:avLst/>
              </a:prstGeom>
              <a:blipFill rotWithShape="1">
                <a:blip r:embed="rId1"/>
                <a:stretch>
                  <a:fillRect l="-2" t="-26" b="41"/>
                </a:stretch>
              </a:blipFill>
            </p:spPr>
            <p:txBody>
              <a:bodyPr/>
              <a:lstStyle/>
              <a:p>
                <a:r>
                  <a:rPr lang="zh-CN" altLang="en-US">
                    <a:noFill/>
                  </a:rPr>
                  <a:t> </a:t>
                </a:r>
              </a:p>
            </p:txBody>
          </p:sp>
        </mc:Fallback>
      </mc:AlternateContent>
      <p:sp>
        <p:nvSpPr>
          <p:cNvPr id="15" name="Rectangle 14"/>
          <p:cNvSpPr/>
          <p:nvPr/>
        </p:nvSpPr>
        <p:spPr>
          <a:xfrm>
            <a:off x="1164333" y="3453530"/>
            <a:ext cx="681573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2631" y="3435334"/>
            <a:ext cx="633507" cy="369332"/>
          </a:xfrm>
          <a:prstGeom prst="rect">
            <a:avLst/>
          </a:prstGeom>
          <a:noFill/>
        </p:spPr>
        <p:txBody>
          <a:bodyPr wrap="none" rtlCol="0">
            <a:spAutoFit/>
          </a:bodyPr>
          <a:lstStyle/>
          <a:p>
            <a:r>
              <a:rPr lang="en-GB" dirty="0" smtClean="0"/>
              <a:t>table</a:t>
            </a:r>
            <a:endParaRPr lang="en-US" dirty="0"/>
          </a:p>
        </p:txBody>
      </p:sp>
      <p:pic>
        <p:nvPicPr>
          <p:cNvPr id="19" name="Picture 18"/>
          <p:cNvPicPr>
            <a:picLocks noChangeAspect="1"/>
          </p:cNvPicPr>
          <p:nvPr/>
        </p:nvPicPr>
        <p:blipFill>
          <a:blip r:embed="rId2"/>
          <a:stretch>
            <a:fillRect/>
          </a:stretch>
        </p:blipFill>
        <p:spPr>
          <a:xfrm>
            <a:off x="1025888" y="2004396"/>
            <a:ext cx="2359779" cy="1313968"/>
          </a:xfrm>
          <a:prstGeom prst="rect">
            <a:avLst/>
          </a:prstGeom>
        </p:spPr>
      </p:pic>
      <p:sp>
        <p:nvSpPr>
          <p:cNvPr id="20" name="Rectangle 19"/>
          <p:cNvSpPr/>
          <p:nvPr/>
        </p:nvSpPr>
        <p:spPr>
          <a:xfrm>
            <a:off x="3272769" y="2020185"/>
            <a:ext cx="2016224" cy="143093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p:nvPr/>
        </p:nvCxnSpPr>
        <p:spPr>
          <a:xfrm>
            <a:off x="4356324" y="2744924"/>
            <a:ext cx="5760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4533848" y="2242839"/>
                <a:ext cx="2430634" cy="410946"/>
              </a:xfrm>
              <a:prstGeom prst="rect">
                <a:avLst/>
              </a:prstGeom>
              <a:noFill/>
            </p:spPr>
            <p:txBody>
              <a:bodyPr wrap="square" rtlCol="0">
                <a:spAutoFit/>
              </a:bodyPr>
              <a:lstStyle/>
              <a:p>
                <a:r>
                  <a:rPr lang="en-GB" dirty="0" smtClean="0">
                    <a:solidFill>
                      <a:srgbClr val="FF0000"/>
                    </a:solidFill>
                  </a:rPr>
                  <a:t>Pushing force </a:t>
                </a:r>
                <a14:m>
                  <m:oMath xmlns:m="http://schemas.openxmlformats.org/officeDocument/2006/math">
                    <m:acc>
                      <m:accPr>
                        <m:chr m:val="⃗"/>
                        <m:ctrlPr>
                          <a:rPr lang="en-GB" i="1" smtClean="0">
                            <a:solidFill>
                              <a:srgbClr val="FF0000"/>
                            </a:solidFill>
                            <a:latin typeface="Cambria Math" panose="02040503050406030204" pitchFamily="18" charset="0"/>
                          </a:rPr>
                        </m:ctrlPr>
                      </m:accPr>
                      <m:e>
                        <m:sSub>
                          <m:sSubPr>
                            <m:ctrlPr>
                              <a:rPr lang="en-GB"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𝑓</m:t>
                            </m:r>
                          </m:e>
                          <m:sub>
                            <m:r>
                              <a:rPr lang="en-GB" b="0" i="1" smtClean="0">
                                <a:solidFill>
                                  <a:srgbClr val="FF0000"/>
                                </a:solidFill>
                                <a:latin typeface="Cambria Math" panose="02040503050406030204" pitchFamily="18" charset="0"/>
                              </a:rPr>
                              <m:t>𝑃</m:t>
                            </m:r>
                          </m:sub>
                        </m:sSub>
                      </m:e>
                    </m:acc>
                  </m:oMath>
                </a14:m>
                <a:endParaRPr lang="en-US" dirty="0">
                  <a:solidFill>
                    <a:srgbClr val="FF0000"/>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4533848" y="2242839"/>
                <a:ext cx="2430634" cy="410946"/>
              </a:xfrm>
              <a:prstGeom prst="rect">
                <a:avLst/>
              </a:prstGeom>
              <a:blipFill rotWithShape="1">
                <a:blip r:embed="rId3"/>
                <a:stretch>
                  <a:fillRect l="-24" t="-5" r="18" b="29"/>
                </a:stretch>
              </a:blipFill>
            </p:spPr>
            <p:txBody>
              <a:bodyPr/>
              <a:lstStyle/>
              <a:p>
                <a:r>
                  <a:rPr lang="zh-CN" altLang="en-US">
                    <a:noFill/>
                  </a:rPr>
                  <a:t> </a:t>
                </a:r>
              </a:p>
            </p:txBody>
          </p:sp>
        </mc:Fallback>
      </mc:AlternateContent>
      <p:cxnSp>
        <p:nvCxnSpPr>
          <p:cNvPr id="25" name="Straight Arrow Connector 24"/>
          <p:cNvCxnSpPr/>
          <p:nvPr/>
        </p:nvCxnSpPr>
        <p:spPr>
          <a:xfrm flipH="1">
            <a:off x="3644836" y="2744924"/>
            <a:ext cx="61904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463459" y="2157964"/>
                <a:ext cx="313163" cy="4247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𝑠</m:t>
                              </m:r>
                            </m:sub>
                          </m:sSub>
                        </m:e>
                      </m:acc>
                    </m:oMath>
                  </m:oMathPara>
                </a14:m>
                <a:endParaRPr lang="en-US" sz="2400" dirty="0"/>
              </a:p>
            </p:txBody>
          </p:sp>
        </mc:Choice>
        <mc:Fallback>
          <p:sp>
            <p:nvSpPr>
              <p:cNvPr id="26" name="TextBox 25"/>
              <p:cNvSpPr txBox="1">
                <a:spLocks noRot="1" noChangeAspect="1" noMove="1" noResize="1" noEditPoints="1" noAdjustHandles="1" noChangeArrowheads="1" noChangeShapeType="1" noTextEdit="1"/>
              </p:cNvSpPr>
              <p:nvPr/>
            </p:nvSpPr>
            <p:spPr>
              <a:xfrm>
                <a:off x="3463459" y="2157964"/>
                <a:ext cx="313163" cy="424796"/>
              </a:xfrm>
              <a:prstGeom prst="rect">
                <a:avLst/>
              </a:prstGeom>
              <a:blipFill rotWithShape="1">
                <a:blip r:embed="rId4"/>
                <a:stretch>
                  <a:fillRect l="-54" t="-55" r="-22622" b="51"/>
                </a:stretch>
              </a:blipFill>
            </p:spPr>
            <p:txBody>
              <a:bodyPr/>
              <a:lstStyle/>
              <a:p>
                <a:r>
                  <a:rPr lang="zh-CN" altLang="en-US">
                    <a:noFill/>
                  </a:rPr>
                  <a:t> </a:t>
                </a:r>
              </a:p>
            </p:txBody>
          </p:sp>
        </mc:Fallback>
      </mc:AlternateContent>
      <p:cxnSp>
        <p:nvCxnSpPr>
          <p:cNvPr id="13" name="Straight Arrow Connector 12"/>
          <p:cNvCxnSpPr/>
          <p:nvPr/>
        </p:nvCxnSpPr>
        <p:spPr>
          <a:xfrm flipH="1" flipV="1">
            <a:off x="4303144" y="1732796"/>
            <a:ext cx="17002" cy="96283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283968" y="2708920"/>
            <a:ext cx="72356"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75302" y="3104103"/>
            <a:ext cx="1242648" cy="369332"/>
          </a:xfrm>
          <a:prstGeom prst="rect">
            <a:avLst/>
          </a:prstGeom>
          <a:noFill/>
        </p:spPr>
        <p:txBody>
          <a:bodyPr wrap="none" rtlCol="0">
            <a:spAutoFit/>
          </a:bodyPr>
          <a:lstStyle/>
          <a:p>
            <a:r>
              <a:rPr lang="en-GB" dirty="0" smtClean="0"/>
              <a:t>Box at rest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4361236" y="1505000"/>
                <a:ext cx="34522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9933"/>
                              </a:solidFill>
                              <a:latin typeface="Cambria Math" panose="02040503050406030204" pitchFamily="18" charset="0"/>
                            </a:rPr>
                          </m:ctrlPr>
                        </m:accPr>
                        <m:e>
                          <m:r>
                            <a:rPr lang="en-GB" sz="3200" b="0" i="1" smtClean="0">
                              <a:solidFill>
                                <a:srgbClr val="FF9933"/>
                              </a:solidFill>
                              <a:latin typeface="Cambria Math" panose="02040503050406030204" pitchFamily="18" charset="0"/>
                            </a:rPr>
                            <m:t>𝑛</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361236" y="1505000"/>
                <a:ext cx="345223" cy="492443"/>
              </a:xfrm>
              <a:prstGeom prst="rect">
                <a:avLst/>
              </a:prstGeom>
              <a:blipFill rotWithShape="1">
                <a:blip r:embed="rId5"/>
                <a:stretch>
                  <a:fillRect l="-16" t="-10" r="-2070" b="-183"/>
                </a:stretch>
              </a:blipFill>
            </p:spPr>
            <p:txBody>
              <a:bodyPr/>
              <a:lstStyle/>
              <a:p>
                <a:r>
                  <a:rPr lang="zh-CN" altLang="en-US">
                    <a:noFill/>
                  </a:rPr>
                  <a:t> </a:t>
                </a:r>
              </a:p>
            </p:txBody>
          </p:sp>
        </mc:Fallback>
      </mc:AlternateContent>
      <p:cxnSp>
        <p:nvCxnSpPr>
          <p:cNvPr id="34" name="Straight Arrow Connector 33"/>
          <p:cNvCxnSpPr/>
          <p:nvPr/>
        </p:nvCxnSpPr>
        <p:spPr>
          <a:xfrm>
            <a:off x="4314303" y="2780928"/>
            <a:ext cx="42021" cy="102373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4427201" y="3073325"/>
                <a:ext cx="333005"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solidFill>
                                <a:srgbClr val="0000FF"/>
                              </a:solidFill>
                              <a:latin typeface="Cambria Math" panose="02040503050406030204" pitchFamily="18" charset="0"/>
                            </a:rPr>
                          </m:ctrlPr>
                        </m:accPr>
                        <m:e>
                          <m:r>
                            <a:rPr lang="en-GB" sz="2800" b="0" i="1" smtClean="0">
                              <a:solidFill>
                                <a:srgbClr val="0000FF"/>
                              </a:solidFill>
                              <a:latin typeface="Cambria Math" panose="02040503050406030204" pitchFamily="18" charset="0"/>
                            </a:rPr>
                            <m:t>𝑤</m:t>
                          </m:r>
                        </m:e>
                      </m:acc>
                    </m:oMath>
                  </m:oMathPara>
                </a14:m>
                <a:endParaRPr lang="en-US" sz="2800" dirty="0">
                  <a:solidFill>
                    <a:srgbClr val="0000FF"/>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4427201" y="3073325"/>
                <a:ext cx="333005" cy="430887"/>
              </a:xfrm>
              <a:prstGeom prst="rect">
                <a:avLst/>
              </a:prstGeom>
              <a:blipFill rotWithShape="1">
                <a:blip r:embed="rId6"/>
                <a:stretch>
                  <a:fillRect l="-185" t="-130" r="74" b="65"/>
                </a:stretch>
              </a:blipFill>
            </p:spPr>
            <p:txBody>
              <a:bodyPr/>
              <a:lstStyle/>
              <a:p>
                <a:r>
                  <a:rPr lang="zh-CN" altLang="en-US">
                    <a:noFill/>
                  </a:rPr>
                  <a:t> </a:t>
                </a:r>
              </a:p>
            </p:txBody>
          </p:sp>
        </mc:Fallback>
      </mc:AlternateContent>
      <p:sp>
        <p:nvSpPr>
          <p:cNvPr id="39" name="TextBox 38"/>
          <p:cNvSpPr txBox="1"/>
          <p:nvPr/>
        </p:nvSpPr>
        <p:spPr>
          <a:xfrm>
            <a:off x="474791" y="4336530"/>
            <a:ext cx="8118112" cy="646331"/>
          </a:xfrm>
          <a:prstGeom prst="rect">
            <a:avLst/>
          </a:prstGeom>
          <a:noFill/>
        </p:spPr>
        <p:txBody>
          <a:bodyPr wrap="square" rtlCol="0">
            <a:spAutoFit/>
          </a:bodyPr>
          <a:lstStyle/>
          <a:p>
            <a:r>
              <a:rPr lang="en-GB" dirty="0" smtClean="0"/>
              <a:t>Using the first Newton’s law, the net force on the box equals zero (body at rest or moves at constant velocity). </a:t>
            </a:r>
            <a:endParaRPr lang="en-US" dirty="0"/>
          </a:p>
        </p:txBody>
      </p:sp>
      <p:sp>
        <p:nvSpPr>
          <p:cNvPr id="43" name="Right Arrow 42"/>
          <p:cNvSpPr/>
          <p:nvPr/>
        </p:nvSpPr>
        <p:spPr>
          <a:xfrm>
            <a:off x="578281" y="5063243"/>
            <a:ext cx="895214" cy="390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4" name="TextBox 43"/>
              <p:cNvSpPr txBox="1"/>
              <p:nvPr/>
            </p:nvSpPr>
            <p:spPr>
              <a:xfrm>
                <a:off x="1646949" y="4990778"/>
                <a:ext cx="150060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𝑛</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𝑤</m:t>
                          </m:r>
                        </m:e>
                      </m:acc>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1646949" y="4990778"/>
                <a:ext cx="1500604" cy="492443"/>
              </a:xfrm>
              <a:prstGeom prst="rect">
                <a:avLst/>
              </a:prstGeom>
              <a:blipFill rotWithShape="1">
                <a:blip r:embed="rId7"/>
                <a:stretch>
                  <a:fillRect l="-26" t="-64" r="33" b="-130"/>
                </a:stretch>
              </a:blipFill>
            </p:spPr>
            <p:txBody>
              <a:bodyPr/>
              <a:lstStyle/>
              <a:p>
                <a:r>
                  <a:rPr lang="zh-CN" altLang="en-US">
                    <a:noFill/>
                  </a:rPr>
                  <a:t> </a:t>
                </a:r>
              </a:p>
            </p:txBody>
          </p:sp>
        </mc:Fallback>
      </mc:AlternateContent>
      <p:sp>
        <p:nvSpPr>
          <p:cNvPr id="42" name="Right Arrow 41"/>
          <p:cNvSpPr/>
          <p:nvPr/>
        </p:nvSpPr>
        <p:spPr>
          <a:xfrm>
            <a:off x="3282117" y="5098290"/>
            <a:ext cx="792088" cy="504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p:cNvSpPr txBox="1"/>
              <p:nvPr/>
            </p:nvSpPr>
            <p:spPr>
              <a:xfrm>
                <a:off x="4157357" y="4990778"/>
                <a:ext cx="233192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𝑛</m:t>
                      </m:r>
                      <m:r>
                        <a:rPr lang="en-GB" sz="3200" b="0" i="1" smtClean="0">
                          <a:latin typeface="Cambria Math" panose="02040503050406030204" pitchFamily="18" charset="0"/>
                        </a:rPr>
                        <m:t>=</m:t>
                      </m:r>
                      <m:r>
                        <a:rPr lang="en-GB" sz="3200" b="0" i="1" smtClean="0">
                          <a:latin typeface="Cambria Math" panose="02040503050406030204" pitchFamily="18" charset="0"/>
                        </a:rPr>
                        <m:t>𝑤</m:t>
                      </m:r>
                      <m:r>
                        <a:rPr lang="en-GB" sz="3200" b="0" i="1" smtClean="0">
                          <a:latin typeface="Cambria Math" panose="02040503050406030204" pitchFamily="18" charset="0"/>
                        </a:rPr>
                        <m:t>=</m:t>
                      </m:r>
                      <m:r>
                        <a:rPr lang="en-GB" sz="3200" b="0" i="1" smtClean="0">
                          <a:latin typeface="Cambria Math" panose="02040503050406030204" pitchFamily="18" charset="0"/>
                        </a:rPr>
                        <m:t>𝑚𝑔</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4157357" y="4990778"/>
                <a:ext cx="2331920" cy="492443"/>
              </a:xfrm>
              <a:prstGeom prst="rect">
                <a:avLst/>
              </a:prstGeom>
              <a:blipFill rotWithShape="1">
                <a:blip r:embed="rId8"/>
                <a:stretch>
                  <a:fillRect l="-1" t="-64" r="9" b="1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718548" y="5872239"/>
                <a:ext cx="196214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𝑠</m:t>
                                  </m:r>
                                </m:sub>
                              </m:sSub>
                            </m:e>
                          </m:d>
                        </m:e>
                        <m:sub>
                          <m:r>
                            <a:rPr lang="en-GB" sz="2400" b="0" i="1" smtClean="0">
                              <a:latin typeface="Cambria Math" panose="02040503050406030204" pitchFamily="18" charset="0"/>
                            </a:rPr>
                            <m:t>𝑚𝑎𝑥</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𝜇</m:t>
                          </m:r>
                        </m:e>
                        <m:sub>
                          <m:r>
                            <a:rPr lang="en-GB" sz="2400" b="0" i="1" smtClean="0">
                              <a:latin typeface="Cambria Math" panose="02040503050406030204" pitchFamily="18" charset="0"/>
                            </a:rPr>
                            <m:t>𝑆</m:t>
                          </m:r>
                        </m:sub>
                      </m:sSub>
                      <m:r>
                        <a:rPr lang="en-GB" sz="2400" b="0" i="1" smtClean="0">
                          <a:latin typeface="Cambria Math" panose="02040503050406030204" pitchFamily="18" charset="0"/>
                        </a:rPr>
                        <m:t>𝑛</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718548" y="5872239"/>
                <a:ext cx="1962140" cy="369332"/>
              </a:xfrm>
              <a:prstGeom prst="rect">
                <a:avLst/>
              </a:prstGeom>
              <a:blipFill rotWithShape="1">
                <a:blip r:embed="rId9"/>
                <a:stretch>
                  <a:fillRect l="-12" t="-107" r="-2804" b="42"/>
                </a:stretch>
              </a:blipFill>
            </p:spPr>
            <p:txBody>
              <a:bodyPr/>
              <a:lstStyle/>
              <a:p>
                <a:r>
                  <a:rPr lang="zh-CN" altLang="en-US">
                    <a:noFill/>
                  </a:rPr>
                  <a:t> </a:t>
                </a:r>
              </a:p>
            </p:txBody>
          </p:sp>
        </mc:Fallback>
      </mc:AlternateContent>
      <p:sp>
        <p:nvSpPr>
          <p:cNvPr id="27" name="Right Arrow 26"/>
          <p:cNvSpPr/>
          <p:nvPr/>
        </p:nvSpPr>
        <p:spPr>
          <a:xfrm>
            <a:off x="3779912" y="5804491"/>
            <a:ext cx="792088" cy="504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4626084" y="5805264"/>
                <a:ext cx="223144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𝑠</m:t>
                                  </m:r>
                                </m:sub>
                              </m:sSub>
                            </m:e>
                          </m:d>
                        </m:e>
                        <m:sub>
                          <m:r>
                            <a:rPr lang="en-GB" sz="2400" b="0" i="1" smtClean="0">
                              <a:latin typeface="Cambria Math" panose="02040503050406030204" pitchFamily="18" charset="0"/>
                            </a:rPr>
                            <m:t>𝑚𝑎𝑥</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𝜇</m:t>
                          </m:r>
                        </m:e>
                        <m:sub>
                          <m:r>
                            <a:rPr lang="en-GB" sz="2400" b="0" i="1" smtClean="0">
                              <a:latin typeface="Cambria Math" panose="02040503050406030204" pitchFamily="18" charset="0"/>
                            </a:rPr>
                            <m:t>𝑆</m:t>
                          </m:r>
                        </m:sub>
                      </m:sSub>
                      <m:r>
                        <a:rPr lang="en-GB" sz="2400" b="0" i="1" smtClean="0">
                          <a:latin typeface="Cambria Math" panose="02040503050406030204" pitchFamily="18" charset="0"/>
                        </a:rPr>
                        <m:t>𝑚𝑔</m:t>
                      </m:r>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4626084" y="5805264"/>
                <a:ext cx="2231445" cy="369332"/>
              </a:xfrm>
              <a:prstGeom prst="rect">
                <a:avLst/>
              </a:prstGeom>
              <a:blipFill rotWithShape="1">
                <a:blip r:embed="rId10"/>
                <a:stretch>
                  <a:fillRect l="-5" t="-25" r="-2440" b="1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404" y="117594"/>
            <a:ext cx="8770168" cy="1143000"/>
          </a:xfrm>
        </p:spPr>
        <p:txBody>
          <a:bodyPr/>
          <a:lstStyle/>
          <a:p>
            <a:r>
              <a:rPr lang="en-GB" sz="2400" dirty="0" smtClean="0"/>
              <a:t>Example of magnitude of the friction force in respect to the applied force</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755576" y="1260594"/>
            <a:ext cx="7954838" cy="4913282"/>
          </a:xfrm>
          <a:prstGeom prst="rect">
            <a:avLst/>
          </a:prstGeom>
        </p:spPr>
      </p:pic>
      <p:sp>
        <p:nvSpPr>
          <p:cNvPr id="3" name="Rectangle 2"/>
          <p:cNvSpPr/>
          <p:nvPr/>
        </p:nvSpPr>
        <p:spPr>
          <a:xfrm>
            <a:off x="2699792" y="1052736"/>
            <a:ext cx="6984776"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40200" y="2708920"/>
            <a:ext cx="4860192" cy="27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87824" y="5625338"/>
            <a:ext cx="6984776" cy="467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99792" y="5229200"/>
            <a:ext cx="540408" cy="630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8956" y="4511914"/>
            <a:ext cx="1892214" cy="1200329"/>
          </a:xfrm>
          <a:prstGeom prst="rect">
            <a:avLst/>
          </a:prstGeom>
          <a:noFill/>
        </p:spPr>
        <p:txBody>
          <a:bodyPr wrap="square" rtlCol="0">
            <a:spAutoFit/>
          </a:bodyPr>
          <a:lstStyle/>
          <a:p>
            <a:r>
              <a:rPr lang="en-GB" dirty="0" smtClean="0"/>
              <a:t>If there is no applied force, the friction force is zero</a:t>
            </a:r>
            <a:endParaRPr lang="en-US" dirty="0"/>
          </a:p>
        </p:txBody>
      </p:sp>
      <p:sp>
        <p:nvSpPr>
          <p:cNvPr id="10" name="Oval 9"/>
          <p:cNvSpPr/>
          <p:nvPr/>
        </p:nvSpPr>
        <p:spPr>
          <a:xfrm>
            <a:off x="7799388" y="5229200"/>
            <a:ext cx="805060" cy="630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7380312" y="5712243"/>
            <a:ext cx="419076" cy="237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2652" y="6029500"/>
            <a:ext cx="8120685" cy="369332"/>
          </a:xfrm>
          <a:prstGeom prst="rect">
            <a:avLst/>
          </a:prstGeom>
          <a:noFill/>
        </p:spPr>
        <p:txBody>
          <a:bodyPr wrap="none" rtlCol="0">
            <a:spAutoFit/>
          </a:bodyPr>
          <a:lstStyle/>
          <a:p>
            <a:r>
              <a:rPr lang="en-GB" dirty="0" smtClean="0"/>
              <a:t>The applied force here is a tension force of magnitude T, a pulling force using a rope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91" y="85888"/>
            <a:ext cx="8770168" cy="1143000"/>
          </a:xfrm>
        </p:spPr>
        <p:txBody>
          <a:bodyPr/>
          <a:lstStyle/>
          <a:p>
            <a:r>
              <a:rPr lang="en-GB" sz="2400" dirty="0" smtClean="0"/>
              <a:t>Magnitude of the friction force in respect to the applied force</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755576" y="1260594"/>
            <a:ext cx="7954838" cy="4913282"/>
          </a:xfrm>
          <a:prstGeom prst="rect">
            <a:avLst/>
          </a:prstGeom>
        </p:spPr>
      </p:pic>
      <p:sp>
        <p:nvSpPr>
          <p:cNvPr id="3" name="Rectangle 2"/>
          <p:cNvSpPr/>
          <p:nvPr/>
        </p:nvSpPr>
        <p:spPr>
          <a:xfrm>
            <a:off x="4572000" y="1052736"/>
            <a:ext cx="5112568"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5386" y="2708920"/>
            <a:ext cx="3375006" cy="27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87824" y="5625338"/>
            <a:ext cx="6984776" cy="467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7112" y="3667990"/>
            <a:ext cx="1892214" cy="1754326"/>
          </a:xfrm>
          <a:prstGeom prst="rect">
            <a:avLst/>
          </a:prstGeom>
          <a:noFill/>
        </p:spPr>
        <p:txBody>
          <a:bodyPr wrap="square" rtlCol="0">
            <a:spAutoFit/>
          </a:bodyPr>
          <a:lstStyle/>
          <a:p>
            <a:r>
              <a:rPr lang="en-GB" dirty="0" smtClean="0"/>
              <a:t>The box is at rest, there is an applied force. The friction force is a static friction force such as:</a:t>
            </a:r>
            <a:endParaRPr lang="en-US" dirty="0"/>
          </a:p>
        </p:txBody>
      </p:sp>
      <p:sp>
        <p:nvSpPr>
          <p:cNvPr id="10" name="Oval 9"/>
          <p:cNvSpPr/>
          <p:nvPr/>
        </p:nvSpPr>
        <p:spPr>
          <a:xfrm>
            <a:off x="7799388" y="5229200"/>
            <a:ext cx="805060" cy="630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2652" y="6029500"/>
            <a:ext cx="8120685" cy="369332"/>
          </a:xfrm>
          <a:prstGeom prst="rect">
            <a:avLst/>
          </a:prstGeom>
          <a:noFill/>
        </p:spPr>
        <p:txBody>
          <a:bodyPr wrap="none" rtlCol="0">
            <a:spAutoFit/>
          </a:bodyPr>
          <a:lstStyle/>
          <a:p>
            <a:r>
              <a:rPr lang="en-GB" dirty="0" smtClean="0"/>
              <a:t>The applied force here is a tension force of magnitude T, a pulling force using a rope  </a:t>
            </a:r>
            <a:endParaRPr lang="en-US" dirty="0"/>
          </a:p>
        </p:txBody>
      </p:sp>
      <p:cxnSp>
        <p:nvCxnSpPr>
          <p:cNvPr id="14" name="Straight Arrow Connector 13"/>
          <p:cNvCxnSpPr>
            <a:stCxn id="9" idx="3"/>
          </p:cNvCxnSpPr>
          <p:nvPr/>
        </p:nvCxnSpPr>
        <p:spPr>
          <a:xfrm>
            <a:off x="2559326" y="4545153"/>
            <a:ext cx="13646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755576" y="5453999"/>
                <a:ext cx="9183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𝑆</m:t>
                          </m:r>
                        </m:sub>
                      </m:sSub>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𝑆</m:t>
                          </m:r>
                        </m:sub>
                      </m:sSub>
                      <m:r>
                        <a:rPr lang="en-GB" b="0" i="1" smtClean="0">
                          <a:latin typeface="Cambria Math" panose="02040503050406030204" pitchFamily="18" charset="0"/>
                        </a:rPr>
                        <m:t>𝑛</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55576" y="5453999"/>
                <a:ext cx="918393" cy="276999"/>
              </a:xfrm>
              <a:prstGeom prst="rect">
                <a:avLst/>
              </a:prstGeom>
              <a:blipFill rotWithShape="1">
                <a:blip r:embed="rId2"/>
                <a:stretch>
                  <a:fillRect l="-61" t="-223" r="-4828" b="4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846" y="-99392"/>
            <a:ext cx="8229600" cy="1143000"/>
          </a:xfrm>
        </p:spPr>
        <p:txBody>
          <a:bodyPr/>
          <a:lstStyle/>
          <a:p>
            <a:r>
              <a:rPr lang="en-GB" sz="4000" dirty="0" smtClean="0"/>
              <a:t>Meaning of “Forces” in Physics</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551547" y="1162837"/>
            <a:ext cx="8110612" cy="2677656"/>
          </a:xfrm>
          <a:prstGeom prst="rect">
            <a:avLst/>
          </a:prstGeom>
          <a:noFill/>
        </p:spPr>
        <p:txBody>
          <a:bodyPr wrap="square" rtlCol="0">
            <a:spAutoFit/>
          </a:bodyPr>
          <a:lstStyle/>
          <a:p>
            <a:r>
              <a:rPr lang="en-GB" sz="2800" dirty="0" smtClean="0"/>
              <a:t>A force is an interaction between two bodies.</a:t>
            </a:r>
            <a:endParaRPr lang="en-GB" sz="2800" dirty="0" smtClean="0"/>
          </a:p>
          <a:p>
            <a:endParaRPr lang="en-GB" sz="2800" dirty="0"/>
          </a:p>
          <a:p>
            <a:r>
              <a:rPr lang="en-GB" sz="2800" dirty="0" smtClean="0"/>
              <a:t>A force is described by a vector, it is characterized by</a:t>
            </a:r>
            <a:endParaRPr lang="en-GB" sz="2800" dirty="0" smtClean="0"/>
          </a:p>
          <a:p>
            <a:pPr marL="457200" indent="-457200">
              <a:buFont typeface="Arial" panose="020B0604020202020204" pitchFamily="34" charset="0"/>
              <a:buChar char="•"/>
            </a:pPr>
            <a:r>
              <a:rPr lang="en-GB" sz="2800" dirty="0" smtClean="0"/>
              <a:t>its direction </a:t>
            </a:r>
            <a:endParaRPr lang="en-GB" sz="2800" dirty="0" smtClean="0"/>
          </a:p>
          <a:p>
            <a:pPr marL="457200" indent="-457200">
              <a:buFont typeface="Arial" panose="020B0604020202020204" pitchFamily="34" charset="0"/>
              <a:buChar char="•"/>
            </a:pPr>
            <a:r>
              <a:rPr lang="en-GB" sz="2800" dirty="0" smtClean="0"/>
              <a:t>its strength  (also named magnitude), unit: Newton (symbol: N)</a:t>
            </a:r>
            <a:endParaRPr lang="en-US" sz="2800" dirty="0"/>
          </a:p>
        </p:txBody>
      </p:sp>
      <p:sp>
        <p:nvSpPr>
          <p:cNvPr id="5" name="Oval 4"/>
          <p:cNvSpPr/>
          <p:nvPr/>
        </p:nvSpPr>
        <p:spPr>
          <a:xfrm>
            <a:off x="4067944" y="458035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211960" y="4724368"/>
            <a:ext cx="0" cy="12969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394478" y="4251420"/>
                <a:ext cx="1656184" cy="1233928"/>
              </a:xfrm>
              <a:prstGeom prst="rect">
                <a:avLst/>
              </a:prstGeom>
              <a:noFill/>
            </p:spPr>
            <p:txBody>
              <a:bodyPr wrap="square" rtlCol="0">
                <a:spAutoFit/>
              </a:bodyPr>
              <a:lstStyle/>
              <a:p>
                <a:r>
                  <a:rPr lang="en-GB" dirty="0" smtClean="0"/>
                  <a:t>Body submitted to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smtClean="0"/>
                  <a:t> (exerted by another body)</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394478" y="4251420"/>
                <a:ext cx="1656184" cy="1233928"/>
              </a:xfrm>
              <a:prstGeom prst="rect">
                <a:avLst/>
              </a:prstGeom>
              <a:blipFill rotWithShape="1">
                <a:blip r:embed="rId1"/>
                <a:stretch>
                  <a:fillRect l="-32" t="-8" r="38"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330175" y="5050496"/>
                <a:ext cx="553357"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4" name="Rectangle 13"/>
              <p:cNvSpPr>
                <a:spLocks noRot="1" noChangeAspect="1" noMove="1" noResize="1" noEditPoints="1" noAdjustHandles="1" noChangeArrowheads="1" noChangeShapeType="1" noTextEdit="1"/>
              </p:cNvSpPr>
              <p:nvPr/>
            </p:nvSpPr>
            <p:spPr>
              <a:xfrm>
                <a:off x="4330175" y="5050496"/>
                <a:ext cx="553357" cy="644664"/>
              </a:xfrm>
              <a:prstGeom prst="rect">
                <a:avLst/>
              </a:prstGeom>
              <a:blipFill rotWithShape="1">
                <a:blip r:embed="rId2"/>
                <a:stretch>
                  <a:fillRect l="-20" t="-53" r="69" b="7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91" y="85888"/>
            <a:ext cx="8770168" cy="1143000"/>
          </a:xfrm>
        </p:spPr>
        <p:txBody>
          <a:bodyPr/>
          <a:lstStyle/>
          <a:p>
            <a:r>
              <a:rPr lang="en-GB" sz="2400" dirty="0" smtClean="0"/>
              <a:t>Magnitude of the friction force in respect to the applied force</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755575" y="1260367"/>
            <a:ext cx="7954838" cy="4913282"/>
          </a:xfrm>
          <a:prstGeom prst="rect">
            <a:avLst/>
          </a:prstGeom>
        </p:spPr>
      </p:pic>
      <p:sp>
        <p:nvSpPr>
          <p:cNvPr id="3" name="Rectangle 2"/>
          <p:cNvSpPr/>
          <p:nvPr/>
        </p:nvSpPr>
        <p:spPr>
          <a:xfrm>
            <a:off x="6732588" y="1052736"/>
            <a:ext cx="2951980" cy="2520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59094" y="3356968"/>
            <a:ext cx="2941298" cy="2124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76056" y="5625338"/>
            <a:ext cx="4813506" cy="467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7112" y="3527621"/>
            <a:ext cx="1892214" cy="1477328"/>
          </a:xfrm>
          <a:prstGeom prst="rect">
            <a:avLst/>
          </a:prstGeom>
          <a:noFill/>
        </p:spPr>
        <p:txBody>
          <a:bodyPr wrap="square" rtlCol="0">
            <a:spAutoFit/>
          </a:bodyPr>
          <a:lstStyle/>
          <a:p>
            <a:r>
              <a:rPr lang="en-GB" dirty="0" smtClean="0"/>
              <a:t>The box is still at rest, the static friction force magnitude is maximum </a:t>
            </a:r>
            <a:endParaRPr lang="en-US" dirty="0"/>
          </a:p>
        </p:txBody>
      </p:sp>
      <p:sp>
        <p:nvSpPr>
          <p:cNvPr id="13" name="TextBox 12"/>
          <p:cNvSpPr txBox="1"/>
          <p:nvPr/>
        </p:nvSpPr>
        <p:spPr>
          <a:xfrm>
            <a:off x="425087" y="5378259"/>
            <a:ext cx="2376264" cy="646331"/>
          </a:xfrm>
          <a:prstGeom prst="rect">
            <a:avLst/>
          </a:prstGeom>
          <a:noFill/>
        </p:spPr>
        <p:txBody>
          <a:bodyPr wrap="square" rtlCol="0">
            <a:spAutoFit/>
          </a:bodyPr>
          <a:lstStyle/>
          <a:p>
            <a:r>
              <a:rPr lang="en-GB" dirty="0" smtClean="0"/>
              <a:t>If T increase, the box will moves </a:t>
            </a:r>
            <a:endParaRPr lang="en-US" dirty="0"/>
          </a:p>
        </p:txBody>
      </p:sp>
      <p:cxnSp>
        <p:nvCxnSpPr>
          <p:cNvPr id="14" name="Straight Arrow Connector 13"/>
          <p:cNvCxnSpPr/>
          <p:nvPr/>
        </p:nvCxnSpPr>
        <p:spPr>
          <a:xfrm flipV="1">
            <a:off x="2559326" y="3861048"/>
            <a:ext cx="2359752" cy="6841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971600" y="4952201"/>
                <a:ext cx="9183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𝑆</m:t>
                          </m:r>
                        </m:sub>
                      </m:sSub>
                      <m:r>
                        <a:rPr lang="en-GB" b="0" i="1" smtClean="0">
                          <a:latin typeface="Cambria Math" panose="02040503050406030204" pitchFamily="18" charset="0"/>
                        </a:rPr>
                        <m:t>𝑛</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971600" y="4952201"/>
                <a:ext cx="918393" cy="276999"/>
              </a:xfrm>
              <a:prstGeom prst="rect">
                <a:avLst/>
              </a:prstGeom>
              <a:blipFill rotWithShape="1">
                <a:blip r:embed="rId2"/>
                <a:stretch>
                  <a:fillRect l="-5" t="-170" r="-4815" b="220"/>
                </a:stretch>
              </a:blipFill>
            </p:spPr>
            <p:txBody>
              <a:bodyPr/>
              <a:lstStyle/>
              <a:p>
                <a:r>
                  <a:rPr lang="zh-CN" altLang="en-US">
                    <a:noFill/>
                  </a:rPr>
                  <a:t> </a:t>
                </a:r>
              </a:p>
            </p:txBody>
          </p:sp>
        </mc:Fallback>
      </mc:AlternateContent>
      <p:sp>
        <p:nvSpPr>
          <p:cNvPr id="12" name="Oval 11"/>
          <p:cNvSpPr/>
          <p:nvPr/>
        </p:nvSpPr>
        <p:spPr>
          <a:xfrm>
            <a:off x="4932040" y="3667990"/>
            <a:ext cx="277117" cy="265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91" y="85888"/>
            <a:ext cx="8770168" cy="1143000"/>
          </a:xfrm>
        </p:spPr>
        <p:txBody>
          <a:bodyPr/>
          <a:lstStyle/>
          <a:p>
            <a:r>
              <a:rPr lang="en-GB" sz="2400" dirty="0" smtClean="0"/>
              <a:t>Magnitude of the friction force in respect to the applied force</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755575" y="1260367"/>
            <a:ext cx="7954838" cy="4913282"/>
          </a:xfrm>
          <a:prstGeom prst="rect">
            <a:avLst/>
          </a:prstGeom>
        </p:spPr>
      </p:pic>
      <p:sp>
        <p:nvSpPr>
          <p:cNvPr id="9" name="TextBox 8"/>
          <p:cNvSpPr txBox="1"/>
          <p:nvPr/>
        </p:nvSpPr>
        <p:spPr>
          <a:xfrm>
            <a:off x="667112" y="3527621"/>
            <a:ext cx="1892214" cy="1477328"/>
          </a:xfrm>
          <a:prstGeom prst="rect">
            <a:avLst/>
          </a:prstGeom>
          <a:noFill/>
        </p:spPr>
        <p:txBody>
          <a:bodyPr wrap="square" rtlCol="0">
            <a:spAutoFit/>
          </a:bodyPr>
          <a:lstStyle/>
          <a:p>
            <a:r>
              <a:rPr lang="en-GB" dirty="0" smtClean="0"/>
              <a:t>The box moves, the friction force is a kinetic friction force, such as: </a:t>
            </a:r>
            <a:endParaRPr lang="en-US" dirty="0"/>
          </a:p>
        </p:txBody>
      </p:sp>
      <p:cxnSp>
        <p:nvCxnSpPr>
          <p:cNvPr id="14" name="Straight Arrow Connector 13"/>
          <p:cNvCxnSpPr/>
          <p:nvPr/>
        </p:nvCxnSpPr>
        <p:spPr>
          <a:xfrm flipV="1">
            <a:off x="2559326" y="4382580"/>
            <a:ext cx="2788250" cy="6223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837942" y="5012793"/>
                <a:ext cx="9475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𝑘</m:t>
                          </m:r>
                        </m:sub>
                      </m:sSub>
                      <m:r>
                        <a:rPr lang="en-GB" b="0" i="1" smtClean="0">
                          <a:latin typeface="Cambria Math" panose="02040503050406030204" pitchFamily="18" charset="0"/>
                        </a:rPr>
                        <m:t>𝑛</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837942" y="5012793"/>
                <a:ext cx="947502" cy="276999"/>
              </a:xfrm>
              <a:prstGeom prst="rect">
                <a:avLst/>
              </a:prstGeom>
              <a:blipFill rotWithShape="1">
                <a:blip r:embed="rId2"/>
                <a:stretch>
                  <a:fillRect l="-40" t="-37" r="-3973" b="87"/>
                </a:stretch>
              </a:blipFill>
            </p:spPr>
            <p:txBody>
              <a:bodyPr/>
              <a:lstStyle/>
              <a:p>
                <a:r>
                  <a:rPr lang="zh-CN" altLang="en-US">
                    <a:noFill/>
                  </a:rPr>
                  <a:t> </a:t>
                </a:r>
              </a:p>
            </p:txBody>
          </p:sp>
        </mc:Fallback>
      </mc:AlternateContent>
      <p:sp>
        <p:nvSpPr>
          <p:cNvPr id="12" name="Oval 11"/>
          <p:cNvSpPr/>
          <p:nvPr/>
        </p:nvSpPr>
        <p:spPr>
          <a:xfrm>
            <a:off x="5248390" y="3962555"/>
            <a:ext cx="2664296" cy="481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338"/>
            <a:ext cx="8229600" cy="1143000"/>
          </a:xfrm>
        </p:spPr>
        <p:txBody>
          <a:bodyPr/>
          <a:lstStyle/>
          <a:p>
            <a:r>
              <a:rPr lang="en-GB" sz="3200" dirty="0" smtClean="0"/>
              <a:t>Friction force involved in fluid resistance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43608" y="836712"/>
            <a:ext cx="6912768" cy="1384995"/>
          </a:xfrm>
          <a:prstGeom prst="rect">
            <a:avLst/>
          </a:prstGeom>
          <a:noFill/>
        </p:spPr>
        <p:txBody>
          <a:bodyPr wrap="square" rtlCol="0">
            <a:spAutoFit/>
          </a:bodyPr>
          <a:lstStyle/>
          <a:p>
            <a:r>
              <a:rPr lang="en-GB" sz="2800" dirty="0" smtClean="0"/>
              <a:t>Any body in a fluid (liquid or gas) is submitted to a friction force involved with the fluid resistance (it is named also fluid friction). </a:t>
            </a:r>
            <a:endParaRPr lang="en-US" sz="2800" dirty="0"/>
          </a:p>
        </p:txBody>
      </p:sp>
      <p:pic>
        <p:nvPicPr>
          <p:cNvPr id="7" name="Picture 6"/>
          <p:cNvPicPr>
            <a:picLocks noChangeAspect="1"/>
          </p:cNvPicPr>
          <p:nvPr/>
        </p:nvPicPr>
        <p:blipFill>
          <a:blip r:embed="rId1"/>
          <a:stretch>
            <a:fillRect/>
          </a:stretch>
        </p:blipFill>
        <p:spPr>
          <a:xfrm>
            <a:off x="2771800" y="2309599"/>
            <a:ext cx="3686175" cy="2790825"/>
          </a:xfrm>
          <a:prstGeom prst="rect">
            <a:avLst/>
          </a:prstGeom>
        </p:spPr>
      </p:pic>
      <p:sp>
        <p:nvSpPr>
          <p:cNvPr id="8" name="TextBox 7"/>
          <p:cNvSpPr txBox="1"/>
          <p:nvPr/>
        </p:nvSpPr>
        <p:spPr>
          <a:xfrm>
            <a:off x="905788" y="5445224"/>
            <a:ext cx="7188407" cy="646331"/>
          </a:xfrm>
          <a:prstGeom prst="rect">
            <a:avLst/>
          </a:prstGeom>
          <a:noFill/>
        </p:spPr>
        <p:txBody>
          <a:bodyPr wrap="square" rtlCol="0">
            <a:spAutoFit/>
          </a:bodyPr>
          <a:lstStyle/>
          <a:p>
            <a:r>
              <a:rPr lang="en-GB" dirty="0" smtClean="0"/>
              <a:t>The expression of the fluid friction force depends to the body in motion, the fluid and the velocity of motion (and can be plus or less complicated)</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92896"/>
            <a:ext cx="8229600" cy="1143000"/>
          </a:xfrm>
        </p:spPr>
        <p:txBody>
          <a:bodyPr/>
          <a:lstStyle/>
          <a:p>
            <a:r>
              <a:rPr lang="en-GB" dirty="0" smtClean="0"/>
              <a:t>IV. The dynamics of bodies in circular motion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8229600" cy="1143000"/>
          </a:xfrm>
        </p:spPr>
        <p:txBody>
          <a:bodyPr/>
          <a:lstStyle/>
          <a:p>
            <a:r>
              <a:rPr lang="en-GB" sz="2800" dirty="0" smtClean="0"/>
              <a:t>Question: What is property of the net force exerted on a body in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Oval 5"/>
          <p:cNvSpPr/>
          <p:nvPr/>
        </p:nvSpPr>
        <p:spPr>
          <a:xfrm>
            <a:off x="2771800" y="2132856"/>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3928" y="1916832"/>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103948" y="2132856"/>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561847" y="182537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61847" y="1825370"/>
                <a:ext cx="189474" cy="276999"/>
              </a:xfrm>
              <a:prstGeom prst="rect">
                <a:avLst/>
              </a:prstGeom>
              <a:blipFill rotWithShape="1">
                <a:blip r:embed="rId1"/>
                <a:stretch>
                  <a:fillRect l="-4" t="-137" r="-16289" b="-500"/>
                </a:stretch>
              </a:blipFill>
            </p:spPr>
            <p:txBody>
              <a:bodyPr/>
              <a:lstStyle/>
              <a:p>
                <a:r>
                  <a:rPr lang="zh-CN" altLang="en-US">
                    <a:noFill/>
                  </a:rPr>
                  <a:t> </a:t>
                </a:r>
              </a:p>
            </p:txBody>
          </p:sp>
        </mc:Fallback>
      </mc:AlternateContent>
      <p:sp>
        <p:nvSpPr>
          <p:cNvPr id="11" name="Oval 10"/>
          <p:cNvSpPr/>
          <p:nvPr/>
        </p:nvSpPr>
        <p:spPr>
          <a:xfrm>
            <a:off x="5220072" y="3448454"/>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400092" y="3664478"/>
            <a:ext cx="0" cy="842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5305355" y="458473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305355" y="4584739"/>
                <a:ext cx="189474" cy="276999"/>
              </a:xfrm>
              <a:prstGeom prst="rect">
                <a:avLst/>
              </a:prstGeom>
              <a:blipFill rotWithShape="1">
                <a:blip r:embed="rId1"/>
                <a:stretch>
                  <a:fillRect l="-298" t="-14" r="-15995" b="-623"/>
                </a:stretch>
              </a:blipFill>
            </p:spPr>
            <p:txBody>
              <a:bodyPr/>
              <a:lstStyle/>
              <a:p>
                <a:r>
                  <a:rPr lang="zh-CN" altLang="en-US">
                    <a:noFill/>
                  </a:rPr>
                  <a:t> </a:t>
                </a:r>
              </a:p>
            </p:txBody>
          </p:sp>
        </mc:Fallback>
      </mc:AlternateContent>
      <p:sp>
        <p:nvSpPr>
          <p:cNvPr id="16" name="Oval 15"/>
          <p:cNvSpPr/>
          <p:nvPr/>
        </p:nvSpPr>
        <p:spPr>
          <a:xfrm>
            <a:off x="4053354" y="486916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3347864" y="5085184"/>
            <a:ext cx="885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491880" y="516822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491880" y="5168225"/>
                <a:ext cx="189474" cy="276999"/>
              </a:xfrm>
              <a:prstGeom prst="rect">
                <a:avLst/>
              </a:prstGeom>
              <a:blipFill rotWithShape="1">
                <a:blip r:embed="rId1"/>
                <a:stretch>
                  <a:fillRect l="-8" t="-215" r="-16285" b="-423"/>
                </a:stretch>
              </a:blipFill>
            </p:spPr>
            <p:txBody>
              <a:bodyPr/>
              <a:lstStyle/>
              <a:p>
                <a:r>
                  <a:rPr lang="zh-CN" altLang="en-US">
                    <a:noFill/>
                  </a:rPr>
                  <a:t> </a:t>
                </a:r>
              </a:p>
            </p:txBody>
          </p:sp>
        </mc:Fallback>
      </mc:AlternateContent>
      <p:sp>
        <p:nvSpPr>
          <p:cNvPr id="20" name="Oval 19"/>
          <p:cNvSpPr/>
          <p:nvPr/>
        </p:nvSpPr>
        <p:spPr>
          <a:xfrm>
            <a:off x="2627784" y="3501008"/>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771800" y="2564904"/>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11760" y="2996952"/>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411760" y="2996952"/>
                <a:ext cx="189474" cy="276999"/>
              </a:xfrm>
              <a:prstGeom prst="rect">
                <a:avLst/>
              </a:prstGeom>
              <a:blipFill rotWithShape="1">
                <a:blip r:embed="rId1"/>
                <a:stretch>
                  <a:fillRect l="-16" t="-140" r="-16277" b="-4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228873" y="1269045"/>
                <a:ext cx="3303567" cy="923330"/>
              </a:xfrm>
              <a:prstGeom prst="rect">
                <a:avLst/>
              </a:prstGeom>
              <a:noFill/>
            </p:spPr>
            <p:txBody>
              <a:bodyPr wrap="square" rtlCol="0">
                <a:spAutoFit/>
              </a:bodyPr>
              <a:lstStyle/>
              <a:p>
                <a:r>
                  <a:rPr lang="en-GB" dirty="0" smtClean="0"/>
                  <a:t>Uniform circular motion: the magnitude of the velocity vector </a:t>
                </a:r>
                <a14:m>
                  <m:oMath xmlns:m="http://schemas.openxmlformats.org/officeDocument/2006/math">
                    <m:r>
                      <a:rPr lang="en-GB" b="0" i="1" smtClean="0">
                        <a:latin typeface="Cambria Math" panose="02040503050406030204" pitchFamily="18" charset="0"/>
                      </a:rPr>
                      <m:t>𝑣</m:t>
                    </m:r>
                  </m:oMath>
                </a14:m>
                <a:r>
                  <a:rPr lang="en-US" dirty="0" smtClean="0"/>
                  <a:t> is constant.</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228873" y="1269045"/>
                <a:ext cx="3303567" cy="923330"/>
              </a:xfrm>
              <a:prstGeom prst="rect">
                <a:avLst/>
              </a:prstGeom>
              <a:blipFill rotWithShape="1">
                <a:blip r:embed="rId2"/>
                <a:stretch>
                  <a:fillRect l="-9" t="-34" r="18" b="38"/>
                </a:stretch>
              </a:blipFill>
            </p:spPr>
            <p:txBody>
              <a:bodyPr/>
              <a:lstStyle/>
              <a:p>
                <a:r>
                  <a:rPr lang="zh-CN" altLang="en-US">
                    <a:noFill/>
                  </a:rPr>
                  <a:t> </a:t>
                </a:r>
              </a:p>
            </p:txBody>
          </p:sp>
        </mc:Fallback>
      </mc:AlternateContent>
      <p:sp>
        <p:nvSpPr>
          <p:cNvPr id="25" name="TextBox 24"/>
          <p:cNvSpPr txBox="1"/>
          <p:nvPr/>
        </p:nvSpPr>
        <p:spPr>
          <a:xfrm>
            <a:off x="2039144" y="1138389"/>
            <a:ext cx="1537320" cy="923330"/>
          </a:xfrm>
          <a:prstGeom prst="rect">
            <a:avLst/>
          </a:prstGeom>
          <a:noFill/>
        </p:spPr>
        <p:txBody>
          <a:bodyPr wrap="square" rtlCol="0">
            <a:spAutoFit/>
          </a:bodyPr>
          <a:lstStyle/>
          <a:p>
            <a:r>
              <a:rPr lang="en-GB" dirty="0" smtClean="0"/>
              <a:t>Body in circular motion  </a:t>
            </a:r>
            <a:endParaRPr lang="en-US" dirty="0"/>
          </a:p>
        </p:txBody>
      </p:sp>
      <p:cxnSp>
        <p:nvCxnSpPr>
          <p:cNvPr id="27" name="Straight Arrow Connector 26"/>
          <p:cNvCxnSpPr/>
          <p:nvPr/>
        </p:nvCxnSpPr>
        <p:spPr>
          <a:xfrm>
            <a:off x="3178696" y="1629671"/>
            <a:ext cx="611923" cy="3979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719" y="5938132"/>
            <a:ext cx="8156332" cy="923330"/>
          </a:xfrm>
          <a:prstGeom prst="rect">
            <a:avLst/>
          </a:prstGeom>
          <a:noFill/>
        </p:spPr>
        <p:txBody>
          <a:bodyPr wrap="square" rtlCol="0">
            <a:spAutoFit/>
          </a:bodyPr>
          <a:lstStyle/>
          <a:p>
            <a:r>
              <a:rPr lang="en-GB" dirty="0" smtClean="0"/>
              <a:t>Draw the net force and the acceleration vector of the body at different points of his circular motion. Describe its net force in terms of velocity vector, mass and radius of the circular motion (</a:t>
            </a:r>
            <a:r>
              <a:rPr lang="en-GB" b="1" dirty="0" smtClean="0"/>
              <a:t>5 minutes</a:t>
            </a:r>
            <a:r>
              <a:rPr lang="en-GB" dirty="0" smtClean="0"/>
              <a:t>.)</a:t>
            </a:r>
            <a:endParaRPr lang="en-US" dirty="0"/>
          </a:p>
        </p:txBody>
      </p:sp>
      <p:cxnSp>
        <p:nvCxnSpPr>
          <p:cNvPr id="14" name="Straight Connector 13"/>
          <p:cNvCxnSpPr>
            <a:endCxn id="6" idx="1"/>
          </p:cNvCxnSpPr>
          <p:nvPr/>
        </p:nvCxnSpPr>
        <p:spPr>
          <a:xfrm flipH="1" flipV="1">
            <a:off x="3161977" y="2565214"/>
            <a:ext cx="941971" cy="1099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785500" y="2926471"/>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785500" y="2926471"/>
                <a:ext cx="211917" cy="276999"/>
              </a:xfrm>
              <a:prstGeom prst="rect">
                <a:avLst/>
              </a:prstGeom>
              <a:blipFill rotWithShape="1">
                <a:blip r:embed="rId3"/>
                <a:stretch>
                  <a:fillRect l="-125" t="-141" r="-14040" b="19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8229600" cy="1143000"/>
          </a:xfrm>
        </p:spPr>
        <p:txBody>
          <a:bodyPr/>
          <a:lstStyle/>
          <a:p>
            <a:r>
              <a:rPr lang="en-GB" sz="2800" dirty="0" smtClean="0"/>
              <a:t>Question: What is property of the net force exerted on a body in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Oval 5"/>
          <p:cNvSpPr/>
          <p:nvPr/>
        </p:nvSpPr>
        <p:spPr>
          <a:xfrm>
            <a:off x="2771800" y="1288214"/>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392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10394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56184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61847" y="980728"/>
                <a:ext cx="189474" cy="276999"/>
              </a:xfrm>
              <a:prstGeom prst="rect">
                <a:avLst/>
              </a:prstGeom>
              <a:blipFill rotWithShape="1">
                <a:blip r:embed="rId1"/>
                <a:stretch>
                  <a:fillRect l="-4" t="-104" r="-16289" b="-534"/>
                </a:stretch>
              </a:blipFill>
            </p:spPr>
            <p:txBody>
              <a:bodyPr/>
              <a:lstStyle/>
              <a:p>
                <a:r>
                  <a:rPr lang="zh-CN" altLang="en-US">
                    <a:noFill/>
                  </a:rPr>
                  <a:t> </a:t>
                </a:r>
              </a:p>
            </p:txBody>
          </p:sp>
        </mc:Fallback>
      </mc:AlternateContent>
      <p:sp>
        <p:nvSpPr>
          <p:cNvPr id="11" name="Oval 10"/>
          <p:cNvSpPr/>
          <p:nvPr/>
        </p:nvSpPr>
        <p:spPr>
          <a:xfrm>
            <a:off x="5220072" y="2603812"/>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400092" y="2819836"/>
            <a:ext cx="0" cy="842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5305355" y="3740097"/>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305355" y="3740097"/>
                <a:ext cx="189474" cy="276999"/>
              </a:xfrm>
              <a:prstGeom prst="rect">
                <a:avLst/>
              </a:prstGeom>
              <a:blipFill rotWithShape="1">
                <a:blip r:embed="rId1"/>
                <a:stretch>
                  <a:fillRect l="-298" t="-210" r="-15995" b="-427"/>
                </a:stretch>
              </a:blipFill>
            </p:spPr>
            <p:txBody>
              <a:bodyPr/>
              <a:lstStyle/>
              <a:p>
                <a:r>
                  <a:rPr lang="zh-CN" altLang="en-US">
                    <a:noFill/>
                  </a:rPr>
                  <a:t> </a:t>
                </a:r>
              </a:p>
            </p:txBody>
          </p:sp>
        </mc:Fallback>
      </mc:AlternateContent>
      <p:sp>
        <p:nvSpPr>
          <p:cNvPr id="16" name="Oval 15"/>
          <p:cNvSpPr/>
          <p:nvPr/>
        </p:nvSpPr>
        <p:spPr>
          <a:xfrm>
            <a:off x="4053354" y="4024518"/>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3347864" y="4240542"/>
            <a:ext cx="885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491880" y="432358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491880" y="4323583"/>
                <a:ext cx="189474" cy="276999"/>
              </a:xfrm>
              <a:prstGeom prst="rect">
                <a:avLst/>
              </a:prstGeom>
              <a:blipFill rotWithShape="1">
                <a:blip r:embed="rId1"/>
                <a:stretch>
                  <a:fillRect l="-8" t="-182" r="-16285" b="-456"/>
                </a:stretch>
              </a:blipFill>
            </p:spPr>
            <p:txBody>
              <a:bodyPr/>
              <a:lstStyle/>
              <a:p>
                <a:r>
                  <a:rPr lang="zh-CN" altLang="en-US">
                    <a:noFill/>
                  </a:rPr>
                  <a:t> </a:t>
                </a:r>
              </a:p>
            </p:txBody>
          </p:sp>
        </mc:Fallback>
      </mc:AlternateContent>
      <p:sp>
        <p:nvSpPr>
          <p:cNvPr id="20" name="Oval 19"/>
          <p:cNvSpPr/>
          <p:nvPr/>
        </p:nvSpPr>
        <p:spPr>
          <a:xfrm>
            <a:off x="262778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77180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1176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411760" y="2152310"/>
                <a:ext cx="189474" cy="276999"/>
              </a:xfrm>
              <a:prstGeom prst="rect">
                <a:avLst/>
              </a:prstGeom>
              <a:blipFill rotWithShape="1">
                <a:blip r:embed="rId1"/>
                <a:stretch>
                  <a:fillRect l="-16" t="-106" r="-16277" b="-5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722797" y="4871257"/>
                <a:ext cx="7462543" cy="369332"/>
              </a:xfrm>
              <a:prstGeom prst="rect">
                <a:avLst/>
              </a:prstGeom>
              <a:noFill/>
            </p:spPr>
            <p:txBody>
              <a:bodyPr wrap="square" rtlCol="0">
                <a:spAutoFit/>
              </a:bodyPr>
              <a:lstStyle/>
              <a:p>
                <a:r>
                  <a:rPr lang="en-GB" dirty="0" smtClean="0"/>
                  <a:t>Uniform circular motion: the magnitude of the velocity vector </a:t>
                </a:r>
                <a14:m>
                  <m:oMath xmlns:m="http://schemas.openxmlformats.org/officeDocument/2006/math">
                    <m:r>
                      <a:rPr lang="en-GB" b="0" i="1" smtClean="0">
                        <a:latin typeface="Cambria Math" panose="02040503050406030204" pitchFamily="18" charset="0"/>
                      </a:rPr>
                      <m:t>𝑣</m:t>
                    </m:r>
                  </m:oMath>
                </a14:m>
                <a:r>
                  <a:rPr lang="en-US" dirty="0" smtClean="0"/>
                  <a:t> is constant.</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22797" y="4871257"/>
                <a:ext cx="7462543" cy="369332"/>
              </a:xfrm>
              <a:prstGeom prst="rect">
                <a:avLst/>
              </a:prstGeom>
              <a:blipFill rotWithShape="1">
                <a:blip r:embed="rId2"/>
                <a:stretch>
                  <a:fillRect l="-2" t="-47" r="3" b="154"/>
                </a:stretch>
              </a:blipFill>
            </p:spPr>
            <p:txBody>
              <a:bodyPr/>
              <a:lstStyle/>
              <a:p>
                <a:r>
                  <a:rPr lang="zh-CN" altLang="en-US">
                    <a:noFill/>
                  </a:rPr>
                  <a:t> </a:t>
                </a:r>
              </a:p>
            </p:txBody>
          </p:sp>
        </mc:Fallback>
      </mc:AlternateContent>
      <p:sp>
        <p:nvSpPr>
          <p:cNvPr id="3" name="Right Arrow 2"/>
          <p:cNvSpPr/>
          <p:nvPr/>
        </p:nvSpPr>
        <p:spPr>
          <a:xfrm>
            <a:off x="709856" y="5257946"/>
            <a:ext cx="693792" cy="5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flipH="1">
                <a:off x="1737398" y="5392646"/>
                <a:ext cx="6146969" cy="369332"/>
              </a:xfrm>
              <a:prstGeom prst="rect">
                <a:avLst/>
              </a:prstGeom>
              <a:noFill/>
            </p:spPr>
            <p:txBody>
              <a:bodyPr wrap="square" rtlCol="0">
                <a:spAutoFit/>
              </a:bodyPr>
              <a:lstStyle/>
              <a:p>
                <a:r>
                  <a:rPr lang="en-GB" dirty="0" smtClean="0"/>
                  <a:t>We have seen the acceleration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radially inward.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1737398" y="5392646"/>
                <a:ext cx="6146969" cy="369332"/>
              </a:xfrm>
              <a:prstGeom prst="rect">
                <a:avLst/>
              </a:prstGeom>
              <a:blipFill rotWithShape="1">
                <a:blip r:embed="rId3"/>
                <a:stretch>
                  <a:fillRect l="-1" t="-61" r="3" b="169"/>
                </a:stretch>
              </a:blipFill>
            </p:spPr>
            <p:txBody>
              <a:bodyPr/>
              <a:lstStyle/>
              <a:p>
                <a:r>
                  <a:rPr lang="zh-CN" altLang="en-US">
                    <a:noFill/>
                  </a:rPr>
                  <a:t> </a:t>
                </a:r>
              </a:p>
            </p:txBody>
          </p:sp>
        </mc:Fallback>
      </mc:AlternateContent>
      <p:cxnSp>
        <p:nvCxnSpPr>
          <p:cNvPr id="14" name="Straight Arrow Connector 13"/>
          <p:cNvCxnSpPr/>
          <p:nvPr/>
        </p:nvCxnSpPr>
        <p:spPr>
          <a:xfrm flipV="1">
            <a:off x="4233374" y="3376446"/>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923928" y="3516204"/>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923928" y="3516204"/>
                <a:ext cx="191591" cy="276999"/>
              </a:xfrm>
              <a:prstGeom prst="rect">
                <a:avLst/>
              </a:prstGeom>
              <a:blipFill rotWithShape="1">
                <a:blip r:embed="rId4"/>
                <a:stretch>
                  <a:fillRect l="-137" t="-75" r="-16196" b="-333"/>
                </a:stretch>
              </a:blipFill>
            </p:spPr>
            <p:txBody>
              <a:bodyPr/>
              <a:lstStyle/>
              <a:p>
                <a:r>
                  <a:rPr lang="zh-CN" altLang="en-US">
                    <a:noFill/>
                  </a:rPr>
                  <a:t> </a:t>
                </a:r>
              </a:p>
            </p:txBody>
          </p:sp>
        </mc:Fallback>
      </mc:AlternateContent>
      <p:cxnSp>
        <p:nvCxnSpPr>
          <p:cNvPr id="25" name="Straight Arrow Connector 24"/>
          <p:cNvCxnSpPr/>
          <p:nvPr/>
        </p:nvCxnSpPr>
        <p:spPr>
          <a:xfrm>
            <a:off x="274996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0330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131840" y="294439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131840" y="2944398"/>
                <a:ext cx="191591" cy="276999"/>
              </a:xfrm>
              <a:prstGeom prst="rect">
                <a:avLst/>
              </a:prstGeom>
              <a:blipFill rotWithShape="1">
                <a:blip r:embed="rId4"/>
                <a:stretch>
                  <a:fillRect l="-10" t="-194" r="-16323" b="-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77991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3779912" y="1864278"/>
                <a:ext cx="191591" cy="276999"/>
              </a:xfrm>
              <a:prstGeom prst="rect">
                <a:avLst/>
              </a:prstGeom>
              <a:blipFill rotWithShape="1">
                <a:blip r:embed="rId4"/>
                <a:stretch>
                  <a:fillRect l="-205" t="-200" r="-16129" b="-209"/>
                </a:stretch>
              </a:blipFill>
            </p:spPr>
            <p:txBody>
              <a:bodyPr/>
              <a:lstStyle/>
              <a:p>
                <a:r>
                  <a:rPr lang="zh-CN" altLang="en-US">
                    <a:noFill/>
                  </a:rPr>
                  <a:t> </a:t>
                </a:r>
              </a:p>
            </p:txBody>
          </p:sp>
        </mc:Fallback>
      </mc:AlternateContent>
      <p:cxnSp>
        <p:nvCxnSpPr>
          <p:cNvPr id="32" name="Straight Arrow Connector 31"/>
          <p:cNvCxnSpPr/>
          <p:nvPr/>
        </p:nvCxnSpPr>
        <p:spPr>
          <a:xfrm flipH="1">
            <a:off x="4561847" y="2819836"/>
            <a:ext cx="838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4860032" y="2955431"/>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4860032" y="2955431"/>
                <a:ext cx="191591" cy="276999"/>
              </a:xfrm>
              <a:prstGeom prst="rect">
                <a:avLst/>
              </a:prstGeom>
              <a:blipFill rotWithShape="1">
                <a:blip r:embed="rId4"/>
                <a:stretch>
                  <a:fillRect l="-197" t="-51" r="-16137" b="-35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flipH="1">
            <a:off x="4103301" y="1288214"/>
            <a:ext cx="12220" cy="105900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07804" y="2879165"/>
            <a:ext cx="1116124"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14400" y="116632"/>
            <a:ext cx="8229600" cy="1143000"/>
          </a:xfrm>
        </p:spPr>
        <p:txBody>
          <a:bodyPr/>
          <a:lstStyle/>
          <a:p>
            <a:r>
              <a:rPr lang="en-GB" sz="2800" dirty="0" smtClean="0"/>
              <a:t>Question: What is property of the net force exerted on a body in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Oval 5"/>
          <p:cNvSpPr/>
          <p:nvPr/>
        </p:nvSpPr>
        <p:spPr>
          <a:xfrm>
            <a:off x="2771800" y="1288214"/>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392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10394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56184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61847" y="980728"/>
                <a:ext cx="189474" cy="276999"/>
              </a:xfrm>
              <a:prstGeom prst="rect">
                <a:avLst/>
              </a:prstGeom>
              <a:blipFill rotWithShape="1">
                <a:blip r:embed="rId1"/>
                <a:stretch>
                  <a:fillRect l="-4" t="-104" r="-16289" b="-534"/>
                </a:stretch>
              </a:blipFill>
            </p:spPr>
            <p:txBody>
              <a:bodyPr/>
              <a:lstStyle/>
              <a:p>
                <a:r>
                  <a:rPr lang="zh-CN" altLang="en-US">
                    <a:noFill/>
                  </a:rPr>
                  <a:t> </a:t>
                </a:r>
              </a:p>
            </p:txBody>
          </p:sp>
        </mc:Fallback>
      </mc:AlternateContent>
      <p:sp>
        <p:nvSpPr>
          <p:cNvPr id="11" name="Oval 10"/>
          <p:cNvSpPr/>
          <p:nvPr/>
        </p:nvSpPr>
        <p:spPr>
          <a:xfrm>
            <a:off x="5220072" y="2603812"/>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400092" y="2819836"/>
            <a:ext cx="0" cy="842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5305355" y="3740097"/>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305355" y="3740097"/>
                <a:ext cx="189474" cy="276999"/>
              </a:xfrm>
              <a:prstGeom prst="rect">
                <a:avLst/>
              </a:prstGeom>
              <a:blipFill rotWithShape="1">
                <a:blip r:embed="rId1"/>
                <a:stretch>
                  <a:fillRect l="-298" t="-210" r="-15995" b="-427"/>
                </a:stretch>
              </a:blipFill>
            </p:spPr>
            <p:txBody>
              <a:bodyPr/>
              <a:lstStyle/>
              <a:p>
                <a:r>
                  <a:rPr lang="zh-CN" altLang="en-US">
                    <a:noFill/>
                  </a:rPr>
                  <a:t> </a:t>
                </a:r>
              </a:p>
            </p:txBody>
          </p:sp>
        </mc:Fallback>
      </mc:AlternateContent>
      <p:sp>
        <p:nvSpPr>
          <p:cNvPr id="16" name="Oval 15"/>
          <p:cNvSpPr/>
          <p:nvPr/>
        </p:nvSpPr>
        <p:spPr>
          <a:xfrm>
            <a:off x="4053354" y="4024518"/>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3347864" y="4240542"/>
            <a:ext cx="885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3491880" y="432358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491880" y="4323583"/>
                <a:ext cx="189474" cy="276999"/>
              </a:xfrm>
              <a:prstGeom prst="rect">
                <a:avLst/>
              </a:prstGeom>
              <a:blipFill rotWithShape="1">
                <a:blip r:embed="rId1"/>
                <a:stretch>
                  <a:fillRect l="-8" t="-182" r="-16285" b="-456"/>
                </a:stretch>
              </a:blipFill>
            </p:spPr>
            <p:txBody>
              <a:bodyPr/>
              <a:lstStyle/>
              <a:p>
                <a:r>
                  <a:rPr lang="zh-CN" altLang="en-US">
                    <a:noFill/>
                  </a:rPr>
                  <a:t> </a:t>
                </a:r>
              </a:p>
            </p:txBody>
          </p:sp>
        </mc:Fallback>
      </mc:AlternateContent>
      <p:sp>
        <p:nvSpPr>
          <p:cNvPr id="20" name="Oval 19"/>
          <p:cNvSpPr/>
          <p:nvPr/>
        </p:nvSpPr>
        <p:spPr>
          <a:xfrm>
            <a:off x="262778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77180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41176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411760" y="2152310"/>
                <a:ext cx="189474" cy="276999"/>
              </a:xfrm>
              <a:prstGeom prst="rect">
                <a:avLst/>
              </a:prstGeom>
              <a:blipFill rotWithShape="1">
                <a:blip r:embed="rId1"/>
                <a:stretch>
                  <a:fillRect l="-16" t="-106" r="-16277" b="-5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722797" y="4871257"/>
                <a:ext cx="7462543" cy="369332"/>
              </a:xfrm>
              <a:prstGeom prst="rect">
                <a:avLst/>
              </a:prstGeom>
              <a:noFill/>
            </p:spPr>
            <p:txBody>
              <a:bodyPr wrap="square" rtlCol="0">
                <a:spAutoFit/>
              </a:bodyPr>
              <a:lstStyle/>
              <a:p>
                <a:r>
                  <a:rPr lang="en-GB" dirty="0" smtClean="0"/>
                  <a:t>Uniform circular motion: the magnitude of the velocity vector </a:t>
                </a:r>
                <a14:m>
                  <m:oMath xmlns:m="http://schemas.openxmlformats.org/officeDocument/2006/math">
                    <m:r>
                      <a:rPr lang="en-GB" b="0" i="1" smtClean="0">
                        <a:latin typeface="Cambria Math" panose="02040503050406030204" pitchFamily="18" charset="0"/>
                      </a:rPr>
                      <m:t>𝑣</m:t>
                    </m:r>
                  </m:oMath>
                </a14:m>
                <a:r>
                  <a:rPr lang="en-US" dirty="0" smtClean="0"/>
                  <a:t> is constant.</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22797" y="4871257"/>
                <a:ext cx="7462543" cy="369332"/>
              </a:xfrm>
              <a:prstGeom prst="rect">
                <a:avLst/>
              </a:prstGeom>
              <a:blipFill rotWithShape="1">
                <a:blip r:embed="rId2"/>
                <a:stretch>
                  <a:fillRect l="-2" t="-47" r="3" b="154"/>
                </a:stretch>
              </a:blipFill>
            </p:spPr>
            <p:txBody>
              <a:bodyPr/>
              <a:lstStyle/>
              <a:p>
                <a:r>
                  <a:rPr lang="zh-CN" altLang="en-US">
                    <a:noFill/>
                  </a:rPr>
                  <a:t> </a:t>
                </a:r>
              </a:p>
            </p:txBody>
          </p:sp>
        </mc:Fallback>
      </mc:AlternateContent>
      <p:sp>
        <p:nvSpPr>
          <p:cNvPr id="3" name="Right Arrow 2"/>
          <p:cNvSpPr/>
          <p:nvPr/>
        </p:nvSpPr>
        <p:spPr>
          <a:xfrm>
            <a:off x="709856" y="5257946"/>
            <a:ext cx="693792" cy="5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flipH="1">
                <a:off x="1737398" y="5392646"/>
                <a:ext cx="6146969" cy="369332"/>
              </a:xfrm>
              <a:prstGeom prst="rect">
                <a:avLst/>
              </a:prstGeom>
              <a:noFill/>
            </p:spPr>
            <p:txBody>
              <a:bodyPr wrap="square" rtlCol="0">
                <a:spAutoFit/>
              </a:bodyPr>
              <a:lstStyle/>
              <a:p>
                <a:r>
                  <a:rPr lang="en-GB" dirty="0" smtClean="0"/>
                  <a:t>We have seen the acceleration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radially inward.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1737398" y="5392646"/>
                <a:ext cx="6146969" cy="369332"/>
              </a:xfrm>
              <a:prstGeom prst="rect">
                <a:avLst/>
              </a:prstGeom>
              <a:blipFill rotWithShape="1">
                <a:blip r:embed="rId3"/>
                <a:stretch>
                  <a:fillRect l="-1" t="-61" r="3" b="169"/>
                </a:stretch>
              </a:blipFill>
            </p:spPr>
            <p:txBody>
              <a:bodyPr/>
              <a:lstStyle/>
              <a:p>
                <a:r>
                  <a:rPr lang="zh-CN" altLang="en-US">
                    <a:noFill/>
                  </a:rPr>
                  <a:t> </a:t>
                </a:r>
              </a:p>
            </p:txBody>
          </p:sp>
        </mc:Fallback>
      </mc:AlternateContent>
      <p:cxnSp>
        <p:nvCxnSpPr>
          <p:cNvPr id="14" name="Straight Arrow Connector 13"/>
          <p:cNvCxnSpPr/>
          <p:nvPr/>
        </p:nvCxnSpPr>
        <p:spPr>
          <a:xfrm flipV="1">
            <a:off x="4233374" y="3376446"/>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923928" y="3516204"/>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923928" y="3516204"/>
                <a:ext cx="191591" cy="276999"/>
              </a:xfrm>
              <a:prstGeom prst="rect">
                <a:avLst/>
              </a:prstGeom>
              <a:blipFill rotWithShape="1">
                <a:blip r:embed="rId4"/>
                <a:stretch>
                  <a:fillRect l="-137" t="-75" r="-16196" b="-333"/>
                </a:stretch>
              </a:blipFill>
            </p:spPr>
            <p:txBody>
              <a:bodyPr/>
              <a:lstStyle/>
              <a:p>
                <a:r>
                  <a:rPr lang="zh-CN" altLang="en-US">
                    <a:noFill/>
                  </a:rPr>
                  <a:t> </a:t>
                </a:r>
              </a:p>
            </p:txBody>
          </p:sp>
        </mc:Fallback>
      </mc:AlternateContent>
      <p:cxnSp>
        <p:nvCxnSpPr>
          <p:cNvPr id="25" name="Straight Arrow Connector 24"/>
          <p:cNvCxnSpPr/>
          <p:nvPr/>
        </p:nvCxnSpPr>
        <p:spPr>
          <a:xfrm>
            <a:off x="274996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0330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131840" y="294439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131840" y="2944398"/>
                <a:ext cx="191591" cy="276999"/>
              </a:xfrm>
              <a:prstGeom prst="rect">
                <a:avLst/>
              </a:prstGeom>
              <a:blipFill rotWithShape="1">
                <a:blip r:embed="rId4"/>
                <a:stretch>
                  <a:fillRect l="-10" t="-194" r="-16323" b="-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77991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3779912" y="1864278"/>
                <a:ext cx="191591" cy="276999"/>
              </a:xfrm>
              <a:prstGeom prst="rect">
                <a:avLst/>
              </a:prstGeom>
              <a:blipFill rotWithShape="1">
                <a:blip r:embed="rId4"/>
                <a:stretch>
                  <a:fillRect l="-205" t="-200" r="-16129" b="-209"/>
                </a:stretch>
              </a:blipFill>
            </p:spPr>
            <p:txBody>
              <a:bodyPr/>
              <a:lstStyle/>
              <a:p>
                <a:r>
                  <a:rPr lang="zh-CN" altLang="en-US">
                    <a:noFill/>
                  </a:rPr>
                  <a:t> </a:t>
                </a:r>
              </a:p>
            </p:txBody>
          </p:sp>
        </mc:Fallback>
      </mc:AlternateContent>
      <p:cxnSp>
        <p:nvCxnSpPr>
          <p:cNvPr id="32" name="Straight Arrow Connector 31"/>
          <p:cNvCxnSpPr/>
          <p:nvPr/>
        </p:nvCxnSpPr>
        <p:spPr>
          <a:xfrm flipH="1">
            <a:off x="4561847" y="2819836"/>
            <a:ext cx="838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4860032" y="2955431"/>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4860032" y="2955431"/>
                <a:ext cx="191591" cy="276999"/>
              </a:xfrm>
              <a:prstGeom prst="rect">
                <a:avLst/>
              </a:prstGeom>
              <a:blipFill rotWithShape="1">
                <a:blip r:embed="rId4"/>
                <a:stretch>
                  <a:fillRect l="-197" t="-51" r="-16137" b="-357"/>
                </a:stretch>
              </a:blipFill>
            </p:spPr>
            <p:txBody>
              <a:bodyPr/>
              <a:lstStyle/>
              <a:p>
                <a:r>
                  <a:rPr lang="zh-CN" altLang="en-US">
                    <a:noFill/>
                  </a:rPr>
                  <a:t> </a:t>
                </a:r>
              </a:p>
            </p:txBody>
          </p:sp>
        </mc:Fallback>
      </mc:AlternateContent>
      <p:sp>
        <p:nvSpPr>
          <p:cNvPr id="34" name="Right Arrow 33"/>
          <p:cNvSpPr/>
          <p:nvPr/>
        </p:nvSpPr>
        <p:spPr>
          <a:xfrm>
            <a:off x="705453" y="5963563"/>
            <a:ext cx="693792" cy="5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p:cNvSpPr txBox="1"/>
              <p:nvPr/>
            </p:nvSpPr>
            <p:spPr>
              <a:xfrm>
                <a:off x="1435961" y="6040742"/>
                <a:ext cx="6880455" cy="705642"/>
              </a:xfrm>
              <a:prstGeom prst="rect">
                <a:avLst/>
              </a:prstGeom>
              <a:noFill/>
            </p:spPr>
            <p:txBody>
              <a:bodyPr wrap="square" rtlCol="0">
                <a:spAutoFit/>
              </a:bodyPr>
              <a:lstStyle/>
              <a:p>
                <a:r>
                  <a:rPr lang="en-GB" dirty="0" smtClean="0"/>
                  <a:t>According to the Newton’s second law, the net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smtClean="0"/>
                  <a:t> is also directed radially inward.</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435961" y="6040742"/>
                <a:ext cx="6880455" cy="705642"/>
              </a:xfrm>
              <a:prstGeom prst="rect">
                <a:avLst/>
              </a:prstGeom>
              <a:blipFill rotWithShape="1">
                <a:blip r:embed="rId5"/>
                <a:stretch>
                  <a:fillRect l="-3" t="-88" r="7"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4283968" y="2004261"/>
                <a:ext cx="840999"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4283968" y="2004261"/>
                <a:ext cx="840999" cy="310598"/>
              </a:xfrm>
              <a:prstGeom prst="rect">
                <a:avLst/>
              </a:prstGeom>
              <a:blipFill rotWithShape="1">
                <a:blip r:embed="rId6"/>
                <a:stretch>
                  <a:fillRect l="-31" t="-65" r="-2506"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486329" y="2468451"/>
                <a:ext cx="521883" cy="4029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𝐹</m:t>
                          </m:r>
                        </m:e>
                      </m:acc>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486329" y="2468451"/>
                <a:ext cx="521883" cy="402931"/>
              </a:xfrm>
              <a:prstGeom prst="rect">
                <a:avLst/>
              </a:prstGeom>
              <a:blipFill rotWithShape="1">
                <a:blip r:embed="rId7"/>
                <a:stretch>
                  <a:fillRect l="-34" t="-51" r="18" b="13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4933045" y="2819836"/>
            <a:ext cx="3455379" cy="1420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16632"/>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Oval 5"/>
          <p:cNvSpPr/>
          <p:nvPr/>
        </p:nvSpPr>
        <p:spPr>
          <a:xfrm>
            <a:off x="611560" y="1288214"/>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6368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94370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40160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401607" y="980728"/>
                <a:ext cx="189474" cy="276999"/>
              </a:xfrm>
              <a:prstGeom prst="rect">
                <a:avLst/>
              </a:prstGeom>
              <a:blipFill rotWithShape="1">
                <a:blip r:embed="rId1"/>
                <a:stretch>
                  <a:fillRect l="-20" t="-104" r="-16273" b="-534"/>
                </a:stretch>
              </a:blipFill>
            </p:spPr>
            <p:txBody>
              <a:bodyPr/>
              <a:lstStyle/>
              <a:p>
                <a:r>
                  <a:rPr lang="zh-CN" altLang="en-US">
                    <a:noFill/>
                  </a:rPr>
                  <a:t> </a:t>
                </a:r>
              </a:p>
            </p:txBody>
          </p:sp>
        </mc:Fallback>
      </mc:AlternateContent>
      <p:sp>
        <p:nvSpPr>
          <p:cNvPr id="11" name="Oval 10"/>
          <p:cNvSpPr/>
          <p:nvPr/>
        </p:nvSpPr>
        <p:spPr>
          <a:xfrm>
            <a:off x="3059832" y="2603812"/>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39852" y="2819836"/>
            <a:ext cx="0" cy="842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3145115" y="3740097"/>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145115" y="3740097"/>
                <a:ext cx="189474" cy="276999"/>
              </a:xfrm>
              <a:prstGeom prst="rect">
                <a:avLst/>
              </a:prstGeom>
              <a:blipFill rotWithShape="1">
                <a:blip r:embed="rId1"/>
                <a:stretch>
                  <a:fillRect l="-314" t="-210" r="-15979" b="-427"/>
                </a:stretch>
              </a:blipFill>
            </p:spPr>
            <p:txBody>
              <a:bodyPr/>
              <a:lstStyle/>
              <a:p>
                <a:r>
                  <a:rPr lang="zh-CN" altLang="en-US">
                    <a:noFill/>
                  </a:rPr>
                  <a:t> </a:t>
                </a:r>
              </a:p>
            </p:txBody>
          </p:sp>
        </mc:Fallback>
      </mc:AlternateContent>
      <p:sp>
        <p:nvSpPr>
          <p:cNvPr id="16" name="Oval 15"/>
          <p:cNvSpPr/>
          <p:nvPr/>
        </p:nvSpPr>
        <p:spPr>
          <a:xfrm>
            <a:off x="1893114" y="4024518"/>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1187624" y="4240542"/>
            <a:ext cx="885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1331640" y="432358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331640" y="4323583"/>
                <a:ext cx="189474" cy="276999"/>
              </a:xfrm>
              <a:prstGeom prst="rect">
                <a:avLst/>
              </a:prstGeom>
              <a:blipFill rotWithShape="1">
                <a:blip r:embed="rId1"/>
                <a:stretch>
                  <a:fillRect l="-24" t="-182" r="-16269" b="-456"/>
                </a:stretch>
              </a:blipFill>
            </p:spPr>
            <p:txBody>
              <a:bodyPr/>
              <a:lstStyle/>
              <a:p>
                <a:r>
                  <a:rPr lang="zh-CN" altLang="en-US">
                    <a:noFill/>
                  </a:rPr>
                  <a:t> </a:t>
                </a:r>
              </a:p>
            </p:txBody>
          </p:sp>
        </mc:Fallback>
      </mc:AlternateContent>
      <p:sp>
        <p:nvSpPr>
          <p:cNvPr id="20" name="Oval 1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1"/>
                <a:stretch>
                  <a:fillRect l="-32" t="-106" r="-16261" b="-531"/>
                </a:stretch>
              </a:blipFill>
            </p:spPr>
            <p:txBody>
              <a:bodyPr/>
              <a:lstStyle/>
              <a:p>
                <a:r>
                  <a:rPr lang="zh-CN" altLang="en-US">
                    <a:noFill/>
                  </a:rPr>
                  <a:t> </a:t>
                </a:r>
              </a:p>
            </p:txBody>
          </p:sp>
        </mc:Fallback>
      </mc:AlternateContent>
      <p:cxnSp>
        <p:nvCxnSpPr>
          <p:cNvPr id="14" name="Straight Arrow Connector 13"/>
          <p:cNvCxnSpPr/>
          <p:nvPr/>
        </p:nvCxnSpPr>
        <p:spPr>
          <a:xfrm flipV="1">
            <a:off x="2073134" y="3376446"/>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763688" y="3516204"/>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763688" y="3516204"/>
                <a:ext cx="191591" cy="276999"/>
              </a:xfrm>
              <a:prstGeom prst="rect">
                <a:avLst/>
              </a:prstGeom>
              <a:blipFill rotWithShape="1">
                <a:blip r:embed="rId2"/>
                <a:stretch>
                  <a:fillRect l="-153" t="-75" r="-16181" b="-333"/>
                </a:stretch>
              </a:blipFill>
            </p:spPr>
            <p:txBody>
              <a:bodyPr/>
              <a:lstStyle/>
              <a:p>
                <a:r>
                  <a:rPr lang="zh-CN" altLang="en-US">
                    <a:noFill/>
                  </a:rPr>
                  <a:t> </a:t>
                </a:r>
              </a:p>
            </p:txBody>
          </p:sp>
        </mc:Fallback>
      </mc:AlternateContent>
      <p:cxnSp>
        <p:nvCxnSpPr>
          <p:cNvPr id="25" name="Straight Arrow Connector 2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4306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161967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619672" y="1864278"/>
                <a:ext cx="191591" cy="276999"/>
              </a:xfrm>
              <a:prstGeom prst="rect">
                <a:avLst/>
              </a:prstGeom>
              <a:blipFill rotWithShape="1">
                <a:blip r:embed="rId2"/>
                <a:stretch>
                  <a:fillRect l="-220" t="-200" r="-16113" b="-209"/>
                </a:stretch>
              </a:blipFill>
            </p:spPr>
            <p:txBody>
              <a:bodyPr/>
              <a:lstStyle/>
              <a:p>
                <a:r>
                  <a:rPr lang="zh-CN" altLang="en-US">
                    <a:noFill/>
                  </a:rPr>
                  <a:t> </a:t>
                </a:r>
              </a:p>
            </p:txBody>
          </p:sp>
        </mc:Fallback>
      </mc:AlternateContent>
      <p:cxnSp>
        <p:nvCxnSpPr>
          <p:cNvPr id="32" name="Straight Arrow Connector 31"/>
          <p:cNvCxnSpPr/>
          <p:nvPr/>
        </p:nvCxnSpPr>
        <p:spPr>
          <a:xfrm flipH="1">
            <a:off x="2401607" y="2819836"/>
            <a:ext cx="838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2699792" y="2955431"/>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699792" y="2955431"/>
                <a:ext cx="191591" cy="276999"/>
              </a:xfrm>
              <a:prstGeom prst="rect">
                <a:avLst/>
              </a:prstGeom>
              <a:blipFill rotWithShape="1">
                <a:blip r:embed="rId2"/>
                <a:stretch>
                  <a:fillRect l="-212" t="-51" r="-16121" b="-357"/>
                </a:stretch>
              </a:blipFill>
            </p:spPr>
            <p:txBody>
              <a:bodyPr/>
              <a:lstStyle/>
              <a:p>
                <a:r>
                  <a:rPr lang="zh-CN" altLang="en-US">
                    <a:noFill/>
                  </a:rPr>
                  <a:t> </a:t>
                </a:r>
              </a:p>
            </p:txBody>
          </p:sp>
        </mc:Fallback>
      </mc:AlternateContent>
      <p:cxnSp>
        <p:nvCxnSpPr>
          <p:cNvPr id="37" name="Straight Arrow Connector 36"/>
          <p:cNvCxnSpPr/>
          <p:nvPr/>
        </p:nvCxnSpPr>
        <p:spPr>
          <a:xfrm flipH="1">
            <a:off x="1943062" y="1288214"/>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2123728" y="2004261"/>
                <a:ext cx="840999"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2123728" y="2004261"/>
                <a:ext cx="840999" cy="310598"/>
              </a:xfrm>
              <a:prstGeom prst="rect">
                <a:avLst/>
              </a:prstGeom>
              <a:blipFill rotWithShape="1">
                <a:blip r:embed="rId3"/>
                <a:stretch>
                  <a:fillRect l="-34" t="-65" r="-2502" b="91"/>
                </a:stretch>
              </a:blipFill>
            </p:spPr>
            <p:txBody>
              <a:bodyPr/>
              <a:lstStyle/>
              <a:p>
                <a:r>
                  <a:rPr lang="zh-CN" altLang="en-US">
                    <a:noFill/>
                  </a:rPr>
                  <a:t> </a:t>
                </a:r>
              </a:p>
            </p:txBody>
          </p:sp>
        </mc:Fallback>
      </mc:AlternateContent>
      <p:sp>
        <p:nvSpPr>
          <p:cNvPr id="8" name="TextBox 7"/>
          <p:cNvSpPr txBox="1"/>
          <p:nvPr/>
        </p:nvSpPr>
        <p:spPr>
          <a:xfrm>
            <a:off x="3428513" y="741563"/>
            <a:ext cx="5247943" cy="646331"/>
          </a:xfrm>
          <a:prstGeom prst="rect">
            <a:avLst/>
          </a:prstGeom>
          <a:noFill/>
        </p:spPr>
        <p:txBody>
          <a:bodyPr wrap="square" rtlCol="0">
            <a:spAutoFit/>
          </a:bodyPr>
          <a:lstStyle/>
          <a:p>
            <a:r>
              <a:rPr lang="en-GB" dirty="0" smtClean="0"/>
              <a:t>The normal (i.e. radial) and tangential components of the acceleration are: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4779270" y="1311766"/>
                <a:ext cx="128984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num>
                        <m:den>
                          <m:r>
                            <a:rPr lang="en-GB" b="0" i="1" smtClean="0">
                              <a:latin typeface="Cambria Math" panose="02040503050406030204" pitchFamily="18" charset="0"/>
                            </a:rPr>
                            <m:t>𝑅</m:t>
                          </m:r>
                        </m:den>
                      </m:f>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779270" y="1311766"/>
                <a:ext cx="1289840" cy="553998"/>
              </a:xfrm>
              <a:prstGeom prst="rect">
                <a:avLst/>
              </a:prstGeom>
              <a:blipFill rotWithShape="1">
                <a:blip r:embed="rId4"/>
                <a:stretch>
                  <a:fillRect l="-20" t="-89" r="-1248" b="24"/>
                </a:stretch>
              </a:blipFill>
            </p:spPr>
            <p:txBody>
              <a:bodyPr/>
              <a:lstStyle/>
              <a:p>
                <a:r>
                  <a:rPr lang="zh-CN" altLang="en-US">
                    <a:noFill/>
                  </a:rPr>
                  <a:t> </a:t>
                </a:r>
              </a:p>
            </p:txBody>
          </p:sp>
        </mc:Fallback>
      </mc:AlternateContent>
      <p:cxnSp>
        <p:nvCxnSpPr>
          <p:cNvPr id="27" name="Straight Connector 26"/>
          <p:cNvCxnSpPr/>
          <p:nvPr/>
        </p:nvCxnSpPr>
        <p:spPr>
          <a:xfrm>
            <a:off x="1943062" y="2872390"/>
            <a:ext cx="877667" cy="10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36176" y="3470485"/>
            <a:ext cx="45719" cy="369332"/>
          </a:xfrm>
          <a:prstGeom prst="rect">
            <a:avLst/>
          </a:prstGeom>
          <a:noFill/>
        </p:spPr>
        <p:txBody>
          <a:bodyPr wrap="square" rtlCol="0">
            <a:spAutoFit/>
          </a:bodyPr>
          <a:lstStyle/>
          <a:p>
            <a:r>
              <a:rPr lang="en-GB" dirty="0" smtClean="0"/>
              <a:t>R</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4805607" y="1966983"/>
                <a:ext cx="126951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𝑑𝑣</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4805607" y="1966983"/>
                <a:ext cx="1269515" cy="525913"/>
              </a:xfrm>
              <a:prstGeom prst="rect">
                <a:avLst/>
              </a:prstGeom>
              <a:blipFill rotWithShape="1">
                <a:blip r:embed="rId5"/>
                <a:stretch>
                  <a:fillRect l="-44" t="-74" r="-1745" b="99"/>
                </a:stretch>
              </a:blipFill>
            </p:spPr>
            <p:txBody>
              <a:bodyPr/>
              <a:lstStyle/>
              <a:p>
                <a:r>
                  <a:rPr lang="zh-CN" altLang="en-US">
                    <a:noFill/>
                  </a:rPr>
                  <a:t> </a:t>
                </a:r>
              </a:p>
            </p:txBody>
          </p:sp>
        </mc:Fallback>
      </mc:AlternateContent>
      <p:sp>
        <p:nvSpPr>
          <p:cNvPr id="31" name="Right Arrow 30"/>
          <p:cNvSpPr/>
          <p:nvPr/>
        </p:nvSpPr>
        <p:spPr>
          <a:xfrm>
            <a:off x="3995936" y="3221397"/>
            <a:ext cx="78333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4933045" y="2842565"/>
                <a:ext cx="3159583"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𝐹</m:t>
                      </m:r>
                      <m:r>
                        <a:rPr lang="en-GB" sz="3600" b="0" i="1" smtClean="0">
                          <a:latin typeface="Cambria Math" panose="02040503050406030204" pitchFamily="18" charset="0"/>
                        </a:rPr>
                        <m:t>=</m:t>
                      </m:r>
                      <m:r>
                        <a:rPr lang="en-GB" sz="3600" b="0" i="1" smtClean="0">
                          <a:latin typeface="Cambria Math" panose="02040503050406030204" pitchFamily="18" charset="0"/>
                        </a:rPr>
                        <m:t>𝑚𝑎</m:t>
                      </m:r>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𝑚</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𝑣</m:t>
                              </m:r>
                            </m:e>
                            <m:sup>
                              <m:r>
                                <a:rPr lang="en-GB" sz="3600" b="0" i="1" smtClean="0">
                                  <a:latin typeface="Cambria Math" panose="02040503050406030204" pitchFamily="18" charset="0"/>
                                </a:rPr>
                                <m:t>2</m:t>
                              </m:r>
                            </m:sup>
                          </m:sSup>
                        </m:num>
                        <m:den>
                          <m:r>
                            <a:rPr lang="en-GB" sz="3600" b="0" i="1" smtClean="0">
                              <a:latin typeface="Cambria Math" panose="02040503050406030204" pitchFamily="18" charset="0"/>
                            </a:rPr>
                            <m:t>𝑅</m:t>
                          </m:r>
                        </m:den>
                      </m:f>
                    </m:oMath>
                  </m:oMathPara>
                </a14:m>
                <a:endParaRPr lang="en-US" sz="3600" dirty="0"/>
              </a:p>
            </p:txBody>
          </p:sp>
        </mc:Choice>
        <mc:Fallback>
          <p:sp>
            <p:nvSpPr>
              <p:cNvPr id="36" name="TextBox 35"/>
              <p:cNvSpPr txBox="1">
                <a:spLocks noRot="1" noChangeAspect="1" noMove="1" noResize="1" noEditPoints="1" noAdjustHandles="1" noChangeArrowheads="1" noChangeShapeType="1" noTextEdit="1"/>
              </p:cNvSpPr>
              <p:nvPr/>
            </p:nvSpPr>
            <p:spPr>
              <a:xfrm>
                <a:off x="4933045" y="2842565"/>
                <a:ext cx="3159583" cy="1107996"/>
              </a:xfrm>
              <a:prstGeom prst="rect">
                <a:avLst/>
              </a:prstGeom>
              <a:blipFill rotWithShape="1">
                <a:blip r:embed="rId6"/>
                <a:stretch>
                  <a:fillRect l="-12" t="-28" r="-718" b="20"/>
                </a:stretch>
              </a:blipFill>
            </p:spPr>
            <p:txBody>
              <a:bodyPr/>
              <a:lstStyle/>
              <a:p>
                <a:r>
                  <a:rPr lang="zh-CN" altLang="en-US">
                    <a:noFill/>
                  </a:rPr>
                  <a:t> </a:t>
                </a:r>
              </a:p>
            </p:txBody>
          </p:sp>
        </mc:Fallback>
      </mc:AlternateContent>
      <p:sp>
        <p:nvSpPr>
          <p:cNvPr id="40" name="TextBox 39"/>
          <p:cNvSpPr txBox="1"/>
          <p:nvPr/>
        </p:nvSpPr>
        <p:spPr>
          <a:xfrm>
            <a:off x="3905794" y="2492896"/>
            <a:ext cx="3546526" cy="369332"/>
          </a:xfrm>
          <a:prstGeom prst="rect">
            <a:avLst/>
          </a:prstGeom>
          <a:noFill/>
        </p:spPr>
        <p:txBody>
          <a:bodyPr wrap="square" rtlCol="0">
            <a:spAutoFit/>
          </a:bodyPr>
          <a:lstStyle/>
          <a:p>
            <a:r>
              <a:rPr lang="en-GB" dirty="0" smtClean="0"/>
              <a:t>The magnitude of the net force is  </a:t>
            </a:r>
            <a:endParaRPr lang="en-US" dirty="0"/>
          </a:p>
        </p:txBody>
      </p:sp>
      <p:sp>
        <p:nvSpPr>
          <p:cNvPr id="42" name="TextBox 41"/>
          <p:cNvSpPr txBox="1"/>
          <p:nvPr/>
        </p:nvSpPr>
        <p:spPr>
          <a:xfrm>
            <a:off x="5406009" y="4323583"/>
            <a:ext cx="4176464" cy="369332"/>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914400" y="4692915"/>
            <a:ext cx="8229600" cy="75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933045" y="2819836"/>
            <a:ext cx="3455379" cy="1420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16632"/>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Oval 5"/>
          <p:cNvSpPr/>
          <p:nvPr/>
        </p:nvSpPr>
        <p:spPr>
          <a:xfrm>
            <a:off x="3246518" y="5554310"/>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28513" y="741563"/>
            <a:ext cx="5247943" cy="646331"/>
          </a:xfrm>
          <a:prstGeom prst="rect">
            <a:avLst/>
          </a:prstGeom>
          <a:noFill/>
        </p:spPr>
        <p:txBody>
          <a:bodyPr wrap="square" rtlCol="0">
            <a:spAutoFit/>
          </a:bodyPr>
          <a:lstStyle/>
          <a:p>
            <a:r>
              <a:rPr lang="en-GB" dirty="0" smtClean="0"/>
              <a:t>The normal (i.e. radial) and tangential components of the acceleration are: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4779270" y="1311766"/>
                <a:ext cx="128984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num>
                        <m:den>
                          <m:r>
                            <a:rPr lang="en-GB" b="0" i="1" smtClean="0">
                              <a:latin typeface="Cambria Math" panose="02040503050406030204" pitchFamily="18" charset="0"/>
                            </a:rPr>
                            <m:t>𝑅</m:t>
                          </m:r>
                        </m:den>
                      </m:f>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779270" y="1311766"/>
                <a:ext cx="1289840" cy="553998"/>
              </a:xfrm>
              <a:prstGeom prst="rect">
                <a:avLst/>
              </a:prstGeom>
              <a:blipFill rotWithShape="1">
                <a:blip r:embed="rId1"/>
                <a:stretch>
                  <a:fillRect l="-20" t="-89" r="-1248"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4805607" y="1966983"/>
                <a:ext cx="126951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𝑑𝑣</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4805607" y="1966983"/>
                <a:ext cx="1269515" cy="525913"/>
              </a:xfrm>
              <a:prstGeom prst="rect">
                <a:avLst/>
              </a:prstGeom>
              <a:blipFill rotWithShape="1">
                <a:blip r:embed="rId2"/>
                <a:stretch>
                  <a:fillRect l="-44" t="-74" r="-1745" b="99"/>
                </a:stretch>
              </a:blipFill>
            </p:spPr>
            <p:txBody>
              <a:bodyPr/>
              <a:lstStyle/>
              <a:p>
                <a:r>
                  <a:rPr lang="zh-CN" altLang="en-US">
                    <a:noFill/>
                  </a:rPr>
                  <a:t> </a:t>
                </a:r>
              </a:p>
            </p:txBody>
          </p:sp>
        </mc:Fallback>
      </mc:AlternateContent>
      <p:sp>
        <p:nvSpPr>
          <p:cNvPr id="31" name="Right Arrow 30"/>
          <p:cNvSpPr/>
          <p:nvPr/>
        </p:nvSpPr>
        <p:spPr>
          <a:xfrm>
            <a:off x="3995936" y="3221397"/>
            <a:ext cx="78333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4933045" y="2842565"/>
                <a:ext cx="3159583"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𝐹</m:t>
                      </m:r>
                      <m:r>
                        <a:rPr lang="en-GB" sz="3600" b="0" i="1" smtClean="0">
                          <a:latin typeface="Cambria Math" panose="02040503050406030204" pitchFamily="18" charset="0"/>
                        </a:rPr>
                        <m:t>=</m:t>
                      </m:r>
                      <m:r>
                        <a:rPr lang="en-GB" sz="3600" b="0" i="1" smtClean="0">
                          <a:latin typeface="Cambria Math" panose="02040503050406030204" pitchFamily="18" charset="0"/>
                        </a:rPr>
                        <m:t>𝑚𝑎</m:t>
                      </m:r>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𝑚</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𝑣</m:t>
                              </m:r>
                            </m:e>
                            <m:sup>
                              <m:r>
                                <a:rPr lang="en-GB" sz="3600" b="0" i="1" smtClean="0">
                                  <a:latin typeface="Cambria Math" panose="02040503050406030204" pitchFamily="18" charset="0"/>
                                </a:rPr>
                                <m:t>2</m:t>
                              </m:r>
                            </m:sup>
                          </m:sSup>
                        </m:num>
                        <m:den>
                          <m:r>
                            <a:rPr lang="en-GB" sz="3600" b="0" i="1" smtClean="0">
                              <a:latin typeface="Cambria Math" panose="02040503050406030204" pitchFamily="18" charset="0"/>
                            </a:rPr>
                            <m:t>𝑅</m:t>
                          </m:r>
                        </m:den>
                      </m:f>
                    </m:oMath>
                  </m:oMathPara>
                </a14:m>
                <a:endParaRPr lang="en-US" sz="3600" dirty="0"/>
              </a:p>
            </p:txBody>
          </p:sp>
        </mc:Choice>
        <mc:Fallback>
          <p:sp>
            <p:nvSpPr>
              <p:cNvPr id="36" name="TextBox 35"/>
              <p:cNvSpPr txBox="1">
                <a:spLocks noRot="1" noChangeAspect="1" noMove="1" noResize="1" noEditPoints="1" noAdjustHandles="1" noChangeArrowheads="1" noChangeShapeType="1" noTextEdit="1"/>
              </p:cNvSpPr>
              <p:nvPr/>
            </p:nvSpPr>
            <p:spPr>
              <a:xfrm>
                <a:off x="4933045" y="2842565"/>
                <a:ext cx="3159583" cy="1107996"/>
              </a:xfrm>
              <a:prstGeom prst="rect">
                <a:avLst/>
              </a:prstGeom>
              <a:blipFill rotWithShape="1">
                <a:blip r:embed="rId3"/>
                <a:stretch>
                  <a:fillRect l="-12" t="-28" r="-718" b="20"/>
                </a:stretch>
              </a:blipFill>
            </p:spPr>
            <p:txBody>
              <a:bodyPr/>
              <a:lstStyle/>
              <a:p>
                <a:r>
                  <a:rPr lang="zh-CN" altLang="en-US">
                    <a:noFill/>
                  </a:rPr>
                  <a:t> </a:t>
                </a:r>
              </a:p>
            </p:txBody>
          </p:sp>
        </mc:Fallback>
      </mc:AlternateContent>
      <p:sp>
        <p:nvSpPr>
          <p:cNvPr id="40" name="TextBox 39"/>
          <p:cNvSpPr txBox="1"/>
          <p:nvPr/>
        </p:nvSpPr>
        <p:spPr>
          <a:xfrm>
            <a:off x="3905794" y="2492896"/>
            <a:ext cx="3546526" cy="369332"/>
          </a:xfrm>
          <a:prstGeom prst="rect">
            <a:avLst/>
          </a:prstGeom>
          <a:noFill/>
        </p:spPr>
        <p:txBody>
          <a:bodyPr wrap="square" rtlCol="0">
            <a:spAutoFit/>
          </a:bodyPr>
          <a:lstStyle/>
          <a:p>
            <a:r>
              <a:rPr lang="en-GB" dirty="0" smtClean="0"/>
              <a:t>The magnitude of the net force is  </a:t>
            </a:r>
            <a:endParaRPr lang="en-US" dirty="0"/>
          </a:p>
        </p:txBody>
      </p:sp>
      <p:sp>
        <p:nvSpPr>
          <p:cNvPr id="42" name="TextBox 41"/>
          <p:cNvSpPr txBox="1"/>
          <p:nvPr/>
        </p:nvSpPr>
        <p:spPr>
          <a:xfrm>
            <a:off x="5406009" y="4323583"/>
            <a:ext cx="4176464" cy="369332"/>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sp>
        <p:nvSpPr>
          <p:cNvPr id="43" name="TextBox 42"/>
          <p:cNvSpPr txBox="1"/>
          <p:nvPr/>
        </p:nvSpPr>
        <p:spPr>
          <a:xfrm>
            <a:off x="928056" y="4884191"/>
            <a:ext cx="8084264" cy="369332"/>
          </a:xfrm>
          <a:prstGeom prst="rect">
            <a:avLst/>
          </a:prstGeom>
          <a:noFill/>
        </p:spPr>
        <p:txBody>
          <a:bodyPr wrap="none" rtlCol="0">
            <a:spAutoFit/>
          </a:bodyPr>
          <a:lstStyle/>
          <a:p>
            <a:r>
              <a:rPr lang="en-GB" dirty="0" smtClean="0"/>
              <a:t>This relation is still valid if the body move along a circular arc instead of a full circle.</a:t>
            </a:r>
            <a:endParaRPr lang="en-US" dirty="0"/>
          </a:p>
        </p:txBody>
      </p:sp>
      <p:sp>
        <p:nvSpPr>
          <p:cNvPr id="3" name="Rectangle 2"/>
          <p:cNvSpPr/>
          <p:nvPr/>
        </p:nvSpPr>
        <p:spPr>
          <a:xfrm>
            <a:off x="2843808" y="6813376"/>
            <a:ext cx="3278832" cy="53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11560" y="1288214"/>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76368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a:off x="194370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TextBox 72"/>
              <p:cNvSpPr txBox="1"/>
              <p:nvPr/>
            </p:nvSpPr>
            <p:spPr>
              <a:xfrm>
                <a:off x="240160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2401607" y="980728"/>
                <a:ext cx="189474" cy="276999"/>
              </a:xfrm>
              <a:prstGeom prst="rect">
                <a:avLst/>
              </a:prstGeom>
              <a:blipFill rotWithShape="1">
                <a:blip r:embed="rId4"/>
                <a:stretch>
                  <a:fillRect l="-20" t="-104" r="-16273" b="-534"/>
                </a:stretch>
              </a:blipFill>
            </p:spPr>
            <p:txBody>
              <a:bodyPr/>
              <a:lstStyle/>
              <a:p>
                <a:r>
                  <a:rPr lang="zh-CN" altLang="en-US">
                    <a:noFill/>
                  </a:rPr>
                  <a:t> </a:t>
                </a:r>
              </a:p>
            </p:txBody>
          </p:sp>
        </mc:Fallback>
      </mc:AlternateContent>
      <p:sp>
        <p:nvSpPr>
          <p:cNvPr id="74" name="Oval 73"/>
          <p:cNvSpPr/>
          <p:nvPr/>
        </p:nvSpPr>
        <p:spPr>
          <a:xfrm>
            <a:off x="3059832" y="2603812"/>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3239852" y="2819836"/>
            <a:ext cx="0" cy="842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3145115" y="3740097"/>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3145115" y="3740097"/>
                <a:ext cx="189474" cy="276999"/>
              </a:xfrm>
              <a:prstGeom prst="rect">
                <a:avLst/>
              </a:prstGeom>
              <a:blipFill rotWithShape="1">
                <a:blip r:embed="rId4"/>
                <a:stretch>
                  <a:fillRect l="-314" t="-210" r="-15979" b="-427"/>
                </a:stretch>
              </a:blipFill>
            </p:spPr>
            <p:txBody>
              <a:bodyPr/>
              <a:lstStyle/>
              <a:p>
                <a:r>
                  <a:rPr lang="zh-CN" altLang="en-US">
                    <a:noFill/>
                  </a:rPr>
                  <a:t> </a:t>
                </a:r>
              </a:p>
            </p:txBody>
          </p:sp>
        </mc:Fallback>
      </mc:AlternateContent>
      <p:sp>
        <p:nvSpPr>
          <p:cNvPr id="77" name="Oval 76"/>
          <p:cNvSpPr/>
          <p:nvPr/>
        </p:nvSpPr>
        <p:spPr>
          <a:xfrm>
            <a:off x="1893114" y="4024518"/>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1187624" y="4240542"/>
            <a:ext cx="885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TextBox 78"/>
              <p:cNvSpPr txBox="1"/>
              <p:nvPr/>
            </p:nvSpPr>
            <p:spPr>
              <a:xfrm>
                <a:off x="1331640" y="432358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9" name="TextBox 78"/>
              <p:cNvSpPr txBox="1">
                <a:spLocks noRot="1" noChangeAspect="1" noMove="1" noResize="1" noEditPoints="1" noAdjustHandles="1" noChangeArrowheads="1" noChangeShapeType="1" noTextEdit="1"/>
              </p:cNvSpPr>
              <p:nvPr/>
            </p:nvSpPr>
            <p:spPr>
              <a:xfrm>
                <a:off x="1331640" y="4323583"/>
                <a:ext cx="189474" cy="276999"/>
              </a:xfrm>
              <a:prstGeom prst="rect">
                <a:avLst/>
              </a:prstGeom>
              <a:blipFill rotWithShape="1">
                <a:blip r:embed="rId4"/>
                <a:stretch>
                  <a:fillRect l="-24" t="-182" r="-16269" b="-456"/>
                </a:stretch>
              </a:blipFill>
            </p:spPr>
            <p:txBody>
              <a:bodyPr/>
              <a:lstStyle/>
              <a:p>
                <a:r>
                  <a:rPr lang="zh-CN" altLang="en-US">
                    <a:noFill/>
                  </a:rPr>
                  <a:t> </a:t>
                </a:r>
              </a:p>
            </p:txBody>
          </p:sp>
        </mc:Fallback>
      </mc:AlternateContent>
      <p:sp>
        <p:nvSpPr>
          <p:cNvPr id="80" name="Oval 7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TextBox 81"/>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82" name="TextBox 81"/>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4"/>
                <a:stretch>
                  <a:fillRect l="-32" t="-106" r="-16261" b="-531"/>
                </a:stretch>
              </a:blipFill>
            </p:spPr>
            <p:txBody>
              <a:bodyPr/>
              <a:lstStyle/>
              <a:p>
                <a:r>
                  <a:rPr lang="zh-CN" altLang="en-US">
                    <a:noFill/>
                  </a:rPr>
                  <a:t> </a:t>
                </a:r>
              </a:p>
            </p:txBody>
          </p:sp>
        </mc:Fallback>
      </mc:AlternateContent>
      <p:cxnSp>
        <p:nvCxnSpPr>
          <p:cNvPr id="83" name="Straight Arrow Connector 82"/>
          <p:cNvCxnSpPr/>
          <p:nvPr/>
        </p:nvCxnSpPr>
        <p:spPr>
          <a:xfrm flipV="1">
            <a:off x="2073134" y="3376446"/>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4" name="TextBox 83"/>
              <p:cNvSpPr txBox="1"/>
              <p:nvPr/>
            </p:nvSpPr>
            <p:spPr>
              <a:xfrm>
                <a:off x="1763688" y="3516204"/>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84" name="TextBox 83"/>
              <p:cNvSpPr txBox="1">
                <a:spLocks noRot="1" noChangeAspect="1" noMove="1" noResize="1" noEditPoints="1" noAdjustHandles="1" noChangeArrowheads="1" noChangeShapeType="1" noTextEdit="1"/>
              </p:cNvSpPr>
              <p:nvPr/>
            </p:nvSpPr>
            <p:spPr>
              <a:xfrm>
                <a:off x="1763688" y="3516204"/>
                <a:ext cx="191591" cy="276999"/>
              </a:xfrm>
              <a:prstGeom prst="rect">
                <a:avLst/>
              </a:prstGeom>
              <a:blipFill rotWithShape="1">
                <a:blip r:embed="rId5"/>
                <a:stretch>
                  <a:fillRect l="-153" t="-75" r="-16181" b="-333"/>
                </a:stretch>
              </a:blipFill>
            </p:spPr>
            <p:txBody>
              <a:bodyPr/>
              <a:lstStyle/>
              <a:p>
                <a:r>
                  <a:rPr lang="zh-CN" altLang="en-US">
                    <a:noFill/>
                  </a:rPr>
                  <a:t> </a:t>
                </a:r>
              </a:p>
            </p:txBody>
          </p:sp>
        </mc:Fallback>
      </mc:AlternateContent>
      <p:cxnSp>
        <p:nvCxnSpPr>
          <p:cNvPr id="85" name="Straight Arrow Connector 8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94306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TextBox 86"/>
              <p:cNvSpPr txBox="1"/>
              <p:nvPr/>
            </p:nvSpPr>
            <p:spPr>
              <a:xfrm>
                <a:off x="161967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87" name="TextBox 86"/>
              <p:cNvSpPr txBox="1">
                <a:spLocks noRot="1" noChangeAspect="1" noMove="1" noResize="1" noEditPoints="1" noAdjustHandles="1" noChangeArrowheads="1" noChangeShapeType="1" noTextEdit="1"/>
              </p:cNvSpPr>
              <p:nvPr/>
            </p:nvSpPr>
            <p:spPr>
              <a:xfrm>
                <a:off x="1619672" y="1864278"/>
                <a:ext cx="191591" cy="276999"/>
              </a:xfrm>
              <a:prstGeom prst="rect">
                <a:avLst/>
              </a:prstGeom>
              <a:blipFill rotWithShape="1">
                <a:blip r:embed="rId5"/>
                <a:stretch>
                  <a:fillRect l="-220" t="-200" r="-16113" b="-209"/>
                </a:stretch>
              </a:blipFill>
            </p:spPr>
            <p:txBody>
              <a:bodyPr/>
              <a:lstStyle/>
              <a:p>
                <a:r>
                  <a:rPr lang="zh-CN" altLang="en-US">
                    <a:noFill/>
                  </a:rPr>
                  <a:t> </a:t>
                </a:r>
              </a:p>
            </p:txBody>
          </p:sp>
        </mc:Fallback>
      </mc:AlternateContent>
      <p:cxnSp>
        <p:nvCxnSpPr>
          <p:cNvPr id="88" name="Straight Arrow Connector 87"/>
          <p:cNvCxnSpPr/>
          <p:nvPr/>
        </p:nvCxnSpPr>
        <p:spPr>
          <a:xfrm flipH="1">
            <a:off x="2401607" y="2819836"/>
            <a:ext cx="838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TextBox 88"/>
              <p:cNvSpPr txBox="1"/>
              <p:nvPr/>
            </p:nvSpPr>
            <p:spPr>
              <a:xfrm>
                <a:off x="2699792" y="2955431"/>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89" name="TextBox 88"/>
              <p:cNvSpPr txBox="1">
                <a:spLocks noRot="1" noChangeAspect="1" noMove="1" noResize="1" noEditPoints="1" noAdjustHandles="1" noChangeArrowheads="1" noChangeShapeType="1" noTextEdit="1"/>
              </p:cNvSpPr>
              <p:nvPr/>
            </p:nvSpPr>
            <p:spPr>
              <a:xfrm>
                <a:off x="2699792" y="2955431"/>
                <a:ext cx="191591" cy="276999"/>
              </a:xfrm>
              <a:prstGeom prst="rect">
                <a:avLst/>
              </a:prstGeom>
              <a:blipFill rotWithShape="1">
                <a:blip r:embed="rId5"/>
                <a:stretch>
                  <a:fillRect l="-212" t="-51" r="-16121" b="-357"/>
                </a:stretch>
              </a:blipFill>
            </p:spPr>
            <p:txBody>
              <a:bodyPr/>
              <a:lstStyle/>
              <a:p>
                <a:r>
                  <a:rPr lang="zh-CN" altLang="en-US">
                    <a:noFill/>
                  </a:rPr>
                  <a:t> </a:t>
                </a:r>
              </a:p>
            </p:txBody>
          </p:sp>
        </mc:Fallback>
      </mc:AlternateContent>
      <p:cxnSp>
        <p:nvCxnSpPr>
          <p:cNvPr id="90" name="Straight Arrow Connector 89"/>
          <p:cNvCxnSpPr/>
          <p:nvPr/>
        </p:nvCxnSpPr>
        <p:spPr>
          <a:xfrm flipH="1">
            <a:off x="1943062" y="1288214"/>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TextBox 90"/>
              <p:cNvSpPr txBox="1"/>
              <p:nvPr/>
            </p:nvSpPr>
            <p:spPr>
              <a:xfrm>
                <a:off x="2123728" y="2004261"/>
                <a:ext cx="840999"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91" name="TextBox 90"/>
              <p:cNvSpPr txBox="1">
                <a:spLocks noRot="1" noChangeAspect="1" noMove="1" noResize="1" noEditPoints="1" noAdjustHandles="1" noChangeArrowheads="1" noChangeShapeType="1" noTextEdit="1"/>
              </p:cNvSpPr>
              <p:nvPr/>
            </p:nvSpPr>
            <p:spPr>
              <a:xfrm>
                <a:off x="2123728" y="2004261"/>
                <a:ext cx="840999" cy="310598"/>
              </a:xfrm>
              <a:prstGeom prst="rect">
                <a:avLst/>
              </a:prstGeom>
              <a:blipFill rotWithShape="1">
                <a:blip r:embed="rId6"/>
                <a:stretch>
                  <a:fillRect l="-34" t="-65" r="-2502" b="91"/>
                </a:stretch>
              </a:blipFill>
            </p:spPr>
            <p:txBody>
              <a:bodyPr/>
              <a:lstStyle/>
              <a:p>
                <a:r>
                  <a:rPr lang="zh-CN" altLang="en-US">
                    <a:noFill/>
                  </a:rPr>
                  <a:t> </a:t>
                </a:r>
              </a:p>
            </p:txBody>
          </p:sp>
        </mc:Fallback>
      </mc:AlternateContent>
      <p:cxnSp>
        <p:nvCxnSpPr>
          <p:cNvPr id="92" name="Straight Connector 91"/>
          <p:cNvCxnSpPr/>
          <p:nvPr/>
        </p:nvCxnSpPr>
        <p:spPr>
          <a:xfrm>
            <a:off x="1943062" y="2872390"/>
            <a:ext cx="877667" cy="10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36176" y="3470485"/>
            <a:ext cx="45719" cy="369332"/>
          </a:xfrm>
          <a:prstGeom prst="rect">
            <a:avLst/>
          </a:prstGeom>
          <a:noFill/>
        </p:spPr>
        <p:txBody>
          <a:bodyPr wrap="square" rtlCol="0">
            <a:spAutoFit/>
          </a:bodyPr>
          <a:lstStyle/>
          <a:p>
            <a:r>
              <a:rPr lang="en-GB" dirty="0" smtClean="0"/>
              <a:t>R</a:t>
            </a:r>
            <a:endParaRPr lang="en-US" dirty="0"/>
          </a:p>
        </p:txBody>
      </p:sp>
      <p:sp>
        <p:nvSpPr>
          <p:cNvPr id="94" name="Oval 93"/>
          <p:cNvSpPr/>
          <p:nvPr/>
        </p:nvSpPr>
        <p:spPr>
          <a:xfrm>
            <a:off x="4545257" y="5373216"/>
            <a:ext cx="242767" cy="29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a:off x="4717052" y="5561486"/>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TextBox 95"/>
              <p:cNvSpPr txBox="1"/>
              <p:nvPr/>
            </p:nvSpPr>
            <p:spPr>
              <a:xfrm>
                <a:off x="5642304" y="556425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96" name="TextBox 95"/>
              <p:cNvSpPr txBox="1">
                <a:spLocks noRot="1" noChangeAspect="1" noMove="1" noResize="1" noEditPoints="1" noAdjustHandles="1" noChangeArrowheads="1" noChangeShapeType="1" noTextEdit="1"/>
              </p:cNvSpPr>
              <p:nvPr/>
            </p:nvSpPr>
            <p:spPr>
              <a:xfrm>
                <a:off x="5642304" y="5564256"/>
                <a:ext cx="189474" cy="276999"/>
              </a:xfrm>
              <a:prstGeom prst="rect">
                <a:avLst/>
              </a:prstGeom>
              <a:blipFill rotWithShape="1">
                <a:blip r:embed="rId4"/>
                <a:stretch>
                  <a:fillRect l="-174" t="-139" r="-16119" b="-498"/>
                </a:stretch>
              </a:blipFill>
            </p:spPr>
            <p:txBody>
              <a:bodyPr/>
              <a:lstStyle/>
              <a:p>
                <a:r>
                  <a:rPr lang="zh-CN" altLang="en-US">
                    <a:noFill/>
                  </a:rPr>
                  <a:t> </a:t>
                </a:r>
              </a:p>
            </p:txBody>
          </p:sp>
        </mc:Fallback>
      </mc:AlternateContent>
      <p:cxnSp>
        <p:nvCxnSpPr>
          <p:cNvPr id="99" name="Straight Arrow Connector 98"/>
          <p:cNvCxnSpPr/>
          <p:nvPr/>
        </p:nvCxnSpPr>
        <p:spPr>
          <a:xfrm flipH="1">
            <a:off x="4666640" y="5533883"/>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 name="TextBox 99"/>
              <p:cNvSpPr txBox="1"/>
              <p:nvPr/>
            </p:nvSpPr>
            <p:spPr>
              <a:xfrm>
                <a:off x="4788024" y="6201991"/>
                <a:ext cx="840999"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100" name="TextBox 99"/>
              <p:cNvSpPr txBox="1">
                <a:spLocks noRot="1" noChangeAspect="1" noMove="1" noResize="1" noEditPoints="1" noAdjustHandles="1" noChangeArrowheads="1" noChangeShapeType="1" noTextEdit="1"/>
              </p:cNvSpPr>
              <p:nvPr/>
            </p:nvSpPr>
            <p:spPr>
              <a:xfrm>
                <a:off x="4788024" y="6201991"/>
                <a:ext cx="840999" cy="310598"/>
              </a:xfrm>
              <a:prstGeom prst="rect">
                <a:avLst/>
              </a:prstGeom>
              <a:blipFill rotWithShape="1">
                <a:blip r:embed="rId6"/>
                <a:stretch>
                  <a:fillRect l="-15" t="-187" r="-2522" b="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647564" y="2865994"/>
            <a:ext cx="1655011" cy="148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967495" y="1288214"/>
            <a:ext cx="1655011" cy="307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0137"/>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0" name="Oval 1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1"/>
                <a:stretch>
                  <a:fillRect l="-32" t="-106" r="-16261" b="-531"/>
                </a:stretch>
              </a:blipFill>
            </p:spPr>
            <p:txBody>
              <a:bodyPr/>
              <a:lstStyle/>
              <a:p>
                <a:r>
                  <a:rPr lang="zh-CN" altLang="en-US">
                    <a:noFill/>
                  </a:rPr>
                  <a:t> </a:t>
                </a:r>
              </a:p>
            </p:txBody>
          </p:sp>
        </mc:Fallback>
      </mc:AlternateContent>
      <p:cxnSp>
        <p:nvCxnSpPr>
          <p:cNvPr id="25" name="Straight Arrow Connector 2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67544" y="414908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39073" y="3212976"/>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31656" y="2837261"/>
            <a:ext cx="1179607" cy="207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1259632" y="2935977"/>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1259632" y="2935977"/>
                <a:ext cx="191591" cy="276999"/>
              </a:xfrm>
              <a:prstGeom prst="rect">
                <a:avLst/>
              </a:prstGeom>
              <a:blipFill rotWithShape="1">
                <a:blip r:embed="rId2"/>
                <a:stretch>
                  <a:fillRect l="-223" t="-134" r="-16111" b="-2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259632" y="2470330"/>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1259632" y="2470330"/>
                <a:ext cx="207814" cy="310598"/>
              </a:xfrm>
              <a:prstGeom prst="rect">
                <a:avLst/>
              </a:prstGeom>
              <a:blipFill rotWithShape="1">
                <a:blip r:embed="rId3"/>
                <a:stretch>
                  <a:fillRect l="-205" t="-58" r="-13769"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880123" y="4188756"/>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880123" y="4188756"/>
                <a:ext cx="637419" cy="312458"/>
              </a:xfrm>
              <a:prstGeom prst="rect">
                <a:avLst/>
              </a:prstGeom>
              <a:blipFill rotWithShape="1">
                <a:blip r:embed="rId4"/>
                <a:stretch>
                  <a:fillRect l="-2" t="-95" r="-4101" b="107"/>
                </a:stretch>
              </a:blipFill>
            </p:spPr>
            <p:txBody>
              <a:bodyPr/>
              <a:lstStyle/>
              <a:p>
                <a:r>
                  <a:rPr lang="zh-CN" altLang="en-US">
                    <a:noFill/>
                  </a:rPr>
                  <a:t> </a:t>
                </a:r>
              </a:p>
            </p:txBody>
          </p:sp>
        </mc:Fallback>
      </mc:AlternateContent>
      <p:cxnSp>
        <p:nvCxnSpPr>
          <p:cNvPr id="59" name="Straight Arrow Connector 58"/>
          <p:cNvCxnSpPr/>
          <p:nvPr/>
        </p:nvCxnSpPr>
        <p:spPr>
          <a:xfrm flipH="1" flipV="1">
            <a:off x="877363" y="3117254"/>
            <a:ext cx="1774428" cy="764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flipH="1">
            <a:off x="2684690" y="3580822"/>
            <a:ext cx="4261862" cy="646331"/>
          </a:xfrm>
          <a:prstGeom prst="rect">
            <a:avLst/>
          </a:prstGeom>
          <a:noFill/>
        </p:spPr>
        <p:txBody>
          <a:bodyPr wrap="square" rtlCol="0">
            <a:spAutoFit/>
          </a:bodyPr>
          <a:lstStyle/>
          <a:p>
            <a:r>
              <a:rPr lang="en-GB" dirty="0" smtClean="0"/>
              <a:t>From this position, the body is submitted to a net force radially inward.  </a:t>
            </a:r>
            <a:endParaRPr lang="en-US" dirty="0"/>
          </a:p>
        </p:txBody>
      </p:sp>
      <mc:AlternateContent xmlns:mc="http://schemas.openxmlformats.org/markup-compatibility/2006">
        <mc:Choice xmlns:a14="http://schemas.microsoft.com/office/drawing/2010/main" Requires="a14">
          <p:sp>
            <p:nvSpPr>
              <p:cNvPr id="66" name="TextBox 65"/>
              <p:cNvSpPr txBox="1"/>
              <p:nvPr/>
            </p:nvSpPr>
            <p:spPr>
              <a:xfrm>
                <a:off x="278070" y="372806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278070" y="3728065"/>
                <a:ext cx="189474" cy="276999"/>
              </a:xfrm>
              <a:prstGeom prst="rect">
                <a:avLst/>
              </a:prstGeom>
              <a:blipFill rotWithShape="1">
                <a:blip r:embed="rId1"/>
                <a:stretch>
                  <a:fillRect l="-303" t="-222" r="-15990" b="-4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987824" y="737547"/>
                <a:ext cx="3703834" cy="584775"/>
              </a:xfrm>
              <a:prstGeom prst="rect">
                <a:avLst/>
              </a:prstGeom>
              <a:noFill/>
            </p:spPr>
            <p:txBody>
              <a:bodyPr wrap="none" rtlCol="0">
                <a:spAutoFit/>
              </a:bodyPr>
              <a:lstStyle/>
              <a:p>
                <a:r>
                  <a:rPr lang="en-GB" sz="3200" b="1" dirty="0" smtClean="0"/>
                  <a:t>The normal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𝒏</m:t>
                        </m:r>
                      </m:e>
                    </m:acc>
                  </m:oMath>
                </a14:m>
                <a:r>
                  <a:rPr lang="en-GB" sz="3200" b="1" dirty="0" smtClean="0"/>
                  <a:t> </a:t>
                </a:r>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2987824" y="737547"/>
                <a:ext cx="3703834" cy="584775"/>
              </a:xfrm>
              <a:prstGeom prst="rect">
                <a:avLst/>
              </a:prstGeom>
              <a:blipFill rotWithShape="1">
                <a:blip r:embed="rId1"/>
                <a:stretch>
                  <a:fillRect l="-4" t="-53" r="-2297" b="43"/>
                </a:stretch>
              </a:blipFill>
            </p:spPr>
            <p:txBody>
              <a:bodyPr/>
              <a:lstStyle/>
              <a:p>
                <a:r>
                  <a:rPr lang="zh-CN" altLang="en-US">
                    <a:noFill/>
                  </a:rPr>
                  <a:t> </a:t>
                </a:r>
              </a:p>
            </p:txBody>
          </p:sp>
        </mc:Fallback>
      </mc:AlternateContent>
      <p:sp>
        <p:nvSpPr>
          <p:cNvPr id="8" name="TextBox 7"/>
          <p:cNvSpPr txBox="1"/>
          <p:nvPr/>
        </p:nvSpPr>
        <p:spPr>
          <a:xfrm>
            <a:off x="852716" y="4482134"/>
            <a:ext cx="7974049" cy="646331"/>
          </a:xfrm>
          <a:prstGeom prst="rect">
            <a:avLst/>
          </a:prstGeom>
          <a:noFill/>
        </p:spPr>
        <p:txBody>
          <a:bodyPr wrap="square" rtlCol="0">
            <a:spAutoFit/>
          </a:bodyPr>
          <a:lstStyle/>
          <a:p>
            <a:r>
              <a:rPr lang="en-GB" dirty="0" smtClean="0"/>
              <a:t>An object on a table don’t fall because the table exert a normal force on it. </a:t>
            </a:r>
            <a:endParaRPr lang="en-GB" dirty="0" smtClean="0"/>
          </a:p>
          <a:p>
            <a:endParaRPr lang="en-GB" dirty="0"/>
          </a:p>
        </p:txBody>
      </p:sp>
      <p:sp>
        <p:nvSpPr>
          <p:cNvPr id="9" name="Rectangle 8"/>
          <p:cNvSpPr/>
          <p:nvPr/>
        </p:nvSpPr>
        <p:spPr>
          <a:xfrm>
            <a:off x="2051720" y="2915652"/>
            <a:ext cx="38164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27784" y="3419708"/>
            <a:ext cx="2909771" cy="369332"/>
          </a:xfrm>
          <a:prstGeom prst="rect">
            <a:avLst/>
          </a:prstGeom>
          <a:noFill/>
        </p:spPr>
        <p:txBody>
          <a:bodyPr wrap="none" rtlCol="0">
            <a:spAutoFit/>
          </a:bodyPr>
          <a:lstStyle/>
          <a:p>
            <a:r>
              <a:rPr lang="en-GB" dirty="0" smtClean="0"/>
              <a:t>Surface (for instance a table)</a:t>
            </a:r>
            <a:endParaRPr lang="en-US" dirty="0"/>
          </a:p>
        </p:txBody>
      </p:sp>
      <p:sp>
        <p:nvSpPr>
          <p:cNvPr id="11" name="Rectangle 10"/>
          <p:cNvSpPr/>
          <p:nvPr/>
        </p:nvSpPr>
        <p:spPr>
          <a:xfrm>
            <a:off x="2947784" y="2184748"/>
            <a:ext cx="1944216" cy="72008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4387944" y="1811264"/>
            <a:ext cx="504056" cy="39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92000" y="1457046"/>
            <a:ext cx="832128" cy="923330"/>
          </a:xfrm>
          <a:prstGeom prst="rect">
            <a:avLst/>
          </a:prstGeom>
          <a:noFill/>
        </p:spPr>
        <p:txBody>
          <a:bodyPr wrap="square" rtlCol="0">
            <a:spAutoFit/>
          </a:bodyPr>
          <a:lstStyle/>
          <a:p>
            <a:r>
              <a:rPr lang="en-GB" dirty="0" smtClean="0"/>
              <a:t>Object on the table </a:t>
            </a:r>
            <a:endParaRPr lang="en-US" dirty="0"/>
          </a:p>
        </p:txBody>
      </p:sp>
      <p:cxnSp>
        <p:nvCxnSpPr>
          <p:cNvPr id="16" name="Straight Arrow Connector 15"/>
          <p:cNvCxnSpPr>
            <a:stCxn id="9" idx="0"/>
          </p:cNvCxnSpPr>
          <p:nvPr/>
        </p:nvCxnSpPr>
        <p:spPr>
          <a:xfrm flipV="1">
            <a:off x="3959932" y="1673070"/>
            <a:ext cx="0" cy="124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3615604" y="1816782"/>
                <a:ext cx="194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𝑛</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615604" y="1816782"/>
                <a:ext cx="194733" cy="276999"/>
              </a:xfrm>
              <a:prstGeom prst="rect">
                <a:avLst/>
              </a:prstGeom>
              <a:blipFill rotWithShape="1">
                <a:blip r:embed="rId2"/>
                <a:stretch>
                  <a:fillRect l="-282" t="-17" r="-15805" b="-391"/>
                </a:stretch>
              </a:blipFill>
            </p:spPr>
            <p:txBody>
              <a:bodyPr/>
              <a:lstStyle/>
              <a:p>
                <a:r>
                  <a:rPr lang="zh-CN" altLang="en-US">
                    <a:noFill/>
                  </a:rPr>
                  <a:t> </a:t>
                </a:r>
              </a:p>
            </p:txBody>
          </p:sp>
        </mc:Fallback>
      </mc:AlternateContent>
      <p:cxnSp>
        <p:nvCxnSpPr>
          <p:cNvPr id="20" name="Straight Arrow Connector 19"/>
          <p:cNvCxnSpPr/>
          <p:nvPr/>
        </p:nvCxnSpPr>
        <p:spPr>
          <a:xfrm flipV="1">
            <a:off x="1691680" y="2008960"/>
            <a:ext cx="1656184" cy="285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5291" y="1505329"/>
            <a:ext cx="2521052" cy="646331"/>
          </a:xfrm>
          <a:prstGeom prst="rect">
            <a:avLst/>
          </a:prstGeom>
          <a:noFill/>
        </p:spPr>
        <p:txBody>
          <a:bodyPr wrap="square" rtlCol="0">
            <a:spAutoFit/>
          </a:bodyPr>
          <a:lstStyle/>
          <a:p>
            <a:r>
              <a:rPr lang="en-GB" dirty="0" smtClean="0"/>
              <a:t>Normal force exerted by the table on the object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41693" y="1339446"/>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47564" y="2865994"/>
            <a:ext cx="1655011" cy="148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967495" y="1288214"/>
            <a:ext cx="1655011" cy="307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16632"/>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0" name="Oval 1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1"/>
                <a:stretch>
                  <a:fillRect l="-32" t="-106" r="-16261" b="-531"/>
                </a:stretch>
              </a:blipFill>
            </p:spPr>
            <p:txBody>
              <a:bodyPr/>
              <a:lstStyle/>
              <a:p>
                <a:r>
                  <a:rPr lang="zh-CN" altLang="en-US">
                    <a:noFill/>
                  </a:rPr>
                  <a:t> </a:t>
                </a:r>
              </a:p>
            </p:txBody>
          </p:sp>
        </mc:Fallback>
      </mc:AlternateContent>
      <p:cxnSp>
        <p:nvCxnSpPr>
          <p:cNvPr id="25" name="Straight Arrow Connector 2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4306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161967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619672" y="1864278"/>
                <a:ext cx="191591" cy="276999"/>
              </a:xfrm>
              <a:prstGeom prst="rect">
                <a:avLst/>
              </a:prstGeom>
              <a:blipFill rotWithShape="1">
                <a:blip r:embed="rId2"/>
                <a:stretch>
                  <a:fillRect l="-220" t="-200" r="-16113" b="-2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2123728" y="200426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2123728" y="2004261"/>
                <a:ext cx="207814" cy="310598"/>
              </a:xfrm>
              <a:prstGeom prst="rect">
                <a:avLst/>
              </a:prstGeom>
              <a:blipFill rotWithShape="1">
                <a:blip r:embed="rId3"/>
                <a:stretch>
                  <a:fillRect l="-139" t="-65" r="-13836" b="91"/>
                </a:stretch>
              </a:blipFill>
            </p:spPr>
            <p:txBody>
              <a:bodyPr/>
              <a:lstStyle/>
              <a:p>
                <a:r>
                  <a:rPr lang="zh-CN" altLang="en-US">
                    <a:noFill/>
                  </a:rPr>
                  <a:t> </a:t>
                </a:r>
              </a:p>
            </p:txBody>
          </p:sp>
        </mc:Fallback>
      </mc:AlternateContent>
      <p:cxnSp>
        <p:nvCxnSpPr>
          <p:cNvPr id="27" name="Straight Connector 26"/>
          <p:cNvCxnSpPr>
            <a:endCxn id="6" idx="1"/>
          </p:cNvCxnSpPr>
          <p:nvPr/>
        </p:nvCxnSpPr>
        <p:spPr>
          <a:xfrm flipH="1" flipV="1">
            <a:off x="1031870" y="1771804"/>
            <a:ext cx="941325" cy="1151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51108" y="2079008"/>
            <a:ext cx="45719" cy="369332"/>
          </a:xfrm>
          <a:prstGeom prst="rect">
            <a:avLst/>
          </a:prstGeom>
          <a:noFill/>
        </p:spPr>
        <p:txBody>
          <a:bodyPr wrap="square" rtlCol="0">
            <a:spAutoFit/>
          </a:bodyPr>
          <a:lstStyle/>
          <a:p>
            <a:r>
              <a:rPr lang="en-GB" dirty="0" smtClean="0"/>
              <a:t>R</a:t>
            </a:r>
            <a:endParaRPr lang="en-US" dirty="0"/>
          </a:p>
        </p:txBody>
      </p:sp>
      <p:sp>
        <p:nvSpPr>
          <p:cNvPr id="46" name="Oval 45"/>
          <p:cNvSpPr/>
          <p:nvPr/>
        </p:nvSpPr>
        <p:spPr>
          <a:xfrm>
            <a:off x="467544" y="414908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39073" y="3212976"/>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31656" y="2837261"/>
            <a:ext cx="1179607" cy="207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1259632" y="2935977"/>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1259632" y="2935977"/>
                <a:ext cx="191591" cy="276999"/>
              </a:xfrm>
              <a:prstGeom prst="rect">
                <a:avLst/>
              </a:prstGeom>
              <a:blipFill rotWithShape="1">
                <a:blip r:embed="rId2"/>
                <a:stretch>
                  <a:fillRect l="-223" t="-134" r="-16111" b="-2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259632" y="2470330"/>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1259632" y="2470330"/>
                <a:ext cx="207814" cy="310598"/>
              </a:xfrm>
              <a:prstGeom prst="rect">
                <a:avLst/>
              </a:prstGeom>
              <a:blipFill rotWithShape="1">
                <a:blip r:embed="rId3"/>
                <a:stretch>
                  <a:fillRect l="-205" t="-58" r="-13769"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880123" y="4188756"/>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880123" y="4188756"/>
                <a:ext cx="637419" cy="312458"/>
              </a:xfrm>
              <a:prstGeom prst="rect">
                <a:avLst/>
              </a:prstGeom>
              <a:blipFill rotWithShape="1">
                <a:blip r:embed="rId4"/>
                <a:stretch>
                  <a:fillRect l="-2" t="-95" r="-4101" b="107"/>
                </a:stretch>
              </a:blipFill>
            </p:spPr>
            <p:txBody>
              <a:bodyPr/>
              <a:lstStyle/>
              <a:p>
                <a:r>
                  <a:rPr lang="zh-CN" altLang="en-US">
                    <a:noFill/>
                  </a:rPr>
                  <a:t> </a:t>
                </a:r>
              </a:p>
            </p:txBody>
          </p:sp>
        </mc:Fallback>
      </mc:AlternateContent>
      <p:cxnSp>
        <p:nvCxnSpPr>
          <p:cNvPr id="59" name="Straight Arrow Connector 58"/>
          <p:cNvCxnSpPr/>
          <p:nvPr/>
        </p:nvCxnSpPr>
        <p:spPr>
          <a:xfrm flipH="1" flipV="1">
            <a:off x="877363" y="3117254"/>
            <a:ext cx="1774428" cy="764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flipH="1">
            <a:off x="2684690" y="3580822"/>
            <a:ext cx="4261862" cy="646331"/>
          </a:xfrm>
          <a:prstGeom prst="rect">
            <a:avLst/>
          </a:prstGeom>
          <a:noFill/>
        </p:spPr>
        <p:txBody>
          <a:bodyPr wrap="square" rtlCol="0">
            <a:spAutoFit/>
          </a:bodyPr>
          <a:lstStyle/>
          <a:p>
            <a:r>
              <a:rPr lang="en-GB" dirty="0" smtClean="0"/>
              <a:t>From this position, the body is submitted to a net force radially inward.  </a:t>
            </a:r>
            <a:endParaRPr lang="en-US" dirty="0"/>
          </a:p>
        </p:txBody>
      </p:sp>
      <p:cxnSp>
        <p:nvCxnSpPr>
          <p:cNvPr id="63" name="Straight Arrow Connector 62"/>
          <p:cNvCxnSpPr/>
          <p:nvPr/>
        </p:nvCxnSpPr>
        <p:spPr>
          <a:xfrm flipH="1" flipV="1">
            <a:off x="2116653" y="1493704"/>
            <a:ext cx="1621353" cy="966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818295" y="2290809"/>
            <a:ext cx="5237331" cy="369332"/>
          </a:xfrm>
          <a:prstGeom prst="rect">
            <a:avLst/>
          </a:prstGeom>
          <a:noFill/>
        </p:spPr>
        <p:txBody>
          <a:bodyPr wrap="none" rtlCol="0">
            <a:spAutoFit/>
          </a:bodyPr>
          <a:lstStyle/>
          <a:p>
            <a:r>
              <a:rPr lang="en-GB" dirty="0" smtClean="0"/>
              <a:t>After this position, no net force is exerted to this body </a:t>
            </a:r>
            <a:endParaRPr lang="en-US" dirty="0"/>
          </a:p>
        </p:txBody>
      </p:sp>
      <mc:AlternateContent xmlns:mc="http://schemas.openxmlformats.org/markup-compatibility/2006">
        <mc:Choice xmlns:a14="http://schemas.microsoft.com/office/drawing/2010/main" Requires="a14">
          <p:sp>
            <p:nvSpPr>
              <p:cNvPr id="66" name="TextBox 65"/>
              <p:cNvSpPr txBox="1"/>
              <p:nvPr/>
            </p:nvSpPr>
            <p:spPr>
              <a:xfrm>
                <a:off x="278070" y="372806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278070" y="3728065"/>
                <a:ext cx="189474" cy="276999"/>
              </a:xfrm>
              <a:prstGeom prst="rect">
                <a:avLst/>
              </a:prstGeom>
              <a:blipFill rotWithShape="1">
                <a:blip r:embed="rId1"/>
                <a:stretch>
                  <a:fillRect l="-303" t="-222" r="-15990" b="-416"/>
                </a:stretch>
              </a:blipFill>
            </p:spPr>
            <p:txBody>
              <a:bodyPr/>
              <a:lstStyle/>
              <a:p>
                <a:r>
                  <a:rPr lang="zh-CN" altLang="en-US">
                    <a:noFill/>
                  </a:rPr>
                  <a:t> </a:t>
                </a:r>
              </a:p>
            </p:txBody>
          </p:sp>
        </mc:Fallback>
      </mc:AlternateContent>
      <p:sp>
        <p:nvSpPr>
          <p:cNvPr id="42" name="Oval 41"/>
          <p:cNvSpPr/>
          <p:nvPr/>
        </p:nvSpPr>
        <p:spPr>
          <a:xfrm>
            <a:off x="1811263" y="1106735"/>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H="1">
            <a:off x="1943062" y="1288214"/>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41693" y="1339446"/>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47564" y="2865994"/>
            <a:ext cx="1655011" cy="148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967495" y="1288214"/>
            <a:ext cx="1655011" cy="307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16632"/>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Oval 6"/>
          <p:cNvSpPr/>
          <p:nvPr/>
        </p:nvSpPr>
        <p:spPr>
          <a:xfrm>
            <a:off x="176368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94370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40160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401607" y="980728"/>
                <a:ext cx="189474" cy="276999"/>
              </a:xfrm>
              <a:prstGeom prst="rect">
                <a:avLst/>
              </a:prstGeom>
              <a:blipFill rotWithShape="1">
                <a:blip r:embed="rId1"/>
                <a:stretch>
                  <a:fillRect l="-20" t="-104" r="-16273" b="-534"/>
                </a:stretch>
              </a:blipFill>
            </p:spPr>
            <p:txBody>
              <a:bodyPr/>
              <a:lstStyle/>
              <a:p>
                <a:r>
                  <a:rPr lang="zh-CN" altLang="en-US">
                    <a:noFill/>
                  </a:rPr>
                  <a:t> </a:t>
                </a:r>
              </a:p>
            </p:txBody>
          </p:sp>
        </mc:Fallback>
      </mc:AlternateContent>
      <p:sp>
        <p:nvSpPr>
          <p:cNvPr id="16" name="Oval 15"/>
          <p:cNvSpPr/>
          <p:nvPr/>
        </p:nvSpPr>
        <p:spPr>
          <a:xfrm>
            <a:off x="3262466" y="1044283"/>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1"/>
                <a:stretch>
                  <a:fillRect l="-32" t="-106" r="-16261" b="-531"/>
                </a:stretch>
              </a:blipFill>
            </p:spPr>
            <p:txBody>
              <a:bodyPr/>
              <a:lstStyle/>
              <a:p>
                <a:r>
                  <a:rPr lang="zh-CN" altLang="en-US">
                    <a:noFill/>
                  </a:rPr>
                  <a:t> </a:t>
                </a:r>
              </a:p>
            </p:txBody>
          </p:sp>
        </mc:Fallback>
      </mc:AlternateContent>
      <p:cxnSp>
        <p:nvCxnSpPr>
          <p:cNvPr id="25" name="Straight Arrow Connector 2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4306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161967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619672" y="1864278"/>
                <a:ext cx="191591" cy="276999"/>
              </a:xfrm>
              <a:prstGeom prst="rect">
                <a:avLst/>
              </a:prstGeom>
              <a:blipFill rotWithShape="1">
                <a:blip r:embed="rId2"/>
                <a:stretch>
                  <a:fillRect l="-220" t="-200" r="-16113" b="-209"/>
                </a:stretch>
              </a:blipFill>
            </p:spPr>
            <p:txBody>
              <a:bodyPr/>
              <a:lstStyle/>
              <a:p>
                <a:r>
                  <a:rPr lang="zh-CN" altLang="en-US">
                    <a:noFill/>
                  </a:rPr>
                  <a:t> </a:t>
                </a:r>
              </a:p>
            </p:txBody>
          </p:sp>
        </mc:Fallback>
      </mc:AlternateContent>
      <p:cxnSp>
        <p:nvCxnSpPr>
          <p:cNvPr id="37" name="Straight Arrow Connector 36"/>
          <p:cNvCxnSpPr/>
          <p:nvPr/>
        </p:nvCxnSpPr>
        <p:spPr>
          <a:xfrm flipH="1">
            <a:off x="1943062" y="1288214"/>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2123728" y="200426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2123728" y="2004261"/>
                <a:ext cx="207814" cy="310598"/>
              </a:xfrm>
              <a:prstGeom prst="rect">
                <a:avLst/>
              </a:prstGeom>
              <a:blipFill rotWithShape="1">
                <a:blip r:embed="rId3"/>
                <a:stretch>
                  <a:fillRect l="-139" t="-65" r="-13836" b="91"/>
                </a:stretch>
              </a:blipFill>
            </p:spPr>
            <p:txBody>
              <a:bodyPr/>
              <a:lstStyle/>
              <a:p>
                <a:r>
                  <a:rPr lang="zh-CN" altLang="en-US">
                    <a:noFill/>
                  </a:rPr>
                  <a:t> </a:t>
                </a:r>
              </a:p>
            </p:txBody>
          </p:sp>
        </mc:Fallback>
      </mc:AlternateContent>
      <p:cxnSp>
        <p:nvCxnSpPr>
          <p:cNvPr id="27" name="Straight Connector 26"/>
          <p:cNvCxnSpPr>
            <a:endCxn id="6" idx="1"/>
          </p:cNvCxnSpPr>
          <p:nvPr/>
        </p:nvCxnSpPr>
        <p:spPr>
          <a:xfrm flipH="1" flipV="1">
            <a:off x="1031870" y="1771804"/>
            <a:ext cx="941325" cy="1151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51108" y="2079008"/>
            <a:ext cx="45719" cy="369332"/>
          </a:xfrm>
          <a:prstGeom prst="rect">
            <a:avLst/>
          </a:prstGeom>
          <a:noFill/>
        </p:spPr>
        <p:txBody>
          <a:bodyPr wrap="square" rtlCol="0">
            <a:spAutoFit/>
          </a:bodyPr>
          <a:lstStyle/>
          <a:p>
            <a:r>
              <a:rPr lang="en-GB" dirty="0" smtClean="0"/>
              <a:t>R</a:t>
            </a:r>
            <a:endParaRPr lang="en-US" dirty="0"/>
          </a:p>
        </p:txBody>
      </p:sp>
      <p:sp>
        <p:nvSpPr>
          <p:cNvPr id="45" name="Oval 44"/>
          <p:cNvSpPr/>
          <p:nvPr/>
        </p:nvSpPr>
        <p:spPr>
          <a:xfrm>
            <a:off x="4669160" y="1052555"/>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67544" y="414908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39073" y="3212976"/>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430724" y="1268760"/>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3995936"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995936" y="980728"/>
                <a:ext cx="189474" cy="276999"/>
              </a:xfrm>
              <a:prstGeom prst="rect">
                <a:avLst/>
              </a:prstGeom>
              <a:blipFill rotWithShape="1">
                <a:blip r:embed="rId1"/>
                <a:stretch>
                  <a:fillRect l="-272" t="-104" r="-16021" b="-534"/>
                </a:stretch>
              </a:blipFill>
            </p:spPr>
            <p:txBody>
              <a:bodyPr/>
              <a:lstStyle/>
              <a:p>
                <a:r>
                  <a:rPr lang="zh-CN" altLang="en-US">
                    <a:noFill/>
                  </a:rPr>
                  <a:t> </a:t>
                </a:r>
              </a:p>
            </p:txBody>
          </p:sp>
        </mc:Fallback>
      </mc:AlternateContent>
      <p:cxnSp>
        <p:nvCxnSpPr>
          <p:cNvPr id="50" name="Straight Arrow Connector 49"/>
          <p:cNvCxnSpPr/>
          <p:nvPr/>
        </p:nvCxnSpPr>
        <p:spPr>
          <a:xfrm>
            <a:off x="4870884" y="1268760"/>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5436096"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5436096" y="980728"/>
                <a:ext cx="189474" cy="276999"/>
              </a:xfrm>
              <a:prstGeom prst="rect">
                <a:avLst/>
              </a:prstGeom>
              <a:blipFill rotWithShape="1">
                <a:blip r:embed="rId1"/>
                <a:stretch>
                  <a:fillRect l="-262" t="-104" r="-16031" b="-5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3347864" y="1556792"/>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3347864" y="1556792"/>
                <a:ext cx="637419" cy="312458"/>
              </a:xfrm>
              <a:prstGeom prst="rect">
                <a:avLst/>
              </a:prstGeom>
              <a:blipFill rotWithShape="1">
                <a:blip r:embed="rId4"/>
                <a:stretch>
                  <a:fillRect l="-23" t="-130" r="-4081" b="1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4654661" y="1556792"/>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4654661" y="1556792"/>
                <a:ext cx="637419" cy="312458"/>
              </a:xfrm>
              <a:prstGeom prst="rect">
                <a:avLst/>
              </a:prstGeom>
              <a:blipFill rotWithShape="1">
                <a:blip r:embed="rId4"/>
                <a:stretch>
                  <a:fillRect l="-17" t="-130" r="-4086" b="142"/>
                </a:stretch>
              </a:blipFill>
            </p:spPr>
            <p:txBody>
              <a:bodyPr/>
              <a:lstStyle/>
              <a:p>
                <a:r>
                  <a:rPr lang="zh-CN" altLang="en-US">
                    <a:noFill/>
                  </a:rPr>
                  <a:t> </a:t>
                </a:r>
              </a:p>
            </p:txBody>
          </p:sp>
        </mc:Fallback>
      </mc:AlternateContent>
      <p:cxnSp>
        <p:nvCxnSpPr>
          <p:cNvPr id="54" name="Straight Arrow Connector 53"/>
          <p:cNvCxnSpPr/>
          <p:nvPr/>
        </p:nvCxnSpPr>
        <p:spPr>
          <a:xfrm>
            <a:off x="631656" y="2837261"/>
            <a:ext cx="1179607" cy="207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1259632" y="2935977"/>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1259632" y="2935977"/>
                <a:ext cx="191591" cy="276999"/>
              </a:xfrm>
              <a:prstGeom prst="rect">
                <a:avLst/>
              </a:prstGeom>
              <a:blipFill rotWithShape="1">
                <a:blip r:embed="rId2"/>
                <a:stretch>
                  <a:fillRect l="-223" t="-134" r="-16111" b="-2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259632" y="2470330"/>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1259632" y="2470330"/>
                <a:ext cx="207814" cy="310598"/>
              </a:xfrm>
              <a:prstGeom prst="rect">
                <a:avLst/>
              </a:prstGeom>
              <a:blipFill rotWithShape="1">
                <a:blip r:embed="rId3"/>
                <a:stretch>
                  <a:fillRect l="-205" t="-58" r="-13769"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880123" y="4188756"/>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880123" y="4188756"/>
                <a:ext cx="637419" cy="312458"/>
              </a:xfrm>
              <a:prstGeom prst="rect">
                <a:avLst/>
              </a:prstGeom>
              <a:blipFill rotWithShape="1">
                <a:blip r:embed="rId4"/>
                <a:stretch>
                  <a:fillRect l="-2" t="-95" r="-4101" b="107"/>
                </a:stretch>
              </a:blipFill>
            </p:spPr>
            <p:txBody>
              <a:bodyPr/>
              <a:lstStyle/>
              <a:p>
                <a:r>
                  <a:rPr lang="zh-CN" altLang="en-US">
                    <a:noFill/>
                  </a:rPr>
                  <a:t> </a:t>
                </a:r>
              </a:p>
            </p:txBody>
          </p:sp>
        </mc:Fallback>
      </mc:AlternateContent>
      <p:cxnSp>
        <p:nvCxnSpPr>
          <p:cNvPr id="59" name="Straight Arrow Connector 58"/>
          <p:cNvCxnSpPr/>
          <p:nvPr/>
        </p:nvCxnSpPr>
        <p:spPr>
          <a:xfrm flipH="1" flipV="1">
            <a:off x="877363" y="3117254"/>
            <a:ext cx="1774428" cy="764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flipH="1">
            <a:off x="2684690" y="3580822"/>
            <a:ext cx="4261862" cy="646331"/>
          </a:xfrm>
          <a:prstGeom prst="rect">
            <a:avLst/>
          </a:prstGeom>
          <a:noFill/>
        </p:spPr>
        <p:txBody>
          <a:bodyPr wrap="square" rtlCol="0">
            <a:spAutoFit/>
          </a:bodyPr>
          <a:lstStyle/>
          <a:p>
            <a:r>
              <a:rPr lang="en-GB" dirty="0" smtClean="0"/>
              <a:t>From this position, the body is submitted to a net force radially inward.  </a:t>
            </a:r>
            <a:endParaRPr lang="en-US" dirty="0"/>
          </a:p>
        </p:txBody>
      </p:sp>
      <p:cxnSp>
        <p:nvCxnSpPr>
          <p:cNvPr id="63" name="Straight Arrow Connector 62"/>
          <p:cNvCxnSpPr/>
          <p:nvPr/>
        </p:nvCxnSpPr>
        <p:spPr>
          <a:xfrm flipH="1" flipV="1">
            <a:off x="2116653" y="1493704"/>
            <a:ext cx="1621353" cy="966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818295" y="2290809"/>
            <a:ext cx="5237331" cy="369332"/>
          </a:xfrm>
          <a:prstGeom prst="rect">
            <a:avLst/>
          </a:prstGeom>
          <a:noFill/>
        </p:spPr>
        <p:txBody>
          <a:bodyPr wrap="none" rtlCol="0">
            <a:spAutoFit/>
          </a:bodyPr>
          <a:lstStyle/>
          <a:p>
            <a:r>
              <a:rPr lang="en-GB" dirty="0" smtClean="0"/>
              <a:t>After this position, no net force is exerted to this body </a:t>
            </a:r>
            <a:endParaRPr lang="en-US" dirty="0"/>
          </a:p>
        </p:txBody>
      </p:sp>
      <mc:AlternateContent xmlns:mc="http://schemas.openxmlformats.org/markup-compatibility/2006">
        <mc:Choice xmlns:a14="http://schemas.microsoft.com/office/drawing/2010/main" Requires="a14">
          <p:sp>
            <p:nvSpPr>
              <p:cNvPr id="66" name="TextBox 65"/>
              <p:cNvSpPr txBox="1"/>
              <p:nvPr/>
            </p:nvSpPr>
            <p:spPr>
              <a:xfrm>
                <a:off x="278070" y="372806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278070" y="3728065"/>
                <a:ext cx="189474" cy="276999"/>
              </a:xfrm>
              <a:prstGeom prst="rect">
                <a:avLst/>
              </a:prstGeom>
              <a:blipFill rotWithShape="1">
                <a:blip r:embed="rId1"/>
                <a:stretch>
                  <a:fillRect l="-303" t="-222" r="-15990" b="-4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41693" y="1339446"/>
            <a:ext cx="2664296" cy="295232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47564" y="2865994"/>
            <a:ext cx="1655011" cy="1482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967495" y="1288214"/>
            <a:ext cx="1655011" cy="307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16632"/>
            <a:ext cx="8229600" cy="1143000"/>
          </a:xfrm>
        </p:spPr>
        <p:txBody>
          <a:bodyPr/>
          <a:lstStyle/>
          <a:p>
            <a:r>
              <a:rPr lang="en-GB" sz="2800" dirty="0" smtClean="0"/>
              <a:t>Net force on a body in uniform circular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Oval 6"/>
          <p:cNvSpPr/>
          <p:nvPr/>
        </p:nvSpPr>
        <p:spPr>
          <a:xfrm>
            <a:off x="1763688" y="107219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943708" y="1288214"/>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401607"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401607" y="980728"/>
                <a:ext cx="189474" cy="276999"/>
              </a:xfrm>
              <a:prstGeom prst="rect">
                <a:avLst/>
              </a:prstGeom>
              <a:blipFill rotWithShape="1">
                <a:blip r:embed="rId1"/>
                <a:stretch>
                  <a:fillRect l="-20" t="-104" r="-16273" b="-534"/>
                </a:stretch>
              </a:blipFill>
            </p:spPr>
            <p:txBody>
              <a:bodyPr/>
              <a:lstStyle/>
              <a:p>
                <a:r>
                  <a:rPr lang="zh-CN" altLang="en-US">
                    <a:noFill/>
                  </a:rPr>
                  <a:t> </a:t>
                </a:r>
              </a:p>
            </p:txBody>
          </p:sp>
        </mc:Fallback>
      </mc:AlternateContent>
      <p:sp>
        <p:nvSpPr>
          <p:cNvPr id="16" name="Oval 15"/>
          <p:cNvSpPr/>
          <p:nvPr/>
        </p:nvSpPr>
        <p:spPr>
          <a:xfrm>
            <a:off x="3262466" y="1044283"/>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7544" y="2656366"/>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11560" y="1720262"/>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1520" y="215231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1520" y="2152310"/>
                <a:ext cx="189474" cy="276999"/>
              </a:xfrm>
              <a:prstGeom prst="rect">
                <a:avLst/>
              </a:prstGeom>
              <a:blipFill rotWithShape="1">
                <a:blip r:embed="rId1"/>
                <a:stretch>
                  <a:fillRect l="-32" t="-106" r="-16261" b="-531"/>
                </a:stretch>
              </a:blipFill>
            </p:spPr>
            <p:txBody>
              <a:bodyPr/>
              <a:lstStyle/>
              <a:p>
                <a:r>
                  <a:rPr lang="zh-CN" altLang="en-US">
                    <a:noFill/>
                  </a:rPr>
                  <a:t> </a:t>
                </a:r>
              </a:p>
            </p:txBody>
          </p:sp>
        </mc:Fallback>
      </mc:AlternateContent>
      <p:cxnSp>
        <p:nvCxnSpPr>
          <p:cNvPr id="25" name="Straight Arrow Connector 24"/>
          <p:cNvCxnSpPr/>
          <p:nvPr/>
        </p:nvCxnSpPr>
        <p:spPr>
          <a:xfrm>
            <a:off x="589726" y="2848534"/>
            <a:ext cx="898369" cy="9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43062" y="1251805"/>
            <a:ext cx="24433"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1619672" y="1864278"/>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619672" y="1864278"/>
                <a:ext cx="191591" cy="276999"/>
              </a:xfrm>
              <a:prstGeom prst="rect">
                <a:avLst/>
              </a:prstGeom>
              <a:blipFill rotWithShape="1">
                <a:blip r:embed="rId2"/>
                <a:stretch>
                  <a:fillRect l="-220" t="-200" r="-16113" b="-209"/>
                </a:stretch>
              </a:blipFill>
            </p:spPr>
            <p:txBody>
              <a:bodyPr/>
              <a:lstStyle/>
              <a:p>
                <a:r>
                  <a:rPr lang="zh-CN" altLang="en-US">
                    <a:noFill/>
                  </a:rPr>
                  <a:t> </a:t>
                </a:r>
              </a:p>
            </p:txBody>
          </p:sp>
        </mc:Fallback>
      </mc:AlternateContent>
      <p:cxnSp>
        <p:nvCxnSpPr>
          <p:cNvPr id="37" name="Straight Arrow Connector 36"/>
          <p:cNvCxnSpPr/>
          <p:nvPr/>
        </p:nvCxnSpPr>
        <p:spPr>
          <a:xfrm flipH="1">
            <a:off x="1943062" y="1288214"/>
            <a:ext cx="12217" cy="11410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2123728" y="200426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2123728" y="2004261"/>
                <a:ext cx="207814" cy="310598"/>
              </a:xfrm>
              <a:prstGeom prst="rect">
                <a:avLst/>
              </a:prstGeom>
              <a:blipFill rotWithShape="1">
                <a:blip r:embed="rId3"/>
                <a:stretch>
                  <a:fillRect l="-139" t="-65" r="-13836" b="91"/>
                </a:stretch>
              </a:blipFill>
            </p:spPr>
            <p:txBody>
              <a:bodyPr/>
              <a:lstStyle/>
              <a:p>
                <a:r>
                  <a:rPr lang="zh-CN" altLang="en-US">
                    <a:noFill/>
                  </a:rPr>
                  <a:t> </a:t>
                </a:r>
              </a:p>
            </p:txBody>
          </p:sp>
        </mc:Fallback>
      </mc:AlternateContent>
      <p:cxnSp>
        <p:nvCxnSpPr>
          <p:cNvPr id="27" name="Straight Connector 26"/>
          <p:cNvCxnSpPr>
            <a:endCxn id="6" idx="1"/>
          </p:cNvCxnSpPr>
          <p:nvPr/>
        </p:nvCxnSpPr>
        <p:spPr>
          <a:xfrm flipH="1" flipV="1">
            <a:off x="1031870" y="1771804"/>
            <a:ext cx="941325" cy="1151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51108" y="2079008"/>
            <a:ext cx="45719" cy="369332"/>
          </a:xfrm>
          <a:prstGeom prst="rect">
            <a:avLst/>
          </a:prstGeom>
          <a:noFill/>
        </p:spPr>
        <p:txBody>
          <a:bodyPr wrap="square" rtlCol="0">
            <a:spAutoFit/>
          </a:bodyPr>
          <a:lstStyle/>
          <a:p>
            <a:r>
              <a:rPr lang="en-GB" dirty="0" smtClean="0"/>
              <a:t>R</a:t>
            </a:r>
            <a:endParaRPr lang="en-US" dirty="0"/>
          </a:p>
        </p:txBody>
      </p:sp>
      <mc:AlternateContent xmlns:mc="http://schemas.openxmlformats.org/markup-compatibility/2006">
        <mc:Choice xmlns:a14="http://schemas.microsoft.com/office/drawing/2010/main" Requires="a14">
          <p:sp>
            <p:nvSpPr>
              <p:cNvPr id="36" name="TextBox 35"/>
              <p:cNvSpPr txBox="1"/>
              <p:nvPr/>
            </p:nvSpPr>
            <p:spPr>
              <a:xfrm>
                <a:off x="3334589" y="5462733"/>
                <a:ext cx="1904367"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𝐹</m:t>
                      </m:r>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𝑚</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𝑣</m:t>
                              </m:r>
                            </m:e>
                            <m:sup>
                              <m:r>
                                <a:rPr lang="en-GB" sz="3600" b="0" i="1" smtClean="0">
                                  <a:latin typeface="Cambria Math" panose="02040503050406030204" pitchFamily="18" charset="0"/>
                                </a:rPr>
                                <m:t>2</m:t>
                              </m:r>
                            </m:sup>
                          </m:sSup>
                        </m:num>
                        <m:den>
                          <m:r>
                            <a:rPr lang="en-GB" sz="3600" b="0" i="1" smtClean="0">
                              <a:latin typeface="Cambria Math" panose="02040503050406030204" pitchFamily="18" charset="0"/>
                            </a:rPr>
                            <m:t>𝑅</m:t>
                          </m:r>
                        </m:den>
                      </m:f>
                    </m:oMath>
                  </m:oMathPara>
                </a14:m>
                <a:endParaRPr lang="en-US" sz="3600" dirty="0"/>
              </a:p>
            </p:txBody>
          </p:sp>
        </mc:Choice>
        <mc:Fallback>
          <p:sp>
            <p:nvSpPr>
              <p:cNvPr id="36" name="TextBox 35"/>
              <p:cNvSpPr txBox="1">
                <a:spLocks noRot="1" noChangeAspect="1" noMove="1" noResize="1" noEditPoints="1" noAdjustHandles="1" noChangeArrowheads="1" noChangeShapeType="1" noTextEdit="1"/>
              </p:cNvSpPr>
              <p:nvPr/>
            </p:nvSpPr>
            <p:spPr>
              <a:xfrm>
                <a:off x="3334589" y="5462733"/>
                <a:ext cx="1904367" cy="1107996"/>
              </a:xfrm>
              <a:prstGeom prst="rect">
                <a:avLst/>
              </a:prstGeom>
              <a:blipFill rotWithShape="1">
                <a:blip r:embed="rId4"/>
                <a:stretch>
                  <a:fillRect l="-11" t="-42" r="-1723" b="35"/>
                </a:stretch>
              </a:blipFill>
            </p:spPr>
            <p:txBody>
              <a:bodyPr/>
              <a:lstStyle/>
              <a:p>
                <a:r>
                  <a:rPr lang="zh-CN" altLang="en-US">
                    <a:noFill/>
                  </a:rPr>
                  <a:t> </a:t>
                </a:r>
              </a:p>
            </p:txBody>
          </p:sp>
        </mc:Fallback>
      </mc:AlternateContent>
      <p:sp>
        <p:nvSpPr>
          <p:cNvPr id="43" name="TextBox 42"/>
          <p:cNvSpPr txBox="1"/>
          <p:nvPr/>
        </p:nvSpPr>
        <p:spPr>
          <a:xfrm>
            <a:off x="899592" y="4884191"/>
            <a:ext cx="8084264" cy="369332"/>
          </a:xfrm>
          <a:prstGeom prst="rect">
            <a:avLst/>
          </a:prstGeom>
          <a:noFill/>
        </p:spPr>
        <p:txBody>
          <a:bodyPr wrap="none" rtlCol="0">
            <a:spAutoFit/>
          </a:bodyPr>
          <a:lstStyle/>
          <a:p>
            <a:r>
              <a:rPr lang="en-GB" dirty="0" smtClean="0"/>
              <a:t>This relation is still valid if the body move along a circular arc instead of a full </a:t>
            </a:r>
            <a:r>
              <a:rPr lang="en-GB" dirty="0" smtClean="0"/>
              <a:t>circle:</a:t>
            </a:r>
            <a:endParaRPr lang="en-US" dirty="0"/>
          </a:p>
        </p:txBody>
      </p:sp>
      <p:sp>
        <p:nvSpPr>
          <p:cNvPr id="45" name="Oval 44"/>
          <p:cNvSpPr/>
          <p:nvPr/>
        </p:nvSpPr>
        <p:spPr>
          <a:xfrm>
            <a:off x="4669160" y="1052555"/>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67544" y="4149080"/>
            <a:ext cx="3600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39073" y="3212976"/>
            <a:ext cx="0"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430724" y="1268760"/>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3995936"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995936" y="980728"/>
                <a:ext cx="189474" cy="276999"/>
              </a:xfrm>
              <a:prstGeom prst="rect">
                <a:avLst/>
              </a:prstGeom>
              <a:blipFill rotWithShape="1">
                <a:blip r:embed="rId1"/>
                <a:stretch>
                  <a:fillRect l="-272" t="-104" r="-16021" b="-534"/>
                </a:stretch>
              </a:blipFill>
            </p:spPr>
            <p:txBody>
              <a:bodyPr/>
              <a:lstStyle/>
              <a:p>
                <a:r>
                  <a:rPr lang="zh-CN" altLang="en-US">
                    <a:noFill/>
                  </a:rPr>
                  <a:t> </a:t>
                </a:r>
              </a:p>
            </p:txBody>
          </p:sp>
        </mc:Fallback>
      </mc:AlternateContent>
      <p:cxnSp>
        <p:nvCxnSpPr>
          <p:cNvPr id="50" name="Straight Arrow Connector 49"/>
          <p:cNvCxnSpPr/>
          <p:nvPr/>
        </p:nvCxnSpPr>
        <p:spPr>
          <a:xfrm>
            <a:off x="4870884" y="1268760"/>
            <a:ext cx="9252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5436096" y="98072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5436096" y="980728"/>
                <a:ext cx="189474" cy="276999"/>
              </a:xfrm>
              <a:prstGeom prst="rect">
                <a:avLst/>
              </a:prstGeom>
              <a:blipFill rotWithShape="1">
                <a:blip r:embed="rId1"/>
                <a:stretch>
                  <a:fillRect l="-262" t="-104" r="-16031" b="-5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3347864" y="1556792"/>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3347864" y="1556792"/>
                <a:ext cx="637419" cy="312458"/>
              </a:xfrm>
              <a:prstGeom prst="rect">
                <a:avLst/>
              </a:prstGeom>
              <a:blipFill rotWithShape="1">
                <a:blip r:embed="rId5"/>
                <a:stretch>
                  <a:fillRect l="-23" t="-130" r="-4081" b="1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4654661" y="1556792"/>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4654661" y="1556792"/>
                <a:ext cx="637419" cy="312458"/>
              </a:xfrm>
              <a:prstGeom prst="rect">
                <a:avLst/>
              </a:prstGeom>
              <a:blipFill rotWithShape="1">
                <a:blip r:embed="rId5"/>
                <a:stretch>
                  <a:fillRect l="-17" t="-130" r="-4086" b="142"/>
                </a:stretch>
              </a:blipFill>
            </p:spPr>
            <p:txBody>
              <a:bodyPr/>
              <a:lstStyle/>
              <a:p>
                <a:r>
                  <a:rPr lang="zh-CN" altLang="en-US">
                    <a:noFill/>
                  </a:rPr>
                  <a:t> </a:t>
                </a:r>
              </a:p>
            </p:txBody>
          </p:sp>
        </mc:Fallback>
      </mc:AlternateContent>
      <p:cxnSp>
        <p:nvCxnSpPr>
          <p:cNvPr id="54" name="Straight Arrow Connector 53"/>
          <p:cNvCxnSpPr/>
          <p:nvPr/>
        </p:nvCxnSpPr>
        <p:spPr>
          <a:xfrm>
            <a:off x="631656" y="2837261"/>
            <a:ext cx="1179607" cy="207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1259632" y="2935977"/>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𝑎</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1259632" y="2935977"/>
                <a:ext cx="191591" cy="276999"/>
              </a:xfrm>
              <a:prstGeom prst="rect">
                <a:avLst/>
              </a:prstGeom>
              <a:blipFill rotWithShape="1">
                <a:blip r:embed="rId2"/>
                <a:stretch>
                  <a:fillRect l="-223" t="-134" r="-16111" b="-2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259632" y="2470330"/>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1259632" y="2470330"/>
                <a:ext cx="207814" cy="310598"/>
              </a:xfrm>
              <a:prstGeom prst="rect">
                <a:avLst/>
              </a:prstGeom>
              <a:blipFill rotWithShape="1">
                <a:blip r:embed="rId3"/>
                <a:stretch>
                  <a:fillRect l="-205" t="-58" r="-13769"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880123" y="4188756"/>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𝐹</m:t>
                          </m:r>
                        </m:e>
                      </m:acc>
                      <m:r>
                        <a:rPr lang="en-GB" b="0" i="1" smtClean="0">
                          <a:solidFill>
                            <a:srgbClr val="00B050"/>
                          </a:solidFill>
                          <a:latin typeface="Cambria Math" panose="02040503050406030204" pitchFamily="18" charset="0"/>
                        </a:rPr>
                        <m:t>=</m:t>
                      </m:r>
                      <m:acc>
                        <m:accPr>
                          <m:chr m:val="⃗"/>
                          <m:ctrlPr>
                            <a:rPr lang="en-GB" b="0"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0</m:t>
                          </m:r>
                        </m:e>
                      </m:acc>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880123" y="4188756"/>
                <a:ext cx="637419" cy="312458"/>
              </a:xfrm>
              <a:prstGeom prst="rect">
                <a:avLst/>
              </a:prstGeom>
              <a:blipFill rotWithShape="1">
                <a:blip r:embed="rId5"/>
                <a:stretch>
                  <a:fillRect l="-2" t="-95" r="-4101" b="107"/>
                </a:stretch>
              </a:blipFill>
            </p:spPr>
            <p:txBody>
              <a:bodyPr/>
              <a:lstStyle/>
              <a:p>
                <a:r>
                  <a:rPr lang="zh-CN" altLang="en-US">
                    <a:noFill/>
                  </a:rPr>
                  <a:t> </a:t>
                </a:r>
              </a:p>
            </p:txBody>
          </p:sp>
        </mc:Fallback>
      </mc:AlternateContent>
      <p:cxnSp>
        <p:nvCxnSpPr>
          <p:cNvPr id="59" name="Straight Arrow Connector 58"/>
          <p:cNvCxnSpPr/>
          <p:nvPr/>
        </p:nvCxnSpPr>
        <p:spPr>
          <a:xfrm flipH="1" flipV="1">
            <a:off x="877363" y="3117254"/>
            <a:ext cx="1774428" cy="764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flipH="1">
            <a:off x="2684690" y="3580822"/>
            <a:ext cx="4261862" cy="646331"/>
          </a:xfrm>
          <a:prstGeom prst="rect">
            <a:avLst/>
          </a:prstGeom>
          <a:noFill/>
        </p:spPr>
        <p:txBody>
          <a:bodyPr wrap="square" rtlCol="0">
            <a:spAutoFit/>
          </a:bodyPr>
          <a:lstStyle/>
          <a:p>
            <a:r>
              <a:rPr lang="en-GB" dirty="0" smtClean="0"/>
              <a:t>From this position, the body is submitted to a net force radially inward.  </a:t>
            </a:r>
            <a:endParaRPr lang="en-US" dirty="0"/>
          </a:p>
        </p:txBody>
      </p:sp>
      <p:cxnSp>
        <p:nvCxnSpPr>
          <p:cNvPr id="63" name="Straight Arrow Connector 62"/>
          <p:cNvCxnSpPr/>
          <p:nvPr/>
        </p:nvCxnSpPr>
        <p:spPr>
          <a:xfrm flipH="1" flipV="1">
            <a:off x="2116653" y="1493704"/>
            <a:ext cx="1621353" cy="966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818295" y="2290809"/>
            <a:ext cx="5237331" cy="369332"/>
          </a:xfrm>
          <a:prstGeom prst="rect">
            <a:avLst/>
          </a:prstGeom>
          <a:noFill/>
        </p:spPr>
        <p:txBody>
          <a:bodyPr wrap="none" rtlCol="0">
            <a:spAutoFit/>
          </a:bodyPr>
          <a:lstStyle/>
          <a:p>
            <a:r>
              <a:rPr lang="en-GB" dirty="0" smtClean="0"/>
              <a:t>After this position, no net force is exerted to this body </a:t>
            </a:r>
            <a:endParaRPr lang="en-US" dirty="0"/>
          </a:p>
        </p:txBody>
      </p:sp>
      <mc:AlternateContent xmlns:mc="http://schemas.openxmlformats.org/markup-compatibility/2006">
        <mc:Choice xmlns:a14="http://schemas.microsoft.com/office/drawing/2010/main" Requires="a14">
          <p:sp>
            <p:nvSpPr>
              <p:cNvPr id="66" name="TextBox 65"/>
              <p:cNvSpPr txBox="1"/>
              <p:nvPr/>
            </p:nvSpPr>
            <p:spPr>
              <a:xfrm>
                <a:off x="278070" y="372806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278070" y="3728065"/>
                <a:ext cx="189474" cy="276999"/>
              </a:xfrm>
              <a:prstGeom prst="rect">
                <a:avLst/>
              </a:prstGeom>
              <a:blipFill rotWithShape="1">
                <a:blip r:embed="rId1"/>
                <a:stretch>
                  <a:fillRect l="-303" t="-222" r="-15990" b="-4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248376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503757" y="5011968"/>
                <a:ext cx="8495262" cy="1815882"/>
              </a:xfrm>
              <a:prstGeom prst="rect">
                <a:avLst/>
              </a:prstGeom>
              <a:noFill/>
            </p:spPr>
            <p:txBody>
              <a:bodyPr wrap="square" rtlCol="0">
                <a:spAutoFit/>
              </a:bodyPr>
              <a:lstStyle/>
              <a:p>
                <a:r>
                  <a:rPr lang="en-GB" sz="1600" dirty="0" smtClean="0"/>
                  <a:t>The conical pendulum (mass m) has a uniform circular motion. Please to describe the x- and y- components of each force exerted, and the x- and y- components of the net force. Then, describe the magnitude of the tension force </a:t>
                </a:r>
                <a14:m>
                  <m:oMath xmlns:m="http://schemas.openxmlformats.org/officeDocument/2006/math">
                    <m:r>
                      <a:rPr lang="en-GB" sz="1600" b="0" i="1" smtClean="0">
                        <a:latin typeface="Cambria Math" panose="02040503050406030204" pitchFamily="18" charset="0"/>
                      </a:rPr>
                      <m:t>𝑇</m:t>
                    </m:r>
                  </m:oMath>
                </a14:m>
                <a:r>
                  <a:rPr lang="en-GB" sz="1600" dirty="0" smtClean="0"/>
                  <a:t> in respect with the mass m and the angle </a:t>
                </a:r>
                <a14:m>
                  <m:oMath xmlns:m="http://schemas.openxmlformats.org/officeDocument/2006/math">
                    <m:r>
                      <a:rPr lang="en-GB" sz="1600" i="1" smtClean="0">
                        <a:latin typeface="Cambria Math" panose="02040503050406030204" pitchFamily="18" charset="0"/>
                        <a:ea typeface="Cambria Math" panose="02040503050406030204" pitchFamily="18" charset="0"/>
                      </a:rPr>
                      <m:t>𝛽</m:t>
                    </m:r>
                  </m:oMath>
                </a14:m>
                <a:r>
                  <a:rPr lang="en-GB" sz="1600" dirty="0" smtClean="0"/>
                  <a:t>, </a:t>
                </a:r>
                <a:r>
                  <a:rPr lang="en-GB" sz="1600" dirty="0"/>
                  <a:t>and the gravitational acceleration g.  </a:t>
                </a:r>
                <a:r>
                  <a:rPr lang="en-GB" sz="1600" dirty="0" smtClean="0"/>
                  <a:t> Finally, describe the acceleration of the pendulum </a:t>
                </a:r>
                <a14:m>
                  <m:oMath xmlns:m="http://schemas.openxmlformats.org/officeDocument/2006/math">
                    <m:r>
                      <a:rPr lang="en-GB" sz="1600" b="0" i="1" smtClean="0">
                        <a:latin typeface="Cambria Math" panose="02040503050406030204" pitchFamily="18" charset="0"/>
                      </a:rPr>
                      <m:t>𝑎</m:t>
                    </m:r>
                  </m:oMath>
                </a14:m>
                <a:r>
                  <a:rPr lang="en-GB" sz="1600" dirty="0" smtClean="0"/>
                  <a:t> in respect with the angle </a:t>
                </a:r>
                <a14:m>
                  <m:oMath xmlns:m="http://schemas.openxmlformats.org/officeDocument/2006/math">
                    <m:r>
                      <a:rPr lang="en-GB" sz="1600" i="1" smtClean="0">
                        <a:latin typeface="Cambria Math" panose="02040503050406030204" pitchFamily="18" charset="0"/>
                        <a:ea typeface="Cambria Math" panose="02040503050406030204" pitchFamily="18" charset="0"/>
                      </a:rPr>
                      <m:t>𝛽</m:t>
                    </m:r>
                  </m:oMath>
                </a14:m>
                <a:r>
                  <a:rPr lang="en-GB" sz="1600" dirty="0" smtClean="0"/>
                  <a:t> and g. </a:t>
                </a:r>
                <a:r>
                  <a:rPr lang="en-GB" sz="1600" b="1" dirty="0" smtClean="0"/>
                  <a:t>5 minutes.</a:t>
                </a:r>
                <a:endParaRPr lang="en-GB" sz="1600" b="1" dirty="0"/>
              </a:p>
              <a:p>
                <a:endParaRPr lang="en-GB" sz="1600" dirty="0" smtClean="0"/>
              </a:p>
              <a:p>
                <a:r>
                  <a:rPr lang="en-US" sz="1600" dirty="0" smtClean="0"/>
                  <a:t>All friction is ignored (the only forces exerted on the pendulum are the tension force and the weight)</a:t>
                </a:r>
                <a:endParaRPr lang="en-US" sz="1600" dirty="0"/>
              </a:p>
            </p:txBody>
          </p:sp>
        </mc:Choice>
        <mc:Fallback>
          <p:sp>
            <p:nvSpPr>
              <p:cNvPr id="5" name="TextBox 4"/>
              <p:cNvSpPr txBox="1">
                <a:spLocks noRot="1" noChangeAspect="1" noMove="1" noResize="1" noEditPoints="1" noAdjustHandles="1" noChangeArrowheads="1" noChangeShapeType="1" noTextEdit="1"/>
              </p:cNvSpPr>
              <p:nvPr/>
            </p:nvSpPr>
            <p:spPr>
              <a:xfrm>
                <a:off x="503757" y="5011968"/>
                <a:ext cx="8495262" cy="1815882"/>
              </a:xfrm>
              <a:prstGeom prst="rect">
                <a:avLst/>
              </a:prstGeom>
              <a:blipFill rotWithShape="1">
                <a:blip r:embed="rId1"/>
                <a:stretch>
                  <a:fillRect l="-2" t="-30" r="5" b="18"/>
                </a:stretch>
              </a:blipFill>
            </p:spPr>
            <p:txBody>
              <a:bodyPr/>
              <a:lstStyle/>
              <a:p>
                <a:r>
                  <a:rPr lang="zh-CN" altLang="en-US">
                    <a:noFill/>
                  </a:rPr>
                  <a:t> </a:t>
                </a:r>
              </a:p>
            </p:txBody>
          </p:sp>
        </mc:Fallback>
      </mc:AlternateContent>
      <p:cxnSp>
        <p:nvCxnSpPr>
          <p:cNvPr id="7" name="Straight Connector 6"/>
          <p:cNvCxnSpPr>
            <a:endCxn id="13" idx="1"/>
          </p:cNvCxnSpPr>
          <p:nvPr/>
        </p:nvCxnSpPr>
        <p:spPr>
          <a:xfrm>
            <a:off x="385192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9979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192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36408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464400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550810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10717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107170" y="2480122"/>
                <a:ext cx="355289" cy="552331"/>
              </a:xfrm>
              <a:prstGeom prst="rect">
                <a:avLst/>
              </a:prstGeom>
              <a:blipFill rotWithShape="1">
                <a:blip r:embed="rId2"/>
                <a:stretch>
                  <a:fillRect l="-141" t="-81" r="-1734"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72412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724128" y="3626179"/>
                <a:ext cx="1152128" cy="369332"/>
              </a:xfrm>
              <a:prstGeom prst="rect">
                <a:avLst/>
              </a:prstGeom>
              <a:blipFill rotWithShape="1">
                <a:blip r:embed="rId3"/>
                <a:stretch>
                  <a:fillRect l="-21" t="-89" r="41"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56777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567777" y="4377747"/>
                <a:ext cx="470385" cy="553998"/>
              </a:xfrm>
              <a:prstGeom prst="rect">
                <a:avLst/>
              </a:prstGeom>
              <a:blipFill rotWithShape="1">
                <a:blip r:embed="rId4"/>
                <a:stretch>
                  <a:fillRect l="-21" t="-10" r="124"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546245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804240" y="3810845"/>
            <a:ext cx="717730" cy="25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461611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616112" y="3642187"/>
                <a:ext cx="188128" cy="276999"/>
              </a:xfrm>
              <a:prstGeom prst="rect">
                <a:avLst/>
              </a:prstGeom>
              <a:blipFill rotWithShape="1">
                <a:blip r:embed="rId5"/>
                <a:stretch>
                  <a:fillRect l="-158" t="-167" r="-15955"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553600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536000" y="2851484"/>
                <a:ext cx="191526" cy="276999"/>
              </a:xfrm>
              <a:prstGeom prst="rect">
                <a:avLst/>
              </a:prstGeom>
              <a:blipFill rotWithShape="1">
                <a:blip r:embed="rId6"/>
                <a:stretch>
                  <a:fillRect l="-37" t="-121" r="-16337" b="171"/>
                </a:stretch>
              </a:blipFill>
            </p:spPr>
            <p:txBody>
              <a:bodyPr/>
              <a:lstStyle/>
              <a:p>
                <a:r>
                  <a:rPr lang="zh-CN" altLang="en-US">
                    <a:noFill/>
                  </a:rPr>
                  <a:t> </a:t>
                </a:r>
              </a:p>
            </p:txBody>
          </p:sp>
        </mc:Fallback>
      </mc:AlternateContent>
      <p:sp>
        <p:nvSpPr>
          <p:cNvPr id="35" name="Freeform 34"/>
          <p:cNvSpPr/>
          <p:nvPr/>
        </p:nvSpPr>
        <p:spPr>
          <a:xfrm>
            <a:off x="386618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403173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4031737" y="1777380"/>
                <a:ext cx="204158" cy="276999"/>
              </a:xfrm>
              <a:prstGeom prst="rect">
                <a:avLst/>
              </a:prstGeom>
              <a:blipFill rotWithShape="1">
                <a:blip r:embed="rId7"/>
                <a:stretch>
                  <a:fillRect l="-60" t="-5" r="-14712"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248376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323034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3230348" y="3503687"/>
                <a:ext cx="211917" cy="276999"/>
              </a:xfrm>
              <a:prstGeom prst="rect">
                <a:avLst/>
              </a:prstGeom>
              <a:blipFill rotWithShape="1">
                <a:blip r:embed="rId8"/>
                <a:stretch>
                  <a:fillRect l="-49" t="-142" r="-14116" b="19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3" name="TextBox 32"/>
          <p:cNvSpPr txBox="1"/>
          <p:nvPr/>
        </p:nvSpPr>
        <p:spPr>
          <a:xfrm>
            <a:off x="2261986" y="1592714"/>
            <a:ext cx="1678665" cy="369332"/>
          </a:xfrm>
          <a:prstGeom prst="rect">
            <a:avLst/>
          </a:prstGeom>
          <a:noFill/>
        </p:spPr>
        <p:txBody>
          <a:bodyPr wrap="none" rtlCol="0">
            <a:spAutoFit/>
          </a:bodyPr>
          <a:lstStyle/>
          <a:p>
            <a:r>
              <a:rPr lang="en-GB" dirty="0"/>
              <a:t>r</a:t>
            </a:r>
            <a:r>
              <a:rPr lang="en-GB" dirty="0" smtClean="0"/>
              <a:t>ope of length L</a:t>
            </a:r>
            <a:endParaRPr lang="en-US" dirty="0"/>
          </a:p>
        </p:txBody>
      </p:sp>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flipH="1">
                <a:off x="4618067" y="728159"/>
                <a:ext cx="2114521" cy="369332"/>
              </a:xfrm>
              <a:prstGeom prst="rect">
                <a:avLst/>
              </a:prstGeom>
              <a:noFill/>
            </p:spPr>
            <p:txBody>
              <a:bodyPr wrap="square" rtlCol="0">
                <a:spAutoFit/>
              </a:bodyPr>
              <a:lstStyle/>
              <a:p>
                <a:r>
                  <a:rPr lang="en-GB" dirty="0" smtClean="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18067" y="728159"/>
                <a:ext cx="2114521" cy="369332"/>
              </a:xfrm>
              <a:prstGeom prst="rect">
                <a:avLst/>
              </a:prstGeom>
              <a:blipFill rotWithShape="1">
                <a:blip r:embed="rId8"/>
                <a:stretch>
                  <a:fillRect l="-16" t="-122" r="1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76235" y="1110329"/>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76235" y="1110329"/>
                <a:ext cx="755976" cy="276999"/>
              </a:xfrm>
              <a:prstGeom prst="rect">
                <a:avLst/>
              </a:prstGeom>
              <a:blipFill rotWithShape="1">
                <a:blip r:embed="rId9"/>
                <a:stretch>
                  <a:fillRect l="-53" t="-126" r="-4608" b="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810646" y="1490456"/>
                <a:ext cx="114749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𝑚𝑔</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810646" y="1490456"/>
                <a:ext cx="1147494" cy="298928"/>
              </a:xfrm>
              <a:prstGeom prst="rect">
                <a:avLst/>
              </a:prstGeom>
              <a:blipFill rotWithShape="1">
                <a:blip r:embed="rId10"/>
                <a:stretch>
                  <a:fillRect l="-45" t="-37" r="-2109" b="19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3" name="TextBox 32"/>
          <p:cNvSpPr txBox="1"/>
          <p:nvPr/>
        </p:nvSpPr>
        <p:spPr>
          <a:xfrm>
            <a:off x="2261986" y="1592714"/>
            <a:ext cx="1678665" cy="369332"/>
          </a:xfrm>
          <a:prstGeom prst="rect">
            <a:avLst/>
          </a:prstGeom>
          <a:noFill/>
        </p:spPr>
        <p:txBody>
          <a:bodyPr wrap="none" rtlCol="0">
            <a:spAutoFit/>
          </a:bodyPr>
          <a:lstStyle/>
          <a:p>
            <a:r>
              <a:rPr lang="en-GB" dirty="0"/>
              <a:t>r</a:t>
            </a:r>
            <a:r>
              <a:rPr lang="en-GB" dirty="0" smtClean="0"/>
              <a:t>ope of length L</a:t>
            </a:r>
            <a:endParaRPr lang="en-US" dirty="0"/>
          </a:p>
        </p:txBody>
      </p:sp>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flipH="1">
                <a:off x="4618067" y="728159"/>
                <a:ext cx="2114521" cy="369332"/>
              </a:xfrm>
              <a:prstGeom prst="rect">
                <a:avLst/>
              </a:prstGeom>
              <a:noFill/>
            </p:spPr>
            <p:txBody>
              <a:bodyPr wrap="square" rtlCol="0">
                <a:spAutoFit/>
              </a:bodyPr>
              <a:lstStyle/>
              <a:p>
                <a:r>
                  <a:rPr lang="en-GB" dirty="0" smtClean="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18067" y="728159"/>
                <a:ext cx="2114521" cy="369332"/>
              </a:xfrm>
              <a:prstGeom prst="rect">
                <a:avLst/>
              </a:prstGeom>
              <a:blipFill rotWithShape="1">
                <a:blip r:embed="rId8"/>
                <a:stretch>
                  <a:fillRect l="-16" t="-122" r="1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76235" y="1110329"/>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76235" y="1110329"/>
                <a:ext cx="755976" cy="276999"/>
              </a:xfrm>
              <a:prstGeom prst="rect">
                <a:avLst/>
              </a:prstGeom>
              <a:blipFill rotWithShape="1">
                <a:blip r:embed="rId9"/>
                <a:stretch>
                  <a:fillRect l="-53" t="-126" r="-4608" b="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810646" y="1490456"/>
                <a:ext cx="114749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𝑚𝑔</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810646" y="1490456"/>
                <a:ext cx="1147494" cy="298928"/>
              </a:xfrm>
              <a:prstGeom prst="rect">
                <a:avLst/>
              </a:prstGeom>
              <a:blipFill rotWithShape="1">
                <a:blip r:embed="rId10"/>
                <a:stretch>
                  <a:fillRect l="-45" t="-37" r="-2109"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flipH="1">
                <a:off x="4735364" y="1807837"/>
                <a:ext cx="2114521" cy="402931"/>
              </a:xfrm>
              <a:prstGeom prst="rect">
                <a:avLst/>
              </a:prstGeom>
              <a:noFill/>
            </p:spPr>
            <p:txBody>
              <a:bodyPr wrap="square" rtlCol="0">
                <a:spAutoFit/>
              </a:bodyPr>
              <a:lstStyle/>
              <a:p>
                <a:r>
                  <a:rPr lang="en-GB" dirty="0" smtClean="0"/>
                  <a:t>Tension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𝑇</m:t>
                        </m:r>
                      </m:e>
                    </m:acc>
                  </m:oMath>
                </a14:m>
                <a:r>
                  <a:rPr lang="en-GB" dirty="0" smtClean="0"/>
                  <a:t>: </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flipH="1">
                <a:off x="4735364" y="1807837"/>
                <a:ext cx="2114521" cy="402931"/>
              </a:xfrm>
              <a:prstGeom prst="rect">
                <a:avLst/>
              </a:prstGeom>
              <a:blipFill rotWithShape="1">
                <a:blip r:embed="rId11"/>
                <a:stretch>
                  <a:fillRect l="-8" t="-156" r="7"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28498" y="2215323"/>
                <a:ext cx="12368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828498" y="2215323"/>
                <a:ext cx="1236877" cy="276999"/>
              </a:xfrm>
              <a:prstGeom prst="rect">
                <a:avLst/>
              </a:prstGeom>
              <a:blipFill rotWithShape="1">
                <a:blip r:embed="rId12"/>
                <a:stretch>
                  <a:fillRect l="-48" t="-160" r="-1193" b="2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805308" y="2619672"/>
                <a:ext cx="127496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805308" y="2619672"/>
                <a:ext cx="1274964" cy="298928"/>
              </a:xfrm>
              <a:prstGeom prst="rect">
                <a:avLst/>
              </a:prstGeom>
              <a:blipFill rotWithShape="1">
                <a:blip r:embed="rId13"/>
                <a:stretch>
                  <a:fillRect l="-21" t="-99" r="-1184" b="4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3" name="TextBox 32"/>
          <p:cNvSpPr txBox="1"/>
          <p:nvPr/>
        </p:nvSpPr>
        <p:spPr>
          <a:xfrm>
            <a:off x="2261986" y="1592714"/>
            <a:ext cx="1678665" cy="369332"/>
          </a:xfrm>
          <a:prstGeom prst="rect">
            <a:avLst/>
          </a:prstGeom>
          <a:noFill/>
        </p:spPr>
        <p:txBody>
          <a:bodyPr wrap="none" rtlCol="0">
            <a:spAutoFit/>
          </a:bodyPr>
          <a:lstStyle/>
          <a:p>
            <a:r>
              <a:rPr lang="en-GB" dirty="0"/>
              <a:t>r</a:t>
            </a:r>
            <a:r>
              <a:rPr lang="en-GB" dirty="0" smtClean="0"/>
              <a:t>ope of length L</a:t>
            </a:r>
            <a:endParaRPr lang="en-US" dirty="0"/>
          </a:p>
        </p:txBody>
      </p:sp>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p:sp>
        <p:nvSpPr>
          <p:cNvPr id="3" name="TextBox 2"/>
          <p:cNvSpPr txBox="1"/>
          <p:nvPr/>
        </p:nvSpPr>
        <p:spPr>
          <a:xfrm>
            <a:off x="4828933" y="3033005"/>
            <a:ext cx="3230436" cy="369332"/>
          </a:xfrm>
          <a:prstGeom prst="rect">
            <a:avLst/>
          </a:prstGeom>
          <a:noFill/>
        </p:spPr>
        <p:txBody>
          <a:bodyPr wrap="none" rtlCol="0">
            <a:spAutoFit/>
          </a:bodyPr>
          <a:lstStyle/>
          <a:p>
            <a:r>
              <a:rPr lang="en-GB" dirty="0" smtClean="0"/>
              <a:t>Using the Newton’s second law: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4618067" y="728159"/>
                <a:ext cx="2114521" cy="369332"/>
              </a:xfrm>
              <a:prstGeom prst="rect">
                <a:avLst/>
              </a:prstGeom>
              <a:noFill/>
            </p:spPr>
            <p:txBody>
              <a:bodyPr wrap="square" rtlCol="0">
                <a:spAutoFit/>
              </a:bodyPr>
              <a:lstStyle/>
              <a:p>
                <a:r>
                  <a:rPr lang="en-GB" dirty="0" smtClean="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18067" y="728159"/>
                <a:ext cx="2114521" cy="369332"/>
              </a:xfrm>
              <a:prstGeom prst="rect">
                <a:avLst/>
              </a:prstGeom>
              <a:blipFill rotWithShape="1">
                <a:blip r:embed="rId8"/>
                <a:stretch>
                  <a:fillRect l="-16" t="-122" r="1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76235" y="1110329"/>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76235" y="1110329"/>
                <a:ext cx="755976" cy="276999"/>
              </a:xfrm>
              <a:prstGeom prst="rect">
                <a:avLst/>
              </a:prstGeom>
              <a:blipFill rotWithShape="1">
                <a:blip r:embed="rId9"/>
                <a:stretch>
                  <a:fillRect l="-53" t="-126" r="-4608" b="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810646" y="1490456"/>
                <a:ext cx="114749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𝑚𝑔</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810646" y="1490456"/>
                <a:ext cx="1147494" cy="298928"/>
              </a:xfrm>
              <a:prstGeom prst="rect">
                <a:avLst/>
              </a:prstGeom>
              <a:blipFill rotWithShape="1">
                <a:blip r:embed="rId10"/>
                <a:stretch>
                  <a:fillRect l="-45" t="-37" r="-2109"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flipH="1">
                <a:off x="4735364" y="1807837"/>
                <a:ext cx="2114521" cy="402931"/>
              </a:xfrm>
              <a:prstGeom prst="rect">
                <a:avLst/>
              </a:prstGeom>
              <a:noFill/>
            </p:spPr>
            <p:txBody>
              <a:bodyPr wrap="square" rtlCol="0">
                <a:spAutoFit/>
              </a:bodyPr>
              <a:lstStyle/>
              <a:p>
                <a:r>
                  <a:rPr lang="en-GB" dirty="0" smtClean="0"/>
                  <a:t>Tension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𝑇</m:t>
                        </m:r>
                      </m:e>
                    </m:acc>
                  </m:oMath>
                </a14:m>
                <a:r>
                  <a:rPr lang="en-GB" dirty="0" smtClean="0"/>
                  <a:t>: </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flipH="1">
                <a:off x="4735364" y="1807837"/>
                <a:ext cx="2114521" cy="402931"/>
              </a:xfrm>
              <a:prstGeom prst="rect">
                <a:avLst/>
              </a:prstGeom>
              <a:blipFill rotWithShape="1">
                <a:blip r:embed="rId11"/>
                <a:stretch>
                  <a:fillRect l="-8" t="-156" r="7"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28498" y="2215323"/>
                <a:ext cx="12368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828498" y="2215323"/>
                <a:ext cx="1236877" cy="276999"/>
              </a:xfrm>
              <a:prstGeom prst="rect">
                <a:avLst/>
              </a:prstGeom>
              <a:blipFill rotWithShape="1">
                <a:blip r:embed="rId12"/>
                <a:stretch>
                  <a:fillRect l="-48" t="-160" r="-1193" b="2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805308" y="2619672"/>
                <a:ext cx="127496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805308" y="2619672"/>
                <a:ext cx="1274964" cy="298928"/>
              </a:xfrm>
              <a:prstGeom prst="rect">
                <a:avLst/>
              </a:prstGeom>
              <a:blipFill rotWithShape="1">
                <a:blip r:embed="rId13"/>
                <a:stretch>
                  <a:fillRect l="-21" t="-99" r="-1184" b="47"/>
                </a:stretch>
              </a:blipFill>
            </p:spPr>
            <p:txBody>
              <a:bodyPr/>
              <a:lstStyle/>
              <a:p>
                <a:r>
                  <a:rPr lang="zh-CN" altLang="en-US">
                    <a:noFill/>
                  </a:rPr>
                  <a:t> </a:t>
                </a:r>
              </a:p>
            </p:txBody>
          </p:sp>
        </mc:Fallback>
      </mc:AlternateContent>
      <p:sp>
        <p:nvSpPr>
          <p:cNvPr id="14" name="TextBox 13"/>
          <p:cNvSpPr txBox="1"/>
          <p:nvPr/>
        </p:nvSpPr>
        <p:spPr>
          <a:xfrm>
            <a:off x="4828498" y="3356618"/>
            <a:ext cx="3919966" cy="646331"/>
          </a:xfrm>
          <a:prstGeom prst="rect">
            <a:avLst/>
          </a:prstGeom>
          <a:noFill/>
        </p:spPr>
        <p:txBody>
          <a:bodyPr wrap="square" rtlCol="0">
            <a:spAutoFit/>
          </a:bodyPr>
          <a:lstStyle/>
          <a:p>
            <a:r>
              <a:rPr lang="en-GB" dirty="0" smtClean="0"/>
              <a:t>The components of the net force exerted on the pendulum are: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896036" y="4078589"/>
                <a:ext cx="13326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896036" y="4078589"/>
                <a:ext cx="1332609" cy="276999"/>
              </a:xfrm>
              <a:prstGeom prst="rect">
                <a:avLst/>
              </a:prstGeom>
              <a:blipFill rotWithShape="1">
                <a:blip r:embed="rId14"/>
                <a:stretch>
                  <a:fillRect l="-14" t="-223" r="-4913"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919661" y="4494317"/>
                <a:ext cx="178510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919661" y="4494317"/>
                <a:ext cx="1785104" cy="298928"/>
              </a:xfrm>
              <a:prstGeom prst="rect">
                <a:avLst/>
              </a:prstGeom>
              <a:blipFill rotWithShape="1">
                <a:blip r:embed="rId15"/>
                <a:stretch>
                  <a:fillRect l="-18" t="-141" r="-3391" b="8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5575711" y="5513294"/>
            <a:ext cx="1129054" cy="723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3" name="TextBox 32"/>
          <p:cNvSpPr txBox="1"/>
          <p:nvPr/>
        </p:nvSpPr>
        <p:spPr>
          <a:xfrm>
            <a:off x="2261986" y="1592714"/>
            <a:ext cx="1678665" cy="369332"/>
          </a:xfrm>
          <a:prstGeom prst="rect">
            <a:avLst/>
          </a:prstGeom>
          <a:noFill/>
        </p:spPr>
        <p:txBody>
          <a:bodyPr wrap="none" rtlCol="0">
            <a:spAutoFit/>
          </a:bodyPr>
          <a:lstStyle/>
          <a:p>
            <a:r>
              <a:rPr lang="en-GB" dirty="0"/>
              <a:t>r</a:t>
            </a:r>
            <a:r>
              <a:rPr lang="en-GB" dirty="0" smtClean="0"/>
              <a:t>ope of length L</a:t>
            </a:r>
            <a:endParaRPr lang="en-US" dirty="0"/>
          </a:p>
        </p:txBody>
      </p:sp>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p:sp>
        <p:nvSpPr>
          <p:cNvPr id="3" name="TextBox 2"/>
          <p:cNvSpPr txBox="1"/>
          <p:nvPr/>
        </p:nvSpPr>
        <p:spPr>
          <a:xfrm>
            <a:off x="4828933" y="3033005"/>
            <a:ext cx="3230436" cy="369332"/>
          </a:xfrm>
          <a:prstGeom prst="rect">
            <a:avLst/>
          </a:prstGeom>
          <a:noFill/>
        </p:spPr>
        <p:txBody>
          <a:bodyPr wrap="none" rtlCol="0">
            <a:spAutoFit/>
          </a:bodyPr>
          <a:lstStyle/>
          <a:p>
            <a:r>
              <a:rPr lang="en-GB" dirty="0" smtClean="0"/>
              <a:t>Using the Newton’s second law: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4618067" y="728159"/>
                <a:ext cx="2114521" cy="369332"/>
              </a:xfrm>
              <a:prstGeom prst="rect">
                <a:avLst/>
              </a:prstGeom>
              <a:noFill/>
            </p:spPr>
            <p:txBody>
              <a:bodyPr wrap="square" rtlCol="0">
                <a:spAutoFit/>
              </a:bodyPr>
              <a:lstStyle/>
              <a:p>
                <a:r>
                  <a:rPr lang="en-GB" dirty="0" smtClean="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GB"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18067" y="728159"/>
                <a:ext cx="2114521" cy="369332"/>
              </a:xfrm>
              <a:prstGeom prst="rect">
                <a:avLst/>
              </a:prstGeom>
              <a:blipFill rotWithShape="1">
                <a:blip r:embed="rId8"/>
                <a:stretch>
                  <a:fillRect l="-16" t="-122" r="1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76235" y="1110329"/>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76235" y="1110329"/>
                <a:ext cx="755976" cy="276999"/>
              </a:xfrm>
              <a:prstGeom prst="rect">
                <a:avLst/>
              </a:prstGeom>
              <a:blipFill rotWithShape="1">
                <a:blip r:embed="rId9"/>
                <a:stretch>
                  <a:fillRect l="-53" t="-126" r="-4608" b="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810646" y="1490456"/>
                <a:ext cx="114749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𝑚𝑔</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810646" y="1490456"/>
                <a:ext cx="1147494" cy="298928"/>
              </a:xfrm>
              <a:prstGeom prst="rect">
                <a:avLst/>
              </a:prstGeom>
              <a:blipFill rotWithShape="1">
                <a:blip r:embed="rId10"/>
                <a:stretch>
                  <a:fillRect l="-45" t="-37" r="-2109"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flipH="1">
                <a:off x="4735364" y="1807837"/>
                <a:ext cx="2114521" cy="402931"/>
              </a:xfrm>
              <a:prstGeom prst="rect">
                <a:avLst/>
              </a:prstGeom>
              <a:noFill/>
            </p:spPr>
            <p:txBody>
              <a:bodyPr wrap="square" rtlCol="0">
                <a:spAutoFit/>
              </a:bodyPr>
              <a:lstStyle/>
              <a:p>
                <a:r>
                  <a:rPr lang="en-GB" dirty="0" smtClean="0"/>
                  <a:t>Tension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𝑇</m:t>
                        </m:r>
                      </m:e>
                    </m:acc>
                  </m:oMath>
                </a14:m>
                <a:r>
                  <a:rPr lang="en-GB" dirty="0" smtClean="0"/>
                  <a:t>: </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flipH="1">
                <a:off x="4735364" y="1807837"/>
                <a:ext cx="2114521" cy="402931"/>
              </a:xfrm>
              <a:prstGeom prst="rect">
                <a:avLst/>
              </a:prstGeom>
              <a:blipFill rotWithShape="1">
                <a:blip r:embed="rId11"/>
                <a:stretch>
                  <a:fillRect l="-8" t="-156" r="7"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28498" y="2215323"/>
                <a:ext cx="12368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828498" y="2215323"/>
                <a:ext cx="1236877" cy="276999"/>
              </a:xfrm>
              <a:prstGeom prst="rect">
                <a:avLst/>
              </a:prstGeom>
              <a:blipFill rotWithShape="1">
                <a:blip r:embed="rId12"/>
                <a:stretch>
                  <a:fillRect l="-48" t="-160" r="-1193" b="2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805308" y="2619672"/>
                <a:ext cx="127496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805308" y="2619672"/>
                <a:ext cx="1274964" cy="298928"/>
              </a:xfrm>
              <a:prstGeom prst="rect">
                <a:avLst/>
              </a:prstGeom>
              <a:blipFill rotWithShape="1">
                <a:blip r:embed="rId13"/>
                <a:stretch>
                  <a:fillRect l="-21" t="-99" r="-1184" b="47"/>
                </a:stretch>
              </a:blipFill>
            </p:spPr>
            <p:txBody>
              <a:bodyPr/>
              <a:lstStyle/>
              <a:p>
                <a:r>
                  <a:rPr lang="zh-CN" altLang="en-US">
                    <a:noFill/>
                  </a:rPr>
                  <a:t> </a:t>
                </a:r>
              </a:p>
            </p:txBody>
          </p:sp>
        </mc:Fallback>
      </mc:AlternateContent>
      <p:sp>
        <p:nvSpPr>
          <p:cNvPr id="14" name="TextBox 13"/>
          <p:cNvSpPr txBox="1"/>
          <p:nvPr/>
        </p:nvSpPr>
        <p:spPr>
          <a:xfrm>
            <a:off x="4828498" y="3356618"/>
            <a:ext cx="3919966" cy="646331"/>
          </a:xfrm>
          <a:prstGeom prst="rect">
            <a:avLst/>
          </a:prstGeom>
          <a:noFill/>
        </p:spPr>
        <p:txBody>
          <a:bodyPr wrap="square" rtlCol="0">
            <a:spAutoFit/>
          </a:bodyPr>
          <a:lstStyle/>
          <a:p>
            <a:r>
              <a:rPr lang="en-GB" dirty="0" smtClean="0"/>
              <a:t>The components of the net force exerted on the pendulum are: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896036" y="4078589"/>
                <a:ext cx="13326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896036" y="4078589"/>
                <a:ext cx="1332609" cy="276999"/>
              </a:xfrm>
              <a:prstGeom prst="rect">
                <a:avLst/>
              </a:prstGeom>
              <a:blipFill rotWithShape="1">
                <a:blip r:embed="rId14"/>
                <a:stretch>
                  <a:fillRect l="-14" t="-223" r="-4913"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919661" y="4494317"/>
                <a:ext cx="1785104"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𝑦</m:t>
                          </m:r>
                        </m:sub>
                      </m:sSub>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919661" y="4494317"/>
                <a:ext cx="1785104" cy="298928"/>
              </a:xfrm>
              <a:prstGeom prst="rect">
                <a:avLst/>
              </a:prstGeom>
              <a:blipFill rotWithShape="1">
                <a:blip r:embed="rId15"/>
                <a:stretch>
                  <a:fillRect l="-18" t="-141" r="-3391" b="89"/>
                </a:stretch>
              </a:blipFill>
            </p:spPr>
            <p:txBody>
              <a:bodyPr/>
              <a:lstStyle/>
              <a:p>
                <a:r>
                  <a:rPr lang="zh-CN" altLang="en-US">
                    <a:noFill/>
                  </a:rPr>
                  <a:t> </a:t>
                </a:r>
              </a:p>
            </p:txBody>
          </p:sp>
        </mc:Fallback>
      </mc:AlternateContent>
      <p:sp>
        <p:nvSpPr>
          <p:cNvPr id="17" name="Right Arrow 16"/>
          <p:cNvSpPr/>
          <p:nvPr/>
        </p:nvSpPr>
        <p:spPr>
          <a:xfrm>
            <a:off x="4666129" y="5013176"/>
            <a:ext cx="625951" cy="500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5416564" y="5099525"/>
                <a:ext cx="1980479"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𝑚𝑔</m:t>
                      </m:r>
                      <m:r>
                        <a:rPr lang="en-GB" b="0" i="1" smtClean="0">
                          <a:latin typeface="Cambria Math" panose="02040503050406030204" pitchFamily="18" charset="0"/>
                        </a:rPr>
                        <m:t>=</m:t>
                      </m:r>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416564" y="5099525"/>
                <a:ext cx="1980479" cy="298928"/>
              </a:xfrm>
              <a:prstGeom prst="rect">
                <a:avLst/>
              </a:prstGeom>
              <a:blipFill rotWithShape="1">
                <a:blip r:embed="rId16"/>
                <a:stretch>
                  <a:fillRect l="-1" t="-159" r="28" b="106"/>
                </a:stretch>
              </a:blipFill>
            </p:spPr>
            <p:txBody>
              <a:bodyPr/>
              <a:lstStyle/>
              <a:p>
                <a:r>
                  <a:rPr lang="zh-CN" altLang="en-US">
                    <a:noFill/>
                  </a:rPr>
                  <a:t> </a:t>
                </a:r>
              </a:p>
            </p:txBody>
          </p:sp>
        </mc:Fallback>
      </mc:AlternateContent>
      <p:sp>
        <p:nvSpPr>
          <p:cNvPr id="20" name="Right Arrow 19"/>
          <p:cNvSpPr/>
          <p:nvPr/>
        </p:nvSpPr>
        <p:spPr>
          <a:xfrm>
            <a:off x="4751388" y="5661248"/>
            <a:ext cx="691402" cy="502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p:cNvSpPr txBox="1"/>
              <p:nvPr/>
            </p:nvSpPr>
            <p:spPr>
              <a:xfrm>
                <a:off x="5575711" y="5650487"/>
                <a:ext cx="1009122" cy="5210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𝑚𝑔</m:t>
                          </m:r>
                        </m:num>
                        <m:den>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den>
                      </m:f>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575711" y="5650487"/>
                <a:ext cx="1009122" cy="521040"/>
              </a:xfrm>
              <a:prstGeom prst="rect">
                <a:avLst/>
              </a:prstGeom>
              <a:blipFill rotWithShape="1">
                <a:blip r:embed="rId17"/>
                <a:stretch>
                  <a:fillRect l="-41" t="-49" r="-2340" b="1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p:sp>
        <p:nvSpPr>
          <p:cNvPr id="14" name="TextBox 13"/>
          <p:cNvSpPr txBox="1"/>
          <p:nvPr/>
        </p:nvSpPr>
        <p:spPr>
          <a:xfrm>
            <a:off x="4605997" y="1044580"/>
            <a:ext cx="3919966" cy="646331"/>
          </a:xfrm>
          <a:prstGeom prst="rect">
            <a:avLst/>
          </a:prstGeom>
          <a:noFill/>
        </p:spPr>
        <p:txBody>
          <a:bodyPr wrap="square" rtlCol="0">
            <a:spAutoFit/>
          </a:bodyPr>
          <a:lstStyle/>
          <a:p>
            <a:r>
              <a:rPr lang="en-GB" dirty="0" smtClean="0"/>
              <a:t>The components of the net force exerted on the pendulum are: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620969" y="1820231"/>
                <a:ext cx="13326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620969" y="1820231"/>
                <a:ext cx="1332609" cy="276999"/>
              </a:xfrm>
              <a:prstGeom prst="rect">
                <a:avLst/>
              </a:prstGeom>
              <a:blipFill rotWithShape="1">
                <a:blip r:embed="rId8"/>
                <a:stretch>
                  <a:fillRect l="-6" t="-116" r="-4922"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654561" y="2661702"/>
                <a:ext cx="16453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𝑚𝑎</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654561" y="2661702"/>
                <a:ext cx="1645322" cy="276999"/>
              </a:xfrm>
              <a:prstGeom prst="rect">
                <a:avLst/>
              </a:prstGeom>
              <a:blipFill rotWithShape="1">
                <a:blip r:embed="rId9"/>
                <a:stretch>
                  <a:fillRect l="-1" t="-151" r="-2390" b="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4654561" y="2226281"/>
                <a:ext cx="788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654561" y="2226281"/>
                <a:ext cx="788229" cy="276999"/>
              </a:xfrm>
              <a:prstGeom prst="rect">
                <a:avLst/>
              </a:prstGeom>
              <a:blipFill rotWithShape="1">
                <a:blip r:embed="rId10"/>
                <a:stretch>
                  <a:fillRect l="-1" t="-219" r="-7949" b="40"/>
                </a:stretch>
              </a:blipFill>
            </p:spPr>
            <p:txBody>
              <a:bodyPr/>
              <a:lstStyle/>
              <a:p>
                <a:r>
                  <a:rPr lang="zh-CN" altLang="en-US">
                    <a:noFill/>
                  </a:rPr>
                  <a:t> </a:t>
                </a:r>
              </a:p>
            </p:txBody>
          </p:sp>
        </mc:Fallback>
      </mc:AlternateContent>
      <p:sp>
        <p:nvSpPr>
          <p:cNvPr id="37" name="TextBox 36"/>
          <p:cNvSpPr txBox="1"/>
          <p:nvPr/>
        </p:nvSpPr>
        <p:spPr>
          <a:xfrm>
            <a:off x="5574752" y="2193752"/>
            <a:ext cx="2020162" cy="369332"/>
          </a:xfrm>
          <a:prstGeom prst="rect">
            <a:avLst/>
          </a:prstGeom>
          <a:noFill/>
        </p:spPr>
        <p:txBody>
          <a:bodyPr wrap="square" rtlCol="0">
            <a:spAutoFit/>
          </a:bodyPr>
          <a:lstStyle/>
          <a:p>
            <a:r>
              <a:rPr lang="en-GB" dirty="0" smtClean="0"/>
              <a:t>because</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6504576" y="2261072"/>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04576" y="2261072"/>
                <a:ext cx="755976" cy="276999"/>
              </a:xfrm>
              <a:prstGeom prst="rect">
                <a:avLst/>
              </a:prstGeom>
              <a:blipFill rotWithShape="1">
                <a:blip r:embed="rId11"/>
                <a:stretch>
                  <a:fillRect l="-36" t="-170" r="-4625" b="22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p:sp>
        <p:nvSpPr>
          <p:cNvPr id="14" name="TextBox 13"/>
          <p:cNvSpPr txBox="1"/>
          <p:nvPr/>
        </p:nvSpPr>
        <p:spPr>
          <a:xfrm>
            <a:off x="4605997" y="1044580"/>
            <a:ext cx="3919966" cy="646331"/>
          </a:xfrm>
          <a:prstGeom prst="rect">
            <a:avLst/>
          </a:prstGeom>
          <a:noFill/>
        </p:spPr>
        <p:txBody>
          <a:bodyPr wrap="square" rtlCol="0">
            <a:spAutoFit/>
          </a:bodyPr>
          <a:lstStyle/>
          <a:p>
            <a:r>
              <a:rPr lang="en-GB" dirty="0" smtClean="0"/>
              <a:t>The components of the net force exerted on the pendulum are: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620969" y="1820231"/>
                <a:ext cx="13326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620969" y="1820231"/>
                <a:ext cx="1332609" cy="276999"/>
              </a:xfrm>
              <a:prstGeom prst="rect">
                <a:avLst/>
              </a:prstGeom>
              <a:blipFill rotWithShape="1">
                <a:blip r:embed="rId8"/>
                <a:stretch>
                  <a:fillRect l="-6" t="-116" r="-4922"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654561" y="2661702"/>
                <a:ext cx="16453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𝑚𝑎</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654561" y="2661702"/>
                <a:ext cx="1645322" cy="276999"/>
              </a:xfrm>
              <a:prstGeom prst="rect">
                <a:avLst/>
              </a:prstGeom>
              <a:blipFill rotWithShape="1">
                <a:blip r:embed="rId9"/>
                <a:stretch>
                  <a:fillRect l="-1" t="-151" r="-2390" b="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4654561" y="2226281"/>
                <a:ext cx="788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654561" y="2226281"/>
                <a:ext cx="788229" cy="276999"/>
              </a:xfrm>
              <a:prstGeom prst="rect">
                <a:avLst/>
              </a:prstGeom>
              <a:blipFill rotWithShape="1">
                <a:blip r:embed="rId10"/>
                <a:stretch>
                  <a:fillRect l="-1" t="-219" r="-7949" b="40"/>
                </a:stretch>
              </a:blipFill>
            </p:spPr>
            <p:txBody>
              <a:bodyPr/>
              <a:lstStyle/>
              <a:p>
                <a:r>
                  <a:rPr lang="zh-CN" altLang="en-US">
                    <a:noFill/>
                  </a:rPr>
                  <a:t> </a:t>
                </a:r>
              </a:p>
            </p:txBody>
          </p:sp>
        </mc:Fallback>
      </mc:AlternateContent>
      <p:sp>
        <p:nvSpPr>
          <p:cNvPr id="37" name="TextBox 36"/>
          <p:cNvSpPr txBox="1"/>
          <p:nvPr/>
        </p:nvSpPr>
        <p:spPr>
          <a:xfrm>
            <a:off x="5574752" y="2193752"/>
            <a:ext cx="2020162" cy="369332"/>
          </a:xfrm>
          <a:prstGeom prst="rect">
            <a:avLst/>
          </a:prstGeom>
          <a:noFill/>
        </p:spPr>
        <p:txBody>
          <a:bodyPr wrap="square" rtlCol="0">
            <a:spAutoFit/>
          </a:bodyPr>
          <a:lstStyle/>
          <a:p>
            <a:r>
              <a:rPr lang="en-GB" dirty="0" smtClean="0"/>
              <a:t>because</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6504576" y="2261072"/>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04576" y="2261072"/>
                <a:ext cx="755976" cy="276999"/>
              </a:xfrm>
              <a:prstGeom prst="rect">
                <a:avLst/>
              </a:prstGeom>
              <a:blipFill rotWithShape="1">
                <a:blip r:embed="rId11"/>
                <a:stretch>
                  <a:fillRect l="-36" t="-170" r="-4625" b="221"/>
                </a:stretch>
              </a:blipFill>
            </p:spPr>
            <p:txBody>
              <a:bodyPr/>
              <a:lstStyle/>
              <a:p>
                <a:r>
                  <a:rPr lang="zh-CN" altLang="en-US">
                    <a:noFill/>
                  </a:rPr>
                  <a:t> </a:t>
                </a:r>
              </a:p>
            </p:txBody>
          </p:sp>
        </mc:Fallback>
      </mc:AlternateContent>
      <p:sp>
        <p:nvSpPr>
          <p:cNvPr id="43" name="TextBox 42"/>
          <p:cNvSpPr txBox="1"/>
          <p:nvPr/>
        </p:nvSpPr>
        <p:spPr>
          <a:xfrm>
            <a:off x="4670297" y="3032453"/>
            <a:ext cx="4345312" cy="923330"/>
          </a:xfrm>
          <a:prstGeom prst="rect">
            <a:avLst/>
          </a:prstGeom>
          <a:noFill/>
        </p:spPr>
        <p:txBody>
          <a:bodyPr wrap="square" rtlCol="0">
            <a:spAutoFit/>
          </a:bodyPr>
          <a:lstStyle/>
          <a:p>
            <a:r>
              <a:rPr lang="en-GB" dirty="0" smtClean="0"/>
              <a:t>The motion is uniform circular motion, the net force and the acceleration are radially inward (along the x-direction). </a:t>
            </a:r>
            <a:endParaRPr lang="en-US" dirty="0"/>
          </a:p>
        </p:txBody>
      </p:sp>
      <mc:AlternateContent xmlns:mc="http://schemas.openxmlformats.org/markup-compatibility/2006">
        <mc:Choice xmlns:a14="http://schemas.microsoft.com/office/drawing/2010/main" Requires="a14">
          <p:sp>
            <p:nvSpPr>
              <p:cNvPr id="44" name="TextBox 43"/>
              <p:cNvSpPr txBox="1"/>
              <p:nvPr/>
            </p:nvSpPr>
            <p:spPr>
              <a:xfrm>
                <a:off x="4666129" y="4088717"/>
                <a:ext cx="13449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r>
                        <a:rPr lang="en-GB" b="0" i="1" smtClean="0">
                          <a:latin typeface="Cambria Math" panose="02040503050406030204" pitchFamily="18" charset="0"/>
                        </a:rPr>
                        <m:t>=</m:t>
                      </m:r>
                      <m:r>
                        <a:rPr lang="en-GB" b="0" i="1" smtClean="0">
                          <a:latin typeface="Cambria Math" panose="02040503050406030204" pitchFamily="18" charset="0"/>
                        </a:rPr>
                        <m:t>𝑚𝑎</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4666129" y="4088717"/>
                <a:ext cx="1344984" cy="276999"/>
              </a:xfrm>
              <a:prstGeom prst="rect">
                <a:avLst/>
              </a:prstGeom>
              <a:blipFill rotWithShape="1">
                <a:blip r:embed="rId12"/>
                <a:stretch>
                  <a:fillRect l="-11" t="-212" r="15" b="33"/>
                </a:stretch>
              </a:blipFill>
            </p:spPr>
            <p:txBody>
              <a:bodyPr/>
              <a:lstStyle/>
              <a:p>
                <a:r>
                  <a:rPr lang="zh-CN" altLang="en-US">
                    <a:noFill/>
                  </a:rPr>
                  <a:t> </a:t>
                </a:r>
              </a:p>
            </p:txBody>
          </p:sp>
        </mc:Fallback>
      </mc:AlternateContent>
      <p:sp>
        <p:nvSpPr>
          <p:cNvPr id="45" name="Right Arrow 44"/>
          <p:cNvSpPr/>
          <p:nvPr/>
        </p:nvSpPr>
        <p:spPr>
          <a:xfrm>
            <a:off x="6140238" y="4088717"/>
            <a:ext cx="425742" cy="34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p:cNvSpPr txBox="1"/>
              <p:nvPr/>
            </p:nvSpPr>
            <p:spPr>
              <a:xfrm>
                <a:off x="6595950" y="3930434"/>
                <a:ext cx="1151020" cy="524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num>
                        <m:den>
                          <m:r>
                            <a:rPr lang="en-GB" b="0" i="1" smtClean="0">
                              <a:latin typeface="Cambria Math" panose="02040503050406030204" pitchFamily="18" charset="0"/>
                            </a:rPr>
                            <m:t>𝑚</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595950" y="3930434"/>
                <a:ext cx="1151020" cy="524182"/>
              </a:xfrm>
              <a:prstGeom prst="rect">
                <a:avLst/>
              </a:prstGeom>
              <a:blipFill rotWithShape="1">
                <a:blip r:embed="rId13"/>
                <a:stretch>
                  <a:fillRect l="-18" t="-80" r="-58" b="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71400"/>
            <a:ext cx="8229600" cy="1143000"/>
          </a:xfrm>
        </p:spPr>
        <p:txBody>
          <a:bodyPr/>
          <a:lstStyle/>
          <a:p>
            <a:r>
              <a:rPr lang="en-GB" dirty="0" smtClean="0"/>
              <a:t>Different kinds of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987824" y="737547"/>
                <a:ext cx="3703834" cy="584775"/>
              </a:xfrm>
              <a:prstGeom prst="rect">
                <a:avLst/>
              </a:prstGeom>
              <a:noFill/>
            </p:spPr>
            <p:txBody>
              <a:bodyPr wrap="none" rtlCol="0">
                <a:spAutoFit/>
              </a:bodyPr>
              <a:lstStyle/>
              <a:p>
                <a:r>
                  <a:rPr lang="en-GB" sz="3200" b="1" dirty="0" smtClean="0"/>
                  <a:t>The normal force </a:t>
                </a:r>
                <a14:m>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panose="02040503050406030204" pitchFamily="18" charset="0"/>
                          </a:rPr>
                          <m:t>𝒏</m:t>
                        </m:r>
                      </m:e>
                    </m:acc>
                  </m:oMath>
                </a14:m>
                <a:r>
                  <a:rPr lang="en-GB" sz="3200" b="1" dirty="0" smtClean="0"/>
                  <a:t> </a:t>
                </a:r>
                <a:endParaRPr lang="en-US" sz="3200" b="1" dirty="0"/>
              </a:p>
            </p:txBody>
          </p:sp>
        </mc:Choice>
        <mc:Fallback>
          <p:sp>
            <p:nvSpPr>
              <p:cNvPr id="7" name="TextBox 6"/>
              <p:cNvSpPr txBox="1">
                <a:spLocks noRot="1" noChangeAspect="1" noMove="1" noResize="1" noEditPoints="1" noAdjustHandles="1" noChangeArrowheads="1" noChangeShapeType="1" noTextEdit="1"/>
              </p:cNvSpPr>
              <p:nvPr/>
            </p:nvSpPr>
            <p:spPr>
              <a:xfrm>
                <a:off x="2987824" y="737547"/>
                <a:ext cx="3703834" cy="584775"/>
              </a:xfrm>
              <a:prstGeom prst="rect">
                <a:avLst/>
              </a:prstGeom>
              <a:blipFill rotWithShape="1">
                <a:blip r:embed="rId1"/>
                <a:stretch>
                  <a:fillRect l="-4" t="-53" r="-2297" b="43"/>
                </a:stretch>
              </a:blipFill>
            </p:spPr>
            <p:txBody>
              <a:bodyPr/>
              <a:lstStyle/>
              <a:p>
                <a:r>
                  <a:rPr lang="zh-CN" altLang="en-US">
                    <a:noFill/>
                  </a:rPr>
                  <a:t> </a:t>
                </a:r>
              </a:p>
            </p:txBody>
          </p:sp>
        </mc:Fallback>
      </mc:AlternateContent>
      <p:sp>
        <p:nvSpPr>
          <p:cNvPr id="8" name="TextBox 7"/>
          <p:cNvSpPr txBox="1"/>
          <p:nvPr/>
        </p:nvSpPr>
        <p:spPr>
          <a:xfrm>
            <a:off x="852716" y="4482134"/>
            <a:ext cx="7974049" cy="1477328"/>
          </a:xfrm>
          <a:prstGeom prst="rect">
            <a:avLst/>
          </a:prstGeom>
          <a:noFill/>
        </p:spPr>
        <p:txBody>
          <a:bodyPr wrap="square" rtlCol="0">
            <a:spAutoFit/>
          </a:bodyPr>
          <a:lstStyle/>
          <a:p>
            <a:r>
              <a:rPr lang="en-GB" dirty="0" smtClean="0"/>
              <a:t>An object on a table don’t fall because the table exert a normal force on it. </a:t>
            </a:r>
            <a:endParaRPr lang="en-GB" dirty="0" smtClean="0"/>
          </a:p>
          <a:p>
            <a:endParaRPr lang="en-GB" dirty="0"/>
          </a:p>
          <a:p>
            <a:r>
              <a:rPr lang="en-GB" dirty="0" smtClean="0"/>
              <a:t>The normal force is perpendicular with the surface of contact. </a:t>
            </a:r>
            <a:endParaRPr lang="en-GB" dirty="0" smtClean="0"/>
          </a:p>
          <a:p>
            <a:endParaRPr lang="en-GB" dirty="0"/>
          </a:p>
          <a:p>
            <a:r>
              <a:rPr lang="en-GB" dirty="0" smtClean="0"/>
              <a:t>The normal force is always </a:t>
            </a:r>
            <a:r>
              <a:rPr lang="en-GB" b="1" dirty="0" smtClean="0"/>
              <a:t>pushing </a:t>
            </a:r>
            <a:r>
              <a:rPr lang="en-GB" dirty="0" smtClean="0"/>
              <a:t>(directed from the table to the object)</a:t>
            </a:r>
            <a:endParaRPr lang="en-US" dirty="0"/>
          </a:p>
        </p:txBody>
      </p:sp>
      <p:sp>
        <p:nvSpPr>
          <p:cNvPr id="9" name="Rectangle 8"/>
          <p:cNvSpPr/>
          <p:nvPr/>
        </p:nvSpPr>
        <p:spPr>
          <a:xfrm>
            <a:off x="2051720" y="2915652"/>
            <a:ext cx="38164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27784" y="3419708"/>
            <a:ext cx="2909771" cy="369332"/>
          </a:xfrm>
          <a:prstGeom prst="rect">
            <a:avLst/>
          </a:prstGeom>
          <a:noFill/>
        </p:spPr>
        <p:txBody>
          <a:bodyPr wrap="none" rtlCol="0">
            <a:spAutoFit/>
          </a:bodyPr>
          <a:lstStyle/>
          <a:p>
            <a:r>
              <a:rPr lang="en-GB" dirty="0" smtClean="0"/>
              <a:t>Surface (for instance a table)</a:t>
            </a:r>
            <a:endParaRPr lang="en-US" dirty="0"/>
          </a:p>
        </p:txBody>
      </p:sp>
      <p:sp>
        <p:nvSpPr>
          <p:cNvPr id="11" name="Rectangle 10"/>
          <p:cNvSpPr/>
          <p:nvPr/>
        </p:nvSpPr>
        <p:spPr>
          <a:xfrm>
            <a:off x="2947784" y="2184748"/>
            <a:ext cx="1944216" cy="72008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4387944" y="1811264"/>
            <a:ext cx="504056" cy="39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92000" y="1457046"/>
            <a:ext cx="832128" cy="923330"/>
          </a:xfrm>
          <a:prstGeom prst="rect">
            <a:avLst/>
          </a:prstGeom>
          <a:noFill/>
        </p:spPr>
        <p:txBody>
          <a:bodyPr wrap="square" rtlCol="0">
            <a:spAutoFit/>
          </a:bodyPr>
          <a:lstStyle/>
          <a:p>
            <a:r>
              <a:rPr lang="en-GB" dirty="0" smtClean="0"/>
              <a:t>Object on the table </a:t>
            </a:r>
            <a:endParaRPr lang="en-US" dirty="0"/>
          </a:p>
        </p:txBody>
      </p:sp>
      <p:cxnSp>
        <p:nvCxnSpPr>
          <p:cNvPr id="16" name="Straight Arrow Connector 15"/>
          <p:cNvCxnSpPr>
            <a:stCxn id="9" idx="0"/>
          </p:cNvCxnSpPr>
          <p:nvPr/>
        </p:nvCxnSpPr>
        <p:spPr>
          <a:xfrm flipV="1">
            <a:off x="3959932" y="1673070"/>
            <a:ext cx="0" cy="124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3615604" y="1816782"/>
                <a:ext cx="194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𝑛</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615604" y="1816782"/>
                <a:ext cx="194733" cy="276999"/>
              </a:xfrm>
              <a:prstGeom prst="rect">
                <a:avLst/>
              </a:prstGeom>
              <a:blipFill rotWithShape="1">
                <a:blip r:embed="rId2"/>
                <a:stretch>
                  <a:fillRect l="-282" t="-17" r="-15805" b="-391"/>
                </a:stretch>
              </a:blipFill>
            </p:spPr>
            <p:txBody>
              <a:bodyPr/>
              <a:lstStyle/>
              <a:p>
                <a:r>
                  <a:rPr lang="zh-CN" altLang="en-US">
                    <a:noFill/>
                  </a:rPr>
                  <a:t> </a:t>
                </a:r>
              </a:p>
            </p:txBody>
          </p:sp>
        </mc:Fallback>
      </mc:AlternateContent>
      <p:cxnSp>
        <p:nvCxnSpPr>
          <p:cNvPr id="20" name="Straight Arrow Connector 19"/>
          <p:cNvCxnSpPr/>
          <p:nvPr/>
        </p:nvCxnSpPr>
        <p:spPr>
          <a:xfrm flipV="1">
            <a:off x="1691680" y="2008960"/>
            <a:ext cx="1656184" cy="285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5291" y="1505329"/>
            <a:ext cx="2521052" cy="646331"/>
          </a:xfrm>
          <a:prstGeom prst="rect">
            <a:avLst/>
          </a:prstGeom>
          <a:noFill/>
        </p:spPr>
        <p:txBody>
          <a:bodyPr wrap="square" rtlCol="0">
            <a:spAutoFit/>
          </a:bodyPr>
          <a:lstStyle/>
          <a:p>
            <a:r>
              <a:rPr lang="en-GB" dirty="0" smtClean="0"/>
              <a:t>Normal force exerted by the table on the object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7205640" y="4999742"/>
            <a:ext cx="1470815" cy="723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3528" y="3363379"/>
            <a:ext cx="3024336" cy="972108"/>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smtClean="0"/>
              <a:t>Ex: A conical pendulum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539552" y="6160081"/>
            <a:ext cx="8495262" cy="369332"/>
          </a:xfrm>
          <a:prstGeom prst="rect">
            <a:avLst/>
          </a:prstGeom>
          <a:noFill/>
        </p:spPr>
        <p:txBody>
          <a:bodyPr wrap="square" rtlCol="0">
            <a:spAutoFit/>
          </a:bodyPr>
          <a:lstStyle/>
          <a:p>
            <a:r>
              <a:rPr lang="en-GB" dirty="0" smtClean="0">
                <a:solidFill>
                  <a:srgbClr val="FF0000"/>
                </a:solidFill>
              </a:rPr>
              <a:t>You don’t need to remember this result, but you must to be able to find it by yourself.</a:t>
            </a:r>
            <a:endParaRPr lang="en-US" dirty="0">
              <a:solidFill>
                <a:srgbClr val="FF0000"/>
              </a:solidFill>
            </a:endParaRPr>
          </a:p>
        </p:txBody>
      </p:sp>
      <p:cxnSp>
        <p:nvCxnSpPr>
          <p:cNvPr id="7" name="Straight Connector 6"/>
          <p:cNvCxnSpPr>
            <a:endCxn id="13" idx="1"/>
          </p:cNvCxnSpPr>
          <p:nvPr/>
        </p:nvCxnSpPr>
        <p:spPr>
          <a:xfrm>
            <a:off x="1691680" y="971600"/>
            <a:ext cx="1564895" cy="274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552" y="971600"/>
            <a:ext cx="2448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91680" y="692696"/>
            <a:ext cx="144016" cy="44855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3848" y="364502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1"/>
          </p:cNvCxnSpPr>
          <p:nvPr/>
        </p:nvCxnSpPr>
        <p:spPr>
          <a:xfrm flipH="1" flipV="1">
            <a:off x="2483768" y="2348880"/>
            <a:ext cx="772807" cy="13699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3347864" y="3849433"/>
            <a:ext cx="36004" cy="116374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946930" y="2480122"/>
                <a:ext cx="355289"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𝑇</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46930" y="2480122"/>
                <a:ext cx="355289" cy="552331"/>
              </a:xfrm>
              <a:prstGeom prst="rect">
                <a:avLst/>
              </a:prstGeom>
              <a:blipFill rotWithShape="1">
                <a:blip r:embed="rId1"/>
                <a:stretch>
                  <a:fillRect l="-149" t="-81" r="-172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63888" y="3626179"/>
                <a:ext cx="1152128" cy="369332"/>
              </a:xfrm>
              <a:prstGeom prst="rect">
                <a:avLst/>
              </a:prstGeom>
              <a:noFill/>
            </p:spPr>
            <p:txBody>
              <a:bodyPr wrap="square" rtlCol="0">
                <a:spAutoFit/>
              </a:bodyPr>
              <a:lstStyle/>
              <a:p>
                <a:r>
                  <a:rPr lang="en-GB" dirty="0" smtClean="0"/>
                  <a:t>mass </a:t>
                </a:r>
                <a14:m>
                  <m:oMath xmlns:m="http://schemas.openxmlformats.org/officeDocument/2006/math">
                    <m:r>
                      <a:rPr lang="en-GB" b="0" i="1" smtClean="0">
                        <a:latin typeface="Cambria Math" panose="02040503050406030204" pitchFamily="18" charset="0"/>
                      </a:rPr>
                      <m:t>𝑚</m:t>
                    </m:r>
                  </m:oMath>
                </a14:m>
                <a:r>
                  <a:rPr lang="en-GB" dirty="0" smtClean="0"/>
                  <a:t> </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63888" y="3626179"/>
                <a:ext cx="1152128" cy="369332"/>
              </a:xfrm>
              <a:prstGeom prst="rect">
                <a:avLst/>
              </a:prstGeom>
              <a:blipFill rotWithShape="1">
                <a:blip r:embed="rId2"/>
                <a:stretch>
                  <a:fillRect l="-23" t="-89" r="4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407537" y="4377747"/>
                <a:ext cx="4703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00B050"/>
                              </a:solidFill>
                              <a:latin typeface="Cambria Math" panose="02040503050406030204" pitchFamily="18" charset="0"/>
                            </a:rPr>
                          </m:ctrlPr>
                        </m:accPr>
                        <m:e>
                          <m:r>
                            <a:rPr lang="en-GB" sz="3600" b="0" i="1" smtClean="0">
                              <a:solidFill>
                                <a:srgbClr val="00B050"/>
                              </a:solidFill>
                              <a:latin typeface="Cambria Math" panose="02040503050406030204" pitchFamily="18" charset="0"/>
                            </a:rPr>
                            <m:t>𝑤</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407537" y="4377747"/>
                <a:ext cx="470385" cy="553998"/>
              </a:xfrm>
              <a:prstGeom prst="rect">
                <a:avLst/>
              </a:prstGeom>
              <a:blipFill rotWithShape="1">
                <a:blip r:embed="rId3"/>
                <a:stretch>
                  <a:fillRect l="-27" t="-10" r="130" b="60"/>
                </a:stretch>
              </a:blipFill>
            </p:spPr>
            <p:txBody>
              <a:bodyPr/>
              <a:lstStyle/>
              <a:p>
                <a:r>
                  <a:rPr lang="zh-CN" altLang="en-US">
                    <a:noFill/>
                  </a:rPr>
                  <a:t> </a:t>
                </a:r>
              </a:p>
            </p:txBody>
          </p:sp>
        </mc:Fallback>
      </mc:AlternateContent>
      <p:cxnSp>
        <p:nvCxnSpPr>
          <p:cNvPr id="26" name="Straight Arrow Connector 25"/>
          <p:cNvCxnSpPr>
            <a:stCxn id="12" idx="6"/>
          </p:cNvCxnSpPr>
          <p:nvPr/>
        </p:nvCxnSpPr>
        <p:spPr>
          <a:xfrm flipH="1" flipV="1">
            <a:off x="3302219" y="3032453"/>
            <a:ext cx="45645" cy="816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658968" y="3792750"/>
            <a:ext cx="702762" cy="43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2455872" y="364218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455872" y="3642187"/>
                <a:ext cx="188128" cy="276999"/>
              </a:xfrm>
              <a:prstGeom prst="rect">
                <a:avLst/>
              </a:prstGeom>
              <a:blipFill rotWithShape="1">
                <a:blip r:embed="rId4"/>
                <a:stretch>
                  <a:fillRect l="-174" t="-167" r="-15939"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375760" y="285148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3375760" y="2851484"/>
                <a:ext cx="191526" cy="276999"/>
              </a:xfrm>
              <a:prstGeom prst="rect">
                <a:avLst/>
              </a:prstGeom>
              <a:blipFill rotWithShape="1">
                <a:blip r:embed="rId5"/>
                <a:stretch>
                  <a:fillRect l="-52" t="-121" r="-16321" b="171"/>
                </a:stretch>
              </a:blipFill>
            </p:spPr>
            <p:txBody>
              <a:bodyPr/>
              <a:lstStyle/>
              <a:p>
                <a:r>
                  <a:rPr lang="zh-CN" altLang="en-US">
                    <a:noFill/>
                  </a:rPr>
                  <a:t> </a:t>
                </a:r>
              </a:p>
            </p:txBody>
          </p:sp>
        </mc:Fallback>
      </mc:AlternateContent>
      <p:sp>
        <p:nvSpPr>
          <p:cNvPr id="35" name="Freeform 34"/>
          <p:cNvSpPr/>
          <p:nvPr/>
        </p:nvSpPr>
        <p:spPr>
          <a:xfrm>
            <a:off x="1705941" y="1592714"/>
            <a:ext cx="345779" cy="108094"/>
          </a:xfrm>
          <a:custGeom>
            <a:avLst/>
            <a:gdLst>
              <a:gd name="connsiteX0" fmla="*/ 0 w 685800"/>
              <a:gd name="connsiteY0" fmla="*/ 134471 h 325771"/>
              <a:gd name="connsiteX1" fmla="*/ 389965 w 685800"/>
              <a:gd name="connsiteY1" fmla="*/ 322730 h 325771"/>
              <a:gd name="connsiteX2" fmla="*/ 685800 w 685800"/>
              <a:gd name="connsiteY2" fmla="*/ 0 h 325771"/>
              <a:gd name="connsiteX3" fmla="*/ 685800 w 685800"/>
              <a:gd name="connsiteY3" fmla="*/ 0 h 325771"/>
            </a:gdLst>
            <a:ahLst/>
            <a:cxnLst>
              <a:cxn ang="0">
                <a:pos x="connsiteX0" y="connsiteY0"/>
              </a:cxn>
              <a:cxn ang="0">
                <a:pos x="connsiteX1" y="connsiteY1"/>
              </a:cxn>
              <a:cxn ang="0">
                <a:pos x="connsiteX2" y="connsiteY2"/>
              </a:cxn>
              <a:cxn ang="0">
                <a:pos x="connsiteX3" y="connsiteY3"/>
              </a:cxn>
            </a:cxnLst>
            <a:rect l="l" t="t" r="r" b="b"/>
            <a:pathLst>
              <a:path w="685800" h="325771">
                <a:moveTo>
                  <a:pt x="0" y="134471"/>
                </a:moveTo>
                <a:cubicBezTo>
                  <a:pt x="137832" y="239806"/>
                  <a:pt x="275665" y="345142"/>
                  <a:pt x="389965" y="322730"/>
                </a:cubicBezTo>
                <a:cubicBezTo>
                  <a:pt x="504265" y="300318"/>
                  <a:pt x="685800" y="0"/>
                  <a:pt x="685800" y="0"/>
                </a:cubicBez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1871497" y="1777380"/>
                <a:ext cx="2041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871497" y="1777380"/>
                <a:ext cx="204158" cy="276999"/>
              </a:xfrm>
              <a:prstGeom prst="rect">
                <a:avLst/>
              </a:prstGeom>
              <a:blipFill rotWithShape="1">
                <a:blip r:embed="rId6"/>
                <a:stretch>
                  <a:fillRect l="-74" t="-5" r="-14697" b="56"/>
                </a:stretch>
              </a:blipFill>
            </p:spPr>
            <p:txBody>
              <a:bodyPr/>
              <a:lstStyle/>
              <a:p>
                <a:r>
                  <a:rPr lang="zh-CN" altLang="en-US">
                    <a:noFill/>
                  </a:rPr>
                  <a:t> </a:t>
                </a:r>
              </a:p>
            </p:txBody>
          </p:sp>
        </mc:Fallback>
      </mc:AlternateContent>
      <p:cxnSp>
        <p:nvCxnSpPr>
          <p:cNvPr id="38" name="Straight Connector 37"/>
          <p:cNvCxnSpPr>
            <a:endCxn id="12" idx="2"/>
          </p:cNvCxnSpPr>
          <p:nvPr/>
        </p:nvCxnSpPr>
        <p:spPr>
          <a:xfrm flipH="1">
            <a:off x="323528" y="3810845"/>
            <a:ext cx="1512168" cy="38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1070108" y="3503687"/>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108" y="3503687"/>
                <a:ext cx="211917" cy="276999"/>
              </a:xfrm>
              <a:prstGeom prst="rect">
                <a:avLst/>
              </a:prstGeom>
              <a:blipFill rotWithShape="1">
                <a:blip r:embed="rId7"/>
                <a:stretch>
                  <a:fillRect l="-63" t="-142" r="-14102" b="192"/>
                </a:stretch>
              </a:blipFill>
            </p:spPr>
            <p:txBody>
              <a:bodyPr/>
              <a:lstStyle/>
              <a:p>
                <a:r>
                  <a:rPr lang="zh-CN" altLang="en-US">
                    <a:noFill/>
                  </a:rPr>
                  <a:t> </a:t>
                </a:r>
              </a:p>
            </p:txBody>
          </p:sp>
        </mc:Fallback>
      </mc:AlternateContent>
      <p:sp>
        <p:nvSpPr>
          <p:cNvPr id="14" name="TextBox 13"/>
          <p:cNvSpPr txBox="1"/>
          <p:nvPr/>
        </p:nvSpPr>
        <p:spPr>
          <a:xfrm>
            <a:off x="4605997" y="1044580"/>
            <a:ext cx="3919966" cy="646331"/>
          </a:xfrm>
          <a:prstGeom prst="rect">
            <a:avLst/>
          </a:prstGeom>
          <a:noFill/>
        </p:spPr>
        <p:txBody>
          <a:bodyPr wrap="square" rtlCol="0">
            <a:spAutoFit/>
          </a:bodyPr>
          <a:lstStyle/>
          <a:p>
            <a:r>
              <a:rPr lang="en-GB" dirty="0" smtClean="0"/>
              <a:t>The components of the net force exerted on the pendulum are: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620969" y="1820231"/>
                <a:ext cx="13326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620969" y="1820231"/>
                <a:ext cx="1332609" cy="276999"/>
              </a:xfrm>
              <a:prstGeom prst="rect">
                <a:avLst/>
              </a:prstGeom>
              <a:blipFill rotWithShape="1">
                <a:blip r:embed="rId8"/>
                <a:stretch>
                  <a:fillRect l="-6" t="-116" r="-4922" b="166"/>
                </a:stretch>
              </a:blipFill>
            </p:spPr>
            <p:txBody>
              <a:bodyPr/>
              <a:lstStyle/>
              <a:p>
                <a:r>
                  <a:rPr lang="zh-CN" altLang="en-US">
                    <a:noFill/>
                  </a:rPr>
                  <a:t> </a:t>
                </a:r>
              </a:p>
            </p:txBody>
          </p:sp>
        </mc:Fallback>
      </mc:AlternateContent>
      <p:sp>
        <p:nvSpPr>
          <p:cNvPr id="20" name="Right Arrow 19"/>
          <p:cNvSpPr/>
          <p:nvPr/>
        </p:nvSpPr>
        <p:spPr>
          <a:xfrm>
            <a:off x="4076576" y="5139330"/>
            <a:ext cx="691402" cy="502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p:cNvSpPr txBox="1"/>
              <p:nvPr/>
            </p:nvSpPr>
            <p:spPr>
              <a:xfrm>
                <a:off x="4687843" y="4602834"/>
                <a:ext cx="1326197" cy="404406"/>
              </a:xfrm>
              <a:prstGeom prst="rect">
                <a:avLst/>
              </a:prstGeom>
              <a:noFill/>
            </p:spPr>
            <p:txBody>
              <a:bodyPr wrap="none" lIns="0" tIns="0" rIns="0" bIns="0" rtlCol="0">
                <a:spAutoFit/>
              </a:bodyPr>
              <a:lstStyle/>
              <a:p>
                <a:r>
                  <a:rPr lang="en-GB" b="0" dirty="0" smtClean="0"/>
                  <a:t>And </a:t>
                </a:r>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𝑚𝑔</m:t>
                        </m:r>
                      </m:num>
                      <m:den>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den>
                    </m:f>
                  </m:oMath>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4687843" y="4602834"/>
                <a:ext cx="1326197" cy="404406"/>
              </a:xfrm>
              <a:prstGeom prst="rect">
                <a:avLst/>
              </a:prstGeom>
              <a:blipFill rotWithShape="1">
                <a:blip r:embed="rId9"/>
                <a:stretch>
                  <a:fillRect l="-21" t="-88" r="44"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654561" y="2661702"/>
                <a:ext cx="16453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𝑚𝑎</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654561" y="2661702"/>
                <a:ext cx="1645322" cy="276999"/>
              </a:xfrm>
              <a:prstGeom prst="rect">
                <a:avLst/>
              </a:prstGeom>
              <a:blipFill rotWithShape="1">
                <a:blip r:embed="rId10"/>
                <a:stretch>
                  <a:fillRect l="-1" t="-151" r="-2390" b="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4654561" y="2226281"/>
                <a:ext cx="788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𝑥</m:t>
                          </m:r>
                        </m:sub>
                      </m:sSub>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654561" y="2226281"/>
                <a:ext cx="788229" cy="276999"/>
              </a:xfrm>
              <a:prstGeom prst="rect">
                <a:avLst/>
              </a:prstGeom>
              <a:blipFill rotWithShape="1">
                <a:blip r:embed="rId11"/>
                <a:stretch>
                  <a:fillRect l="-1" t="-219" r="-7949" b="40"/>
                </a:stretch>
              </a:blipFill>
            </p:spPr>
            <p:txBody>
              <a:bodyPr/>
              <a:lstStyle/>
              <a:p>
                <a:r>
                  <a:rPr lang="zh-CN" altLang="en-US">
                    <a:noFill/>
                  </a:rPr>
                  <a:t> </a:t>
                </a:r>
              </a:p>
            </p:txBody>
          </p:sp>
        </mc:Fallback>
      </mc:AlternateContent>
      <p:sp>
        <p:nvSpPr>
          <p:cNvPr id="37" name="TextBox 36"/>
          <p:cNvSpPr txBox="1"/>
          <p:nvPr/>
        </p:nvSpPr>
        <p:spPr>
          <a:xfrm>
            <a:off x="5574752" y="2193752"/>
            <a:ext cx="2020162" cy="369332"/>
          </a:xfrm>
          <a:prstGeom prst="rect">
            <a:avLst/>
          </a:prstGeom>
          <a:noFill/>
        </p:spPr>
        <p:txBody>
          <a:bodyPr wrap="square" rtlCol="0">
            <a:spAutoFit/>
          </a:bodyPr>
          <a:lstStyle/>
          <a:p>
            <a:r>
              <a:rPr lang="en-GB" dirty="0" smtClean="0"/>
              <a:t>because</a:t>
            </a: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6504576" y="2261072"/>
                <a:ext cx="75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04576" y="2261072"/>
                <a:ext cx="755976" cy="276999"/>
              </a:xfrm>
              <a:prstGeom prst="rect">
                <a:avLst/>
              </a:prstGeom>
              <a:blipFill rotWithShape="1">
                <a:blip r:embed="rId12"/>
                <a:stretch>
                  <a:fillRect l="-36" t="-170" r="-4625" b="221"/>
                </a:stretch>
              </a:blipFill>
            </p:spPr>
            <p:txBody>
              <a:bodyPr/>
              <a:lstStyle/>
              <a:p>
                <a:r>
                  <a:rPr lang="zh-CN" altLang="en-US">
                    <a:noFill/>
                  </a:rPr>
                  <a:t> </a:t>
                </a:r>
              </a:p>
            </p:txBody>
          </p:sp>
        </mc:Fallback>
      </mc:AlternateContent>
      <p:sp>
        <p:nvSpPr>
          <p:cNvPr id="43" name="TextBox 42"/>
          <p:cNvSpPr txBox="1"/>
          <p:nvPr/>
        </p:nvSpPr>
        <p:spPr>
          <a:xfrm>
            <a:off x="4670297" y="3032453"/>
            <a:ext cx="4345312" cy="923330"/>
          </a:xfrm>
          <a:prstGeom prst="rect">
            <a:avLst/>
          </a:prstGeom>
          <a:noFill/>
        </p:spPr>
        <p:txBody>
          <a:bodyPr wrap="square" rtlCol="0">
            <a:spAutoFit/>
          </a:bodyPr>
          <a:lstStyle/>
          <a:p>
            <a:r>
              <a:rPr lang="en-GB" dirty="0" smtClean="0"/>
              <a:t>The motion is uniform circular motion, the net force and the acceleration are radially inward (along the x-direction). </a:t>
            </a:r>
            <a:endParaRPr lang="en-US" dirty="0"/>
          </a:p>
        </p:txBody>
      </p:sp>
      <mc:AlternateContent xmlns:mc="http://schemas.openxmlformats.org/markup-compatibility/2006">
        <mc:Choice xmlns:a14="http://schemas.microsoft.com/office/drawing/2010/main" Requires="a14">
          <p:sp>
            <p:nvSpPr>
              <p:cNvPr id="44" name="TextBox 43"/>
              <p:cNvSpPr txBox="1"/>
              <p:nvPr/>
            </p:nvSpPr>
            <p:spPr>
              <a:xfrm>
                <a:off x="4666129" y="4088717"/>
                <a:ext cx="13449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r>
                        <a:rPr lang="en-GB" b="0" i="1" smtClean="0">
                          <a:latin typeface="Cambria Math" panose="02040503050406030204" pitchFamily="18" charset="0"/>
                        </a:rPr>
                        <m:t>=</m:t>
                      </m:r>
                      <m:r>
                        <a:rPr lang="en-GB" b="0" i="1" smtClean="0">
                          <a:latin typeface="Cambria Math" panose="02040503050406030204" pitchFamily="18" charset="0"/>
                        </a:rPr>
                        <m:t>𝑚𝑎</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4666129" y="4088717"/>
                <a:ext cx="1344984" cy="276999"/>
              </a:xfrm>
              <a:prstGeom prst="rect">
                <a:avLst/>
              </a:prstGeom>
              <a:blipFill rotWithShape="1">
                <a:blip r:embed="rId13"/>
                <a:stretch>
                  <a:fillRect l="-11" t="-212" r="15" b="33"/>
                </a:stretch>
              </a:blipFill>
            </p:spPr>
            <p:txBody>
              <a:bodyPr/>
              <a:lstStyle/>
              <a:p>
                <a:r>
                  <a:rPr lang="zh-CN" altLang="en-US">
                    <a:noFill/>
                  </a:rPr>
                  <a:t> </a:t>
                </a:r>
              </a:p>
            </p:txBody>
          </p:sp>
        </mc:Fallback>
      </mc:AlternateContent>
      <p:sp>
        <p:nvSpPr>
          <p:cNvPr id="45" name="Right Arrow 44"/>
          <p:cNvSpPr/>
          <p:nvPr/>
        </p:nvSpPr>
        <p:spPr>
          <a:xfrm>
            <a:off x="6140238" y="4088717"/>
            <a:ext cx="425742" cy="34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p:cNvSpPr txBox="1"/>
              <p:nvPr/>
            </p:nvSpPr>
            <p:spPr>
              <a:xfrm>
                <a:off x="6595950" y="3930434"/>
                <a:ext cx="1151020" cy="524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𝑇</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num>
                        <m:den>
                          <m:r>
                            <a:rPr lang="en-GB" b="0" i="1" smtClean="0">
                              <a:latin typeface="Cambria Math" panose="02040503050406030204" pitchFamily="18" charset="0"/>
                            </a:rPr>
                            <m:t>𝑚</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595950" y="3930434"/>
                <a:ext cx="1151020" cy="524182"/>
              </a:xfrm>
              <a:prstGeom prst="rect">
                <a:avLst/>
              </a:prstGeom>
              <a:blipFill rotWithShape="1">
                <a:blip r:embed="rId14"/>
                <a:stretch>
                  <a:fillRect l="-18" t="-80" r="-58"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4837886" y="5090991"/>
                <a:ext cx="1515223" cy="572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𝑚𝑔</m:t>
                          </m:r>
                        </m:num>
                        <m:den>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𝛽</m:t>
                              </m:r>
                            </m:e>
                          </m:func>
                        </m:den>
                      </m:f>
                      <m:f>
                        <m:fPr>
                          <m:ctrlPr>
                            <a:rPr lang="en-GB" b="0" i="1" smtClean="0">
                              <a:latin typeface="Cambria Math" panose="02040503050406030204" pitchFamily="18" charset="0"/>
                            </a:rPr>
                          </m:ctrlPr>
                        </m:fPr>
                        <m:num>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𝛽</m:t>
                              </m:r>
                            </m:e>
                          </m:func>
                        </m:num>
                        <m:den>
                          <m:r>
                            <a:rPr lang="en-GB" b="0" i="1" smtClean="0">
                              <a:latin typeface="Cambria Math" panose="02040503050406030204" pitchFamily="18" charset="0"/>
                            </a:rPr>
                            <m:t>𝑚</m:t>
                          </m:r>
                        </m:den>
                      </m:f>
                    </m:oMath>
                  </m:oMathPara>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4837886" y="5090991"/>
                <a:ext cx="1515223" cy="572657"/>
              </a:xfrm>
              <a:prstGeom prst="rect">
                <a:avLst/>
              </a:prstGeom>
              <a:blipFill rotWithShape="1">
                <a:blip r:embed="rId15"/>
                <a:stretch>
                  <a:fillRect l="-30" t="-34" r="-1178" b="14"/>
                </a:stretch>
              </a:blipFill>
            </p:spPr>
            <p:txBody>
              <a:bodyPr/>
              <a:lstStyle/>
              <a:p>
                <a:r>
                  <a:rPr lang="zh-CN" altLang="en-US">
                    <a:noFill/>
                  </a:rPr>
                  <a:t> </a:t>
                </a:r>
              </a:p>
            </p:txBody>
          </p:sp>
        </mc:Fallback>
      </mc:AlternateContent>
      <p:sp>
        <p:nvSpPr>
          <p:cNvPr id="48" name="Right Arrow 47"/>
          <p:cNvSpPr/>
          <p:nvPr/>
        </p:nvSpPr>
        <p:spPr>
          <a:xfrm>
            <a:off x="6444208" y="5157192"/>
            <a:ext cx="691402" cy="502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TextBox 48"/>
              <p:cNvSpPr txBox="1"/>
              <p:nvPr/>
            </p:nvSpPr>
            <p:spPr>
              <a:xfrm>
                <a:off x="7305249" y="5157192"/>
                <a:ext cx="11803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𝑔</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tan</m:t>
                          </m:r>
                        </m:fName>
                        <m:e>
                          <m:r>
                            <a:rPr lang="en-GB" b="0" i="1" smtClean="0">
                              <a:latin typeface="Cambria Math" panose="02040503050406030204" pitchFamily="18" charset="0"/>
                              <a:ea typeface="Cambria Math" panose="02040503050406030204" pitchFamily="18" charset="0"/>
                            </a:rPr>
                            <m:t>𝛽</m:t>
                          </m:r>
                        </m:e>
                      </m:func>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7305249" y="5157192"/>
                <a:ext cx="1180387" cy="276999"/>
              </a:xfrm>
              <a:prstGeom prst="rect">
                <a:avLst/>
              </a:prstGeom>
              <a:blipFill rotWithShape="1">
                <a:blip r:embed="rId16"/>
                <a:stretch>
                  <a:fillRect l="-18" t="-129" r="-150" b="17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780928"/>
            <a:ext cx="8229600" cy="1143000"/>
          </a:xfrm>
        </p:spPr>
        <p:txBody>
          <a:bodyPr/>
          <a:lstStyle/>
          <a:p>
            <a:r>
              <a:rPr lang="en-GB" dirty="0" smtClean="0"/>
              <a:t>End of the lesson 4</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flipH="1">
            <a:off x="643270" y="4869160"/>
            <a:ext cx="7750572" cy="1384995"/>
          </a:xfrm>
          <a:prstGeom prst="rect">
            <a:avLst/>
          </a:prstGeom>
          <a:noFill/>
        </p:spPr>
        <p:txBody>
          <a:bodyPr wrap="square" rtlCol="0">
            <a:spAutoFit/>
          </a:bodyPr>
          <a:lstStyle/>
          <a:p>
            <a:r>
              <a:rPr lang="en-GB" sz="2800" dirty="0" smtClean="0">
                <a:solidFill>
                  <a:srgbClr val="FF0000"/>
                </a:solidFill>
              </a:rPr>
              <a:t>Tonight, as I will do every weeks, I will upload your homework. Deadline to achieve it: Monday (I will give you the solution of the homework Tuesday).</a:t>
            </a:r>
            <a:endParaRPr lang="en-US" sz="28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23163</Words>
  <Application>WPS 演示</Application>
  <PresentationFormat>On-screen Show (4:3)</PresentationFormat>
  <Paragraphs>1645</Paragraphs>
  <Slides>91</Slides>
  <Notes>89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91</vt:i4>
      </vt:variant>
    </vt:vector>
  </HeadingPairs>
  <TitlesOfParts>
    <vt:vector size="100" baseType="lpstr">
      <vt:lpstr>Arial</vt:lpstr>
      <vt:lpstr>宋体</vt:lpstr>
      <vt:lpstr>Wingdings</vt:lpstr>
      <vt:lpstr>Times New Roman</vt:lpstr>
      <vt:lpstr>微软雅黑</vt:lpstr>
      <vt:lpstr>Cambria Math</vt:lpstr>
      <vt:lpstr>Arial Unicode MS</vt:lpstr>
      <vt:lpstr>自定义设计方案</vt:lpstr>
      <vt:lpstr>默认设计模板</vt:lpstr>
      <vt:lpstr>PARLER LENTEMENT</vt:lpstr>
      <vt:lpstr>PowerPoint 演示文稿</vt:lpstr>
      <vt:lpstr>The Newton’s laws of motion</vt:lpstr>
      <vt:lpstr>Contents </vt:lpstr>
      <vt:lpstr>I. Forces exerted on a body</vt:lpstr>
      <vt:lpstr>Meaning of “Forces” in Physics</vt:lpstr>
      <vt:lpstr>Meaning of “Forces” in Physics</vt:lpstr>
      <vt:lpstr>Different kinds of forces </vt:lpstr>
      <vt:lpstr>Different kinds of forces </vt:lpstr>
      <vt:lpstr>Different kinds of forces </vt:lpstr>
      <vt:lpstr>Different kinds of forces </vt:lpstr>
      <vt:lpstr>Different kinds of forces </vt:lpstr>
      <vt:lpstr>Different kinds of forces </vt:lpstr>
      <vt:lpstr>Different kinds of forces </vt:lpstr>
      <vt:lpstr>Different kinds of forces </vt:lpstr>
      <vt:lpstr>The net force </vt:lpstr>
      <vt:lpstr>The net force </vt:lpstr>
      <vt:lpstr>The net force </vt:lpstr>
      <vt:lpstr>Free body diagram</vt:lpstr>
      <vt:lpstr>Free body diagram</vt:lpstr>
      <vt:lpstr>Ex. Free body diagram of an object on an inclined plane (5 minutes)</vt:lpstr>
      <vt:lpstr>Another example of free diagram body: mobile on inclined plane </vt:lpstr>
      <vt:lpstr>II. The Newton’s laws of motion</vt:lpstr>
      <vt:lpstr>The Newton’s first law </vt:lpstr>
      <vt:lpstr>The Newton’s first law </vt:lpstr>
      <vt:lpstr>The Newton’s first law </vt:lpstr>
      <vt:lpstr>The Newton’s first law </vt:lpstr>
      <vt:lpstr>The Newton’s first law </vt:lpstr>
      <vt:lpstr>The Newton’s first law </vt:lpstr>
      <vt:lpstr>The Newton’s first law </vt:lpstr>
      <vt:lpstr>The Newton’s first law </vt:lpstr>
      <vt:lpstr>Examples of non-inertial frame of reference</vt:lpstr>
      <vt:lpstr>PowerPoint 演示文稿</vt:lpstr>
      <vt:lpstr>Examples of non-inertial frame of reference</vt:lpstr>
      <vt:lpstr>Example of non-inertial frame of reference</vt:lpstr>
      <vt:lpstr>The Newton’s second law</vt:lpstr>
      <vt:lpstr>The Newton’s second law</vt:lpstr>
      <vt:lpstr>The Newton’s second law</vt:lpstr>
      <vt:lpstr>The Newton’s second law</vt:lpstr>
      <vt:lpstr>Ex: object on inclined plane </vt:lpstr>
      <vt:lpstr>Ex: object on inclined plane </vt:lpstr>
      <vt:lpstr>Ex: object on inclined plane </vt:lpstr>
      <vt:lpstr>Ex: mobile on inclined plane </vt:lpstr>
      <vt:lpstr>Ex: mobile on inclined plane </vt:lpstr>
      <vt:lpstr>A trick useful to describe components of vectors </vt:lpstr>
      <vt:lpstr>Another way to describe a free  body diagram</vt:lpstr>
      <vt:lpstr>Another way to describe a free  body diagram</vt:lpstr>
      <vt:lpstr>Another way to describe a free  body diagram</vt:lpstr>
      <vt:lpstr>Another way to describe a free  body diagram</vt:lpstr>
      <vt:lpstr>About units</vt:lpstr>
      <vt:lpstr>PowerPoint 演示文稿</vt:lpstr>
      <vt:lpstr>The Newton’s third law</vt:lpstr>
      <vt:lpstr>The Newton’s third law</vt:lpstr>
      <vt:lpstr>The Newton’s third law</vt:lpstr>
      <vt:lpstr>The Newton’s third law</vt:lpstr>
      <vt:lpstr>The Newton’s third law</vt:lpstr>
      <vt:lpstr>III. The frictional forces</vt:lpstr>
      <vt:lpstr>Introduction </vt:lpstr>
      <vt:lpstr>Introduction </vt:lpstr>
      <vt:lpstr>Introduction </vt:lpstr>
      <vt:lpstr>The frictional forces </vt:lpstr>
      <vt:lpstr>Two kinds of friction</vt:lpstr>
      <vt:lpstr>The kinetic friction force</vt:lpstr>
      <vt:lpstr>The kinetic friction force</vt:lpstr>
      <vt:lpstr>The static friction force</vt:lpstr>
      <vt:lpstr>The static friction force</vt:lpstr>
      <vt:lpstr>The static friction force</vt:lpstr>
      <vt:lpstr>Example of magnitude of the friction force in respect to the applied force</vt:lpstr>
      <vt:lpstr>Magnitude of the friction force in respect to the applied force</vt:lpstr>
      <vt:lpstr>Magnitude of the friction force in respect to the applied force</vt:lpstr>
      <vt:lpstr>Magnitude of the friction force in respect to the applied force</vt:lpstr>
      <vt:lpstr>Friction force involved in fluid resistance</vt:lpstr>
      <vt:lpstr>IV. The dynamics of bodies in circular motion </vt:lpstr>
      <vt:lpstr>Question: What is property of the net force exerted on a body in uniform circular motion ?</vt:lpstr>
      <vt:lpstr>Question: What is property of the net force exerted on a body in uniform circular motion ?</vt:lpstr>
      <vt:lpstr>Question: What is property of the net force exerted on a body in uniform circular motion ?</vt:lpstr>
      <vt:lpstr>Net force on a body in uniform circular motion</vt:lpstr>
      <vt:lpstr>Net force on a body in uniform circular motion</vt:lpstr>
      <vt:lpstr>Net force on a body in uniform circular motion</vt:lpstr>
      <vt:lpstr>Net force on a body in uniform circular motion</vt:lpstr>
      <vt:lpstr>Net force on a body in uniform circular motion</vt:lpstr>
      <vt:lpstr>Net force on a body in uniform circular motion</vt:lpstr>
      <vt:lpstr>Ex: A conical pendulum </vt:lpstr>
      <vt:lpstr>Ex: A conical pendulum </vt:lpstr>
      <vt:lpstr>Ex: A conical pendulum </vt:lpstr>
      <vt:lpstr>Ex: A conical pendulum </vt:lpstr>
      <vt:lpstr>Ex: A conical pendulum </vt:lpstr>
      <vt:lpstr>Ex: A conical pendulum </vt:lpstr>
      <vt:lpstr>Ex: A conical pendulum </vt:lpstr>
      <vt:lpstr>Ex: A conical pendulum </vt:lpstr>
      <vt:lpstr>End of the lesson 4</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2520</cp:revision>
  <dcterms:created xsi:type="dcterms:W3CDTF">2005-09-11T15:39:00Z</dcterms:created>
  <dcterms:modified xsi:type="dcterms:W3CDTF">2022-03-23T14:44:27Z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C7A218536E544B1095E505B3CB3978FC</vt:lpwstr>
  </property>
  <property fmtid="{D5CDD505-2E9C-101B-9397-08002B2CF9AE}" pid="3" name="KSOProductBuildVer">
    <vt:lpwstr>2052-11.1.0.11365</vt:lpwstr>
  </property>
</Properties>
</file>